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6" r:id="rId3"/>
    <p:sldId id="352" r:id="rId4"/>
    <p:sldId id="381" r:id="rId6"/>
    <p:sldId id="380" r:id="rId7"/>
    <p:sldId id="394" r:id="rId8"/>
    <p:sldId id="382" r:id="rId9"/>
    <p:sldId id="384" r:id="rId10"/>
    <p:sldId id="395" r:id="rId11"/>
    <p:sldId id="385" r:id="rId12"/>
    <p:sldId id="396" r:id="rId13"/>
    <p:sldId id="397" r:id="rId14"/>
    <p:sldId id="398" r:id="rId15"/>
    <p:sldId id="351" r:id="rId16"/>
  </p:sldIdLst>
  <p:sldSz cx="12192000" cy="6858000"/>
  <p:notesSz cx="7103745" cy="10234295"/>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 Irving" initials="o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0B14"/>
    <a:srgbClr val="131313"/>
    <a:srgbClr val="00B914"/>
    <a:srgbClr val="F3F9FD"/>
    <a:srgbClr val="D6EFE3"/>
    <a:srgbClr val="EFFEF1"/>
    <a:srgbClr val="00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367" autoAdjust="0"/>
  </p:normalViewPr>
  <p:slideViewPr>
    <p:cSldViewPr snapToGrid="0">
      <p:cViewPr varScale="1">
        <p:scale>
          <a:sx n="54" d="100"/>
          <a:sy n="54" d="100"/>
        </p:scale>
        <p:origin x="12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4.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sv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image" Target="../media/image21.jpeg"/><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 Id="rId3" Type="http://schemas.openxmlformats.org/officeDocument/2006/relationships/tags" Target="../tags/tag2.xml"/><Relationship Id="rId2" Type="http://schemas.openxmlformats.org/officeDocument/2006/relationships/image" Target="../media/image17.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tags" Target="../tags/tag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42340" y="3815080"/>
            <a:ext cx="4827270" cy="673100"/>
          </a:xfrm>
          <a:prstGeom prst="rect">
            <a:avLst/>
          </a:prstGeom>
          <a:gradFill>
            <a:gsLst>
              <a:gs pos="0">
                <a:srgbClr val="D6EFE3"/>
              </a:gs>
              <a:gs pos="100000">
                <a:srgbClr val="F3F9FD"/>
              </a:gs>
            </a:gsLst>
            <a:lin ang="213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42340" y="1363102"/>
            <a:ext cx="5095240" cy="1568450"/>
          </a:xfrm>
          <a:prstGeom prst="rect">
            <a:avLst/>
          </a:prstGeom>
          <a:noFill/>
        </p:spPr>
        <p:txBody>
          <a:bodyPr wrap="none" rtlCol="0">
            <a:spAutoFit/>
          </a:bodyPr>
          <a:lstStyle/>
          <a:p>
            <a:pPr algn="l" fontAlgn="auto">
              <a:lnSpc>
                <a:spcPct val="100000"/>
              </a:lnSpc>
            </a:pPr>
            <a:r>
              <a:rPr lang="zh-CN" altLang="en-US" sz="9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rPr>
              <a:t>芯象学堂</a:t>
            </a:r>
            <a:endParaRPr lang="en-US" altLang="zh-CN" sz="9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3" name="文本框 2"/>
          <p:cNvSpPr txBox="1"/>
          <p:nvPr/>
        </p:nvSpPr>
        <p:spPr>
          <a:xfrm>
            <a:off x="1177925" y="3921517"/>
            <a:ext cx="3057247" cy="461665"/>
          </a:xfrm>
          <a:prstGeom prst="rect">
            <a:avLst/>
          </a:prstGeom>
          <a:noFill/>
        </p:spPr>
        <p:txBody>
          <a:bodyPr wrap="none" rtlCol="0">
            <a:spAutoFit/>
          </a:bodyPr>
          <a:lstStyle/>
          <a:p>
            <a:r>
              <a:rPr lang="zh-CN" altLang="en-US" sz="2400" b="1" spc="400" dirty="0" smtClean="0">
                <a:solidFill>
                  <a:srgbClr val="00B914"/>
                </a:solidFill>
                <a:latin typeface="思源黑体 CN" panose="020B0400000000000000" charset="-122"/>
                <a:ea typeface="思源黑体 CN" panose="020B0400000000000000" charset="-122"/>
                <a:cs typeface="思源黑体 CN" panose="020B0400000000000000" charset="-122"/>
                <a:sym typeface="+mn-ea"/>
              </a:rPr>
              <a:t>芯</a:t>
            </a:r>
            <a:r>
              <a:rPr lang="zh-CN" altLang="en-US" sz="2400" b="1" spc="400" dirty="0">
                <a:solidFill>
                  <a:srgbClr val="00B914"/>
                </a:solidFill>
                <a:latin typeface="思源黑体 CN" panose="020B0400000000000000" charset="-122"/>
                <a:ea typeface="思源黑体 CN" panose="020B0400000000000000" charset="-122"/>
                <a:cs typeface="思源黑体 CN" panose="020B0400000000000000" charset="-122"/>
                <a:sym typeface="+mn-ea"/>
              </a:rPr>
              <a:t>象拉流功能介绍</a:t>
            </a:r>
            <a:endParaRPr lang="zh-CN" altLang="en-US" sz="2400" b="1" spc="40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pic>
        <p:nvPicPr>
          <p:cNvPr id="8" name="图片 7" descr="Fill 4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213090" y="1466850"/>
            <a:ext cx="2872105" cy="2014220"/>
          </a:xfrm>
          <a:prstGeom prst="rect">
            <a:avLst/>
          </a:prstGeom>
        </p:spPr>
      </p:pic>
      <p:sp>
        <p:nvSpPr>
          <p:cNvPr id="2" name="文本框 1"/>
          <p:cNvSpPr txBox="1"/>
          <p:nvPr/>
        </p:nvSpPr>
        <p:spPr>
          <a:xfrm>
            <a:off x="2585720" y="3020452"/>
            <a:ext cx="1840568" cy="461665"/>
          </a:xfrm>
          <a:prstGeom prst="rect">
            <a:avLst/>
          </a:prstGeom>
          <a:noFill/>
        </p:spPr>
        <p:txBody>
          <a:bodyPr wrap="none" rtlCol="0">
            <a:spAutoFit/>
          </a:bodyPr>
          <a:lstStyle/>
          <a:p>
            <a:pPr algn="l" fontAlgn="auto">
              <a:lnSpc>
                <a:spcPct val="100000"/>
              </a:lnSpc>
            </a:pPr>
            <a:r>
              <a:rPr lang="zh-CN" altLang="en-US" sz="2400" spc="400" dirty="0">
                <a:solidFill>
                  <a:srgbClr val="00B914"/>
                </a:solidFill>
                <a:uFillTx/>
                <a:latin typeface="思源黑体 CN" panose="020B0400000000000000" charset="-122"/>
                <a:ea typeface="思源黑体 CN" panose="020B0400000000000000" charset="-122"/>
                <a:cs typeface="思源黑体 CN" panose="020B0400000000000000" charset="-122"/>
                <a:sym typeface="+mn-ea"/>
              </a:rPr>
              <a:t>（</a:t>
            </a:r>
            <a:r>
              <a:rPr lang="zh-CN" altLang="en-US" sz="2400" spc="400" dirty="0" smtClean="0">
                <a:solidFill>
                  <a:srgbClr val="00B914"/>
                </a:solidFill>
                <a:uFillTx/>
                <a:latin typeface="思源黑体 CN" panose="020B0400000000000000" charset="-122"/>
                <a:ea typeface="思源黑体 CN" panose="020B0400000000000000" charset="-122"/>
                <a:cs typeface="思源黑体 CN" panose="020B0400000000000000" charset="-122"/>
                <a:sym typeface="+mn-ea"/>
              </a:rPr>
              <a:t>第</a:t>
            </a:r>
            <a:r>
              <a:rPr lang="en-US" altLang="zh-CN" sz="2400" spc="400" dirty="0">
                <a:solidFill>
                  <a:srgbClr val="00B914"/>
                </a:solidFill>
                <a:latin typeface="思源黑体 CN" panose="020B0400000000000000" charset="-122"/>
                <a:ea typeface="思源黑体 CN" panose="020B0400000000000000" charset="-122"/>
                <a:cs typeface="思源黑体 CN" panose="020B0400000000000000" charset="-122"/>
                <a:sym typeface="+mn-ea"/>
              </a:rPr>
              <a:t>4</a:t>
            </a:r>
            <a:r>
              <a:rPr lang="zh-CN" altLang="en-US" sz="2400" spc="400" dirty="0" smtClean="0">
                <a:solidFill>
                  <a:srgbClr val="00B914"/>
                </a:solidFill>
                <a:uFillTx/>
                <a:latin typeface="思源黑体 CN" panose="020B0400000000000000" charset="-122"/>
                <a:ea typeface="思源黑体 CN" panose="020B0400000000000000" charset="-122"/>
                <a:cs typeface="思源黑体 CN" panose="020B0400000000000000" charset="-122"/>
                <a:sym typeface="+mn-ea"/>
              </a:rPr>
              <a:t>节</a:t>
            </a:r>
            <a:r>
              <a:rPr lang="zh-CN" altLang="en-US" sz="2400" spc="400" dirty="0">
                <a:solidFill>
                  <a:srgbClr val="00B914"/>
                </a:solidFill>
                <a:uFillTx/>
                <a:latin typeface="思源黑体 CN" panose="020B0400000000000000" charset="-122"/>
                <a:ea typeface="思源黑体 CN" panose="020B0400000000000000" charset="-122"/>
                <a:cs typeface="思源黑体 CN" panose="020B0400000000000000" charset="-122"/>
                <a:sym typeface="+mn-ea"/>
              </a:rPr>
              <a:t>）</a:t>
            </a:r>
            <a:endParaRPr lang="zh-CN" altLang="en-US" sz="2400" spc="40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nvPicPr>
        <p:blipFill>
          <a:blip r:embed="rId1"/>
          <a:stretch>
            <a:fillRect/>
          </a:stretch>
        </p:blipFill>
        <p:spPr>
          <a:xfrm>
            <a:off x="10652760" y="298450"/>
            <a:ext cx="1089025" cy="473710"/>
          </a:xfrm>
          <a:prstGeom prst="rect">
            <a:avLst/>
          </a:prstGeom>
        </p:spPr>
      </p:pic>
      <p:sp>
        <p:nvSpPr>
          <p:cNvPr id="21" name="文本框 20"/>
          <p:cNvSpPr txBox="1"/>
          <p:nvPr/>
        </p:nvSpPr>
        <p:spPr>
          <a:xfrm>
            <a:off x="967740" y="212482"/>
            <a:ext cx="2788520" cy="646331"/>
          </a:xfrm>
          <a:prstGeom prst="rect">
            <a:avLst/>
          </a:prstGeom>
          <a:noFill/>
        </p:spPr>
        <p:txBody>
          <a:bodyPr wrap="none" rtlCol="0">
            <a:spAutoFit/>
          </a:bodyPr>
          <a:lstStyle/>
          <a:p>
            <a:pPr algn="l" fontAlgn="auto">
              <a:lnSpc>
                <a:spcPct val="100000"/>
              </a:lnSpc>
            </a:pPr>
            <a:r>
              <a:rPr lang="en-US" altLang="zh-CN" sz="3600" b="1" spc="30" dirty="0" smtClean="0">
                <a:solidFill>
                  <a:srgbClr val="00B914"/>
                </a:solidFill>
                <a:uFillTx/>
                <a:latin typeface="思源黑体 CN" panose="020B0400000000000000" charset="-122"/>
                <a:ea typeface="思源黑体 CN" panose="020B0400000000000000" charset="-122"/>
                <a:cs typeface="思源黑体 CN" panose="020B0400000000000000" charset="-122"/>
                <a:sym typeface="+mn-ea"/>
              </a:rPr>
              <a:t>SRT</a:t>
            </a:r>
            <a:r>
              <a:rPr lang="zh-CN" altLang="en-US" sz="3600" b="1" spc="30" dirty="0" smtClean="0">
                <a:solidFill>
                  <a:srgbClr val="00B914"/>
                </a:solidFill>
                <a:uFillTx/>
                <a:latin typeface="思源黑体 CN" panose="020B0400000000000000" charset="-122"/>
                <a:ea typeface="思源黑体 CN" panose="020B0400000000000000" charset="-122"/>
                <a:cs typeface="思源黑体 CN" panose="020B0400000000000000" charset="-122"/>
                <a:sym typeface="+mn-ea"/>
              </a:rPr>
              <a:t>内网传输</a:t>
            </a:r>
            <a:endParaRPr lang="zh-CN" altLang="en-US" sz="3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11" name="文本框 10"/>
          <p:cNvSpPr txBox="1"/>
          <p:nvPr/>
        </p:nvSpPr>
        <p:spPr>
          <a:xfrm>
            <a:off x="823931" y="1042926"/>
            <a:ext cx="10005434" cy="824865"/>
          </a:xfrm>
          <a:prstGeom prst="rect">
            <a:avLst/>
          </a:prstGeom>
          <a:noFill/>
        </p:spPr>
        <p:txBody>
          <a:bodyPr wrap="square" rtlCol="0">
            <a:spAutoFit/>
          </a:bodyPr>
          <a:lstStyle/>
          <a:p>
            <a:pPr fontAlgn="auto">
              <a:lnSpc>
                <a:spcPts val="2860"/>
              </a:lnSpc>
            </a:pPr>
            <a:endParaRPr lang="en-US" altLang="zh-CN" dirty="0" smtClean="0">
              <a:latin typeface="思源黑体" charset="0"/>
              <a:ea typeface="思源黑体" charset="0"/>
            </a:endParaRPr>
          </a:p>
          <a:p>
            <a:pPr fontAlgn="auto">
              <a:lnSpc>
                <a:spcPts val="2860"/>
              </a:lnSpc>
            </a:pPr>
            <a:endParaRPr lang="zh-CN" altLang="en-US" dirty="0">
              <a:latin typeface="思源黑体" charset="0"/>
              <a:ea typeface="思源黑体" charset="0"/>
            </a:endParaRPr>
          </a:p>
        </p:txBody>
      </p:sp>
      <p:pic>
        <p:nvPicPr>
          <p:cNvPr id="2" name="图片 1"/>
          <p:cNvPicPr>
            <a:picLocks noChangeAspect="1"/>
          </p:cNvPicPr>
          <p:nvPr/>
        </p:nvPicPr>
        <p:blipFill>
          <a:blip r:embed="rId2"/>
          <a:stretch>
            <a:fillRect/>
          </a:stretch>
        </p:blipFill>
        <p:spPr>
          <a:xfrm>
            <a:off x="5826648" y="3471569"/>
            <a:ext cx="5582381" cy="3050213"/>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967705" y="1878835"/>
            <a:ext cx="3326363" cy="1910573"/>
          </a:xfrm>
          <a:prstGeom prst="rect">
            <a:avLst/>
          </a:prstGeom>
        </p:spPr>
      </p:pic>
      <p:sp>
        <p:nvSpPr>
          <p:cNvPr id="8" name="文本框 7"/>
          <p:cNvSpPr txBox="1"/>
          <p:nvPr/>
        </p:nvSpPr>
        <p:spPr>
          <a:xfrm>
            <a:off x="967652" y="1276204"/>
            <a:ext cx="4057127" cy="369332"/>
          </a:xfrm>
          <a:prstGeom prst="rect">
            <a:avLst/>
          </a:prstGeom>
          <a:noFill/>
        </p:spPr>
        <p:txBody>
          <a:bodyPr wrap="square" rtlCol="0">
            <a:spAutoFit/>
          </a:bodyPr>
          <a:lstStyle/>
          <a:p>
            <a:r>
              <a:rPr lang="zh-CN" altLang="en-US" b="1" dirty="0">
                <a:latin typeface="思源黑体" charset="0"/>
                <a:ea typeface="思源黑体" charset="0"/>
              </a:rPr>
              <a:t>【</a:t>
            </a:r>
            <a:r>
              <a:rPr lang="en-US" altLang="zh-CN" b="1" dirty="0">
                <a:latin typeface="思源黑体" charset="0"/>
                <a:ea typeface="思源黑体" charset="0"/>
              </a:rPr>
              <a:t>1</a:t>
            </a:r>
            <a:r>
              <a:rPr lang="zh-CN" altLang="en-US" b="1" dirty="0" smtClean="0">
                <a:latin typeface="思源黑体" charset="0"/>
                <a:ea typeface="思源黑体" charset="0"/>
              </a:rPr>
              <a:t>】打开百度搜索本机</a:t>
            </a:r>
            <a:r>
              <a:rPr lang="en-US" altLang="zh-CN" b="1" dirty="0" smtClean="0">
                <a:latin typeface="思源黑体" charset="0"/>
                <a:ea typeface="思源黑体" charset="0"/>
              </a:rPr>
              <a:t>IP</a:t>
            </a:r>
            <a:endParaRPr lang="en-US" altLang="zh-CN" b="1" dirty="0">
              <a:latin typeface="思源黑体" charset="0"/>
              <a:ea typeface="思源黑体" charset="0"/>
            </a:endParaRPr>
          </a:p>
        </p:txBody>
      </p:sp>
      <p:sp>
        <p:nvSpPr>
          <p:cNvPr id="9" name="文本框 8"/>
          <p:cNvSpPr txBox="1"/>
          <p:nvPr/>
        </p:nvSpPr>
        <p:spPr>
          <a:xfrm>
            <a:off x="5826648" y="1879052"/>
            <a:ext cx="4811597" cy="1528624"/>
          </a:xfrm>
          <a:prstGeom prst="rect">
            <a:avLst/>
          </a:prstGeom>
          <a:noFill/>
        </p:spPr>
        <p:txBody>
          <a:bodyPr wrap="square" rtlCol="0">
            <a:spAutoFit/>
          </a:bodyPr>
          <a:lstStyle/>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把百度搜到的本机</a:t>
            </a:r>
            <a:r>
              <a:rPr lang="en-US" altLang="zh-CN" sz="1400" dirty="0" smtClean="0">
                <a:latin typeface="思源雅黑" charset="0"/>
                <a:ea typeface="思源雅黑" charset="0"/>
              </a:rPr>
              <a:t>IP</a:t>
            </a:r>
            <a:r>
              <a:rPr lang="zh-CN" altLang="en-US" sz="1400" dirty="0" smtClean="0">
                <a:latin typeface="思源雅黑" charset="0"/>
                <a:ea typeface="思源雅黑" charset="0"/>
              </a:rPr>
              <a:t>填写到外部输入流的主机名上</a:t>
            </a:r>
            <a:endParaRPr lang="en-US" altLang="zh-CN" sz="1400" dirty="0" smtClean="0">
              <a:latin typeface="思源雅黑" charset="0"/>
              <a:ea typeface="思源雅黑" charset="0"/>
            </a:endParaRPr>
          </a:p>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复制右边的推流地址</a:t>
            </a:r>
            <a:endParaRPr lang="en-US" altLang="zh-CN" sz="1400" dirty="0" smtClean="0">
              <a:latin typeface="思源雅黑" charset="0"/>
              <a:ea typeface="思源雅黑" charset="0"/>
            </a:endParaRPr>
          </a:p>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如果需要多个画面时，修改添加流</a:t>
            </a:r>
            <a:r>
              <a:rPr lang="en-US" altLang="zh-CN" sz="1400" dirty="0" smtClean="0">
                <a:latin typeface="思源雅黑" charset="0"/>
                <a:ea typeface="思源雅黑" charset="0"/>
              </a:rPr>
              <a:t>ID</a:t>
            </a:r>
            <a:r>
              <a:rPr lang="zh-CN" altLang="en-US" sz="1400" dirty="0" smtClean="0">
                <a:latin typeface="思源雅黑" charset="0"/>
                <a:ea typeface="思源雅黑" charset="0"/>
              </a:rPr>
              <a:t>即可。</a:t>
            </a:r>
            <a:r>
              <a:rPr lang="en-US" altLang="zh-CN" sz="1400" dirty="0" smtClean="0">
                <a:latin typeface="思源雅黑" charset="0"/>
                <a:ea typeface="思源雅黑" charset="0"/>
              </a:rPr>
              <a:t> </a:t>
            </a:r>
            <a:r>
              <a:rPr lang="zh-CN" altLang="en-US" sz="1400" dirty="0" smtClean="0">
                <a:latin typeface="思源雅黑" charset="0"/>
                <a:ea typeface="思源雅黑" charset="0"/>
              </a:rPr>
              <a:t>如：</a:t>
            </a:r>
            <a:r>
              <a:rPr lang="en-US" altLang="zh-CN" sz="1400" dirty="0" smtClean="0">
                <a:latin typeface="思源雅黑" charset="0"/>
                <a:ea typeface="思源雅黑" charset="0"/>
              </a:rPr>
              <a:t>002 . 003</a:t>
            </a:r>
            <a:r>
              <a:rPr lang="en-US" altLang="zh-CN" sz="1400" dirty="0" smtClean="0">
                <a:latin typeface="思源雅黑" charset="0"/>
                <a:ea typeface="思源雅黑" charset="0"/>
              </a:rPr>
              <a:t>……</a:t>
            </a:r>
            <a:r>
              <a:rPr lang="zh-CN" altLang="en-US" sz="1400" dirty="0" smtClean="0">
                <a:latin typeface="思源雅黑" charset="0"/>
                <a:ea typeface="思源雅黑" charset="0"/>
              </a:rPr>
              <a:t>等即可生成多个推流地址</a:t>
            </a:r>
            <a:endParaRPr lang="zh-CN" altLang="en-US" sz="1400" dirty="0">
              <a:latin typeface="思源雅黑" charset="0"/>
              <a:ea typeface="思源雅黑" charset="0"/>
            </a:endParaRPr>
          </a:p>
        </p:txBody>
      </p:sp>
      <p:sp>
        <p:nvSpPr>
          <p:cNvPr id="12" name="文本框 11"/>
          <p:cNvSpPr txBox="1"/>
          <p:nvPr/>
        </p:nvSpPr>
        <p:spPr>
          <a:xfrm>
            <a:off x="5826648" y="1276323"/>
            <a:ext cx="4828616" cy="369332"/>
          </a:xfrm>
          <a:prstGeom prst="rect">
            <a:avLst/>
          </a:prstGeom>
          <a:noFill/>
        </p:spPr>
        <p:txBody>
          <a:bodyPr wrap="square" rtlCol="0">
            <a:spAutoFit/>
          </a:bodyPr>
          <a:lstStyle/>
          <a:p>
            <a:r>
              <a:rPr lang="zh-CN" altLang="en-US" b="1" dirty="0" smtClean="0">
                <a:latin typeface="思源黑体" charset="0"/>
                <a:ea typeface="思源黑体" charset="0"/>
              </a:rPr>
              <a:t>【</a:t>
            </a:r>
            <a:r>
              <a:rPr lang="en-US" altLang="zh-CN" b="1" dirty="0">
                <a:latin typeface="思源黑体" charset="0"/>
                <a:ea typeface="思源黑体" charset="0"/>
              </a:rPr>
              <a:t>2</a:t>
            </a:r>
            <a:r>
              <a:rPr lang="zh-CN" altLang="en-US" b="1" dirty="0" smtClean="0">
                <a:latin typeface="思源黑体" charset="0"/>
                <a:ea typeface="思源黑体" charset="0"/>
              </a:rPr>
              <a:t>】</a:t>
            </a:r>
            <a:r>
              <a:rPr lang="zh-CN" altLang="en-US" b="1" dirty="0" smtClean="0">
                <a:latin typeface="思源黑体" charset="0"/>
                <a:ea typeface="思源黑体" charset="0"/>
              </a:rPr>
              <a:t>添加来源，点击更多功能，外部流输入</a:t>
            </a:r>
            <a:endParaRPr lang="en-US" altLang="zh-CN" b="1" dirty="0">
              <a:latin typeface="思源黑体" charset="0"/>
              <a:ea typeface="思源黑体" charset="0"/>
            </a:endParaRPr>
          </a:p>
        </p:txBody>
      </p:sp>
      <p:sp>
        <p:nvSpPr>
          <p:cNvPr id="13" name="文本框 12"/>
          <p:cNvSpPr txBox="1"/>
          <p:nvPr/>
        </p:nvSpPr>
        <p:spPr>
          <a:xfrm>
            <a:off x="483431" y="4501923"/>
            <a:ext cx="4194003" cy="923330"/>
          </a:xfrm>
          <a:prstGeom prst="rect">
            <a:avLst/>
          </a:prstGeom>
          <a:noFill/>
        </p:spPr>
        <p:txBody>
          <a:bodyPr wrap="square" rtlCol="0">
            <a:spAutoFit/>
          </a:bodyPr>
          <a:lstStyle/>
          <a:p>
            <a:r>
              <a:rPr lang="zh-CN" altLang="en-US" b="1" dirty="0" smtClean="0">
                <a:latin typeface="思源黑体" charset="0"/>
                <a:ea typeface="思源黑体" charset="0"/>
              </a:rPr>
              <a:t>【</a:t>
            </a:r>
            <a:r>
              <a:rPr lang="en-US" altLang="zh-CN" b="1" dirty="0">
                <a:latin typeface="思源黑体" charset="0"/>
                <a:ea typeface="思源黑体" charset="0"/>
              </a:rPr>
              <a:t>3</a:t>
            </a:r>
            <a:r>
              <a:rPr lang="zh-CN" altLang="en-US" b="1" dirty="0" smtClean="0">
                <a:latin typeface="思源黑体" charset="0"/>
                <a:ea typeface="思源黑体" charset="0"/>
              </a:rPr>
              <a:t>】把复制的推流地址填写到直播设备区推流，即可把直播设备推流的画面传回芯象导播机位上</a:t>
            </a:r>
            <a:endParaRPr lang="en-US" altLang="zh-CN" b="1" dirty="0">
              <a:latin typeface="思源黑体" charset="0"/>
              <a:ea typeface="思源黑体" charset="0"/>
            </a:endParaRPr>
          </a:p>
        </p:txBody>
      </p:sp>
      <p:pic>
        <p:nvPicPr>
          <p:cNvPr id="3074" name="Picture 2" descr="https://gd1.alicdn.com/imgextra/i1/2200572473116/O1CN01oX6B211YtArBQlRNN_!!2200572473116.jpg_400x4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0468" y="5598427"/>
            <a:ext cx="1000798" cy="10007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d4.alicdn.com/imgextra/i4/2200627332971/O1CN01JCfzWi1XolU9KFDEg_!!2200627332971.jpg_400x40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55861" y="5619182"/>
            <a:ext cx="1000798" cy="10007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d3.alicdn.com/imgextra/i1/2200572473116/O1CN01kjieFO1YtAqnUZJCB_!!2200572473116.jpg_400x40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0307" y="5348754"/>
            <a:ext cx="1423646" cy="1423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nvPicPr>
        <p:blipFill>
          <a:blip r:embed="rId1"/>
          <a:stretch>
            <a:fillRect/>
          </a:stretch>
        </p:blipFill>
        <p:spPr>
          <a:xfrm>
            <a:off x="10652760" y="298450"/>
            <a:ext cx="1089025" cy="473710"/>
          </a:xfrm>
          <a:prstGeom prst="rect">
            <a:avLst/>
          </a:prstGeom>
        </p:spPr>
      </p:pic>
      <p:sp>
        <p:nvSpPr>
          <p:cNvPr id="21" name="文本框 20"/>
          <p:cNvSpPr txBox="1"/>
          <p:nvPr/>
        </p:nvSpPr>
        <p:spPr>
          <a:xfrm>
            <a:off x="967740" y="212482"/>
            <a:ext cx="3291607" cy="1200329"/>
          </a:xfrm>
          <a:prstGeom prst="rect">
            <a:avLst/>
          </a:prstGeom>
          <a:noFill/>
        </p:spPr>
        <p:txBody>
          <a:bodyPr wrap="none" rtlCol="0">
            <a:spAutoFit/>
          </a:bodyPr>
          <a:lstStyle/>
          <a:p>
            <a:r>
              <a:rPr lang="en-US" altLang="zh-CN" sz="3600" b="1" spc="30" dirty="0" smtClean="0">
                <a:solidFill>
                  <a:srgbClr val="00B914"/>
                </a:solidFill>
                <a:latin typeface="思源黑体 CN" panose="020B0400000000000000" charset="-122"/>
                <a:ea typeface="思源黑体 CN" panose="020B0400000000000000" charset="-122"/>
                <a:cs typeface="思源黑体 CN" panose="020B0400000000000000" charset="-122"/>
                <a:sym typeface="+mn-ea"/>
              </a:rPr>
              <a:t>NDI</a:t>
            </a:r>
            <a:r>
              <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rPr>
              <a:t>功能的使用</a:t>
            </a:r>
            <a:endPar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endParaRPr>
          </a:p>
          <a:p>
            <a:pPr algn="l" fontAlgn="auto">
              <a:lnSpc>
                <a:spcPct val="100000"/>
              </a:lnSpc>
            </a:pPr>
            <a:endParaRPr lang="zh-CN" altLang="en-US" sz="3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11" name="文本框 10"/>
          <p:cNvSpPr txBox="1"/>
          <p:nvPr/>
        </p:nvSpPr>
        <p:spPr>
          <a:xfrm>
            <a:off x="823931" y="1042926"/>
            <a:ext cx="10005434" cy="464230"/>
          </a:xfrm>
          <a:prstGeom prst="rect">
            <a:avLst/>
          </a:prstGeom>
          <a:noFill/>
        </p:spPr>
        <p:txBody>
          <a:bodyPr wrap="square" rtlCol="0">
            <a:spAutoFit/>
          </a:bodyPr>
          <a:lstStyle/>
          <a:p>
            <a:pPr fontAlgn="auto">
              <a:lnSpc>
                <a:spcPts val="2860"/>
              </a:lnSpc>
            </a:pPr>
            <a:r>
              <a:rPr lang="en-US" altLang="zh-CN" dirty="0" smtClean="0">
                <a:latin typeface="思源黑体" charset="0"/>
                <a:ea typeface="思源黑体" charset="0"/>
              </a:rPr>
              <a:t>NDI</a:t>
            </a:r>
            <a:r>
              <a:rPr lang="zh-CN" altLang="en-US" dirty="0" smtClean="0">
                <a:latin typeface="思源黑体" charset="0"/>
                <a:ea typeface="思源黑体" charset="0"/>
              </a:rPr>
              <a:t>功能作用：</a:t>
            </a:r>
            <a:r>
              <a:rPr lang="zh-CN" altLang="en-US" dirty="0"/>
              <a:t>同一局域网内，不同设备之间互相获取直播，延时更低，画质更好</a:t>
            </a:r>
            <a:endParaRPr lang="zh-CN" altLang="en-US" dirty="0">
              <a:latin typeface="思源黑体" charset="0"/>
              <a:ea typeface="思源黑体" charset="0"/>
            </a:endParaRPr>
          </a:p>
        </p:txBody>
      </p:sp>
      <p:sp>
        <p:nvSpPr>
          <p:cNvPr id="2" name="矩形 1"/>
          <p:cNvSpPr/>
          <p:nvPr/>
        </p:nvSpPr>
        <p:spPr>
          <a:xfrm>
            <a:off x="1092200" y="2643505"/>
            <a:ext cx="3756025" cy="249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502400" y="2643505"/>
            <a:ext cx="3756025" cy="249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a:off x="5204619" y="3474389"/>
            <a:ext cx="941070" cy="65405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p>
            <a:pPr algn="ctr"/>
            <a:endParaRPr lang="zh-CN" altLang="en-US"/>
          </a:p>
        </p:txBody>
      </p:sp>
      <p:sp>
        <p:nvSpPr>
          <p:cNvPr id="8" name="文本框 7"/>
          <p:cNvSpPr txBox="1"/>
          <p:nvPr/>
        </p:nvSpPr>
        <p:spPr>
          <a:xfrm>
            <a:off x="5050155" y="1891030"/>
            <a:ext cx="1249045" cy="368300"/>
          </a:xfrm>
          <a:prstGeom prst="rect">
            <a:avLst/>
          </a:prstGeom>
          <a:noFill/>
        </p:spPr>
        <p:txBody>
          <a:bodyPr wrap="square" rtlCol="0">
            <a:spAutoFit/>
          </a:bodyPr>
          <a:p>
            <a:r>
              <a:rPr lang="zh-CN" altLang="en-US" b="1" dirty="0">
                <a:latin typeface="思源黑体" charset="0"/>
                <a:ea typeface="思源黑体" charset="0"/>
              </a:rPr>
              <a:t>原理如下：</a:t>
            </a:r>
            <a:endParaRPr lang="en-US" altLang="zh-CN" b="1" dirty="0">
              <a:latin typeface="思源黑体" charset="0"/>
              <a:ea typeface="思源黑体" charset="0"/>
            </a:endParaRPr>
          </a:p>
        </p:txBody>
      </p:sp>
      <p:sp>
        <p:nvSpPr>
          <p:cNvPr id="4" name="文本框 3"/>
          <p:cNvSpPr txBox="1"/>
          <p:nvPr/>
        </p:nvSpPr>
        <p:spPr>
          <a:xfrm>
            <a:off x="1381125" y="3540125"/>
            <a:ext cx="4064000" cy="521970"/>
          </a:xfrm>
          <a:prstGeom prst="rect">
            <a:avLst/>
          </a:prstGeom>
          <a:noFill/>
        </p:spPr>
        <p:txBody>
          <a:bodyPr wrap="square" rtlCol="0">
            <a:spAutoFit/>
          </a:bodyPr>
          <a:p>
            <a:r>
              <a:rPr lang="en-US" altLang="zh-CN" sz="2800"/>
              <a:t>A</a:t>
            </a:r>
            <a:r>
              <a:rPr lang="zh-CN" altLang="en-US" sz="2800"/>
              <a:t>电脑设置</a:t>
            </a:r>
            <a:r>
              <a:rPr lang="en-US" altLang="zh-CN" sz="2800"/>
              <a:t>NDI</a:t>
            </a:r>
            <a:r>
              <a:rPr lang="zh-CN" altLang="en-US" sz="2800"/>
              <a:t>输出</a:t>
            </a:r>
            <a:endParaRPr lang="zh-CN" altLang="en-US" sz="2800"/>
          </a:p>
        </p:txBody>
      </p:sp>
      <p:sp>
        <p:nvSpPr>
          <p:cNvPr id="5" name="文本框 4"/>
          <p:cNvSpPr txBox="1"/>
          <p:nvPr/>
        </p:nvSpPr>
        <p:spPr>
          <a:xfrm>
            <a:off x="7031355" y="3540125"/>
            <a:ext cx="4064000" cy="521970"/>
          </a:xfrm>
          <a:prstGeom prst="rect">
            <a:avLst/>
          </a:prstGeom>
          <a:noFill/>
        </p:spPr>
        <p:txBody>
          <a:bodyPr wrap="square" rtlCol="0">
            <a:spAutoFit/>
          </a:bodyPr>
          <a:p>
            <a:r>
              <a:rPr lang="en-US" altLang="zh-CN" sz="2800"/>
              <a:t>B</a:t>
            </a:r>
            <a:r>
              <a:rPr lang="zh-CN" altLang="en-US" sz="2800"/>
              <a:t>电脑接收画面</a:t>
            </a:r>
            <a:endParaRPr lang="zh-CN" altLang="en-US" sz="2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nvPicPr>
        <p:blipFill>
          <a:blip r:embed="rId1"/>
          <a:stretch>
            <a:fillRect/>
          </a:stretch>
        </p:blipFill>
        <p:spPr>
          <a:xfrm>
            <a:off x="10652760" y="298450"/>
            <a:ext cx="1089025" cy="473710"/>
          </a:xfrm>
          <a:prstGeom prst="rect">
            <a:avLst/>
          </a:prstGeom>
        </p:spPr>
      </p:pic>
      <p:sp>
        <p:nvSpPr>
          <p:cNvPr id="21" name="文本框 20"/>
          <p:cNvSpPr txBox="1"/>
          <p:nvPr/>
        </p:nvSpPr>
        <p:spPr>
          <a:xfrm>
            <a:off x="967740" y="212482"/>
            <a:ext cx="3291607" cy="1200329"/>
          </a:xfrm>
          <a:prstGeom prst="rect">
            <a:avLst/>
          </a:prstGeom>
          <a:noFill/>
        </p:spPr>
        <p:txBody>
          <a:bodyPr wrap="none" rtlCol="0">
            <a:spAutoFit/>
          </a:bodyPr>
          <a:lstStyle/>
          <a:p>
            <a:r>
              <a:rPr lang="en-US" altLang="zh-CN" sz="3600" b="1" spc="30" dirty="0" smtClean="0">
                <a:solidFill>
                  <a:srgbClr val="00B914"/>
                </a:solidFill>
                <a:latin typeface="思源黑体 CN" panose="020B0400000000000000" charset="-122"/>
                <a:ea typeface="思源黑体 CN" panose="020B0400000000000000" charset="-122"/>
                <a:cs typeface="思源黑体 CN" panose="020B0400000000000000" charset="-122"/>
                <a:sym typeface="+mn-ea"/>
              </a:rPr>
              <a:t>NDI</a:t>
            </a:r>
            <a:r>
              <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rPr>
              <a:t>功能的使用</a:t>
            </a:r>
            <a:endPar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endParaRPr>
          </a:p>
          <a:p>
            <a:pPr algn="l" fontAlgn="auto">
              <a:lnSpc>
                <a:spcPct val="100000"/>
              </a:lnSpc>
            </a:pPr>
            <a:endParaRPr lang="zh-CN" altLang="en-US" sz="3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11" name="文本框 10"/>
          <p:cNvSpPr txBox="1"/>
          <p:nvPr/>
        </p:nvSpPr>
        <p:spPr>
          <a:xfrm>
            <a:off x="823931" y="1042926"/>
            <a:ext cx="10005434" cy="425758"/>
          </a:xfrm>
          <a:prstGeom prst="rect">
            <a:avLst/>
          </a:prstGeom>
          <a:noFill/>
        </p:spPr>
        <p:txBody>
          <a:bodyPr wrap="square" rtlCol="0">
            <a:spAutoFit/>
          </a:bodyPr>
          <a:lstStyle/>
          <a:p>
            <a:pPr fontAlgn="auto">
              <a:lnSpc>
                <a:spcPts val="2860"/>
              </a:lnSpc>
            </a:pPr>
            <a:r>
              <a:rPr lang="en-US" altLang="zh-CN" dirty="0" smtClean="0">
                <a:latin typeface="思源黑体" charset="0"/>
                <a:ea typeface="思源黑体" charset="0"/>
              </a:rPr>
              <a:t>NDI</a:t>
            </a:r>
            <a:r>
              <a:rPr lang="zh-CN" altLang="en-US" dirty="0" smtClean="0">
                <a:latin typeface="思源黑体" charset="0"/>
                <a:ea typeface="思源黑体" charset="0"/>
              </a:rPr>
              <a:t>功能教程</a:t>
            </a:r>
            <a:endParaRPr lang="zh-CN" altLang="en-US" dirty="0">
              <a:latin typeface="思源黑体" charset="0"/>
              <a:ea typeface="思源黑体" charset="0"/>
            </a:endParaRPr>
          </a:p>
        </p:txBody>
      </p:sp>
      <p:sp>
        <p:nvSpPr>
          <p:cNvPr id="6" name="文本框 5"/>
          <p:cNvSpPr txBox="1"/>
          <p:nvPr/>
        </p:nvSpPr>
        <p:spPr>
          <a:xfrm>
            <a:off x="4983405" y="3928792"/>
            <a:ext cx="4387850" cy="368300"/>
          </a:xfrm>
          <a:prstGeom prst="rect">
            <a:avLst/>
          </a:prstGeom>
          <a:noFill/>
        </p:spPr>
        <p:txBody>
          <a:bodyPr wrap="square" rtlCol="0">
            <a:spAutoFit/>
          </a:bodyPr>
          <a:lstStyle/>
          <a:p>
            <a:r>
              <a:rPr lang="zh-CN" altLang="en-US" b="1" dirty="0">
                <a:latin typeface="思源黑体" charset="0"/>
                <a:ea typeface="思源黑体" charset="0"/>
              </a:rPr>
              <a:t>【</a:t>
            </a:r>
            <a:r>
              <a:rPr lang="en-US" altLang="zh-CN" b="1" dirty="0">
                <a:latin typeface="思源黑体" charset="0"/>
                <a:ea typeface="思源黑体" charset="0"/>
              </a:rPr>
              <a:t>2</a:t>
            </a:r>
            <a:r>
              <a:rPr lang="zh-CN" altLang="en-US" b="1" dirty="0" smtClean="0">
                <a:latin typeface="思源黑体" charset="0"/>
                <a:ea typeface="思源黑体" charset="0"/>
              </a:rPr>
              <a:t>】打开</a:t>
            </a:r>
            <a:r>
              <a:rPr lang="en-US" altLang="zh-CN" b="1" dirty="0" smtClean="0">
                <a:latin typeface="思源黑体" charset="0"/>
                <a:ea typeface="思源黑体" charset="0"/>
              </a:rPr>
              <a:t>NDI</a:t>
            </a:r>
            <a:r>
              <a:rPr lang="zh-CN" altLang="en-US" b="1" dirty="0" smtClean="0">
                <a:latin typeface="思源黑体" charset="0"/>
                <a:ea typeface="思源黑体" charset="0"/>
              </a:rPr>
              <a:t>接收软件设备</a:t>
            </a:r>
            <a:endParaRPr lang="zh-CN" altLang="en-US" b="1" dirty="0">
              <a:latin typeface="思源黑体" charset="0"/>
              <a:ea typeface="思源黑体" charset="0"/>
            </a:endParaRPr>
          </a:p>
        </p:txBody>
      </p:sp>
      <p:sp>
        <p:nvSpPr>
          <p:cNvPr id="7" name="文本框 6"/>
          <p:cNvSpPr txBox="1"/>
          <p:nvPr/>
        </p:nvSpPr>
        <p:spPr>
          <a:xfrm>
            <a:off x="823931" y="4632702"/>
            <a:ext cx="3365500" cy="810478"/>
          </a:xfrm>
          <a:prstGeom prst="rect">
            <a:avLst/>
          </a:prstGeom>
          <a:noFill/>
        </p:spPr>
        <p:txBody>
          <a:bodyPr wrap="square" rtlCol="0">
            <a:spAutoFit/>
          </a:bodyPr>
          <a:lstStyle/>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找到</a:t>
            </a:r>
            <a:r>
              <a:rPr lang="en-US" altLang="zh-CN" sz="1400" dirty="0" smtClean="0">
                <a:latin typeface="思源雅黑" charset="0"/>
                <a:ea typeface="思源雅黑" charset="0"/>
              </a:rPr>
              <a:t>NDI</a:t>
            </a:r>
            <a:r>
              <a:rPr lang="zh-CN" altLang="en-US" sz="1400" dirty="0" smtClean="0">
                <a:latin typeface="思源雅黑" charset="0"/>
                <a:ea typeface="思源雅黑" charset="0"/>
              </a:rPr>
              <a:t>输出选择勾选</a:t>
            </a:r>
            <a:endParaRPr lang="en-US" altLang="zh-CN" sz="1400" dirty="0">
              <a:latin typeface="思源雅黑" charset="0"/>
              <a:ea typeface="思源雅黑" charset="0"/>
            </a:endParaRPr>
          </a:p>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外部输出也点绿选择上它</a:t>
            </a:r>
            <a:endParaRPr lang="zh-CN" altLang="en-US" sz="1400" dirty="0">
              <a:latin typeface="思源雅黑" charset="0"/>
              <a:ea typeface="思源雅黑" charset="0"/>
            </a:endParaRPr>
          </a:p>
        </p:txBody>
      </p:sp>
      <p:sp>
        <p:nvSpPr>
          <p:cNvPr id="8" name="文本框 7"/>
          <p:cNvSpPr txBox="1"/>
          <p:nvPr/>
        </p:nvSpPr>
        <p:spPr>
          <a:xfrm>
            <a:off x="823931" y="3961481"/>
            <a:ext cx="4387850" cy="368300"/>
          </a:xfrm>
          <a:prstGeom prst="rect">
            <a:avLst/>
          </a:prstGeom>
          <a:noFill/>
        </p:spPr>
        <p:txBody>
          <a:bodyPr wrap="square" rtlCol="0">
            <a:spAutoFit/>
          </a:bodyPr>
          <a:lstStyle/>
          <a:p>
            <a:r>
              <a:rPr lang="zh-CN" altLang="en-US" b="1" dirty="0" smtClean="0">
                <a:latin typeface="思源黑体" charset="0"/>
                <a:ea typeface="思源黑体" charset="0"/>
              </a:rPr>
              <a:t>【</a:t>
            </a:r>
            <a:r>
              <a:rPr lang="en-US" altLang="zh-CN" b="1" dirty="0">
                <a:latin typeface="思源黑体" charset="0"/>
                <a:ea typeface="思源黑体" charset="0"/>
              </a:rPr>
              <a:t>1</a:t>
            </a:r>
            <a:r>
              <a:rPr lang="zh-CN" altLang="en-US" b="1" dirty="0" smtClean="0">
                <a:latin typeface="思源黑体" charset="0"/>
                <a:ea typeface="思源黑体" charset="0"/>
              </a:rPr>
              <a:t>】芯象导播</a:t>
            </a:r>
            <a:r>
              <a:rPr lang="zh-CN" altLang="en-US" b="1" dirty="0" smtClean="0">
                <a:latin typeface="思源黑体" charset="0"/>
                <a:ea typeface="思源黑体" charset="0"/>
              </a:rPr>
              <a:t>点击外部输出的</a:t>
            </a:r>
            <a:r>
              <a:rPr lang="en-US" altLang="zh-CN" b="1" dirty="0" smtClean="0">
                <a:latin typeface="思源黑体" charset="0"/>
                <a:ea typeface="思源黑体" charset="0"/>
              </a:rPr>
              <a:t>DNI</a:t>
            </a:r>
            <a:endParaRPr lang="zh-CN" altLang="en-US" b="1" dirty="0">
              <a:latin typeface="思源黑体" charset="0"/>
              <a:ea typeface="思源黑体" charset="0"/>
            </a:endParaRPr>
          </a:p>
        </p:txBody>
      </p:sp>
      <p:sp>
        <p:nvSpPr>
          <p:cNvPr id="9" name="文本框 8"/>
          <p:cNvSpPr txBox="1"/>
          <p:nvPr/>
        </p:nvSpPr>
        <p:spPr>
          <a:xfrm>
            <a:off x="4983405" y="4362470"/>
            <a:ext cx="3365500" cy="1176020"/>
          </a:xfrm>
          <a:prstGeom prst="rect">
            <a:avLst/>
          </a:prstGeom>
          <a:noFill/>
        </p:spPr>
        <p:txBody>
          <a:bodyPr wrap="square" rtlCol="0">
            <a:spAutoFit/>
          </a:bodyPr>
          <a:lstStyle/>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打开芯象导播更多功能，找到</a:t>
            </a:r>
            <a:r>
              <a:rPr lang="en-US" altLang="zh-CN" sz="1400" dirty="0" smtClean="0">
                <a:latin typeface="思源雅黑" charset="0"/>
                <a:ea typeface="思源雅黑" charset="0"/>
              </a:rPr>
              <a:t>NDI</a:t>
            </a:r>
            <a:r>
              <a:rPr lang="zh-CN" altLang="en-US" sz="1400" dirty="0" smtClean="0">
                <a:latin typeface="思源雅黑" charset="0"/>
                <a:ea typeface="思源雅黑" charset="0"/>
              </a:rPr>
              <a:t>网络流，单击勾选确定即可添加到本机机位源</a:t>
            </a:r>
            <a:r>
              <a:rPr lang="zh-CN" altLang="en-US" sz="1400" dirty="0" smtClean="0">
                <a:latin typeface="思源雅黑" charset="0"/>
                <a:ea typeface="思源雅黑" charset="0"/>
              </a:rPr>
              <a:t>上</a:t>
            </a:r>
            <a:endParaRPr lang="zh-CN" altLang="en-US" sz="1400" dirty="0" smtClean="0">
              <a:latin typeface="思源雅黑" charset="0"/>
              <a:ea typeface="思源雅黑" charset="0"/>
            </a:endParaRPr>
          </a:p>
        </p:txBody>
      </p:sp>
      <p:pic>
        <p:nvPicPr>
          <p:cNvPr id="2" name="图片 1"/>
          <p:cNvPicPr>
            <a:picLocks noChangeAspect="1"/>
          </p:cNvPicPr>
          <p:nvPr>
            <p:custDataLst>
              <p:tags r:id="rId2"/>
            </p:custDataLst>
          </p:nvPr>
        </p:nvPicPr>
        <p:blipFill>
          <a:blip r:embed="rId3"/>
          <a:stretch>
            <a:fillRect/>
          </a:stretch>
        </p:blipFill>
        <p:spPr>
          <a:xfrm>
            <a:off x="658495" y="1541145"/>
            <a:ext cx="3696335" cy="2215515"/>
          </a:xfrm>
          <a:prstGeom prst="rect">
            <a:avLst/>
          </a:prstGeom>
        </p:spPr>
      </p:pic>
      <p:pic>
        <p:nvPicPr>
          <p:cNvPr id="3" name="图片 2"/>
          <p:cNvPicPr>
            <a:picLocks noChangeAspect="1"/>
          </p:cNvPicPr>
          <p:nvPr/>
        </p:nvPicPr>
        <p:blipFill>
          <a:blip r:embed="rId4"/>
          <a:stretch>
            <a:fillRect/>
          </a:stretch>
        </p:blipFill>
        <p:spPr>
          <a:xfrm>
            <a:off x="5472430" y="1640840"/>
            <a:ext cx="3898900" cy="2115820"/>
          </a:xfrm>
          <a:prstGeom prst="rect">
            <a:avLst/>
          </a:prstGeom>
        </p:spPr>
      </p:pic>
      <p:sp>
        <p:nvSpPr>
          <p:cNvPr id="23" name="文本框 22"/>
          <p:cNvSpPr txBox="1"/>
          <p:nvPr/>
        </p:nvSpPr>
        <p:spPr>
          <a:xfrm>
            <a:off x="210185" y="6137910"/>
            <a:ext cx="11770995" cy="368300"/>
          </a:xfrm>
          <a:prstGeom prst="rect">
            <a:avLst/>
          </a:prstGeom>
          <a:noFill/>
        </p:spPr>
        <p:txBody>
          <a:bodyPr wrap="square" rtlCol="0">
            <a:spAutoFit/>
          </a:bodyPr>
          <a:p>
            <a:r>
              <a:rPr lang="zh-CN" altLang="en-US" dirty="0" smtClean="0">
                <a:latin typeface="思源黑体" charset="0"/>
                <a:ea typeface="思源黑体" charset="0"/>
              </a:rPr>
              <a:t>注意：此功能需要发送端跟输出端同一网络，如接受端收不到信号，需核查网关</a:t>
            </a:r>
            <a:r>
              <a:rPr lang="en-US" altLang="zh-CN" dirty="0" smtClean="0">
                <a:latin typeface="思源黑体" charset="0"/>
                <a:ea typeface="思源黑体" charset="0"/>
              </a:rPr>
              <a:t>IP </a:t>
            </a:r>
            <a:r>
              <a:rPr lang="zh-CN" altLang="en-US" dirty="0" smtClean="0">
                <a:latin typeface="思源黑体" charset="0"/>
                <a:ea typeface="思源黑体" charset="0"/>
              </a:rPr>
              <a:t>是否一致，电脑防火墙是否</a:t>
            </a:r>
            <a:r>
              <a:rPr lang="zh-CN" altLang="en-US" dirty="0" smtClean="0">
                <a:latin typeface="思源黑体" charset="0"/>
                <a:ea typeface="思源黑体" charset="0"/>
              </a:rPr>
              <a:t>关闭</a:t>
            </a:r>
            <a:endParaRPr lang="zh-CN" altLang="en-US" dirty="0" smtClean="0">
              <a:latin typeface="思源黑体" charset="0"/>
              <a:ea typeface="思源黑体"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9050" y="-10795"/>
            <a:ext cx="12230100" cy="6879590"/>
          </a:xfrm>
          <a:prstGeom prst="rect">
            <a:avLst/>
          </a:prstGeom>
        </p:spPr>
      </p:pic>
      <p:sp>
        <p:nvSpPr>
          <p:cNvPr id="5" name="矩形 4"/>
          <p:cNvSpPr/>
          <p:nvPr/>
        </p:nvSpPr>
        <p:spPr>
          <a:xfrm>
            <a:off x="988060" y="2948305"/>
            <a:ext cx="4827270" cy="673100"/>
          </a:xfrm>
          <a:prstGeom prst="rect">
            <a:avLst/>
          </a:prstGeom>
          <a:gradFill>
            <a:gsLst>
              <a:gs pos="0">
                <a:srgbClr val="D6EFE3"/>
              </a:gs>
              <a:gs pos="100000">
                <a:srgbClr val="F3F9FD"/>
              </a:gs>
            </a:gsLst>
            <a:lin ang="213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42340" y="1363102"/>
            <a:ext cx="5074920" cy="1568450"/>
          </a:xfrm>
          <a:prstGeom prst="rect">
            <a:avLst/>
          </a:prstGeom>
          <a:noFill/>
        </p:spPr>
        <p:txBody>
          <a:bodyPr wrap="none" rtlCol="0">
            <a:spAutoFit/>
          </a:bodyPr>
          <a:lstStyle/>
          <a:p>
            <a:pPr algn="l" fontAlgn="auto">
              <a:lnSpc>
                <a:spcPct val="100000"/>
              </a:lnSpc>
            </a:pPr>
            <a:r>
              <a:rPr lang="zh-CN" altLang="en-US" sz="9600" b="1" spc="30">
                <a:solidFill>
                  <a:srgbClr val="00B914"/>
                </a:solidFill>
                <a:uFillTx/>
                <a:latin typeface="思源黑体 CN" panose="020B0400000000000000" charset="-122"/>
                <a:ea typeface="思源黑体 CN" panose="020B0400000000000000" charset="-122"/>
                <a:cs typeface="思源黑体 CN" panose="020B0400000000000000" charset="-122"/>
                <a:sym typeface="+mn-ea"/>
              </a:rPr>
              <a:t>芯象导播</a:t>
            </a:r>
            <a:endParaRPr lang="zh-CN" altLang="en-US" sz="9600" b="1" spc="3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3" name="文本框 2"/>
          <p:cNvSpPr txBox="1"/>
          <p:nvPr/>
        </p:nvSpPr>
        <p:spPr>
          <a:xfrm>
            <a:off x="1267460" y="3054742"/>
            <a:ext cx="4094480" cy="460375"/>
          </a:xfrm>
          <a:prstGeom prst="rect">
            <a:avLst/>
          </a:prstGeom>
          <a:noFill/>
        </p:spPr>
        <p:txBody>
          <a:bodyPr wrap="none" rtlCol="0">
            <a:spAutoFit/>
          </a:bodyPr>
          <a:lstStyle/>
          <a:p>
            <a:pPr algn="l" fontAlgn="auto">
              <a:lnSpc>
                <a:spcPct val="100000"/>
              </a:lnSpc>
            </a:pPr>
            <a:r>
              <a:rPr lang="zh-CN" altLang="en-US" sz="2400" spc="400">
                <a:solidFill>
                  <a:srgbClr val="00B914"/>
                </a:solidFill>
                <a:uFillTx/>
                <a:latin typeface="思源黑体 CN" panose="020B0400000000000000" charset="-122"/>
                <a:ea typeface="思源黑体 CN" panose="020B0400000000000000" charset="-122"/>
                <a:cs typeface="思源黑体 CN" panose="020B0400000000000000" charset="-122"/>
                <a:sym typeface="+mn-ea"/>
              </a:rPr>
              <a:t>专业级直播从未如此简单</a:t>
            </a:r>
            <a:endParaRPr lang="zh-CN" altLang="en-US" sz="2400" spc="40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pic>
        <p:nvPicPr>
          <p:cNvPr id="8" name="图片 7" descr="Fill 47"/>
          <p:cNvPicPr>
            <a:picLocks noChangeAspect="1"/>
          </p:cNvPicPr>
          <p:nvPr/>
        </p:nvPicPr>
        <p:blipFill>
          <a:blip r:embed="rId2"/>
          <a:stretch>
            <a:fillRect/>
          </a:stretch>
        </p:blipFill>
        <p:spPr>
          <a:xfrm>
            <a:off x="8213090" y="1466850"/>
            <a:ext cx="2872105" cy="201422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nvPicPr>
        <p:blipFill>
          <a:blip r:embed="rId1"/>
          <a:stretch>
            <a:fillRect/>
          </a:stretch>
        </p:blipFill>
        <p:spPr>
          <a:xfrm>
            <a:off x="10652760" y="298450"/>
            <a:ext cx="1089025" cy="473710"/>
          </a:xfrm>
          <a:prstGeom prst="rect">
            <a:avLst/>
          </a:prstGeom>
        </p:spPr>
      </p:pic>
      <p:sp>
        <p:nvSpPr>
          <p:cNvPr id="21" name="文本框 20"/>
          <p:cNvSpPr txBox="1"/>
          <p:nvPr/>
        </p:nvSpPr>
        <p:spPr>
          <a:xfrm>
            <a:off x="967740" y="212482"/>
            <a:ext cx="2960370" cy="645160"/>
          </a:xfrm>
          <a:prstGeom prst="rect">
            <a:avLst/>
          </a:prstGeom>
          <a:noFill/>
        </p:spPr>
        <p:txBody>
          <a:bodyPr wrap="none" rtlCol="0">
            <a:spAutoFit/>
          </a:bodyPr>
          <a:lstStyle/>
          <a:p>
            <a:pPr algn="l" fontAlgn="auto">
              <a:lnSpc>
                <a:spcPct val="100000"/>
              </a:lnSpc>
            </a:pPr>
            <a:r>
              <a:rPr lang="zh-CN" altLang="en-US" sz="3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rPr>
              <a:t>主要知识点：</a:t>
            </a:r>
            <a:endParaRPr lang="zh-CN" altLang="en-US" sz="3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2" name="文本框 1"/>
          <p:cNvSpPr txBox="1"/>
          <p:nvPr/>
        </p:nvSpPr>
        <p:spPr>
          <a:xfrm>
            <a:off x="4138295" y="1958340"/>
            <a:ext cx="6260764" cy="523220"/>
          </a:xfrm>
          <a:prstGeom prst="rect">
            <a:avLst/>
          </a:prstGeom>
          <a:noFill/>
        </p:spPr>
        <p:txBody>
          <a:bodyPr wrap="square" rtlCol="0">
            <a:spAutoFit/>
          </a:bodyPr>
          <a:lstStyle/>
          <a:p>
            <a:pPr indent="0">
              <a:buNone/>
            </a:pPr>
            <a:r>
              <a:rPr lang="zh-CN" altLang="en-US" sz="2800" dirty="0">
                <a:latin typeface="思源黑体" charset="0"/>
                <a:ea typeface="思源黑体" charset="0"/>
              </a:rPr>
              <a:t>添加网络来源（拉流），网络中转功能</a:t>
            </a:r>
            <a:endParaRPr lang="zh-CN" altLang="en-US" sz="2800" dirty="0">
              <a:latin typeface="思源黑体" charset="0"/>
              <a:ea typeface="思源黑体" charset="0"/>
            </a:endParaRPr>
          </a:p>
        </p:txBody>
      </p:sp>
      <p:sp>
        <p:nvSpPr>
          <p:cNvPr id="6" name="文本框 5"/>
          <p:cNvSpPr txBox="1"/>
          <p:nvPr/>
        </p:nvSpPr>
        <p:spPr>
          <a:xfrm>
            <a:off x="4138294" y="2760345"/>
            <a:ext cx="6117329" cy="523220"/>
          </a:xfrm>
          <a:prstGeom prst="rect">
            <a:avLst/>
          </a:prstGeom>
          <a:noFill/>
        </p:spPr>
        <p:txBody>
          <a:bodyPr wrap="square" rtlCol="0">
            <a:spAutoFit/>
          </a:bodyPr>
          <a:lstStyle/>
          <a:p>
            <a:pPr indent="0">
              <a:buNone/>
            </a:pPr>
            <a:r>
              <a:rPr lang="zh-CN" altLang="en-US" sz="2800" dirty="0">
                <a:latin typeface="思源黑体" charset="0"/>
                <a:ea typeface="思源黑体" charset="0"/>
              </a:rPr>
              <a:t>芯象</a:t>
            </a:r>
            <a:r>
              <a:rPr lang="en-US" altLang="zh-CN" sz="2800" dirty="0">
                <a:latin typeface="思源黑体" charset="0"/>
                <a:ea typeface="思源黑体" charset="0"/>
              </a:rPr>
              <a:t>PC</a:t>
            </a:r>
            <a:r>
              <a:rPr lang="zh-CN" altLang="en-US" sz="2800" dirty="0">
                <a:latin typeface="思源黑体" charset="0"/>
                <a:ea typeface="思源黑体" charset="0"/>
              </a:rPr>
              <a:t>回传，手机摄像头的介绍</a:t>
            </a:r>
            <a:endParaRPr lang="zh-CN" altLang="en-US" sz="2800" dirty="0">
              <a:latin typeface="思源黑体" charset="0"/>
              <a:ea typeface="思源黑体" charset="0"/>
            </a:endParaRPr>
          </a:p>
        </p:txBody>
      </p:sp>
      <p:sp>
        <p:nvSpPr>
          <p:cNvPr id="9" name="文本框 8"/>
          <p:cNvSpPr txBox="1"/>
          <p:nvPr/>
        </p:nvSpPr>
        <p:spPr>
          <a:xfrm>
            <a:off x="4138295" y="3561715"/>
            <a:ext cx="4064000" cy="521970"/>
          </a:xfrm>
          <a:prstGeom prst="rect">
            <a:avLst/>
          </a:prstGeom>
          <a:noFill/>
        </p:spPr>
        <p:txBody>
          <a:bodyPr wrap="square" rtlCol="0">
            <a:spAutoFit/>
          </a:bodyPr>
          <a:lstStyle/>
          <a:p>
            <a:pPr indent="0">
              <a:buNone/>
            </a:pPr>
            <a:r>
              <a:rPr lang="en-US" altLang="zh-CN" sz="2800" dirty="0">
                <a:latin typeface="思源黑体" charset="0"/>
                <a:ea typeface="思源黑体" charset="0"/>
              </a:rPr>
              <a:t>SRT</a:t>
            </a:r>
            <a:r>
              <a:rPr lang="zh-CN" altLang="en-US" sz="2800" dirty="0">
                <a:latin typeface="思源黑体" charset="0"/>
                <a:ea typeface="思源黑体" charset="0"/>
              </a:rPr>
              <a:t>内网传输</a:t>
            </a:r>
            <a:endParaRPr lang="zh-CN" altLang="en-US" sz="2800" dirty="0">
              <a:latin typeface="思源黑体" charset="0"/>
              <a:ea typeface="思源黑体" charset="0"/>
            </a:endParaRPr>
          </a:p>
        </p:txBody>
      </p:sp>
      <p:sp>
        <p:nvSpPr>
          <p:cNvPr id="16" name="文本框 15"/>
          <p:cNvSpPr txBox="1"/>
          <p:nvPr/>
        </p:nvSpPr>
        <p:spPr>
          <a:xfrm>
            <a:off x="4138295" y="4363085"/>
            <a:ext cx="4064000" cy="521970"/>
          </a:xfrm>
          <a:prstGeom prst="rect">
            <a:avLst/>
          </a:prstGeom>
          <a:noFill/>
        </p:spPr>
        <p:txBody>
          <a:bodyPr wrap="square" rtlCol="0">
            <a:spAutoFit/>
          </a:bodyPr>
          <a:lstStyle/>
          <a:p>
            <a:pPr indent="0">
              <a:buNone/>
            </a:pPr>
            <a:r>
              <a:rPr lang="en-US" altLang="zh-CN" sz="2800" dirty="0">
                <a:latin typeface="思源黑体" charset="0"/>
                <a:ea typeface="思源黑体" charset="0"/>
              </a:rPr>
              <a:t>NDI</a:t>
            </a:r>
            <a:r>
              <a:rPr lang="zh-CN" altLang="en-US" sz="2800" dirty="0">
                <a:latin typeface="思源黑体" charset="0"/>
                <a:ea typeface="思源黑体" charset="0"/>
              </a:rPr>
              <a:t>功能的使用</a:t>
            </a:r>
            <a:endParaRPr lang="zh-CN" altLang="en-US" sz="2800" dirty="0">
              <a:latin typeface="思源黑体" charset="0"/>
              <a:ea typeface="思源黑体" charset="0"/>
            </a:endParaRPr>
          </a:p>
        </p:txBody>
      </p:sp>
      <p:sp>
        <p:nvSpPr>
          <p:cNvPr id="12" name="矩形 11"/>
          <p:cNvSpPr/>
          <p:nvPr/>
        </p:nvSpPr>
        <p:spPr>
          <a:xfrm>
            <a:off x="3928115" y="2057604"/>
            <a:ext cx="72000" cy="324000"/>
          </a:xfrm>
          <a:prstGeom prst="rect">
            <a:avLst/>
          </a:prstGeom>
          <a:gradFill>
            <a:gsLst>
              <a:gs pos="0">
                <a:srgbClr val="3DEA00"/>
              </a:gs>
              <a:gs pos="100000">
                <a:srgbClr val="2CAE39"/>
              </a:gs>
            </a:gsLst>
            <a:lin ang="5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200">
              <a:sym typeface="+mn-ea"/>
            </a:endParaRPr>
          </a:p>
        </p:txBody>
      </p:sp>
      <p:sp>
        <p:nvSpPr>
          <p:cNvPr id="3" name="矩形 2"/>
          <p:cNvSpPr/>
          <p:nvPr/>
        </p:nvSpPr>
        <p:spPr>
          <a:xfrm>
            <a:off x="3928115" y="2859609"/>
            <a:ext cx="72000" cy="324000"/>
          </a:xfrm>
          <a:prstGeom prst="rect">
            <a:avLst/>
          </a:prstGeom>
          <a:gradFill>
            <a:gsLst>
              <a:gs pos="0">
                <a:srgbClr val="3DEA00"/>
              </a:gs>
              <a:gs pos="100000">
                <a:srgbClr val="2CAE39"/>
              </a:gs>
            </a:gsLst>
            <a:lin ang="5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200">
              <a:sym typeface="+mn-ea"/>
            </a:endParaRPr>
          </a:p>
        </p:txBody>
      </p:sp>
      <p:sp>
        <p:nvSpPr>
          <p:cNvPr id="4" name="矩形 3"/>
          <p:cNvSpPr/>
          <p:nvPr/>
        </p:nvSpPr>
        <p:spPr>
          <a:xfrm>
            <a:off x="3928115" y="3661614"/>
            <a:ext cx="72000" cy="324000"/>
          </a:xfrm>
          <a:prstGeom prst="rect">
            <a:avLst/>
          </a:prstGeom>
          <a:gradFill>
            <a:gsLst>
              <a:gs pos="0">
                <a:srgbClr val="3DEA00"/>
              </a:gs>
              <a:gs pos="100000">
                <a:srgbClr val="2CAE39"/>
              </a:gs>
            </a:gsLst>
            <a:lin ang="5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200">
              <a:sym typeface="+mn-ea"/>
            </a:endParaRPr>
          </a:p>
        </p:txBody>
      </p:sp>
      <p:sp>
        <p:nvSpPr>
          <p:cNvPr id="5" name="矩形 4"/>
          <p:cNvSpPr/>
          <p:nvPr/>
        </p:nvSpPr>
        <p:spPr>
          <a:xfrm>
            <a:off x="3928115" y="4463619"/>
            <a:ext cx="72000" cy="324000"/>
          </a:xfrm>
          <a:prstGeom prst="rect">
            <a:avLst/>
          </a:prstGeom>
          <a:gradFill>
            <a:gsLst>
              <a:gs pos="0">
                <a:srgbClr val="3DEA00"/>
              </a:gs>
              <a:gs pos="100000">
                <a:srgbClr val="2CAE39"/>
              </a:gs>
            </a:gsLst>
            <a:lin ang="5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20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custDataLst>
              <p:tags r:id="rId1"/>
            </p:custDataLst>
          </p:nvPr>
        </p:nvPicPr>
        <p:blipFill>
          <a:blip r:embed="rId2"/>
          <a:stretch>
            <a:fillRect/>
          </a:stretch>
        </p:blipFill>
        <p:spPr>
          <a:xfrm>
            <a:off x="10652760" y="298450"/>
            <a:ext cx="1089025" cy="473710"/>
          </a:xfrm>
          <a:prstGeom prst="rect">
            <a:avLst/>
          </a:prstGeom>
        </p:spPr>
      </p:pic>
      <p:sp>
        <p:nvSpPr>
          <p:cNvPr id="21" name="文本框 20"/>
          <p:cNvSpPr txBox="1"/>
          <p:nvPr/>
        </p:nvSpPr>
        <p:spPr>
          <a:xfrm>
            <a:off x="967740" y="212482"/>
            <a:ext cx="7737696" cy="646331"/>
          </a:xfrm>
          <a:prstGeom prst="rect">
            <a:avLst/>
          </a:prstGeom>
          <a:noFill/>
        </p:spPr>
        <p:txBody>
          <a:bodyPr wrap="none" rtlCol="0">
            <a:spAutoFit/>
          </a:bodyPr>
          <a:lstStyle/>
          <a:p>
            <a:r>
              <a:rPr lang="zh-CN" altLang="en-US" sz="3600" b="1" spc="30" dirty="0" smtClean="0">
                <a:solidFill>
                  <a:srgbClr val="00B914"/>
                </a:solidFill>
                <a:latin typeface="思源黑体 CN" panose="020B0400000000000000" charset="-122"/>
                <a:ea typeface="思源黑体 CN" panose="020B0400000000000000" charset="-122"/>
                <a:cs typeface="思源黑体 CN" panose="020B0400000000000000" charset="-122"/>
                <a:sym typeface="+mn-ea"/>
              </a:rPr>
              <a:t>添</a:t>
            </a:r>
            <a:r>
              <a:rPr lang="zh-CN" altLang="en-US" sz="3600" b="1" spc="30" dirty="0" smtClean="0">
                <a:solidFill>
                  <a:srgbClr val="00B914"/>
                </a:solidFill>
                <a:uFillTx/>
                <a:latin typeface="思源黑体 CN" panose="020B0400000000000000" charset="-122"/>
                <a:ea typeface="思源黑体 CN" panose="020B0400000000000000" charset="-122"/>
                <a:cs typeface="思源黑体 CN" panose="020B0400000000000000" charset="-122"/>
                <a:sym typeface="+mn-ea"/>
              </a:rPr>
              <a:t>加网络来源（拉流）</a:t>
            </a:r>
            <a:r>
              <a:rPr lang="en-US" altLang="zh-CN" sz="3600" b="1" spc="30" dirty="0" smtClean="0">
                <a:solidFill>
                  <a:srgbClr val="00B914"/>
                </a:solidFill>
                <a:uFillTx/>
                <a:latin typeface="思源黑体 CN" panose="020B0400000000000000" charset="-122"/>
                <a:ea typeface="思源黑体 CN" panose="020B0400000000000000" charset="-122"/>
                <a:cs typeface="思源黑体 CN" panose="020B0400000000000000" charset="-122"/>
                <a:sym typeface="+mn-ea"/>
              </a:rPr>
              <a:t>,</a:t>
            </a:r>
            <a:r>
              <a:rPr lang="zh-CN" altLang="en-US" sz="3600" b="1" spc="30" dirty="0" smtClean="0">
                <a:solidFill>
                  <a:srgbClr val="00B914"/>
                </a:solidFill>
                <a:uFillTx/>
                <a:latin typeface="思源黑体 CN" panose="020B0400000000000000" charset="-122"/>
                <a:ea typeface="思源黑体 CN" panose="020B0400000000000000" charset="-122"/>
                <a:cs typeface="思源黑体 CN" panose="020B0400000000000000" charset="-122"/>
                <a:sym typeface="+mn-ea"/>
              </a:rPr>
              <a:t>网络中转功能</a:t>
            </a:r>
            <a:endParaRPr lang="zh-CN" altLang="en-US" sz="3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7" name="文本框 6"/>
          <p:cNvSpPr txBox="1"/>
          <p:nvPr/>
        </p:nvSpPr>
        <p:spPr>
          <a:xfrm>
            <a:off x="1063307" y="1195884"/>
            <a:ext cx="10133965" cy="2308324"/>
          </a:xfrm>
          <a:prstGeom prst="rect">
            <a:avLst/>
          </a:prstGeom>
          <a:noFill/>
        </p:spPr>
        <p:txBody>
          <a:bodyPr wrap="square" rtlCol="0">
            <a:spAutoFit/>
          </a:bodyPr>
          <a:lstStyle/>
          <a:p>
            <a:r>
              <a:rPr lang="zh-CN" altLang="en-US" dirty="0">
                <a:latin typeface="思源黑体" charset="0"/>
                <a:ea typeface="思源黑体" charset="0"/>
              </a:rPr>
              <a:t>主要实现</a:t>
            </a:r>
            <a:r>
              <a:rPr lang="zh-CN" altLang="en-US" dirty="0" smtClean="0">
                <a:latin typeface="思源黑体" charset="0"/>
                <a:ea typeface="思源黑体" charset="0"/>
              </a:rPr>
              <a:t>：</a:t>
            </a:r>
            <a:endParaRPr lang="en-US" altLang="zh-CN" dirty="0" smtClean="0">
              <a:latin typeface="思源黑体" charset="0"/>
              <a:ea typeface="思源黑体" charset="0"/>
            </a:endParaRPr>
          </a:p>
          <a:p>
            <a:pPr marL="342900" indent="-342900">
              <a:buAutoNum type="arabicPeriod"/>
            </a:pPr>
            <a:r>
              <a:rPr lang="zh-CN" altLang="en-US" dirty="0" smtClean="0"/>
              <a:t>填写对方直播画面的拉流地址，把对方直播画面拉到芯象导播做视频机位，然后从芯象导播直播推流到自己直播平台实现转播效果</a:t>
            </a:r>
            <a:endParaRPr lang="en-US" altLang="zh-CN" dirty="0" smtClean="0"/>
          </a:p>
          <a:p>
            <a:pPr marL="342900" indent="-342900">
              <a:buAutoNum type="arabicPeriod"/>
            </a:pPr>
            <a:endParaRPr lang="en-US" altLang="zh-CN" dirty="0" smtClean="0"/>
          </a:p>
          <a:p>
            <a:r>
              <a:rPr lang="en-US" altLang="zh-CN" dirty="0" smtClean="0"/>
              <a:t>2.   </a:t>
            </a:r>
            <a:r>
              <a:rPr lang="zh-CN" altLang="en-US" dirty="0" smtClean="0"/>
              <a:t>通过</a:t>
            </a:r>
            <a:r>
              <a:rPr lang="zh-CN" altLang="en-US" dirty="0"/>
              <a:t>新创建网络来源，创建</a:t>
            </a:r>
            <a:r>
              <a:rPr lang="en-US" altLang="zh-CN" dirty="0" err="1"/>
              <a:t>rtmp,srt,webrtc</a:t>
            </a:r>
            <a:r>
              <a:rPr lang="zh-CN" altLang="en-US" dirty="0"/>
              <a:t>三个不同协议的推流地址，可提供给异地，户外直播设备推流，</a:t>
            </a:r>
            <a:r>
              <a:rPr lang="zh-CN" altLang="en-US" dirty="0" smtClean="0"/>
              <a:t>从而实现异地（户外）推</a:t>
            </a:r>
            <a:r>
              <a:rPr lang="zh-CN" altLang="en-US" dirty="0"/>
              <a:t>流传输的画面传传回本机芯象导播的做视频</a:t>
            </a:r>
            <a:r>
              <a:rPr lang="zh-CN" altLang="en-US" dirty="0" smtClean="0"/>
              <a:t>机位</a:t>
            </a:r>
            <a:endParaRPr lang="en-US" altLang="zh-CN" dirty="0"/>
          </a:p>
          <a:p>
            <a:endParaRPr lang="en-US" altLang="zh-CN" dirty="0" smtClean="0"/>
          </a:p>
          <a:p>
            <a:endParaRPr lang="zh-CN" altLang="en-US" dirty="0">
              <a:latin typeface="思源黑体" charset="0"/>
              <a:ea typeface="思源黑体" charset="0"/>
            </a:endParaRPr>
          </a:p>
        </p:txBody>
      </p:sp>
      <p:sp>
        <p:nvSpPr>
          <p:cNvPr id="4"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28" name="Picture 4" desc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365546"/>
            <a:ext cx="4796472" cy="20739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 y="3365546"/>
            <a:ext cx="5016985" cy="23002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nvPicPr>
        <p:blipFill>
          <a:blip r:embed="rId1"/>
          <a:stretch>
            <a:fillRect/>
          </a:stretch>
        </p:blipFill>
        <p:spPr>
          <a:xfrm>
            <a:off x="10652760" y="298450"/>
            <a:ext cx="1089025" cy="473710"/>
          </a:xfrm>
          <a:prstGeom prst="rect">
            <a:avLst/>
          </a:prstGeom>
        </p:spPr>
      </p:pic>
      <p:sp>
        <p:nvSpPr>
          <p:cNvPr id="21" name="文本框 20"/>
          <p:cNvSpPr txBox="1"/>
          <p:nvPr/>
        </p:nvSpPr>
        <p:spPr>
          <a:xfrm>
            <a:off x="967740" y="212482"/>
            <a:ext cx="6777496" cy="646331"/>
          </a:xfrm>
          <a:prstGeom prst="rect">
            <a:avLst/>
          </a:prstGeom>
          <a:noFill/>
        </p:spPr>
        <p:txBody>
          <a:bodyPr wrap="none" rtlCol="0">
            <a:spAutoFit/>
          </a:bodyPr>
          <a:lstStyle/>
          <a:p>
            <a:pPr algn="l" fontAlgn="auto">
              <a:lnSpc>
                <a:spcPct val="100000"/>
              </a:lnSpc>
            </a:pPr>
            <a:r>
              <a:rPr lang="zh-CN" altLang="en-US" sz="3600" b="1" spc="30" dirty="0" smtClean="0">
                <a:solidFill>
                  <a:srgbClr val="00B914"/>
                </a:solidFill>
                <a:latin typeface="思源黑体 CN" panose="020B0400000000000000" charset="-122"/>
                <a:ea typeface="思源黑体 CN" panose="020B0400000000000000" charset="-122"/>
                <a:cs typeface="思源黑体 CN" panose="020B0400000000000000" charset="-122"/>
                <a:sym typeface="+mn-ea"/>
              </a:rPr>
              <a:t>网络来源添加拉流地址使用教程</a:t>
            </a:r>
            <a:endParaRPr lang="zh-CN" altLang="en-US" sz="3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15" name="文本框 14"/>
          <p:cNvSpPr txBox="1"/>
          <p:nvPr/>
        </p:nvSpPr>
        <p:spPr>
          <a:xfrm>
            <a:off x="8025765" y="2367995"/>
            <a:ext cx="3930015" cy="923330"/>
          </a:xfrm>
          <a:prstGeom prst="rect">
            <a:avLst/>
          </a:prstGeom>
          <a:noFill/>
        </p:spPr>
        <p:txBody>
          <a:bodyPr wrap="square" rtlCol="0">
            <a:spAutoFit/>
          </a:bodyPr>
          <a:lstStyle/>
          <a:p>
            <a:r>
              <a:rPr lang="zh-CN" altLang="en-US" b="1" dirty="0">
                <a:latin typeface="思源黑体" charset="0"/>
                <a:ea typeface="思源黑体" charset="0"/>
              </a:rPr>
              <a:t>【</a:t>
            </a:r>
            <a:r>
              <a:rPr lang="en-US" altLang="zh-CN" b="1" dirty="0">
                <a:latin typeface="思源黑体" charset="0"/>
                <a:ea typeface="思源黑体" charset="0"/>
              </a:rPr>
              <a:t>1</a:t>
            </a:r>
            <a:r>
              <a:rPr lang="zh-CN" altLang="en-US" b="1" dirty="0" smtClean="0">
                <a:latin typeface="思源黑体" charset="0"/>
                <a:ea typeface="思源黑体" charset="0"/>
              </a:rPr>
              <a:t>】在添加</a:t>
            </a:r>
            <a:r>
              <a:rPr lang="zh-CN" altLang="en-US" b="1" dirty="0" smtClean="0">
                <a:latin typeface="思源黑体" charset="0"/>
                <a:ea typeface="思源黑体" charset="0"/>
              </a:rPr>
              <a:t>来源，选择网络来源，点击添加，粘贴对于直播平台的拉流地址，点击确定</a:t>
            </a:r>
            <a:endParaRPr lang="zh-CN" altLang="en-US" b="1" dirty="0">
              <a:latin typeface="思源黑体" charset="0"/>
              <a:ea typeface="思源黑体" charset="0"/>
            </a:endParaRPr>
          </a:p>
        </p:txBody>
      </p:sp>
      <p:sp>
        <p:nvSpPr>
          <p:cNvPr id="17" name="文本框 16"/>
          <p:cNvSpPr txBox="1"/>
          <p:nvPr/>
        </p:nvSpPr>
        <p:spPr>
          <a:xfrm>
            <a:off x="8187130" y="3497393"/>
            <a:ext cx="3554655" cy="1477328"/>
          </a:xfrm>
          <a:prstGeom prst="rect">
            <a:avLst/>
          </a:prstGeom>
          <a:noFill/>
        </p:spPr>
        <p:txBody>
          <a:bodyPr wrap="square" rtlCol="0">
            <a:spAutoFit/>
          </a:bodyPr>
          <a:lstStyle/>
          <a:p>
            <a:r>
              <a:rPr lang="zh-CN" altLang="en-US" b="1" dirty="0" smtClean="0">
                <a:solidFill>
                  <a:srgbClr val="FF0000"/>
                </a:solidFill>
                <a:latin typeface="思源黑体" charset="0"/>
                <a:ea typeface="思源黑体" charset="0"/>
              </a:rPr>
              <a:t>注：</a:t>
            </a:r>
            <a:r>
              <a:rPr lang="zh-CN" altLang="en-US" b="1" dirty="0">
                <a:solidFill>
                  <a:srgbClr val="FF0000"/>
                </a:solidFill>
                <a:latin typeface="思源黑体" charset="0"/>
                <a:ea typeface="思源黑体" charset="0"/>
              </a:rPr>
              <a:t>拉</a:t>
            </a:r>
            <a:r>
              <a:rPr lang="zh-CN" altLang="en-US" b="1" dirty="0" smtClean="0">
                <a:solidFill>
                  <a:srgbClr val="FF0000"/>
                </a:solidFill>
                <a:latin typeface="思源黑体" charset="0"/>
                <a:ea typeface="思源黑体" charset="0"/>
              </a:rPr>
              <a:t>流地址并非直播观看地址，一般是以</a:t>
            </a:r>
            <a:r>
              <a:rPr lang="en-US" altLang="zh-CN" b="1" dirty="0" smtClean="0">
                <a:solidFill>
                  <a:srgbClr val="FF0000"/>
                </a:solidFill>
                <a:latin typeface="思源黑体" charset="0"/>
                <a:ea typeface="思源黑体" charset="0"/>
              </a:rPr>
              <a:t>m3u8</a:t>
            </a:r>
            <a:r>
              <a:rPr lang="zh-CN" altLang="en-US" b="1" dirty="0" smtClean="0">
                <a:solidFill>
                  <a:srgbClr val="FF0000"/>
                </a:solidFill>
                <a:latin typeface="思源黑体" charset="0"/>
                <a:ea typeface="思源黑体" charset="0"/>
              </a:rPr>
              <a:t>结尾的地址。只有</a:t>
            </a:r>
            <a:r>
              <a:rPr lang="zh-CN" altLang="en-US" b="1" dirty="0">
                <a:solidFill>
                  <a:srgbClr val="FF0000"/>
                </a:solidFill>
                <a:latin typeface="思源黑体" charset="0"/>
                <a:ea typeface="思源黑体" charset="0"/>
              </a:rPr>
              <a:t>在拉流地址</a:t>
            </a:r>
            <a:r>
              <a:rPr lang="zh-CN" altLang="en-US" b="1" dirty="0" smtClean="0">
                <a:solidFill>
                  <a:srgbClr val="FF0000"/>
                </a:solidFill>
                <a:latin typeface="思源黑体" charset="0"/>
                <a:ea typeface="思源黑体" charset="0"/>
              </a:rPr>
              <a:t>对应的</a:t>
            </a:r>
            <a:r>
              <a:rPr lang="zh-CN" altLang="en-US" b="1" dirty="0">
                <a:solidFill>
                  <a:srgbClr val="FF0000"/>
                </a:solidFill>
                <a:latin typeface="思源黑体" charset="0"/>
                <a:ea typeface="思源黑体" charset="0"/>
              </a:rPr>
              <a:t>直播平台在直播推</a:t>
            </a:r>
            <a:r>
              <a:rPr lang="zh-CN" altLang="en-US" b="1" dirty="0" smtClean="0">
                <a:solidFill>
                  <a:srgbClr val="FF0000"/>
                </a:solidFill>
                <a:latin typeface="思源黑体" charset="0"/>
                <a:ea typeface="思源黑体" charset="0"/>
              </a:rPr>
              <a:t>流</a:t>
            </a:r>
            <a:r>
              <a:rPr lang="zh-CN" altLang="en-US" b="1" dirty="0">
                <a:solidFill>
                  <a:srgbClr val="FF0000"/>
                </a:solidFill>
                <a:latin typeface="思源黑体" charset="0"/>
                <a:ea typeface="思源黑体" charset="0"/>
              </a:rPr>
              <a:t>才可</a:t>
            </a:r>
            <a:r>
              <a:rPr lang="zh-CN" altLang="en-US" b="1" dirty="0" smtClean="0">
                <a:solidFill>
                  <a:srgbClr val="FF0000"/>
                </a:solidFill>
                <a:latin typeface="思源黑体" charset="0"/>
                <a:ea typeface="思源黑体" charset="0"/>
              </a:rPr>
              <a:t>拉</a:t>
            </a:r>
            <a:r>
              <a:rPr lang="zh-CN" altLang="en-US" b="1" dirty="0">
                <a:solidFill>
                  <a:srgbClr val="FF0000"/>
                </a:solidFill>
                <a:latin typeface="思源黑体" charset="0"/>
                <a:ea typeface="思源黑体" charset="0"/>
              </a:rPr>
              <a:t>流过来视频信号</a:t>
            </a:r>
            <a:endParaRPr lang="zh-CN" altLang="en-US" b="1" dirty="0">
              <a:solidFill>
                <a:srgbClr val="FF0000"/>
              </a:solidFill>
              <a:latin typeface="思源黑体" charset="0"/>
              <a:ea typeface="思源黑体" charset="0"/>
            </a:endParaRPr>
          </a:p>
          <a:p>
            <a:endParaRPr lang="zh-CN" altLang="en-US" b="1" dirty="0">
              <a:solidFill>
                <a:srgbClr val="FF0000"/>
              </a:solidFill>
              <a:latin typeface="思源黑体" charset="0"/>
              <a:ea typeface="思源黑体" charset="0"/>
            </a:endParaRPr>
          </a:p>
        </p:txBody>
      </p:sp>
      <p:pic>
        <p:nvPicPr>
          <p:cNvPr id="2" name="图片 1"/>
          <p:cNvPicPr>
            <a:picLocks noChangeAspect="1"/>
          </p:cNvPicPr>
          <p:nvPr/>
        </p:nvPicPr>
        <p:blipFill>
          <a:blip r:embed="rId2"/>
          <a:stretch>
            <a:fillRect/>
          </a:stretch>
        </p:blipFill>
        <p:spPr>
          <a:xfrm>
            <a:off x="538710" y="1132627"/>
            <a:ext cx="7487055" cy="43173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nvPicPr>
        <p:blipFill>
          <a:blip r:embed="rId1"/>
          <a:stretch>
            <a:fillRect/>
          </a:stretch>
        </p:blipFill>
        <p:spPr>
          <a:xfrm>
            <a:off x="10652760" y="298450"/>
            <a:ext cx="1089025" cy="473710"/>
          </a:xfrm>
          <a:prstGeom prst="rect">
            <a:avLst/>
          </a:prstGeom>
        </p:spPr>
      </p:pic>
      <p:sp>
        <p:nvSpPr>
          <p:cNvPr id="21" name="文本框 20"/>
          <p:cNvSpPr txBox="1"/>
          <p:nvPr/>
        </p:nvSpPr>
        <p:spPr>
          <a:xfrm>
            <a:off x="967740" y="212482"/>
            <a:ext cx="6236323" cy="646331"/>
          </a:xfrm>
          <a:prstGeom prst="rect">
            <a:avLst/>
          </a:prstGeom>
          <a:noFill/>
        </p:spPr>
        <p:txBody>
          <a:bodyPr wrap="none" rtlCol="0">
            <a:spAutoFit/>
          </a:bodyPr>
          <a:lstStyle/>
          <a:p>
            <a:pPr algn="l" fontAlgn="auto">
              <a:lnSpc>
                <a:spcPct val="100000"/>
              </a:lnSpc>
            </a:pPr>
            <a:r>
              <a:rPr lang="zh-CN" altLang="en-US" sz="3600" b="1" spc="30" dirty="0" smtClean="0">
                <a:solidFill>
                  <a:srgbClr val="00B914"/>
                </a:solidFill>
                <a:latin typeface="思源黑体 CN" panose="020B0400000000000000" charset="-122"/>
                <a:ea typeface="思源黑体 CN" panose="020B0400000000000000" charset="-122"/>
                <a:cs typeface="思源黑体 CN" panose="020B0400000000000000" charset="-122"/>
                <a:sym typeface="+mn-ea"/>
              </a:rPr>
              <a:t>网络来源创建新来源使用教程</a:t>
            </a:r>
            <a:endParaRPr lang="zh-CN" altLang="en-US" sz="3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15" name="文本框 14"/>
          <p:cNvSpPr txBox="1"/>
          <p:nvPr/>
        </p:nvSpPr>
        <p:spPr>
          <a:xfrm>
            <a:off x="1005034" y="3967413"/>
            <a:ext cx="3930015" cy="1200329"/>
          </a:xfrm>
          <a:prstGeom prst="rect">
            <a:avLst/>
          </a:prstGeom>
          <a:noFill/>
        </p:spPr>
        <p:txBody>
          <a:bodyPr wrap="square" rtlCol="0">
            <a:spAutoFit/>
          </a:bodyPr>
          <a:lstStyle/>
          <a:p>
            <a:r>
              <a:rPr lang="zh-CN" altLang="en-US" b="1" dirty="0">
                <a:latin typeface="思源黑体" charset="0"/>
                <a:ea typeface="思源黑体" charset="0"/>
              </a:rPr>
              <a:t>【</a:t>
            </a:r>
            <a:r>
              <a:rPr lang="en-US" altLang="zh-CN" b="1" dirty="0">
                <a:latin typeface="思源黑体" charset="0"/>
                <a:ea typeface="思源黑体" charset="0"/>
              </a:rPr>
              <a:t>1</a:t>
            </a:r>
            <a:r>
              <a:rPr lang="zh-CN" altLang="en-US" b="1" dirty="0" smtClean="0">
                <a:latin typeface="思源黑体" charset="0"/>
                <a:ea typeface="思源黑体" charset="0"/>
              </a:rPr>
              <a:t>】点击添加</a:t>
            </a:r>
            <a:r>
              <a:rPr lang="zh-CN" altLang="en-US" b="1" dirty="0" smtClean="0">
                <a:latin typeface="思源黑体" charset="0"/>
                <a:ea typeface="思源黑体" charset="0"/>
              </a:rPr>
              <a:t>来源，选择创建来源，选择好需要创建推流地址的协议，可供</a:t>
            </a:r>
            <a:r>
              <a:rPr lang="en-US" altLang="zh-CN" b="1" dirty="0" err="1" smtClean="0">
                <a:latin typeface="思源黑体" charset="0"/>
                <a:ea typeface="思源黑体" charset="0"/>
              </a:rPr>
              <a:t>rtmp</a:t>
            </a:r>
            <a:r>
              <a:rPr lang="zh-CN" altLang="en-US" b="1" dirty="0" smtClean="0">
                <a:latin typeface="思源黑体" charset="0"/>
                <a:ea typeface="思源黑体" charset="0"/>
              </a:rPr>
              <a:t>，</a:t>
            </a:r>
            <a:r>
              <a:rPr lang="en-US" altLang="zh-CN" b="1" dirty="0" err="1" smtClean="0">
                <a:latin typeface="思源黑体" charset="0"/>
                <a:ea typeface="思源黑体" charset="0"/>
              </a:rPr>
              <a:t>srt</a:t>
            </a:r>
            <a:r>
              <a:rPr lang="en-US" altLang="zh-CN" b="1" dirty="0" smtClean="0">
                <a:latin typeface="思源黑体" charset="0"/>
                <a:ea typeface="思源黑体" charset="0"/>
              </a:rPr>
              <a:t>, </a:t>
            </a:r>
            <a:r>
              <a:rPr lang="en-US" altLang="zh-CN" b="1" dirty="0" err="1" smtClean="0">
                <a:latin typeface="思源黑体" charset="0"/>
                <a:ea typeface="思源黑体" charset="0"/>
              </a:rPr>
              <a:t>webrtc</a:t>
            </a:r>
            <a:r>
              <a:rPr lang="zh-CN" altLang="en-US" b="1" dirty="0" smtClean="0">
                <a:latin typeface="思源黑体" charset="0"/>
                <a:ea typeface="思源黑体" charset="0"/>
              </a:rPr>
              <a:t>三种协议选择，点击确定</a:t>
            </a:r>
            <a:endParaRPr lang="zh-CN" altLang="en-US" b="1" dirty="0">
              <a:latin typeface="思源黑体" charset="0"/>
              <a:ea typeface="思源黑体" charset="0"/>
            </a:endParaRPr>
          </a:p>
        </p:txBody>
      </p:sp>
      <p:pic>
        <p:nvPicPr>
          <p:cNvPr id="3" name="图片 2"/>
          <p:cNvPicPr>
            <a:picLocks noChangeAspect="1"/>
          </p:cNvPicPr>
          <p:nvPr/>
        </p:nvPicPr>
        <p:blipFill>
          <a:blip r:embed="rId2"/>
          <a:stretch>
            <a:fillRect/>
          </a:stretch>
        </p:blipFill>
        <p:spPr>
          <a:xfrm>
            <a:off x="887128" y="1222206"/>
            <a:ext cx="4165829" cy="2341209"/>
          </a:xfrm>
          <a:prstGeom prst="rect">
            <a:avLst/>
          </a:prstGeom>
        </p:spPr>
      </p:pic>
      <p:pic>
        <p:nvPicPr>
          <p:cNvPr id="4" name="图片 3"/>
          <p:cNvPicPr>
            <a:picLocks noChangeAspect="1"/>
          </p:cNvPicPr>
          <p:nvPr/>
        </p:nvPicPr>
        <p:blipFill>
          <a:blip r:embed="rId3"/>
          <a:stretch>
            <a:fillRect/>
          </a:stretch>
        </p:blipFill>
        <p:spPr>
          <a:xfrm>
            <a:off x="6237659" y="1222206"/>
            <a:ext cx="3930015" cy="2212697"/>
          </a:xfrm>
          <a:prstGeom prst="rect">
            <a:avLst/>
          </a:prstGeom>
        </p:spPr>
      </p:pic>
      <p:sp>
        <p:nvSpPr>
          <p:cNvPr id="9" name="文本框 8"/>
          <p:cNvSpPr txBox="1"/>
          <p:nvPr/>
        </p:nvSpPr>
        <p:spPr>
          <a:xfrm>
            <a:off x="6237659" y="3798296"/>
            <a:ext cx="4089682" cy="1200329"/>
          </a:xfrm>
          <a:prstGeom prst="rect">
            <a:avLst/>
          </a:prstGeom>
          <a:noFill/>
        </p:spPr>
        <p:txBody>
          <a:bodyPr wrap="square" rtlCol="0">
            <a:spAutoFit/>
          </a:bodyPr>
          <a:lstStyle/>
          <a:p>
            <a:r>
              <a:rPr lang="zh-CN" altLang="en-US" b="1" dirty="0" smtClean="0">
                <a:latin typeface="思源黑体" charset="0"/>
                <a:ea typeface="思源黑体" charset="0"/>
              </a:rPr>
              <a:t>【</a:t>
            </a:r>
            <a:r>
              <a:rPr lang="en-US" altLang="zh-CN" b="1" dirty="0">
                <a:latin typeface="思源黑体" charset="0"/>
                <a:ea typeface="思源黑体" charset="0"/>
              </a:rPr>
              <a:t>2</a:t>
            </a:r>
            <a:r>
              <a:rPr lang="zh-CN" altLang="en-US" b="1" dirty="0" smtClean="0">
                <a:latin typeface="思源黑体" charset="0"/>
                <a:ea typeface="思源黑体" charset="0"/>
              </a:rPr>
              <a:t>】点击创建好的小设置的齿轮</a:t>
            </a:r>
            <a:r>
              <a:rPr lang="zh-CN" altLang="en-US" b="1" dirty="0" smtClean="0">
                <a:latin typeface="思源黑体" charset="0"/>
                <a:ea typeface="思源黑体" charset="0"/>
              </a:rPr>
              <a:t>，选择复制推流地址，发给其他异地或者户外的推流设备区推流，进而那边推流画面即可传回本机芯象导播机位画面上</a:t>
            </a:r>
            <a:endParaRPr lang="zh-CN" altLang="en-US" b="1" dirty="0">
              <a:latin typeface="思源黑体" charset="0"/>
              <a:ea typeface="思源黑体" charset="0"/>
            </a:endParaRPr>
          </a:p>
        </p:txBody>
      </p:sp>
      <p:sp>
        <p:nvSpPr>
          <p:cNvPr id="11" name="文本框 10"/>
          <p:cNvSpPr txBox="1"/>
          <p:nvPr/>
        </p:nvSpPr>
        <p:spPr>
          <a:xfrm>
            <a:off x="967740" y="5248574"/>
            <a:ext cx="8686393" cy="646331"/>
          </a:xfrm>
          <a:prstGeom prst="rect">
            <a:avLst/>
          </a:prstGeom>
          <a:noFill/>
        </p:spPr>
        <p:txBody>
          <a:bodyPr wrap="square" rtlCol="0">
            <a:spAutoFit/>
          </a:bodyPr>
          <a:lstStyle/>
          <a:p>
            <a:r>
              <a:rPr lang="zh-CN" altLang="en-US" b="1" dirty="0" smtClean="0">
                <a:solidFill>
                  <a:srgbClr val="FF0000"/>
                </a:solidFill>
                <a:latin typeface="思源黑体" charset="0"/>
                <a:ea typeface="思源黑体" charset="0"/>
              </a:rPr>
              <a:t>注：网络来源一台电脑上最多创建</a:t>
            </a:r>
            <a:r>
              <a:rPr lang="en-US" altLang="zh-CN" b="1" dirty="0" smtClean="0">
                <a:solidFill>
                  <a:srgbClr val="FF0000"/>
                </a:solidFill>
                <a:latin typeface="思源黑体" charset="0"/>
                <a:ea typeface="思源黑体" charset="0"/>
              </a:rPr>
              <a:t>5</a:t>
            </a:r>
            <a:r>
              <a:rPr lang="zh-CN" altLang="en-US" b="1" dirty="0" smtClean="0">
                <a:solidFill>
                  <a:srgbClr val="FF0000"/>
                </a:solidFill>
                <a:latin typeface="思源黑体" charset="0"/>
                <a:ea typeface="思源黑体" charset="0"/>
              </a:rPr>
              <a:t>个，创建的推流地址码率不得超过</a:t>
            </a:r>
            <a:r>
              <a:rPr lang="en-US" altLang="zh-CN" b="1" dirty="0" smtClean="0">
                <a:solidFill>
                  <a:srgbClr val="FF0000"/>
                </a:solidFill>
                <a:latin typeface="思源黑体" charset="0"/>
                <a:ea typeface="思源黑体" charset="0"/>
              </a:rPr>
              <a:t>5M</a:t>
            </a:r>
            <a:endParaRPr lang="zh-CN" altLang="en-US" b="1" dirty="0">
              <a:solidFill>
                <a:srgbClr val="FF0000"/>
              </a:solidFill>
              <a:latin typeface="思源黑体" charset="0"/>
              <a:ea typeface="思源黑体" charset="0"/>
            </a:endParaRPr>
          </a:p>
          <a:p>
            <a:endParaRPr lang="zh-CN" altLang="en-US" b="1" dirty="0">
              <a:solidFill>
                <a:srgbClr val="FF0000"/>
              </a:solidFill>
              <a:latin typeface="思源黑体" charset="0"/>
              <a:ea typeface="思源黑体"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nvPicPr>
        <p:blipFill>
          <a:blip r:embed="rId1"/>
          <a:stretch>
            <a:fillRect/>
          </a:stretch>
        </p:blipFill>
        <p:spPr>
          <a:xfrm>
            <a:off x="10652760" y="298450"/>
            <a:ext cx="1089025" cy="473710"/>
          </a:xfrm>
          <a:prstGeom prst="rect">
            <a:avLst/>
          </a:prstGeom>
        </p:spPr>
      </p:pic>
      <p:sp>
        <p:nvSpPr>
          <p:cNvPr id="21" name="文本框 20"/>
          <p:cNvSpPr txBox="1"/>
          <p:nvPr/>
        </p:nvSpPr>
        <p:spPr>
          <a:xfrm>
            <a:off x="967740" y="212482"/>
            <a:ext cx="7251344" cy="1200329"/>
          </a:xfrm>
          <a:prstGeom prst="rect">
            <a:avLst/>
          </a:prstGeom>
          <a:noFill/>
        </p:spPr>
        <p:txBody>
          <a:bodyPr wrap="none" rtlCol="0">
            <a:spAutoFit/>
          </a:bodyPr>
          <a:lstStyle/>
          <a:p>
            <a:r>
              <a:rPr lang="zh-CN" altLang="en-US" sz="3600" b="1" spc="30" dirty="0" smtClean="0">
                <a:solidFill>
                  <a:srgbClr val="00B914"/>
                </a:solidFill>
                <a:latin typeface="思源黑体 CN" panose="020B0400000000000000" charset="-122"/>
                <a:ea typeface="思源黑体 CN" panose="020B0400000000000000" charset="-122"/>
                <a:cs typeface="思源黑体 CN" panose="020B0400000000000000" charset="-122"/>
                <a:sym typeface="+mn-ea"/>
              </a:rPr>
              <a:t>芯</a:t>
            </a:r>
            <a:r>
              <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rPr>
              <a:t>象</a:t>
            </a:r>
            <a:r>
              <a:rPr lang="en-US" altLang="zh-CN"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rPr>
              <a:t>PC</a:t>
            </a:r>
            <a:r>
              <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rPr>
              <a:t>回传，手机摄像头功能介绍</a:t>
            </a:r>
            <a:endPar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endParaRPr>
          </a:p>
          <a:p>
            <a:pPr algn="l" fontAlgn="auto">
              <a:lnSpc>
                <a:spcPct val="100000"/>
              </a:lnSpc>
            </a:pPr>
            <a:endParaRPr lang="zh-CN" altLang="en-US" sz="3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11" name="文本框 10"/>
          <p:cNvSpPr txBox="1"/>
          <p:nvPr/>
        </p:nvSpPr>
        <p:spPr>
          <a:xfrm>
            <a:off x="1043940" y="1092686"/>
            <a:ext cx="9608820" cy="836126"/>
          </a:xfrm>
          <a:prstGeom prst="rect">
            <a:avLst/>
          </a:prstGeom>
          <a:noFill/>
        </p:spPr>
        <p:txBody>
          <a:bodyPr wrap="square" rtlCol="0">
            <a:spAutoFit/>
          </a:bodyPr>
          <a:lstStyle/>
          <a:p>
            <a:pPr fontAlgn="auto">
              <a:lnSpc>
                <a:spcPts val="2860"/>
              </a:lnSpc>
            </a:pPr>
            <a:r>
              <a:rPr lang="en-US" altLang="zh-CN" dirty="0" smtClean="0">
                <a:latin typeface="思源黑体" charset="0"/>
                <a:ea typeface="思源黑体" charset="0"/>
              </a:rPr>
              <a:t>PC</a:t>
            </a:r>
            <a:r>
              <a:rPr lang="zh-CN" altLang="en-US" dirty="0" smtClean="0">
                <a:latin typeface="思源黑体" charset="0"/>
                <a:ea typeface="思源黑体" charset="0"/>
              </a:rPr>
              <a:t>回传：功能点主要用于</a:t>
            </a:r>
            <a:r>
              <a:rPr lang="en-US" altLang="zh-CN" dirty="0" smtClean="0">
                <a:latin typeface="思源黑体" charset="0"/>
                <a:ea typeface="思源黑体" charset="0"/>
              </a:rPr>
              <a:t>A</a:t>
            </a:r>
            <a:r>
              <a:rPr lang="zh-CN" altLang="en-US" dirty="0" smtClean="0">
                <a:latin typeface="思源黑体" charset="0"/>
                <a:ea typeface="思源黑体" charset="0"/>
              </a:rPr>
              <a:t>电脑芯象导播上的输出画面传回到</a:t>
            </a:r>
            <a:r>
              <a:rPr lang="en-US" altLang="zh-CN" dirty="0" smtClean="0">
                <a:latin typeface="思源黑体" charset="0"/>
                <a:ea typeface="思源黑体" charset="0"/>
              </a:rPr>
              <a:t>B</a:t>
            </a:r>
            <a:r>
              <a:rPr lang="zh-CN" altLang="en-US" dirty="0" smtClean="0">
                <a:latin typeface="思源黑体" charset="0"/>
                <a:ea typeface="思源黑体" charset="0"/>
              </a:rPr>
              <a:t>电脑做芯象导播的视频机位</a:t>
            </a:r>
            <a:endParaRPr lang="en-US" altLang="zh-CN" dirty="0" smtClean="0">
              <a:latin typeface="思源黑体" charset="0"/>
              <a:ea typeface="思源黑体" charset="0"/>
            </a:endParaRPr>
          </a:p>
          <a:p>
            <a:pPr fontAlgn="auto">
              <a:lnSpc>
                <a:spcPts val="2860"/>
              </a:lnSpc>
            </a:pPr>
            <a:endParaRPr lang="en-US" altLang="zh-CN" dirty="0" smtClean="0">
              <a:latin typeface="思源黑体" charset="0"/>
              <a:ea typeface="思源黑体" charset="0"/>
            </a:endParaRPr>
          </a:p>
        </p:txBody>
      </p:sp>
      <p:sp>
        <p:nvSpPr>
          <p:cNvPr id="6" name="文本框 5"/>
          <p:cNvSpPr txBox="1"/>
          <p:nvPr/>
        </p:nvSpPr>
        <p:spPr>
          <a:xfrm>
            <a:off x="5320103" y="2121366"/>
            <a:ext cx="766932" cy="369332"/>
          </a:xfrm>
          <a:prstGeom prst="rect">
            <a:avLst/>
          </a:prstGeom>
          <a:noFill/>
        </p:spPr>
        <p:txBody>
          <a:bodyPr wrap="square" rtlCol="0">
            <a:spAutoFit/>
          </a:bodyPr>
          <a:lstStyle/>
          <a:p>
            <a:r>
              <a:rPr lang="zh-CN" altLang="en-US" dirty="0" smtClean="0">
                <a:latin typeface="微软雅黑" panose="020B0503020204020204" charset="-122"/>
                <a:ea typeface="微软雅黑" panose="020B0503020204020204" charset="-122"/>
                <a:cs typeface="微软雅黑" panose="020B0503020204020204" charset="-122"/>
              </a:rPr>
              <a:t>传到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5" name="右箭头 14"/>
          <p:cNvSpPr/>
          <p:nvPr/>
        </p:nvSpPr>
        <p:spPr>
          <a:xfrm>
            <a:off x="5528609" y="2431939"/>
            <a:ext cx="368300" cy="65405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3" name="矩形 12"/>
          <p:cNvSpPr/>
          <p:nvPr/>
        </p:nvSpPr>
        <p:spPr>
          <a:xfrm>
            <a:off x="2720788" y="1843902"/>
            <a:ext cx="2617695" cy="16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电脑</a:t>
            </a:r>
            <a:r>
              <a:rPr lang="en-US" altLang="zh-CN" sz="2000" dirty="0" smtClean="0"/>
              <a:t>A</a:t>
            </a:r>
            <a:r>
              <a:rPr lang="zh-CN" altLang="en-US" sz="2000" dirty="0" smtClean="0"/>
              <a:t>的芯象导播画面</a:t>
            </a:r>
            <a:endParaRPr lang="zh-CN" altLang="en-US" sz="2000" dirty="0"/>
          </a:p>
        </p:txBody>
      </p:sp>
      <p:sp>
        <p:nvSpPr>
          <p:cNvPr id="17" name="矩形 16"/>
          <p:cNvSpPr/>
          <p:nvPr/>
        </p:nvSpPr>
        <p:spPr>
          <a:xfrm>
            <a:off x="6087035" y="1843902"/>
            <a:ext cx="2617695" cy="16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电脑</a:t>
            </a:r>
            <a:r>
              <a:rPr lang="en-US" altLang="zh-CN" sz="2000" dirty="0"/>
              <a:t>B</a:t>
            </a:r>
            <a:r>
              <a:rPr lang="zh-CN" altLang="en-US" sz="2000" dirty="0" smtClean="0"/>
              <a:t>的芯象导播</a:t>
            </a:r>
            <a:r>
              <a:rPr lang="zh-CN" altLang="en-US" sz="2000" dirty="0"/>
              <a:t>机位</a:t>
            </a:r>
            <a:endParaRPr lang="zh-CN" altLang="en-US" sz="2000" dirty="0"/>
          </a:p>
        </p:txBody>
      </p:sp>
      <p:sp>
        <p:nvSpPr>
          <p:cNvPr id="18" name="文本框 17"/>
          <p:cNvSpPr txBox="1"/>
          <p:nvPr/>
        </p:nvSpPr>
        <p:spPr>
          <a:xfrm>
            <a:off x="5320103" y="4985710"/>
            <a:ext cx="766932" cy="369332"/>
          </a:xfrm>
          <a:prstGeom prst="rect">
            <a:avLst/>
          </a:prstGeom>
          <a:noFill/>
        </p:spPr>
        <p:txBody>
          <a:bodyPr wrap="square" rtlCol="0">
            <a:spAutoFit/>
          </a:bodyPr>
          <a:lstStyle/>
          <a:p>
            <a:r>
              <a:rPr lang="zh-CN" altLang="en-US" dirty="0" smtClean="0">
                <a:latin typeface="微软雅黑" panose="020B0503020204020204" charset="-122"/>
                <a:ea typeface="微软雅黑" panose="020B0503020204020204" charset="-122"/>
                <a:cs typeface="微软雅黑" panose="020B0503020204020204" charset="-122"/>
              </a:rPr>
              <a:t>传到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9" name="右箭头 18"/>
          <p:cNvSpPr/>
          <p:nvPr/>
        </p:nvSpPr>
        <p:spPr>
          <a:xfrm>
            <a:off x="5528609" y="5296283"/>
            <a:ext cx="368300" cy="65405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0" name="矩形 19"/>
          <p:cNvSpPr/>
          <p:nvPr/>
        </p:nvSpPr>
        <p:spPr>
          <a:xfrm>
            <a:off x="2720788" y="4708246"/>
            <a:ext cx="2617695" cy="16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手机摄像头拍摄的画面跟声音</a:t>
            </a:r>
            <a:endParaRPr lang="zh-CN" altLang="en-US" sz="2000" dirty="0"/>
          </a:p>
        </p:txBody>
      </p:sp>
      <p:sp>
        <p:nvSpPr>
          <p:cNvPr id="22" name="矩形 21"/>
          <p:cNvSpPr/>
          <p:nvPr/>
        </p:nvSpPr>
        <p:spPr>
          <a:xfrm>
            <a:off x="6087035" y="4708246"/>
            <a:ext cx="2617695" cy="16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电脑芯象导播</a:t>
            </a:r>
            <a:r>
              <a:rPr lang="zh-CN" altLang="en-US" sz="2000" dirty="0"/>
              <a:t>机位</a:t>
            </a:r>
            <a:endParaRPr lang="zh-CN" altLang="en-US" sz="2000" dirty="0"/>
          </a:p>
        </p:txBody>
      </p:sp>
      <p:sp>
        <p:nvSpPr>
          <p:cNvPr id="23" name="文本框 22"/>
          <p:cNvSpPr txBox="1"/>
          <p:nvPr/>
        </p:nvSpPr>
        <p:spPr>
          <a:xfrm>
            <a:off x="1043940" y="3817110"/>
            <a:ext cx="10000578" cy="923330"/>
          </a:xfrm>
          <a:prstGeom prst="rect">
            <a:avLst/>
          </a:prstGeom>
          <a:noFill/>
        </p:spPr>
        <p:txBody>
          <a:bodyPr wrap="square" rtlCol="0">
            <a:spAutoFit/>
          </a:bodyPr>
          <a:lstStyle/>
          <a:p>
            <a:r>
              <a:rPr lang="zh-CN" altLang="en-US" dirty="0">
                <a:latin typeface="思源黑体" charset="0"/>
                <a:ea typeface="思源黑体" charset="0"/>
              </a:rPr>
              <a:t>手机摄像头：功能点主要可以实现把手机摄像头的拍摄的画面跟声音传到电脑芯象导播做视频机位</a:t>
            </a:r>
            <a:endParaRPr lang="zh-CN" altLang="en-US" dirty="0">
              <a:latin typeface="思源黑体" charset="0"/>
              <a:ea typeface="思源黑体" charset="0"/>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nvPicPr>
        <p:blipFill>
          <a:blip r:embed="rId1"/>
          <a:stretch>
            <a:fillRect/>
          </a:stretch>
        </p:blipFill>
        <p:spPr>
          <a:xfrm>
            <a:off x="10652760" y="298450"/>
            <a:ext cx="1089025" cy="473710"/>
          </a:xfrm>
          <a:prstGeom prst="rect">
            <a:avLst/>
          </a:prstGeom>
        </p:spPr>
      </p:pic>
      <p:sp>
        <p:nvSpPr>
          <p:cNvPr id="21" name="文本框 20"/>
          <p:cNvSpPr txBox="1"/>
          <p:nvPr/>
        </p:nvSpPr>
        <p:spPr>
          <a:xfrm>
            <a:off x="967740" y="212482"/>
            <a:ext cx="2596224" cy="646331"/>
          </a:xfrm>
          <a:prstGeom prst="rect">
            <a:avLst/>
          </a:prstGeom>
          <a:noFill/>
        </p:spPr>
        <p:txBody>
          <a:bodyPr wrap="none" rtlCol="0">
            <a:spAutoFit/>
          </a:bodyPr>
          <a:lstStyle/>
          <a:p>
            <a:r>
              <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rPr>
              <a:t>芯象</a:t>
            </a:r>
            <a:r>
              <a:rPr lang="en-US" altLang="zh-CN"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rPr>
              <a:t>PC</a:t>
            </a:r>
            <a:r>
              <a:rPr lang="zh-CN" altLang="en-US" sz="3600" b="1" spc="30" dirty="0" smtClean="0">
                <a:solidFill>
                  <a:srgbClr val="00B914"/>
                </a:solidFill>
                <a:latin typeface="思源黑体 CN" panose="020B0400000000000000" charset="-122"/>
                <a:ea typeface="思源黑体 CN" panose="020B0400000000000000" charset="-122"/>
                <a:cs typeface="思源黑体 CN" panose="020B0400000000000000" charset="-122"/>
                <a:sym typeface="+mn-ea"/>
              </a:rPr>
              <a:t>回传</a:t>
            </a:r>
            <a:endPar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endParaRPr>
          </a:p>
        </p:txBody>
      </p:sp>
      <p:sp>
        <p:nvSpPr>
          <p:cNvPr id="13" name="文本框 12"/>
          <p:cNvSpPr txBox="1"/>
          <p:nvPr/>
        </p:nvSpPr>
        <p:spPr>
          <a:xfrm>
            <a:off x="276186" y="4270816"/>
            <a:ext cx="4057127" cy="369332"/>
          </a:xfrm>
          <a:prstGeom prst="rect">
            <a:avLst/>
          </a:prstGeom>
          <a:noFill/>
        </p:spPr>
        <p:txBody>
          <a:bodyPr wrap="square" rtlCol="0">
            <a:spAutoFit/>
          </a:bodyPr>
          <a:lstStyle/>
          <a:p>
            <a:r>
              <a:rPr lang="zh-CN" altLang="en-US" b="1" dirty="0">
                <a:latin typeface="思源黑体" charset="0"/>
                <a:ea typeface="思源黑体" charset="0"/>
              </a:rPr>
              <a:t>【</a:t>
            </a:r>
            <a:r>
              <a:rPr lang="en-US" altLang="zh-CN" b="1" dirty="0">
                <a:latin typeface="思源黑体" charset="0"/>
                <a:ea typeface="思源黑体" charset="0"/>
              </a:rPr>
              <a:t>1</a:t>
            </a:r>
            <a:r>
              <a:rPr lang="zh-CN" altLang="en-US" b="1" dirty="0" smtClean="0">
                <a:latin typeface="思源黑体" charset="0"/>
                <a:ea typeface="思源黑体" charset="0"/>
              </a:rPr>
              <a:t>】</a:t>
            </a:r>
            <a:r>
              <a:rPr lang="zh-CN" altLang="en-US" b="1" dirty="0" smtClean="0">
                <a:latin typeface="思源黑体" charset="0"/>
                <a:ea typeface="思源黑体" charset="0"/>
              </a:rPr>
              <a:t>电脑</a:t>
            </a:r>
            <a:r>
              <a:rPr lang="en-US" altLang="zh-CN" b="1" dirty="0" smtClean="0">
                <a:latin typeface="思源黑体" charset="0"/>
                <a:ea typeface="思源黑体" charset="0"/>
              </a:rPr>
              <a:t>B</a:t>
            </a:r>
            <a:r>
              <a:rPr lang="zh-CN" altLang="en-US" b="1" dirty="0" smtClean="0">
                <a:latin typeface="思源黑体" charset="0"/>
                <a:ea typeface="思源黑体" charset="0"/>
              </a:rPr>
              <a:t>打开视频回传获取邀请码</a:t>
            </a:r>
            <a:endParaRPr lang="en-US" altLang="zh-CN" b="1" dirty="0">
              <a:latin typeface="思源黑体" charset="0"/>
              <a:ea typeface="思源黑体" charset="0"/>
            </a:endParaRPr>
          </a:p>
        </p:txBody>
      </p:sp>
      <p:sp>
        <p:nvSpPr>
          <p:cNvPr id="18" name="右箭头 17"/>
          <p:cNvSpPr/>
          <p:nvPr/>
        </p:nvSpPr>
        <p:spPr>
          <a:xfrm>
            <a:off x="5013398" y="2587890"/>
            <a:ext cx="941070" cy="65405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9" name="文本框 18"/>
          <p:cNvSpPr txBox="1"/>
          <p:nvPr/>
        </p:nvSpPr>
        <p:spPr>
          <a:xfrm>
            <a:off x="522326" y="4677818"/>
            <a:ext cx="3365500" cy="1169551"/>
          </a:xfrm>
          <a:prstGeom prst="rect">
            <a:avLst/>
          </a:prstGeom>
          <a:noFill/>
        </p:spPr>
        <p:txBody>
          <a:bodyPr wrap="square" rtlCol="0">
            <a:spAutoFit/>
          </a:bodyPr>
          <a:lstStyle/>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开启允许别人设备</a:t>
            </a:r>
            <a:r>
              <a:rPr lang="zh-CN" altLang="en-US" sz="1400" dirty="0">
                <a:latin typeface="思源雅黑" charset="0"/>
                <a:ea typeface="思源雅黑" charset="0"/>
              </a:rPr>
              <a:t>连接</a:t>
            </a:r>
            <a:endParaRPr lang="zh-CN" altLang="en-US" sz="1400" dirty="0">
              <a:latin typeface="思源雅黑" charset="0"/>
              <a:ea typeface="思源雅黑" charset="0"/>
            </a:endParaRPr>
          </a:p>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设置好传输模式</a:t>
            </a:r>
            <a:endParaRPr lang="zh-CN" altLang="en-US" sz="1400" dirty="0">
              <a:latin typeface="思源雅黑" charset="0"/>
              <a:ea typeface="思源雅黑" charset="0"/>
            </a:endParaRPr>
          </a:p>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调整直连分辨率</a:t>
            </a:r>
            <a:endParaRPr lang="zh-CN" altLang="en-US" sz="1400" dirty="0">
              <a:latin typeface="思源雅黑" charset="0"/>
              <a:ea typeface="思源雅黑" charset="0"/>
            </a:endParaRPr>
          </a:p>
        </p:txBody>
      </p:sp>
      <p:sp>
        <p:nvSpPr>
          <p:cNvPr id="20" name="文本框 19"/>
          <p:cNvSpPr txBox="1"/>
          <p:nvPr/>
        </p:nvSpPr>
        <p:spPr>
          <a:xfrm>
            <a:off x="5542212" y="4202714"/>
            <a:ext cx="5860893" cy="369332"/>
          </a:xfrm>
          <a:prstGeom prst="rect">
            <a:avLst/>
          </a:prstGeom>
          <a:noFill/>
        </p:spPr>
        <p:txBody>
          <a:bodyPr wrap="square" rtlCol="0">
            <a:spAutoFit/>
          </a:bodyPr>
          <a:lstStyle/>
          <a:p>
            <a:r>
              <a:rPr lang="zh-CN" altLang="en-US" b="1" dirty="0">
                <a:latin typeface="思源黑体" charset="0"/>
                <a:ea typeface="思源黑体" charset="0"/>
              </a:rPr>
              <a:t>【</a:t>
            </a:r>
            <a:r>
              <a:rPr lang="en-US" altLang="zh-CN" b="1" dirty="0">
                <a:latin typeface="思源黑体" charset="0"/>
                <a:ea typeface="思源黑体" charset="0"/>
              </a:rPr>
              <a:t>2</a:t>
            </a:r>
            <a:r>
              <a:rPr lang="zh-CN" altLang="en-US" b="1" dirty="0" smtClean="0">
                <a:latin typeface="思源黑体" charset="0"/>
                <a:ea typeface="思源黑体" charset="0"/>
              </a:rPr>
              <a:t>】</a:t>
            </a:r>
            <a:r>
              <a:rPr lang="zh-CN" altLang="en-US" b="1" dirty="0" smtClean="0">
                <a:latin typeface="思源黑体" charset="0"/>
                <a:ea typeface="思源黑体" charset="0"/>
              </a:rPr>
              <a:t>电脑</a:t>
            </a:r>
            <a:r>
              <a:rPr lang="en-US" altLang="zh-CN" b="1" dirty="0" smtClean="0">
                <a:latin typeface="思源黑体" charset="0"/>
                <a:ea typeface="思源黑体" charset="0"/>
              </a:rPr>
              <a:t>A</a:t>
            </a:r>
            <a:r>
              <a:rPr lang="zh-CN" altLang="en-US" b="1" dirty="0" smtClean="0">
                <a:latin typeface="思源黑体" charset="0"/>
                <a:ea typeface="思源黑体" charset="0"/>
              </a:rPr>
              <a:t>选择加入他人设备</a:t>
            </a:r>
            <a:endParaRPr lang="zh-CN" altLang="en-US" b="1" dirty="0">
              <a:latin typeface="思源黑体" charset="0"/>
              <a:ea typeface="思源黑体" charset="0"/>
            </a:endParaRPr>
          </a:p>
        </p:txBody>
      </p:sp>
      <p:sp>
        <p:nvSpPr>
          <p:cNvPr id="22" name="文本框 21"/>
          <p:cNvSpPr txBox="1"/>
          <p:nvPr/>
        </p:nvSpPr>
        <p:spPr>
          <a:xfrm>
            <a:off x="5991560" y="4736120"/>
            <a:ext cx="3365500" cy="1169551"/>
          </a:xfrm>
          <a:prstGeom prst="rect">
            <a:avLst/>
          </a:prstGeom>
          <a:noFill/>
        </p:spPr>
        <p:txBody>
          <a:bodyPr wrap="square" rtlCol="0">
            <a:spAutoFit/>
          </a:bodyPr>
          <a:lstStyle/>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输入邀请码</a:t>
            </a:r>
            <a:endParaRPr lang="en-US" altLang="zh-CN" sz="1400" dirty="0" smtClean="0">
              <a:latin typeface="思源雅黑" charset="0"/>
              <a:ea typeface="思源雅黑" charset="0"/>
            </a:endParaRPr>
          </a:p>
          <a:p>
            <a:pPr marL="285750" indent="-285750">
              <a:lnSpc>
                <a:spcPts val="2820"/>
              </a:lnSpc>
              <a:buFont typeface="Arial" panose="020B0604020202020204" pitchFamily="34" charset="0"/>
              <a:buChar char="•"/>
            </a:pPr>
            <a:r>
              <a:rPr lang="zh-CN" altLang="en-US" sz="1400" dirty="0" smtClean="0">
                <a:latin typeface="思源雅黑" charset="0"/>
                <a:ea typeface="思源雅黑" charset="0"/>
              </a:rPr>
              <a:t>选择输出画面</a:t>
            </a:r>
            <a:endParaRPr lang="zh-CN" altLang="en-US" sz="1400" dirty="0">
              <a:latin typeface="思源雅黑" charset="0"/>
              <a:ea typeface="思源雅黑" charset="0"/>
            </a:endParaRPr>
          </a:p>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选择输出声音</a:t>
            </a:r>
            <a:endParaRPr lang="zh-CN" altLang="en-US" sz="1400" dirty="0">
              <a:latin typeface="思源雅黑" charset="0"/>
              <a:ea typeface="思源雅黑" charset="0"/>
            </a:endParaRPr>
          </a:p>
        </p:txBody>
      </p:sp>
      <p:sp>
        <p:nvSpPr>
          <p:cNvPr id="23" name="文本框 22"/>
          <p:cNvSpPr txBox="1"/>
          <p:nvPr/>
        </p:nvSpPr>
        <p:spPr>
          <a:xfrm>
            <a:off x="420500" y="6056305"/>
            <a:ext cx="5980299" cy="369332"/>
          </a:xfrm>
          <a:prstGeom prst="rect">
            <a:avLst/>
          </a:prstGeom>
          <a:noFill/>
        </p:spPr>
        <p:txBody>
          <a:bodyPr wrap="square" rtlCol="0">
            <a:spAutoFit/>
          </a:bodyPr>
          <a:lstStyle/>
          <a:p>
            <a:r>
              <a:rPr lang="zh-CN" altLang="en-US" b="1" dirty="0" smtClean="0">
                <a:latin typeface="思源黑体" charset="0"/>
                <a:ea typeface="思源黑体" charset="0"/>
              </a:rPr>
              <a:t>注意：此功能不需同一网络，无任何区域限制</a:t>
            </a:r>
            <a:endParaRPr lang="zh-CN" altLang="en-US" b="1" dirty="0">
              <a:latin typeface="思源黑体" charset="0"/>
              <a:ea typeface="思源黑体" charset="0"/>
            </a:endParaRPr>
          </a:p>
        </p:txBody>
      </p:sp>
      <p:sp>
        <p:nvSpPr>
          <p:cNvPr id="15" name="文本框 14"/>
          <p:cNvSpPr txBox="1"/>
          <p:nvPr/>
        </p:nvSpPr>
        <p:spPr>
          <a:xfrm>
            <a:off x="276186" y="1054941"/>
            <a:ext cx="10946055" cy="369332"/>
          </a:xfrm>
          <a:prstGeom prst="rect">
            <a:avLst/>
          </a:prstGeom>
          <a:noFill/>
        </p:spPr>
        <p:txBody>
          <a:bodyPr wrap="square" rtlCol="0">
            <a:spAutoFit/>
          </a:bodyPr>
          <a:lstStyle/>
          <a:p>
            <a:r>
              <a:rPr lang="en-US" altLang="zh-CN" b="1" dirty="0">
                <a:latin typeface="思源黑体" charset="0"/>
                <a:ea typeface="思源黑体" charset="0"/>
              </a:rPr>
              <a:t> </a:t>
            </a:r>
            <a:r>
              <a:rPr lang="zh-CN" altLang="en-US" b="1" dirty="0" smtClean="0">
                <a:latin typeface="思源黑体" charset="0"/>
                <a:ea typeface="思源黑体" charset="0"/>
              </a:rPr>
              <a:t>实现把电脑</a:t>
            </a:r>
            <a:r>
              <a:rPr lang="en-US" altLang="zh-CN" b="1" dirty="0" smtClean="0">
                <a:latin typeface="思源黑体" charset="0"/>
                <a:ea typeface="思源黑体" charset="0"/>
              </a:rPr>
              <a:t>A</a:t>
            </a:r>
            <a:r>
              <a:rPr lang="zh-CN" altLang="en-US" b="1" dirty="0" smtClean="0">
                <a:latin typeface="思源黑体" charset="0"/>
                <a:ea typeface="思源黑体" charset="0"/>
              </a:rPr>
              <a:t>芯象导播画面传回到电脑</a:t>
            </a:r>
            <a:r>
              <a:rPr lang="en-US" altLang="zh-CN" b="1" dirty="0" smtClean="0">
                <a:latin typeface="思源黑体" charset="0"/>
                <a:ea typeface="思源黑体" charset="0"/>
              </a:rPr>
              <a:t>B</a:t>
            </a:r>
            <a:r>
              <a:rPr lang="zh-CN" altLang="en-US" b="1" dirty="0" smtClean="0">
                <a:latin typeface="思源黑体" charset="0"/>
                <a:ea typeface="思源黑体" charset="0"/>
              </a:rPr>
              <a:t>芯象导播上</a:t>
            </a:r>
            <a:endParaRPr lang="en-US" altLang="zh-CN" b="1" dirty="0">
              <a:latin typeface="思源黑体" charset="0"/>
              <a:ea typeface="思源黑体" charset="0"/>
            </a:endParaRPr>
          </a:p>
        </p:txBody>
      </p:sp>
      <p:pic>
        <p:nvPicPr>
          <p:cNvPr id="2" name="图片 1"/>
          <p:cNvPicPr>
            <a:picLocks noChangeAspect="1"/>
          </p:cNvPicPr>
          <p:nvPr/>
        </p:nvPicPr>
        <p:blipFill>
          <a:blip r:embed="rId2"/>
          <a:stretch>
            <a:fillRect/>
          </a:stretch>
        </p:blipFill>
        <p:spPr>
          <a:xfrm>
            <a:off x="967739" y="1648822"/>
            <a:ext cx="3873201" cy="2188794"/>
          </a:xfrm>
          <a:prstGeom prst="rect">
            <a:avLst/>
          </a:prstGeom>
        </p:spPr>
      </p:pic>
      <p:pic>
        <p:nvPicPr>
          <p:cNvPr id="3" name="图片 2"/>
          <p:cNvPicPr>
            <a:picLocks noChangeAspect="1"/>
          </p:cNvPicPr>
          <p:nvPr/>
        </p:nvPicPr>
        <p:blipFill>
          <a:blip r:embed="rId3"/>
          <a:stretch>
            <a:fillRect/>
          </a:stretch>
        </p:blipFill>
        <p:spPr>
          <a:xfrm>
            <a:off x="5991560" y="1633209"/>
            <a:ext cx="3831534" cy="220978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nvPicPr>
        <p:blipFill>
          <a:blip r:embed="rId1"/>
          <a:stretch>
            <a:fillRect/>
          </a:stretch>
        </p:blipFill>
        <p:spPr>
          <a:xfrm>
            <a:off x="10652760" y="298450"/>
            <a:ext cx="1089025" cy="473710"/>
          </a:xfrm>
          <a:prstGeom prst="rect">
            <a:avLst/>
          </a:prstGeom>
        </p:spPr>
      </p:pic>
      <p:sp>
        <p:nvSpPr>
          <p:cNvPr id="21" name="文本框 20"/>
          <p:cNvSpPr txBox="1"/>
          <p:nvPr/>
        </p:nvSpPr>
        <p:spPr>
          <a:xfrm>
            <a:off x="967740" y="212482"/>
            <a:ext cx="4374274" cy="646331"/>
          </a:xfrm>
          <a:prstGeom prst="rect">
            <a:avLst/>
          </a:prstGeom>
          <a:noFill/>
        </p:spPr>
        <p:txBody>
          <a:bodyPr wrap="none" rtlCol="0">
            <a:spAutoFit/>
          </a:bodyPr>
          <a:lstStyle/>
          <a:p>
            <a:r>
              <a:rPr lang="zh-CN" altLang="en-US" sz="3600" b="1" spc="30" dirty="0" smtClean="0">
                <a:solidFill>
                  <a:srgbClr val="00B914"/>
                </a:solidFill>
                <a:latin typeface="思源黑体 CN" panose="020B0400000000000000" charset="-122"/>
                <a:ea typeface="思源黑体 CN" panose="020B0400000000000000" charset="-122"/>
                <a:cs typeface="思源黑体 CN" panose="020B0400000000000000" charset="-122"/>
                <a:sym typeface="+mn-ea"/>
              </a:rPr>
              <a:t>手机</a:t>
            </a:r>
            <a:r>
              <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rPr>
              <a:t>摄像头功能</a:t>
            </a:r>
            <a:r>
              <a:rPr lang="zh-CN" altLang="en-US" sz="3600" b="1" spc="30" dirty="0" smtClean="0">
                <a:solidFill>
                  <a:srgbClr val="00B914"/>
                </a:solidFill>
                <a:latin typeface="思源黑体 CN" panose="020B0400000000000000" charset="-122"/>
                <a:ea typeface="思源黑体 CN" panose="020B0400000000000000" charset="-122"/>
                <a:cs typeface="思源黑体 CN" panose="020B0400000000000000" charset="-122"/>
                <a:sym typeface="+mn-ea"/>
              </a:rPr>
              <a:t>介绍</a:t>
            </a:r>
            <a:endParaRPr lang="zh-CN" altLang="en-US" sz="3600" b="1" spc="30" dirty="0">
              <a:solidFill>
                <a:srgbClr val="00B914"/>
              </a:solidFill>
              <a:latin typeface="思源黑体 CN" panose="020B0400000000000000" charset="-122"/>
              <a:ea typeface="思源黑体 CN" panose="020B0400000000000000" charset="-122"/>
              <a:cs typeface="思源黑体 CN" panose="020B0400000000000000" charset="-122"/>
              <a:sym typeface="+mn-ea"/>
            </a:endParaRPr>
          </a:p>
        </p:txBody>
      </p:sp>
      <p:sp>
        <p:nvSpPr>
          <p:cNvPr id="13" name="文本框 12"/>
          <p:cNvSpPr txBox="1"/>
          <p:nvPr/>
        </p:nvSpPr>
        <p:spPr>
          <a:xfrm>
            <a:off x="208990" y="4162050"/>
            <a:ext cx="4057127" cy="369332"/>
          </a:xfrm>
          <a:prstGeom prst="rect">
            <a:avLst/>
          </a:prstGeom>
          <a:noFill/>
        </p:spPr>
        <p:txBody>
          <a:bodyPr wrap="square" rtlCol="0">
            <a:spAutoFit/>
          </a:bodyPr>
          <a:lstStyle/>
          <a:p>
            <a:r>
              <a:rPr lang="zh-CN" altLang="en-US" b="1" dirty="0">
                <a:latin typeface="思源黑体" charset="0"/>
                <a:ea typeface="思源黑体" charset="0"/>
              </a:rPr>
              <a:t>【</a:t>
            </a:r>
            <a:r>
              <a:rPr lang="en-US" altLang="zh-CN" b="1" dirty="0">
                <a:latin typeface="思源黑体" charset="0"/>
                <a:ea typeface="思源黑体" charset="0"/>
              </a:rPr>
              <a:t>1</a:t>
            </a:r>
            <a:r>
              <a:rPr lang="zh-CN" altLang="en-US" b="1" dirty="0" smtClean="0">
                <a:latin typeface="思源黑体" charset="0"/>
                <a:ea typeface="思源黑体" charset="0"/>
              </a:rPr>
              <a:t>】</a:t>
            </a:r>
            <a:r>
              <a:rPr lang="zh-CN" altLang="en-US" b="1" dirty="0" smtClean="0">
                <a:latin typeface="思源黑体" charset="0"/>
                <a:ea typeface="思源黑体" charset="0"/>
              </a:rPr>
              <a:t>电脑打开手机摄像头功能</a:t>
            </a:r>
            <a:endParaRPr lang="en-US" altLang="zh-CN" b="1" dirty="0">
              <a:latin typeface="思源黑体" charset="0"/>
              <a:ea typeface="思源黑体" charset="0"/>
            </a:endParaRPr>
          </a:p>
        </p:txBody>
      </p:sp>
      <p:sp>
        <p:nvSpPr>
          <p:cNvPr id="18" name="右箭头 17"/>
          <p:cNvSpPr/>
          <p:nvPr/>
        </p:nvSpPr>
        <p:spPr>
          <a:xfrm>
            <a:off x="4104164" y="2423464"/>
            <a:ext cx="941070" cy="65405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9" name="文本框 18"/>
          <p:cNvSpPr txBox="1"/>
          <p:nvPr/>
        </p:nvSpPr>
        <p:spPr>
          <a:xfrm>
            <a:off x="420500" y="4475440"/>
            <a:ext cx="3365500" cy="1169551"/>
          </a:xfrm>
          <a:prstGeom prst="rect">
            <a:avLst/>
          </a:prstGeom>
          <a:noFill/>
        </p:spPr>
        <p:txBody>
          <a:bodyPr wrap="square" rtlCol="0">
            <a:spAutoFit/>
          </a:bodyPr>
          <a:lstStyle/>
          <a:p>
            <a:pPr marL="285750" indent="-285750" fontAlgn="auto">
              <a:lnSpc>
                <a:spcPts val="2820"/>
              </a:lnSpc>
              <a:buFont typeface="Arial" panose="020B0604020202020204" pitchFamily="34" charset="0"/>
              <a:buChar char="•"/>
            </a:pPr>
            <a:r>
              <a:rPr lang="zh-CN" altLang="en-US" sz="1400" dirty="0">
                <a:latin typeface="思源雅黑" charset="0"/>
                <a:ea typeface="思源雅黑" charset="0"/>
              </a:rPr>
              <a:t>弹出</a:t>
            </a:r>
            <a:r>
              <a:rPr lang="zh-CN" altLang="en-US" sz="1400" dirty="0" smtClean="0">
                <a:latin typeface="思源雅黑" charset="0"/>
                <a:ea typeface="思源雅黑" charset="0"/>
              </a:rPr>
              <a:t>一个二维码</a:t>
            </a:r>
            <a:endParaRPr lang="en-US" altLang="zh-CN" sz="1400" dirty="0" smtClean="0">
              <a:latin typeface="思源雅黑" charset="0"/>
              <a:ea typeface="思源雅黑" charset="0"/>
            </a:endParaRPr>
          </a:p>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开启允许别人设备</a:t>
            </a:r>
            <a:r>
              <a:rPr lang="zh-CN" altLang="en-US" sz="1400" dirty="0">
                <a:latin typeface="思源雅黑" charset="0"/>
                <a:ea typeface="思源雅黑" charset="0"/>
              </a:rPr>
              <a:t>连接</a:t>
            </a:r>
            <a:endParaRPr lang="zh-CN" altLang="en-US" sz="1400" dirty="0">
              <a:latin typeface="思源雅黑" charset="0"/>
              <a:ea typeface="思源雅黑" charset="0"/>
            </a:endParaRPr>
          </a:p>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设置好传输模式跟分辨率</a:t>
            </a:r>
            <a:endParaRPr lang="zh-CN" altLang="en-US" sz="1400" dirty="0">
              <a:latin typeface="思源雅黑" charset="0"/>
              <a:ea typeface="思源雅黑" charset="0"/>
            </a:endParaRPr>
          </a:p>
        </p:txBody>
      </p:sp>
      <p:sp>
        <p:nvSpPr>
          <p:cNvPr id="20" name="文本框 19"/>
          <p:cNvSpPr txBox="1"/>
          <p:nvPr/>
        </p:nvSpPr>
        <p:spPr>
          <a:xfrm>
            <a:off x="4507357" y="4162050"/>
            <a:ext cx="4730228" cy="369332"/>
          </a:xfrm>
          <a:prstGeom prst="rect">
            <a:avLst/>
          </a:prstGeom>
          <a:noFill/>
        </p:spPr>
        <p:txBody>
          <a:bodyPr wrap="square" rtlCol="0">
            <a:spAutoFit/>
          </a:bodyPr>
          <a:lstStyle/>
          <a:p>
            <a:r>
              <a:rPr lang="zh-CN" altLang="en-US" b="1" dirty="0">
                <a:latin typeface="思源黑体" charset="0"/>
                <a:ea typeface="思源黑体" charset="0"/>
              </a:rPr>
              <a:t>【</a:t>
            </a:r>
            <a:r>
              <a:rPr lang="en-US" altLang="zh-CN" b="1" dirty="0">
                <a:latin typeface="思源黑体" charset="0"/>
                <a:ea typeface="思源黑体" charset="0"/>
              </a:rPr>
              <a:t>2</a:t>
            </a:r>
            <a:r>
              <a:rPr lang="zh-CN" altLang="en-US" b="1" dirty="0" smtClean="0">
                <a:latin typeface="思源黑体" charset="0"/>
                <a:ea typeface="思源黑体" charset="0"/>
              </a:rPr>
              <a:t>】手机打开芯象</a:t>
            </a:r>
            <a:r>
              <a:rPr lang="en-US" altLang="zh-CN" b="1" dirty="0" smtClean="0">
                <a:latin typeface="思源黑体" charset="0"/>
                <a:ea typeface="思源黑体" charset="0"/>
              </a:rPr>
              <a:t>app</a:t>
            </a:r>
            <a:endParaRPr lang="zh-CN" altLang="en-US" b="1" dirty="0">
              <a:latin typeface="思源黑体" charset="0"/>
              <a:ea typeface="思源黑体" charset="0"/>
            </a:endParaRPr>
          </a:p>
        </p:txBody>
      </p:sp>
      <p:sp>
        <p:nvSpPr>
          <p:cNvPr id="22" name="文本框 21"/>
          <p:cNvSpPr txBox="1"/>
          <p:nvPr/>
        </p:nvSpPr>
        <p:spPr>
          <a:xfrm>
            <a:off x="4499194" y="4537457"/>
            <a:ext cx="4302393" cy="810478"/>
          </a:xfrm>
          <a:prstGeom prst="rect">
            <a:avLst/>
          </a:prstGeom>
          <a:noFill/>
        </p:spPr>
        <p:txBody>
          <a:bodyPr wrap="square" rtlCol="0">
            <a:spAutoFit/>
          </a:bodyPr>
          <a:lstStyle/>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点击芯象</a:t>
            </a:r>
            <a:r>
              <a:rPr lang="en-US" altLang="zh-CN" sz="1400" dirty="0" smtClean="0">
                <a:latin typeface="思源雅黑" charset="0"/>
                <a:ea typeface="思源雅黑" charset="0"/>
              </a:rPr>
              <a:t>app</a:t>
            </a:r>
            <a:r>
              <a:rPr lang="zh-CN" altLang="en-US" sz="1400" dirty="0" smtClean="0">
                <a:latin typeface="思源雅黑" charset="0"/>
                <a:ea typeface="思源雅黑" charset="0"/>
              </a:rPr>
              <a:t>首页的扫一扫</a:t>
            </a:r>
            <a:endParaRPr lang="zh-CN" altLang="en-US" sz="1400" dirty="0">
              <a:latin typeface="思源雅黑" charset="0"/>
              <a:ea typeface="思源雅黑" charset="0"/>
            </a:endParaRPr>
          </a:p>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扫电脑芯象导播打开手机摄像头功能的二维码</a:t>
            </a:r>
            <a:endParaRPr lang="zh-CN" altLang="en-US" sz="1400" dirty="0">
              <a:latin typeface="思源雅黑" charset="0"/>
              <a:ea typeface="思源雅黑" charset="0"/>
            </a:endParaRPr>
          </a:p>
        </p:txBody>
      </p:sp>
      <p:sp>
        <p:nvSpPr>
          <p:cNvPr id="23" name="文本框 22"/>
          <p:cNvSpPr txBox="1"/>
          <p:nvPr/>
        </p:nvSpPr>
        <p:spPr>
          <a:xfrm>
            <a:off x="420500" y="6056305"/>
            <a:ext cx="5980299" cy="369332"/>
          </a:xfrm>
          <a:prstGeom prst="rect">
            <a:avLst/>
          </a:prstGeom>
          <a:noFill/>
        </p:spPr>
        <p:txBody>
          <a:bodyPr wrap="square" rtlCol="0">
            <a:spAutoFit/>
          </a:bodyPr>
          <a:lstStyle/>
          <a:p>
            <a:r>
              <a:rPr lang="zh-CN" altLang="en-US" b="1" dirty="0" smtClean="0">
                <a:latin typeface="思源黑体" charset="0"/>
                <a:ea typeface="思源黑体" charset="0"/>
              </a:rPr>
              <a:t>注意：此功能不需同一网络，无任何区域限制</a:t>
            </a:r>
            <a:endParaRPr lang="zh-CN" altLang="en-US" b="1" dirty="0">
              <a:latin typeface="思源黑体" charset="0"/>
              <a:ea typeface="思源黑体" charset="0"/>
            </a:endParaRPr>
          </a:p>
        </p:txBody>
      </p:sp>
      <p:sp>
        <p:nvSpPr>
          <p:cNvPr id="15" name="文本框 14"/>
          <p:cNvSpPr txBox="1"/>
          <p:nvPr/>
        </p:nvSpPr>
        <p:spPr>
          <a:xfrm>
            <a:off x="276186" y="1054941"/>
            <a:ext cx="10946055" cy="369332"/>
          </a:xfrm>
          <a:prstGeom prst="rect">
            <a:avLst/>
          </a:prstGeom>
          <a:noFill/>
        </p:spPr>
        <p:txBody>
          <a:bodyPr wrap="square" rtlCol="0">
            <a:spAutoFit/>
          </a:bodyPr>
          <a:lstStyle/>
          <a:p>
            <a:r>
              <a:rPr lang="zh-CN" altLang="en-US" b="1" dirty="0" smtClean="0">
                <a:latin typeface="思源黑体" charset="0"/>
                <a:ea typeface="思源黑体" charset="0"/>
              </a:rPr>
              <a:t>实现手机摄像头的画面跟手机麦克风的声音传回到电脑芯象导播做视频机位</a:t>
            </a:r>
            <a:endParaRPr lang="en-US" altLang="zh-CN" b="1" dirty="0">
              <a:latin typeface="思源黑体" charset="0"/>
              <a:ea typeface="思源黑体"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4394" y="1647382"/>
            <a:ext cx="1369637" cy="2511213"/>
          </a:xfrm>
          <a:prstGeom prst="rect">
            <a:avLst/>
          </a:prstGeom>
        </p:spPr>
      </p:pic>
      <p:pic>
        <p:nvPicPr>
          <p:cNvPr id="5" name="图片 4"/>
          <p:cNvPicPr>
            <a:picLocks noChangeAspect="1"/>
          </p:cNvPicPr>
          <p:nvPr/>
        </p:nvPicPr>
        <p:blipFill>
          <a:blip r:embed="rId3"/>
          <a:stretch>
            <a:fillRect/>
          </a:stretch>
        </p:blipFill>
        <p:spPr>
          <a:xfrm>
            <a:off x="556877" y="1663874"/>
            <a:ext cx="3467325" cy="2051750"/>
          </a:xfrm>
          <a:prstGeom prst="rect">
            <a:avLst/>
          </a:prstGeom>
        </p:spPr>
      </p:pic>
      <p:sp>
        <p:nvSpPr>
          <p:cNvPr id="16" name="右箭头 15"/>
          <p:cNvSpPr/>
          <p:nvPr/>
        </p:nvSpPr>
        <p:spPr>
          <a:xfrm>
            <a:off x="6650391" y="2440380"/>
            <a:ext cx="941070" cy="65405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9084" y="1591004"/>
            <a:ext cx="2869262" cy="1324275"/>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8244" y="3094430"/>
            <a:ext cx="2625915" cy="1427496"/>
          </a:xfrm>
          <a:prstGeom prst="rect">
            <a:avLst/>
          </a:prstGeom>
        </p:spPr>
      </p:pic>
      <p:sp>
        <p:nvSpPr>
          <p:cNvPr id="24" name="文本框 23"/>
          <p:cNvSpPr txBox="1"/>
          <p:nvPr/>
        </p:nvSpPr>
        <p:spPr>
          <a:xfrm>
            <a:off x="6288215" y="1877656"/>
            <a:ext cx="3365500" cy="403957"/>
          </a:xfrm>
          <a:prstGeom prst="rect">
            <a:avLst/>
          </a:prstGeom>
          <a:noFill/>
        </p:spPr>
        <p:txBody>
          <a:bodyPr wrap="square" rtlCol="0">
            <a:spAutoFit/>
          </a:bodyPr>
          <a:lstStyle/>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手机芯象</a:t>
            </a:r>
            <a:r>
              <a:rPr lang="en-US" altLang="zh-CN" sz="1400" dirty="0" smtClean="0">
                <a:latin typeface="思源雅黑" charset="0"/>
                <a:ea typeface="思源雅黑" charset="0"/>
              </a:rPr>
              <a:t>app</a:t>
            </a:r>
            <a:r>
              <a:rPr lang="zh-CN" altLang="en-US" sz="1400" dirty="0" smtClean="0">
                <a:latin typeface="思源雅黑" charset="0"/>
                <a:ea typeface="思源雅黑" charset="0"/>
              </a:rPr>
              <a:t>画面</a:t>
            </a:r>
            <a:endParaRPr lang="en-US" altLang="zh-CN" sz="1400" dirty="0" smtClean="0">
              <a:latin typeface="思源雅黑" charset="0"/>
              <a:ea typeface="思源雅黑" charset="0"/>
            </a:endParaRPr>
          </a:p>
        </p:txBody>
      </p:sp>
      <p:sp>
        <p:nvSpPr>
          <p:cNvPr id="25" name="文本框 24"/>
          <p:cNvSpPr txBox="1"/>
          <p:nvPr/>
        </p:nvSpPr>
        <p:spPr>
          <a:xfrm>
            <a:off x="6288215" y="3501607"/>
            <a:ext cx="3365500" cy="403957"/>
          </a:xfrm>
          <a:prstGeom prst="rect">
            <a:avLst/>
          </a:prstGeom>
          <a:noFill/>
        </p:spPr>
        <p:txBody>
          <a:bodyPr wrap="square" rtlCol="0">
            <a:spAutoFit/>
          </a:bodyPr>
          <a:lstStyle/>
          <a:p>
            <a:pPr marL="285750" indent="-285750" fontAlgn="auto">
              <a:lnSpc>
                <a:spcPts val="2820"/>
              </a:lnSpc>
              <a:buFont typeface="Arial" panose="020B0604020202020204" pitchFamily="34" charset="0"/>
              <a:buChar char="•"/>
            </a:pPr>
            <a:r>
              <a:rPr lang="zh-CN" altLang="en-US" sz="1400" dirty="0" smtClean="0">
                <a:latin typeface="思源雅黑" charset="0"/>
                <a:ea typeface="思源雅黑" charset="0"/>
              </a:rPr>
              <a:t>电脑芯象导播画面</a:t>
            </a:r>
            <a:endParaRPr lang="en-US" altLang="zh-CN" sz="1400" dirty="0" smtClean="0">
              <a:latin typeface="思源雅黑" charset="0"/>
              <a:ea typeface="思源雅黑"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编组备份"/>
          <p:cNvPicPr>
            <a:picLocks noChangeAspect="1"/>
          </p:cNvPicPr>
          <p:nvPr/>
        </p:nvPicPr>
        <p:blipFill>
          <a:blip r:embed="rId1"/>
          <a:stretch>
            <a:fillRect/>
          </a:stretch>
        </p:blipFill>
        <p:spPr>
          <a:xfrm>
            <a:off x="10652760" y="298450"/>
            <a:ext cx="1089025" cy="473710"/>
          </a:xfrm>
          <a:prstGeom prst="rect">
            <a:avLst/>
          </a:prstGeom>
        </p:spPr>
      </p:pic>
      <p:sp>
        <p:nvSpPr>
          <p:cNvPr id="21" name="文本框 20"/>
          <p:cNvSpPr txBox="1"/>
          <p:nvPr/>
        </p:nvSpPr>
        <p:spPr>
          <a:xfrm>
            <a:off x="967740" y="212482"/>
            <a:ext cx="2788520" cy="646331"/>
          </a:xfrm>
          <a:prstGeom prst="rect">
            <a:avLst/>
          </a:prstGeom>
          <a:noFill/>
        </p:spPr>
        <p:txBody>
          <a:bodyPr wrap="none" rtlCol="0">
            <a:spAutoFit/>
          </a:bodyPr>
          <a:lstStyle/>
          <a:p>
            <a:pPr algn="l" fontAlgn="auto">
              <a:lnSpc>
                <a:spcPct val="100000"/>
              </a:lnSpc>
            </a:pPr>
            <a:r>
              <a:rPr lang="en-US" altLang="zh-CN" sz="3600" b="1" spc="30" dirty="0" smtClean="0">
                <a:solidFill>
                  <a:srgbClr val="00B914"/>
                </a:solidFill>
                <a:uFillTx/>
                <a:latin typeface="思源黑体 CN" panose="020B0400000000000000" charset="-122"/>
                <a:ea typeface="思源黑体 CN" panose="020B0400000000000000" charset="-122"/>
                <a:cs typeface="思源黑体 CN" panose="020B0400000000000000" charset="-122"/>
                <a:sym typeface="+mn-ea"/>
              </a:rPr>
              <a:t>SRT</a:t>
            </a:r>
            <a:r>
              <a:rPr lang="zh-CN" altLang="en-US" sz="3600" b="1" spc="30" dirty="0" smtClean="0">
                <a:solidFill>
                  <a:srgbClr val="00B914"/>
                </a:solidFill>
                <a:uFillTx/>
                <a:latin typeface="思源黑体 CN" panose="020B0400000000000000" charset="-122"/>
                <a:ea typeface="思源黑体 CN" panose="020B0400000000000000" charset="-122"/>
                <a:cs typeface="思源黑体 CN" panose="020B0400000000000000" charset="-122"/>
                <a:sym typeface="+mn-ea"/>
              </a:rPr>
              <a:t>内网传输</a:t>
            </a:r>
            <a:endParaRPr lang="zh-CN" altLang="en-US" sz="3600" b="1" spc="30" dirty="0">
              <a:solidFill>
                <a:srgbClr val="00B914"/>
              </a:solidFill>
              <a:uFillTx/>
              <a:latin typeface="思源黑体 CN" panose="020B0400000000000000" charset="-122"/>
              <a:ea typeface="思源黑体 CN" panose="020B0400000000000000" charset="-122"/>
              <a:cs typeface="思源黑体 CN" panose="020B0400000000000000" charset="-122"/>
              <a:sym typeface="+mn-ea"/>
            </a:endParaRPr>
          </a:p>
        </p:txBody>
      </p:sp>
      <p:sp>
        <p:nvSpPr>
          <p:cNvPr id="11" name="文本框 10"/>
          <p:cNvSpPr txBox="1"/>
          <p:nvPr/>
        </p:nvSpPr>
        <p:spPr>
          <a:xfrm>
            <a:off x="823931" y="1042926"/>
            <a:ext cx="10005434" cy="464230"/>
          </a:xfrm>
          <a:prstGeom prst="rect">
            <a:avLst/>
          </a:prstGeom>
          <a:noFill/>
        </p:spPr>
        <p:txBody>
          <a:bodyPr wrap="square" rtlCol="0">
            <a:spAutoFit/>
          </a:bodyPr>
          <a:lstStyle/>
          <a:p>
            <a:pPr fontAlgn="auto">
              <a:lnSpc>
                <a:spcPts val="2860"/>
              </a:lnSpc>
            </a:pPr>
            <a:r>
              <a:rPr lang="en-US" altLang="zh-CN" dirty="0" err="1" smtClean="0">
                <a:latin typeface="思源黑体" charset="0"/>
                <a:ea typeface="思源黑体" charset="0"/>
              </a:rPr>
              <a:t>srt</a:t>
            </a:r>
            <a:r>
              <a:rPr lang="zh-CN" altLang="en-US" dirty="0" smtClean="0">
                <a:latin typeface="思源黑体" charset="0"/>
                <a:ea typeface="思源黑体" charset="0"/>
              </a:rPr>
              <a:t>功能作用：</a:t>
            </a:r>
            <a:r>
              <a:rPr lang="en-US" altLang="zh-CN" dirty="0"/>
              <a:t>SRT </a:t>
            </a:r>
            <a:r>
              <a:rPr lang="zh-CN" altLang="en-US" dirty="0"/>
              <a:t>传输可通过路由器的中转进行传输，将局域网下各个终端画面采集到芯象软件中</a:t>
            </a:r>
            <a:endParaRPr lang="zh-CN" altLang="en-US" dirty="0">
              <a:latin typeface="思源黑体" charset="0"/>
              <a:ea typeface="思源黑体" charset="0"/>
            </a:endParaRPr>
          </a:p>
        </p:txBody>
      </p:sp>
      <p:pic>
        <p:nvPicPr>
          <p:cNvPr id="2050" name="Picture 2" descr="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524" y="1507156"/>
            <a:ext cx="8073229" cy="5057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746,&quot;width&quot;:1715}"/>
</p:tagLst>
</file>

<file path=ppt/tags/tag2.xml><?xml version="1.0" encoding="utf-8"?>
<p:tagLst xmlns:p="http://schemas.openxmlformats.org/presentationml/2006/main">
  <p:tag name="KSO_WM_UNIT_PLACING_PICTURE_USER_VIEWPORT" val="{&quot;height&quot;:3008.776377952756,&quot;width&quot;:5238.366929133858}"/>
</p:tagLst>
</file>

<file path=ppt/tags/tag3.xml><?xml version="1.0" encoding="utf-8"?>
<p:tagLst xmlns:p="http://schemas.openxmlformats.org/presentationml/2006/main">
  <p:tag name="KSO_WM_UNIT_PLACING_PICTURE_USER_VIEWPORT" val="{&quot;height&quot;:8460,&quot;width&quot;:14115}"/>
</p:tagLst>
</file>

<file path=ppt/tags/tag4.xml><?xml version="1.0" encoding="utf-8"?>
<p:tagLst xmlns:p="http://schemas.openxmlformats.org/presentationml/2006/main">
  <p:tag name="KSO_WPP_MARK_KEY" val="ba8e824b-3c9c-4a11-a308-e15d61b3bb9f"/>
  <p:tag name="COMMONDATA" val="eyJoZGlkIjoiMmI4NWMxNDhmNzllMGVlODY3ODAxMTM3ODU0ODg3N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1413</Words>
  <Application>WPS 演示</Application>
  <PresentationFormat>宽屏</PresentationFormat>
  <Paragraphs>150</Paragraphs>
  <Slides>13</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思源黑体 CN</vt:lpstr>
      <vt:lpstr>黑体</vt:lpstr>
      <vt:lpstr>思源黑体</vt:lpstr>
      <vt:lpstr>微软雅黑</vt:lpstr>
      <vt:lpstr>思源雅黑</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liyaoru</dc:creator>
  <cp:lastModifiedBy>微赞-同城泡泡蓝鲸（在线）</cp:lastModifiedBy>
  <cp:revision>123</cp:revision>
  <dcterms:created xsi:type="dcterms:W3CDTF">2022-12-01T09:53:00Z</dcterms:created>
  <dcterms:modified xsi:type="dcterms:W3CDTF">2022-12-29T10:28:22Z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523F08865F2D44268AB1BB92B8502F35</vt:lpwstr>
  </property>
</Properties>
</file>