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8" r:id="rId3"/>
    <p:sldId id="469" r:id="rId4"/>
    <p:sldId id="429" r:id="rId5"/>
    <p:sldId id="430" r:id="rId6"/>
    <p:sldId id="431" r:id="rId7"/>
    <p:sldId id="432" r:id="rId8"/>
    <p:sldId id="433" r:id="rId9"/>
    <p:sldId id="434" r:id="rId10"/>
    <p:sldId id="435" r:id="rId11"/>
    <p:sldId id="436" r:id="rId12"/>
    <p:sldId id="437" r:id="rId13"/>
    <p:sldId id="438" r:id="rId14"/>
    <p:sldId id="439" r:id="rId15"/>
    <p:sldId id="440" r:id="rId16"/>
    <p:sldId id="517" r:id="rId17"/>
    <p:sldId id="441" r:id="rId18"/>
    <p:sldId id="443" r:id="rId19"/>
    <p:sldId id="444" r:id="rId20"/>
    <p:sldId id="445" r:id="rId21"/>
    <p:sldId id="446" r:id="rId22"/>
    <p:sldId id="447" r:id="rId23"/>
    <p:sldId id="448" r:id="rId24"/>
    <p:sldId id="449" r:id="rId25"/>
    <p:sldId id="450" r:id="rId26"/>
    <p:sldId id="451" r:id="rId27"/>
    <p:sldId id="452" r:id="rId28"/>
    <p:sldId id="511" r:id="rId29"/>
    <p:sldId id="510" r:id="rId30"/>
    <p:sldId id="453" r:id="rId31"/>
    <p:sldId id="518" r:id="rId32"/>
    <p:sldId id="454" r:id="rId33"/>
    <p:sldId id="455" r:id="rId34"/>
    <p:sldId id="456" r:id="rId35"/>
    <p:sldId id="457" r:id="rId36"/>
    <p:sldId id="458" r:id="rId37"/>
    <p:sldId id="459" r:id="rId38"/>
    <p:sldId id="513" r:id="rId39"/>
    <p:sldId id="514" r:id="rId40"/>
    <p:sldId id="515" r:id="rId41"/>
    <p:sldId id="516" r:id="rId42"/>
    <p:sldId id="512" r:id="rId43"/>
    <p:sldId id="460" r:id="rId44"/>
    <p:sldId id="461" r:id="rId45"/>
    <p:sldId id="462" r:id="rId46"/>
    <p:sldId id="463" r:id="rId47"/>
    <p:sldId id="464" r:id="rId48"/>
    <p:sldId id="465" r:id="rId49"/>
    <p:sldId id="466" r:id="rId50"/>
    <p:sldId id="467" r:id="rId51"/>
    <p:sldId id="401"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6" autoAdjust="0"/>
    <p:restoredTop sz="94660"/>
  </p:normalViewPr>
  <p:slideViewPr>
    <p:cSldViewPr>
      <p:cViewPr varScale="1">
        <p:scale>
          <a:sx n="98" d="100"/>
          <a:sy n="98" d="100"/>
        </p:scale>
        <p:origin x="540" y="84"/>
      </p:cViewPr>
      <p:guideLst>
        <p:guide orient="horz" pos="2618"/>
        <p:guide orient="horz" pos="806"/>
        <p:guide orient="horz" pos="2994"/>
        <p:guide pos="2880"/>
        <p:guide pos="5602"/>
        <p:guide pos="2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5DCB2-5BBD-424F-844C-B6BBB7D3E7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7CC5C-5E48-4036-9A9C-DB469E17DA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F9D07E7-5CE8-40AF-A079-D4291D6289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6454A-CEC6-4F59-B484-5A7E3D64A3E9}" type="slidenum">
              <a:rPr lang="zh-CN" altLang="en-US" smtClean="0"/>
            </a:fld>
            <a:endParaRPr lang="zh-CN" altLang="en-US"/>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5725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02401D-B6C4-43C0-933F-C1CFA3A618B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AF2016-17E5-487E-8057-9BF47B36639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850990"/>
            <a:ext cx="9144000" cy="28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11212"/>
            <a:ext cx="9156700" cy="566737"/>
          </a:xfrm>
          <a:prstGeom prst="rect">
            <a:avLst/>
          </a:prstGeom>
          <a:noFill/>
          <a:ln>
            <a:noFill/>
          </a:ln>
          <a:effectLst>
            <a:outerShdw blurRad="12700" dist="101600" sx="6000" sy="6000" algn="ctr" rotWithShape="0">
              <a:schemeClr val="tx2">
                <a:lumMod val="40000"/>
                <a:lumOff val="6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95536" y="123478"/>
            <a:ext cx="6120680" cy="277539"/>
          </a:xfrm>
          <a:prstGeom prst="rect">
            <a:avLst/>
          </a:prstGeom>
        </p:spPr>
        <p:txBody>
          <a:bodyPr/>
          <a:lstStyle>
            <a:lvl1pPr algn="l">
              <a:defRPr sz="1800" b="1">
                <a:solidFill>
                  <a:schemeClr val="tx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smtClean="0"/>
          </a:p>
          <a:p>
            <a:pPr lvl="4"/>
            <a:r>
              <a:rPr lang="zh-CN" altLang="en-US" dirty="0" smtClean="0"/>
              <a:t>导 规</a:t>
            </a:r>
            <a:endParaRPr lang="zh-CN" altLang="en-US" dirty="0"/>
          </a:p>
        </p:txBody>
      </p:sp>
      <p:sp>
        <p:nvSpPr>
          <p:cNvPr id="6" name="灯片编号占位符 5"/>
          <p:cNvSpPr>
            <a:spLocks noGrp="1"/>
          </p:cNvSpPr>
          <p:nvPr>
            <p:ph type="sldNum" sz="quarter" idx="12"/>
          </p:nvPr>
        </p:nvSpPr>
        <p:spPr>
          <a:xfrm>
            <a:off x="8073930" y="4846721"/>
            <a:ext cx="658416" cy="273844"/>
          </a:xfrm>
        </p:spPr>
        <p:txBody>
          <a:bodyPr/>
          <a:lstStyle/>
          <a:p>
            <a:fld id="{B556454A-CEC6-4F59-B484-5A7E3D64A3E9}" type="slidenum">
              <a:rPr lang="zh-CN" altLang="en-US" smtClean="0"/>
            </a:fld>
            <a:endParaRPr lang="zh-CN" altLang="en-US" dirty="0"/>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80312" y="5605"/>
            <a:ext cx="1368152" cy="52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14CB79-D05C-433B-B18E-6588762CBA6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94804F-E341-4761-BFFD-7E3D781E78B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7E6C42-331D-4A16-AF5D-0EC467597A6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4865AE-11D3-4D2A-A64A-0DBFA2BA98B8}"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B578E-15BC-48CC-A3FD-F6EC1B73435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48F73F6-204A-474B-BDC6-BD028F87C9B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A723A8D-6B25-4ABF-A8D5-3368BE865DA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CCBC96-677A-4340-9E18-E9A1B9770EDF}" type="datetime1">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028384" y="4767263"/>
            <a:ext cx="658416"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fld id="{B556454A-CEC6-4F59-B484-5A7E3D64A3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dm.asus.com.cn/QAFront/Inde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rdm.asus.com.cn/AppDownload/Index"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1"/>
            <a:ext cx="9251504" cy="5157216"/>
          </a:xfrm>
          <a:prstGeom prst="rect">
            <a:avLst/>
          </a:prstGeom>
          <a:solidFill>
            <a:srgbClr val="0052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Rectangle 3"/>
          <p:cNvSpPr>
            <a:spLocks noChangeArrowheads="1"/>
          </p:cNvSpPr>
          <p:nvPr/>
        </p:nvSpPr>
        <p:spPr bwMode="auto">
          <a:xfrm>
            <a:off x="1403648" y="1995686"/>
            <a:ext cx="5113041" cy="132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51" tIns="49777" rIns="99551" bIns="49777">
            <a:spAutoFit/>
          </a:bodyPr>
          <a:lstStyle>
            <a:lvl1pPr defTabSz="995045">
              <a:defRPr>
                <a:solidFill>
                  <a:schemeClr val="tx1"/>
                </a:solidFill>
                <a:latin typeface="Arial" panose="020B0604020202020204" pitchFamily="34" charset="0"/>
                <a:ea typeface="宋体" panose="02010600030101010101" pitchFamily="2" charset="-122"/>
              </a:defRPr>
            </a:lvl1pPr>
            <a:lvl2pPr marL="742950" indent="-285750" defTabSz="995045">
              <a:defRPr>
                <a:solidFill>
                  <a:schemeClr val="tx1"/>
                </a:solidFill>
                <a:latin typeface="Arial" panose="020B0604020202020204" pitchFamily="34" charset="0"/>
                <a:ea typeface="宋体" panose="02010600030101010101" pitchFamily="2" charset="-122"/>
              </a:defRPr>
            </a:lvl2pPr>
            <a:lvl3pPr marL="1143000" indent="-228600" defTabSz="995045">
              <a:defRPr>
                <a:solidFill>
                  <a:schemeClr val="tx1"/>
                </a:solidFill>
                <a:latin typeface="Arial" panose="020B0604020202020204" pitchFamily="34" charset="0"/>
                <a:ea typeface="宋体" panose="02010600030101010101" pitchFamily="2" charset="-122"/>
              </a:defRPr>
            </a:lvl3pPr>
            <a:lvl4pPr marL="1600200" indent="-228600" defTabSz="995045">
              <a:defRPr>
                <a:solidFill>
                  <a:schemeClr val="tx1"/>
                </a:solidFill>
                <a:latin typeface="Arial" panose="020B0604020202020204" pitchFamily="34" charset="0"/>
                <a:ea typeface="宋体" panose="02010600030101010101" pitchFamily="2" charset="-122"/>
              </a:defRPr>
            </a:lvl4pPr>
            <a:lvl5pPr marL="2057400" indent="-228600" defTabSz="995045">
              <a:defRPr>
                <a:solidFill>
                  <a:schemeClr val="tx1"/>
                </a:solidFill>
                <a:latin typeface="Arial" panose="020B0604020202020204" pitchFamily="34" charset="0"/>
                <a:ea typeface="宋体" panose="02010600030101010101" pitchFamily="2" charset="-122"/>
              </a:defRPr>
            </a:lvl5pPr>
            <a:lvl6pPr marL="25146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2400" b="1" dirty="0" smtClean="0">
                <a:solidFill>
                  <a:schemeClr val="bg1"/>
                </a:solidFill>
                <a:latin typeface="微软雅黑" panose="020B0503020204020204" pitchFamily="34" charset="-122"/>
                <a:ea typeface="微软雅黑" panose="020B0503020204020204" pitchFamily="34" charset="-122"/>
              </a:rPr>
              <a:t>华硕门店点亮系统客户端</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r">
              <a:buFont typeface="Arial" panose="020B0604020202020204" pitchFamily="34" charset="0"/>
              <a:buNone/>
            </a:pP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用户使用手册</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r">
              <a:buFont typeface="Arial" panose="020B0604020202020204" pitchFamily="34" charset="0"/>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algn="r">
              <a:buFont typeface="Arial" panose="020B0604020202020204" pitchFamily="34" charset="0"/>
              <a:buNone/>
            </a:pPr>
            <a:r>
              <a:rPr lang="en-US" altLang="zh-CN" sz="1600" b="1" smtClean="0">
                <a:solidFill>
                  <a:schemeClr val="bg1"/>
                </a:solidFill>
                <a:latin typeface="微软雅黑" panose="020B0503020204020204" pitchFamily="34" charset="-122"/>
                <a:ea typeface="微软雅黑" panose="020B0503020204020204" pitchFamily="34" charset="-122"/>
              </a:rPr>
              <a:t>2018-05  </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0256" name="Line 14"/>
          <p:cNvSpPr>
            <a:spLocks noChangeShapeType="1"/>
          </p:cNvSpPr>
          <p:nvPr/>
        </p:nvSpPr>
        <p:spPr bwMode="auto">
          <a:xfrm>
            <a:off x="6629400" y="2415158"/>
            <a:ext cx="0" cy="444624"/>
          </a:xfrm>
          <a:prstGeom prst="line">
            <a:avLst/>
          </a:prstGeom>
          <a:noFill/>
          <a:ln w="9525">
            <a:solidFill>
              <a:srgbClr val="DDDFE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82208" y="2283718"/>
            <a:ext cx="1634208" cy="69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B556454A-CEC6-4F59-B484-5A7E3D64A3E9}"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329513" y="592380"/>
            <a:ext cx="8064896" cy="972189"/>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端安装</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Yes</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给予安装程序管理员权限完成安装，点击</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No</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安装则会被取消</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03475" y="1564640"/>
            <a:ext cx="4171315" cy="34093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329513" y="592380"/>
            <a:ext cx="8064896" cy="972189"/>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端安装</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安装完成，点击关闭</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Picture 2"/>
          <p:cNvPicPr>
            <a:picLocks noChangeAspect="1"/>
          </p:cNvPicPr>
          <p:nvPr/>
        </p:nvPicPr>
        <p:blipFill>
          <a:blip r:embed="rId1" cstate="print"/>
          <a:stretch>
            <a:fillRect/>
          </a:stretch>
        </p:blipFill>
        <p:spPr>
          <a:xfrm>
            <a:off x="2483768" y="1635646"/>
            <a:ext cx="3955765" cy="32243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329512" y="592380"/>
            <a:ext cx="8346943" cy="138499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端安装</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在首次安装完成后客户端需要重启计算机才能使某些配置生效，此处必须点击“是”立即重启电脑，以完成客户端的配置。</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1"/>
          <p:cNvPicPr>
            <a:picLocks noChangeAspect="1"/>
          </p:cNvPicPr>
          <p:nvPr/>
        </p:nvPicPr>
        <p:blipFill>
          <a:blip r:embed="rId1" cstate="print"/>
          <a:stretch>
            <a:fillRect/>
          </a:stretch>
        </p:blipFill>
        <p:spPr>
          <a:xfrm>
            <a:off x="2123728" y="2283718"/>
            <a:ext cx="4324954" cy="16290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5508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端开机启动（未注册）</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机注册</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用功能</a:t>
            </a:r>
            <a:endPar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客户端开机启动（未注册）</a:t>
            </a:r>
            <a:br>
              <a:rPr lang="en-US" altLang="zh-CN" dirty="0"/>
            </a:br>
            <a:endParaRPr lang="zh-CN" altLang="en-US" dirty="0"/>
          </a:p>
        </p:txBody>
      </p:sp>
      <p:sp>
        <p:nvSpPr>
          <p:cNvPr id="7" name="TextBox 6"/>
          <p:cNvSpPr txBox="1"/>
          <p:nvPr/>
        </p:nvSpPr>
        <p:spPr>
          <a:xfrm>
            <a:off x="329513" y="771550"/>
            <a:ext cx="8064896" cy="583565"/>
          </a:xfrm>
          <a:prstGeom prst="rect">
            <a:avLst/>
          </a:prstGeom>
          <a:noFill/>
        </p:spPr>
        <p:txBody>
          <a:bodyPr wrap="square" rtlCol="0">
            <a:spAutoFit/>
          </a:bodyPr>
          <a:lstStyle/>
          <a:p>
            <a:pPr lvl="1">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首次安装重新启动后，若没有网络，客户端会停留在提示界面。</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下面全部以全渠道蓝色风格界面进行说明，其它风格界面的操作全部相同</a:t>
            </a:r>
            <a:endPar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47700" y="1434465"/>
            <a:ext cx="4704080" cy="3377565"/>
          </a:xfrm>
          <a:prstGeom prst="rect">
            <a:avLst/>
          </a:prstGeom>
        </p:spPr>
      </p:pic>
      <p:pic>
        <p:nvPicPr>
          <p:cNvPr id="2" name="图片 1"/>
          <p:cNvPicPr>
            <a:picLocks noChangeAspect="1"/>
          </p:cNvPicPr>
          <p:nvPr/>
        </p:nvPicPr>
        <p:blipFill>
          <a:blip r:embed="rId2"/>
          <a:stretch>
            <a:fillRect/>
          </a:stretch>
        </p:blipFill>
        <p:spPr>
          <a:xfrm>
            <a:off x="5755640" y="2416175"/>
            <a:ext cx="2790190" cy="2209800"/>
          </a:xfrm>
          <a:prstGeom prst="rect">
            <a:avLst/>
          </a:prstGeom>
        </p:spPr>
      </p:pic>
      <p:sp>
        <p:nvSpPr>
          <p:cNvPr id="6" name="TextBox 6"/>
          <p:cNvSpPr txBox="1"/>
          <p:nvPr/>
        </p:nvSpPr>
        <p:spPr>
          <a:xfrm>
            <a:off x="5424170" y="1586230"/>
            <a:ext cx="3305175" cy="829945"/>
          </a:xfrm>
          <a:prstGeom prst="rect">
            <a:avLst/>
          </a:prstGeom>
          <a:noFill/>
        </p:spPr>
        <p:txBody>
          <a:bodyPr wrap="square" rtlCol="0">
            <a:spAutoFit/>
          </a:bodyPr>
          <a:p>
            <a:pPr lvl="1" indent="0">
              <a:buFont typeface="Wingdings" panose="05000000000000000000" pitchFamily="2" charset="2"/>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同时在桌面右下角，会弹出无网提示的窗口</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endPar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客户端开机启动</a:t>
            </a:r>
            <a:br>
              <a:rPr lang="en-US" altLang="zh-CN" dirty="0"/>
            </a:br>
            <a:endParaRPr lang="zh-CN" altLang="en-US" dirty="0"/>
          </a:p>
        </p:txBody>
      </p:sp>
      <p:sp>
        <p:nvSpPr>
          <p:cNvPr id="7" name="TextBox 6"/>
          <p:cNvSpPr txBox="1"/>
          <p:nvPr/>
        </p:nvSpPr>
        <p:spPr>
          <a:xfrm>
            <a:off x="329513" y="771550"/>
            <a:ext cx="8064896" cy="829945"/>
          </a:xfrm>
          <a:prstGeom prst="rect">
            <a:avLst/>
          </a:prstGeom>
          <a:noFill/>
        </p:spPr>
        <p:txBody>
          <a:bodyPr wrap="square" rtlCol="0">
            <a:spAutoFit/>
          </a:bodyPr>
          <a:lstStyle/>
          <a:p>
            <a:pPr lvl="1">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每次启动后，客户端会自动提示是否要卸载，并倒计时</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秒</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点击卸载，将会卸载此客户端，点击忽略将启动客户端</a:t>
            </a:r>
            <a:endPar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用户无任何操作，</a:t>
            </a:r>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秒后将启动客户端</a:t>
            </a:r>
            <a:endPar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439545" y="2075815"/>
            <a:ext cx="5714365" cy="1524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客户端开机启动（未注册）</a:t>
            </a:r>
            <a:br>
              <a:rPr lang="en-US" altLang="zh-CN" dirty="0"/>
            </a:br>
            <a:endParaRPr lang="zh-CN" altLang="en-US" dirty="0"/>
          </a:p>
        </p:txBody>
      </p:sp>
      <p:sp>
        <p:nvSpPr>
          <p:cNvPr id="7" name="TextBox 6"/>
          <p:cNvSpPr txBox="1"/>
          <p:nvPr/>
        </p:nvSpPr>
        <p:spPr>
          <a:xfrm>
            <a:off x="0" y="771550"/>
            <a:ext cx="8064896" cy="922020"/>
          </a:xfrm>
          <a:prstGeom prst="rect">
            <a:avLst/>
          </a:prstGeom>
          <a:noFill/>
        </p:spPr>
        <p:txBody>
          <a:bodyPr wrap="square" rtlCol="0">
            <a:spAutoFit/>
          </a:bodyPr>
          <a:lstStyle/>
          <a:p>
            <a:pPr lvl="1">
              <a:lnSpc>
                <a:spcPct val="150000"/>
              </a:lnSpc>
              <a:buFont typeface="Wingdings" panose="05000000000000000000" pitchFamily="2" charset="2"/>
              <a:buChar char="ü"/>
            </a:pPr>
            <a:r>
              <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当有网络时，客户端会检测您的版本是否最新，若非最新版本，客户端会自动进行升级。升级成功后，会启动客户端最新版本提示您进行注册。</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说明：客户端会根据样机型号不同自动显示不同风格的界面，如下图所示。</a:t>
            </a:r>
            <a:endParaRPr lang="zh-CN" altLang="en-US" sz="1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1"/>
          <p:cNvPicPr>
            <a:picLocks noChangeAspect="1"/>
          </p:cNvPicPr>
          <p:nvPr/>
        </p:nvPicPr>
        <p:blipFill>
          <a:blip r:embed="rId1" cstate="print"/>
          <a:stretch>
            <a:fillRect/>
          </a:stretch>
        </p:blipFill>
        <p:spPr>
          <a:xfrm>
            <a:off x="481965" y="1722755"/>
            <a:ext cx="3809365" cy="2958465"/>
          </a:xfrm>
          <a:prstGeom prst="rect">
            <a:avLst/>
          </a:prstGeom>
        </p:spPr>
      </p:pic>
      <p:pic>
        <p:nvPicPr>
          <p:cNvPr id="4" name="图片 3"/>
          <p:cNvPicPr>
            <a:picLocks noChangeAspect="1"/>
          </p:cNvPicPr>
          <p:nvPr/>
        </p:nvPicPr>
        <p:blipFill>
          <a:blip r:embed="rId2"/>
          <a:stretch>
            <a:fillRect/>
          </a:stretch>
        </p:blipFill>
        <p:spPr>
          <a:xfrm>
            <a:off x="4543425" y="1722755"/>
            <a:ext cx="3717290" cy="29876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样</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机注册</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用功能</a:t>
            </a:r>
            <a:endPar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2268954"/>
          </a:xfrm>
          <a:prstGeom prst="rect">
            <a:avLst/>
          </a:prstGeom>
          <a:noFill/>
        </p:spPr>
        <p:txBody>
          <a:bodyPr wrap="square" rtlCol="0">
            <a:spAutoFit/>
          </a:bodyPr>
          <a:lstStyle/>
          <a:p>
            <a:pPr lvl="1">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户</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端启动后，未注册的样机要先进行注册。样机注册共分为</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1</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）输入门店编号</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2</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）获取门店信息</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3</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）检查门店名称</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4</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）检查门店地址</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5</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）点击注册</a:t>
            </a:r>
            <a:endParaRPr lang="en-US" altLang="zh-CN" sz="1600" dirty="0">
              <a:solidFill>
                <a:schemeClr val="bg1"/>
              </a:solidFill>
            </a:endParaRPr>
          </a:p>
        </p:txBody>
      </p:sp>
      <p:pic>
        <p:nvPicPr>
          <p:cNvPr id="3" name="Picture 2"/>
          <p:cNvPicPr>
            <a:picLocks noChangeAspect="1"/>
          </p:cNvPicPr>
          <p:nvPr/>
        </p:nvPicPr>
        <p:blipFill>
          <a:blip r:embed="rId1" cstate="print"/>
          <a:stretch>
            <a:fillRect/>
          </a:stretch>
        </p:blipFill>
        <p:spPr>
          <a:xfrm>
            <a:off x="2987824" y="1247127"/>
            <a:ext cx="5256584" cy="38327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830997"/>
          </a:xfrm>
          <a:prstGeom prst="rect">
            <a:avLst/>
          </a:prstGeom>
          <a:noFill/>
        </p:spPr>
        <p:txBody>
          <a:bodyPr wrap="square" rtlCol="0">
            <a:spAutoFit/>
          </a:bodyPr>
          <a:lstStyle/>
          <a:p>
            <a:pPr lvl="1">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步，输入门店编号</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如果不清楚店面编号，请咨询您的店长或直接询问华硕城市督导。</a:t>
            </a:r>
            <a:endParaRPr lang="en-US" altLang="zh-CN" sz="1600" dirty="0">
              <a:solidFill>
                <a:schemeClr val="bg1"/>
              </a:solidFill>
            </a:endParaRPr>
          </a:p>
        </p:txBody>
      </p:sp>
      <p:pic>
        <p:nvPicPr>
          <p:cNvPr id="2" name="Picture 1"/>
          <p:cNvPicPr>
            <a:picLocks noChangeAspect="1"/>
          </p:cNvPicPr>
          <p:nvPr/>
        </p:nvPicPr>
        <p:blipFill>
          <a:blip r:embed="rId1" cstate="print"/>
          <a:stretch>
            <a:fillRect/>
          </a:stretch>
        </p:blipFill>
        <p:spPr>
          <a:xfrm>
            <a:off x="2123728" y="1597974"/>
            <a:ext cx="4464496" cy="32107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B556454A-CEC6-4F59-B484-5A7E3D64A3E9}" type="slidenum">
              <a:rPr lang="zh-CN" altLang="en-US" smtClean="0"/>
            </a:fld>
            <a:endParaRPr lang="zh-CN" altLang="en-US"/>
          </a:p>
        </p:txBody>
      </p:sp>
      <p:sp>
        <p:nvSpPr>
          <p:cNvPr id="5" name="标题 4"/>
          <p:cNvSpPr>
            <a:spLocks noGrp="1"/>
          </p:cNvSpPr>
          <p:nvPr/>
        </p:nvSpPr>
        <p:spPr>
          <a:xfrm>
            <a:off x="403156" y="123478"/>
            <a:ext cx="6120680" cy="277539"/>
          </a:xfrm>
          <a:prstGeom prst="rect">
            <a:avLst/>
          </a:prstGeom>
        </p:spPr>
        <p:txBody>
          <a:bodyPr/>
          <a:lstStyle>
            <a:lvl1pPr algn="l" defTabSz="914400" rtl="0" eaLnBrk="1" latinLnBrk="0" hangingPunct="1">
              <a:spcBef>
                <a:spcPct val="0"/>
              </a:spcBef>
              <a:buNone/>
              <a:defRPr sz="1800" b="1" kern="120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注意事项（</a:t>
            </a:r>
            <a:r>
              <a:rPr lang="zh-CN" altLang="en-US" dirty="0">
                <a:solidFill>
                  <a:srgbClr val="FF0000"/>
                </a:solidFill>
              </a:rPr>
              <a:t>必读</a:t>
            </a:r>
            <a:r>
              <a:rPr lang="zh-CN" altLang="en-US" dirty="0"/>
              <a:t>）</a:t>
            </a:r>
            <a:br>
              <a:rPr lang="en-US" altLang="zh-CN" dirty="0"/>
            </a:br>
            <a:endParaRPr lang="zh-CN" altLang="en-US" dirty="0"/>
          </a:p>
        </p:txBody>
      </p:sp>
      <p:sp>
        <p:nvSpPr>
          <p:cNvPr id="7" name="TextBox 6"/>
          <p:cNvSpPr txBox="1"/>
          <p:nvPr/>
        </p:nvSpPr>
        <p:spPr>
          <a:xfrm>
            <a:off x="300990" y="887095"/>
            <a:ext cx="8711565" cy="2676525"/>
          </a:xfrm>
          <a:prstGeom prst="rect">
            <a:avLst/>
          </a:prstGeom>
          <a:noFill/>
        </p:spPr>
        <p:txBody>
          <a:bodyPr wrap="square" rtlCol="0">
            <a:spAutoFit/>
          </a:bodyPr>
          <a:p>
            <a:pPr indent="0">
              <a:lnSpc>
                <a:spcPct val="150000"/>
              </a:lnSpc>
              <a:buFont typeface="Wingdings" panose="05000000000000000000" pitchFamily="2" charset="2"/>
              <a:buNone/>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安装前要确保样机本地日期（年</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日 时</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秒）的正确性。</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1、关于安装：安装时，请关闭杀毒软件，或者杀毒软件提示的时候选择允许安装； </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2、如何获取店面编号：请咨询您的店长或直接询问华硕城市督导； </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、关于卸载：请在“控制面板”中的“程序和功能”中进行卸载，如点击右键卸载可能会有设置残留。</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4、关于客户端的技术问题，请咨询QQ在线客服</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319023179</a:t>
            </a:r>
            <a:r>
              <a:rPr lang="zh-CN"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Wingdings" panose="05000000000000000000" pitchFamily="2" charset="2"/>
              <a:buNone/>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5、详细安装、使用、卸载流程及注意事项，请参见本使用手册。</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步，点击“获取门店信息”</a:t>
            </a:r>
            <a:endParaRPr lang="en-US" altLang="zh-CN" sz="1600" dirty="0">
              <a:solidFill>
                <a:schemeClr val="bg1"/>
              </a:solidFill>
            </a:endParaRPr>
          </a:p>
        </p:txBody>
      </p:sp>
      <p:pic>
        <p:nvPicPr>
          <p:cNvPr id="3" name="Picture 2"/>
          <p:cNvPicPr>
            <a:picLocks noChangeAspect="1"/>
          </p:cNvPicPr>
          <p:nvPr/>
        </p:nvPicPr>
        <p:blipFill>
          <a:blip r:embed="rId1" cstate="print"/>
          <a:stretch>
            <a:fillRect/>
          </a:stretch>
        </p:blipFill>
        <p:spPr>
          <a:xfrm>
            <a:off x="1939091" y="1180601"/>
            <a:ext cx="5081181" cy="369540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步，检查门店名称，如果输入错误，可以点击重置重新输入。</a:t>
            </a:r>
            <a:endParaRPr lang="en-US" altLang="zh-CN" sz="1600" dirty="0">
              <a:solidFill>
                <a:schemeClr val="bg1"/>
              </a:solidFill>
            </a:endParaRPr>
          </a:p>
        </p:txBody>
      </p:sp>
      <p:pic>
        <p:nvPicPr>
          <p:cNvPr id="2" name="Picture 1"/>
          <p:cNvPicPr>
            <a:picLocks noChangeAspect="1"/>
          </p:cNvPicPr>
          <p:nvPr/>
        </p:nvPicPr>
        <p:blipFill>
          <a:blip r:embed="rId1" cstate="print"/>
          <a:stretch>
            <a:fillRect/>
          </a:stretch>
        </p:blipFill>
        <p:spPr>
          <a:xfrm>
            <a:off x="1962200" y="1275605"/>
            <a:ext cx="5004410" cy="362002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步，检查门店地址。</a:t>
            </a:r>
            <a:endParaRPr lang="en-US" altLang="zh-CN" sz="1600" dirty="0">
              <a:solidFill>
                <a:schemeClr val="bg1"/>
              </a:solidFill>
            </a:endParaRPr>
          </a:p>
        </p:txBody>
      </p:sp>
      <p:pic>
        <p:nvPicPr>
          <p:cNvPr id="4" name="图片 3"/>
          <p:cNvPicPr>
            <a:picLocks noChangeAspect="1"/>
          </p:cNvPicPr>
          <p:nvPr/>
        </p:nvPicPr>
        <p:blipFill>
          <a:blip r:embed="rId1"/>
          <a:stretch>
            <a:fillRect/>
          </a:stretch>
        </p:blipFill>
        <p:spPr>
          <a:xfrm>
            <a:off x="1945640" y="1215390"/>
            <a:ext cx="5104765" cy="36855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步，点击注册。</a:t>
            </a:r>
            <a:endParaRPr lang="en-US" altLang="zh-CN" sz="1600" dirty="0">
              <a:solidFill>
                <a:schemeClr val="bg1"/>
              </a:solidFill>
            </a:endParaRPr>
          </a:p>
        </p:txBody>
      </p:sp>
      <p:pic>
        <p:nvPicPr>
          <p:cNvPr id="3" name="Picture 2"/>
          <p:cNvPicPr>
            <a:picLocks noChangeAspect="1"/>
          </p:cNvPicPr>
          <p:nvPr/>
        </p:nvPicPr>
        <p:blipFill>
          <a:blip r:embed="rId1" cstate="print"/>
          <a:stretch>
            <a:fillRect/>
          </a:stretch>
        </p:blipFill>
        <p:spPr>
          <a:xfrm>
            <a:off x="2051720" y="1137887"/>
            <a:ext cx="4861444" cy="34879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显示注册成功提示。</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176780" y="1323340"/>
            <a:ext cx="4789805" cy="35013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样</a:t>
            </a:r>
            <a:r>
              <a:rPr lang="zh-CN" altLang="en-US" dirty="0" smtClean="0"/>
              <a:t>机注册</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注册成功后，每次样机开机客户端会自动启动。</a:t>
            </a:r>
            <a:endParaRPr lang="en-US" altLang="zh-CN" sz="1600" dirty="0">
              <a:solidFill>
                <a:schemeClr val="bg1"/>
              </a:solidFill>
            </a:endParaRPr>
          </a:p>
        </p:txBody>
      </p:sp>
      <p:pic>
        <p:nvPicPr>
          <p:cNvPr id="4" name="图片 3"/>
          <p:cNvPicPr>
            <a:picLocks noChangeAspect="1"/>
          </p:cNvPicPr>
          <p:nvPr/>
        </p:nvPicPr>
        <p:blipFill>
          <a:blip r:embed="rId1"/>
          <a:stretch>
            <a:fillRect/>
          </a:stretch>
        </p:blipFill>
        <p:spPr>
          <a:xfrm>
            <a:off x="1840230" y="1079500"/>
            <a:ext cx="5464175" cy="399478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常用功能</a:t>
            </a:r>
            <a:endPar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zh-CN" dirty="0"/>
              <a:t>客户端自动升级</a:t>
            </a:r>
            <a:br>
              <a:rPr lang="en-US" altLang="zh-CN" dirty="0"/>
            </a:br>
            <a:endParaRPr lang="zh-CN" altLang="en-US" dirty="0"/>
          </a:p>
        </p:txBody>
      </p:sp>
      <p:sp>
        <p:nvSpPr>
          <p:cNvPr id="7" name="TextBox 6"/>
          <p:cNvSpPr txBox="1"/>
          <p:nvPr/>
        </p:nvSpPr>
        <p:spPr>
          <a:xfrm>
            <a:off x="323528" y="741042"/>
            <a:ext cx="8064896" cy="829945"/>
          </a:xfrm>
          <a:prstGeom prst="rect">
            <a:avLst/>
          </a:prstGeom>
          <a:noFill/>
        </p:spPr>
        <p:txBody>
          <a:bodyPr wrap="square" rtlCol="0">
            <a:spAutoFit/>
          </a:bodyPr>
          <a:p>
            <a:pPr lvl="1">
              <a:buFont typeface="Wingdings" panose="05000000000000000000" pitchFamily="2" charset="2"/>
              <a:buChar char="ü"/>
            </a:pPr>
            <a:r>
              <a:rPr 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每次客户端开机后，如果有网，客户端会自动检测是否有新版本</a:t>
            </a:r>
            <a:endParaRPr 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endParaRPr 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buFont typeface="Wingdings" panose="05000000000000000000" pitchFamily="2" charset="2"/>
              <a:buChar char="ü"/>
            </a:pPr>
            <a:r>
              <a:rPr 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如果有新版本，客户端将会自动完成升级，不需要人工参与</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2061210" y="1816735"/>
            <a:ext cx="4819015" cy="26854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用功能</a:t>
            </a:r>
            <a:endPar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本机信息</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343785" y="915670"/>
            <a:ext cx="5354955" cy="3914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5508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项</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目概述</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端下载及安装</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端开机启动（未注册）</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机注册</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用功能</a:t>
            </a:r>
            <a:endPar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本机信息</a:t>
            </a:r>
            <a:endParaRPr lang="zh-CN"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54000" y="1354455"/>
            <a:ext cx="4583430" cy="3230245"/>
          </a:xfrm>
          <a:prstGeom prst="rect">
            <a:avLst/>
          </a:prstGeom>
          <a:noFill/>
        </p:spPr>
        <p:txBody>
          <a:bodyPr wrap="none" rtlCol="0">
            <a:spAutoFit/>
          </a:bodyPr>
          <a:p>
            <a:pPr marL="742950" lvl="1" indent="-285750" algn="l">
              <a:buFont typeface="Wingdings" panose="05000000000000000000" charset="0"/>
              <a:buChar char=""/>
            </a:pP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开机时间：当日第一次开机时间</a:t>
            </a: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开机时长：今天已开机实际时长</a:t>
            </a: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最后同步时间：点亮数据最后一步提交到服务器的时间</a:t>
            </a: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gn="l">
              <a:buFont typeface="Wingdings" panose="05000000000000000000" charset="0"/>
              <a:buChar char=""/>
            </a:pP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今日已同步时长：当日成功提交给服务器的有效点亮</a:t>
            </a: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包含近几天一直未联网时的点亮数据</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注意：</a:t>
            </a:r>
            <a:endPar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en-US"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只有在早９点至晚９点间的开机数据才计有效。</a:t>
            </a:r>
            <a:endPar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en-US"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如果近几天一直未联网，当有网时，会自动将前几天未</a:t>
            </a:r>
            <a:endPar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联网时间段的有效点亮数据提交给服务器</a:t>
            </a:r>
            <a:endPar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en-US"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为了确保点亮数据准确性，最好每天都要联网。</a:t>
            </a:r>
            <a:endParaRPr lang="zh-CN" altLang="en-US"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en-US"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不要随意修改样机的本地日期和时间，要保证样机本地</a:t>
            </a:r>
            <a:endPar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r>
              <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时钟的正确性</a:t>
            </a:r>
            <a:endParaRPr lang="zh-CN" altLang="zh-CN" sz="1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buFont typeface="Wingdings" panose="05000000000000000000" charset="0"/>
              <a:buNone/>
            </a:pPr>
            <a:endParaRPr lang="zh-CN" altLang="zh-CN" sz="12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180205" y="945515"/>
            <a:ext cx="4657090" cy="33997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公告信息</a:t>
            </a:r>
            <a:endParaRPr lang="en-US" altLang="zh-CN" sz="1600" dirty="0">
              <a:solidFill>
                <a:schemeClr val="bg1"/>
              </a:solidFill>
            </a:endParaRPr>
          </a:p>
        </p:txBody>
      </p:sp>
      <p:pic>
        <p:nvPicPr>
          <p:cNvPr id="4" name="图片 3"/>
          <p:cNvPicPr>
            <a:picLocks noChangeAspect="1"/>
          </p:cNvPicPr>
          <p:nvPr/>
        </p:nvPicPr>
        <p:blipFill>
          <a:blip r:embed="rId1"/>
          <a:stretch>
            <a:fillRect/>
          </a:stretch>
        </p:blipFill>
        <p:spPr>
          <a:xfrm>
            <a:off x="2314575" y="1280795"/>
            <a:ext cx="4515485" cy="327279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视频信息</a:t>
            </a:r>
            <a:endParaRPr lang="en-US" altLang="zh-CN" sz="1600" dirty="0">
              <a:solidFill>
                <a:schemeClr val="bg1"/>
              </a:solidFill>
            </a:endParaRPr>
          </a:p>
        </p:txBody>
      </p:sp>
      <p:pic>
        <p:nvPicPr>
          <p:cNvPr id="4" name="图片 3"/>
          <p:cNvPicPr>
            <a:picLocks noChangeAspect="1"/>
          </p:cNvPicPr>
          <p:nvPr/>
        </p:nvPicPr>
        <p:blipFill>
          <a:blip r:embed="rId1"/>
          <a:stretch>
            <a:fillRect/>
          </a:stretch>
        </p:blipFill>
        <p:spPr>
          <a:xfrm>
            <a:off x="2331720" y="1274445"/>
            <a:ext cx="4625975" cy="334264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联系我们</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231390" y="741045"/>
            <a:ext cx="5542915" cy="400939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点击右上角的叉可以将客户端最小化到托盘</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134870" y="1207770"/>
            <a:ext cx="4874895" cy="3492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用</a:t>
            </a:r>
            <a:r>
              <a:rPr lang="zh-CN" altLang="en-US" dirty="0"/>
              <a:t>功能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客户端在托盘时可以双击显示桌面，也可在右键菜单中选择“显示界面”</a:t>
            </a:r>
            <a:endParaRPr lang="en-US" altLang="zh-CN" sz="1600" dirty="0">
              <a:solidFill>
                <a:schemeClr val="bg1"/>
              </a:solidFill>
            </a:endParaRPr>
          </a:p>
        </p:txBody>
      </p:sp>
      <p:sp>
        <p:nvSpPr>
          <p:cNvPr id="9" name="TextBox 8"/>
          <p:cNvSpPr txBox="1"/>
          <p:nvPr/>
        </p:nvSpPr>
        <p:spPr>
          <a:xfrm>
            <a:off x="392163" y="3291830"/>
            <a:ext cx="8064896" cy="787523"/>
          </a:xfrm>
          <a:prstGeom prst="rect">
            <a:avLst/>
          </a:prstGeom>
          <a:noFill/>
        </p:spPr>
        <p:txBody>
          <a:bodyPr wrap="square" rtlCol="0">
            <a:spAutoFit/>
          </a:bodyPr>
          <a:lstStyle/>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注册成功的样机每次重启后，客户端会自动启动（有新版本则升级）。服务器会按时将道具信息推送到样机，且壁纸与屏保不允许自行修改。</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1"/>
          <p:cNvPicPr>
            <a:picLocks noChangeAspect="1"/>
          </p:cNvPicPr>
          <p:nvPr/>
        </p:nvPicPr>
        <p:blipFill>
          <a:blip r:embed="rId1" cstate="print"/>
          <a:stretch>
            <a:fillRect/>
          </a:stretch>
        </p:blipFill>
        <p:spPr>
          <a:xfrm>
            <a:off x="1845922" y="1451053"/>
            <a:ext cx="1638529" cy="809738"/>
          </a:xfrm>
          <a:prstGeom prst="rect">
            <a:avLst/>
          </a:prstGeom>
        </p:spPr>
      </p:pic>
      <p:pic>
        <p:nvPicPr>
          <p:cNvPr id="3" name="Picture 2"/>
          <p:cNvPicPr>
            <a:picLocks noChangeAspect="1"/>
          </p:cNvPicPr>
          <p:nvPr/>
        </p:nvPicPr>
        <p:blipFill>
          <a:blip r:embed="rId2" cstate="print"/>
          <a:stretch>
            <a:fillRect/>
          </a:stretch>
        </p:blipFill>
        <p:spPr>
          <a:xfrm>
            <a:off x="4716016" y="1483820"/>
            <a:ext cx="1590897" cy="80973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常用功能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壁纸工具</a:t>
            </a:r>
            <a:endPar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客户端卸载</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壁纸工具</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打开客户端，点击</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壁纸工具</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按钮</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312670" y="1245870"/>
            <a:ext cx="4866640" cy="353314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壁纸工具</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壁纸工具界面显示如下：</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130425" y="1282065"/>
            <a:ext cx="4658995" cy="346519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壁纸工具</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壁纸工具使用说明如下：</a:t>
            </a:r>
            <a:endParaRPr lang="en-US" altLang="zh-CN" sz="1600" dirty="0">
              <a:solidFill>
                <a:schemeClr val="bg1"/>
              </a:solidFill>
            </a:endParaRPr>
          </a:p>
        </p:txBody>
      </p:sp>
      <p:pic>
        <p:nvPicPr>
          <p:cNvPr id="2" name="图片 1"/>
          <p:cNvPicPr>
            <a:picLocks noChangeAspect="1"/>
          </p:cNvPicPr>
          <p:nvPr/>
        </p:nvPicPr>
        <p:blipFill>
          <a:blip r:embed="rId1"/>
          <a:stretch>
            <a:fillRect/>
          </a:stretch>
        </p:blipFill>
        <p:spPr>
          <a:xfrm>
            <a:off x="1715770" y="1078230"/>
            <a:ext cx="5206365" cy="38423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03156" y="123478"/>
            <a:ext cx="6120680" cy="277539"/>
          </a:xfrm>
        </p:spPr>
        <p:txBody>
          <a:bodyPr/>
          <a:lstStyle/>
          <a:p>
            <a:r>
              <a:rPr lang="zh-CN" altLang="en-US" dirty="0" smtClean="0"/>
              <a:t>项目概述</a:t>
            </a:r>
            <a:br>
              <a:rPr lang="en-US" altLang="zh-CN" dirty="0"/>
            </a:br>
            <a:endParaRPr lang="zh-CN" altLang="en-US" dirty="0"/>
          </a:p>
        </p:txBody>
      </p:sp>
      <p:sp>
        <p:nvSpPr>
          <p:cNvPr id="7" name="TextBox 6"/>
          <p:cNvSpPr txBox="1"/>
          <p:nvPr/>
        </p:nvSpPr>
        <p:spPr>
          <a:xfrm>
            <a:off x="899592" y="855088"/>
            <a:ext cx="4032448" cy="418191"/>
          </a:xfrm>
          <a:prstGeom prst="rect">
            <a:avLst/>
          </a:prstGeom>
          <a:noFill/>
        </p:spPr>
        <p:txBody>
          <a:bodyPr wrap="square" rtlCol="0">
            <a:spAutoFit/>
          </a:bodyPr>
          <a:lstStyle/>
          <a:p>
            <a:pPr>
              <a:lnSpc>
                <a:spcPct val="150000"/>
              </a:lnSpc>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项目背景</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Box 3"/>
          <p:cNvSpPr txBox="1"/>
          <p:nvPr/>
        </p:nvSpPr>
        <p:spPr>
          <a:xfrm>
            <a:off x="1259632" y="1518254"/>
            <a:ext cx="6840760" cy="1495409"/>
          </a:xfrm>
          <a:prstGeom prst="rect">
            <a:avLst/>
          </a:prstGeom>
          <a:noFill/>
        </p:spPr>
        <p:txBody>
          <a:bodyPr wrap="square" rtlCol="0">
            <a:spAutoFit/>
          </a:bodyPr>
          <a:lstStyle/>
          <a:p>
            <a:pPr marL="0" lvl="1">
              <a:lnSpc>
                <a:spcPct val="200000"/>
              </a:lnSpc>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随着华硕在中国业务的飞速发展，对专卖店样机的监管难度不断增强，通过远程管理技术可以提升华硕专卖店出样产品的出样点亮标准化和规范化。</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壁纸工具</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indent="0">
              <a:buFont typeface="Wingdings" panose="05000000000000000000" pitchFamily="2" charset="2"/>
              <a:buNone/>
            </a:pP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壁纸工具使用注意事项：</a:t>
            </a:r>
            <a:endPar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6"/>
          <p:cNvSpPr txBox="1"/>
          <p:nvPr/>
        </p:nvSpPr>
        <p:spPr>
          <a:xfrm>
            <a:off x="323528" y="1161412"/>
            <a:ext cx="8064896" cy="337185"/>
          </a:xfrm>
          <a:prstGeom prst="rect">
            <a:avLst/>
          </a:prstGeom>
          <a:noFill/>
        </p:spPr>
        <p:txBody>
          <a:bodyPr wrap="square" rtlCol="0">
            <a:spAutoFit/>
          </a:bodyPr>
          <a:p>
            <a:pPr lvl="1" indent="0">
              <a:buFont typeface="Wingdings" panose="05000000000000000000" pitchFamily="2" charset="2"/>
              <a:buNone/>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１</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样机必须处于联网状态，否则无法使用；</a:t>
            </a:r>
            <a:endParaRPr lang="en-US" altLang="zh-CN" sz="1600" dirty="0">
              <a:solidFill>
                <a:schemeClr val="bg1"/>
              </a:solidFill>
            </a:endParaRPr>
          </a:p>
        </p:txBody>
      </p:sp>
      <p:sp>
        <p:nvSpPr>
          <p:cNvPr id="4" name="TextBox 6"/>
          <p:cNvSpPr txBox="1"/>
          <p:nvPr/>
        </p:nvSpPr>
        <p:spPr>
          <a:xfrm>
            <a:off x="307018" y="1647187"/>
            <a:ext cx="8064896" cy="583565"/>
          </a:xfrm>
          <a:prstGeom prst="rect">
            <a:avLst/>
          </a:prstGeom>
          <a:noFill/>
        </p:spPr>
        <p:txBody>
          <a:bodyPr wrap="square" rtlCol="0">
            <a:spAutoFit/>
          </a:bodyPr>
          <a:p>
            <a:pPr lvl="1" indent="0">
              <a:buFont typeface="Wingdings" panose="05000000000000000000" pitchFamily="2" charset="2"/>
              <a:buNone/>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２</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产品名称、推荐价格、处理器信息等内容中不能输入非法或敏感词汇，如包括类似暴力、色情等内容，系统将会自动屏蔽（替换成</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）这些内容。</a:t>
            </a:r>
            <a:endPar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23265" y="2230755"/>
            <a:ext cx="3747135" cy="2810510"/>
          </a:xfrm>
          <a:prstGeom prst="rect">
            <a:avLst/>
          </a:prstGeom>
        </p:spPr>
      </p:pic>
      <p:pic>
        <p:nvPicPr>
          <p:cNvPr id="9" name="图片 8"/>
          <p:cNvPicPr>
            <a:picLocks noChangeAspect="1"/>
          </p:cNvPicPr>
          <p:nvPr/>
        </p:nvPicPr>
        <p:blipFill>
          <a:blip r:embed="rId2"/>
          <a:stretch>
            <a:fillRect/>
          </a:stretch>
        </p:blipFill>
        <p:spPr>
          <a:xfrm>
            <a:off x="4597400" y="2237105"/>
            <a:ext cx="3928745" cy="279781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常用功能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壁纸工具</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端卸载</a:t>
            </a:r>
            <a:br>
              <a:rPr lang="en-US" altLang="zh-CN" dirty="0"/>
            </a:br>
            <a:endParaRPr lang="zh-CN" altLang="en-US" dirty="0"/>
          </a:p>
        </p:txBody>
      </p:sp>
      <p:sp>
        <p:nvSpPr>
          <p:cNvPr id="7" name="TextBox 6"/>
          <p:cNvSpPr txBox="1"/>
          <p:nvPr/>
        </p:nvSpPr>
        <p:spPr>
          <a:xfrm>
            <a:off x="323528" y="741042"/>
            <a:ext cx="8064896" cy="1531445"/>
          </a:xfrm>
          <a:prstGeom prst="rect">
            <a:avLst/>
          </a:prstGeom>
          <a:noFill/>
        </p:spPr>
        <p:txBody>
          <a:bodyPr wrap="square" rtlCol="0">
            <a:spAutoFit/>
          </a:bodyPr>
          <a:lstStyle/>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当样机成功出售或下架，需要卸载客户端，若不卸载，客户购买后将无法更改壁纸与屏保，会影响客户的正常使用。</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点击托盘右键菜单中的卸载程序。</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endParaRPr lang="en-US" altLang="zh-CN" sz="1600" dirty="0">
              <a:solidFill>
                <a:schemeClr val="bg1"/>
              </a:solidFill>
            </a:endParaRPr>
          </a:p>
        </p:txBody>
      </p:sp>
      <p:pic>
        <p:nvPicPr>
          <p:cNvPr id="2" name="Picture 1"/>
          <p:cNvPicPr>
            <a:picLocks noChangeAspect="1"/>
          </p:cNvPicPr>
          <p:nvPr/>
        </p:nvPicPr>
        <p:blipFill>
          <a:blip r:embed="rId1" cstate="print"/>
          <a:stretch>
            <a:fillRect/>
          </a:stretch>
        </p:blipFill>
        <p:spPr>
          <a:xfrm>
            <a:off x="3347864" y="2189063"/>
            <a:ext cx="1600423" cy="78115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端卸载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在客户端主界面点击卸载</a:t>
            </a:r>
            <a:endParaRPr lang="en-US" altLang="zh-CN" sz="1600" dirty="0">
              <a:solidFill>
                <a:schemeClr val="bg1"/>
              </a:solidFill>
            </a:endParaRPr>
          </a:p>
        </p:txBody>
      </p:sp>
      <p:pic>
        <p:nvPicPr>
          <p:cNvPr id="3" name="图片 2"/>
          <p:cNvPicPr>
            <a:picLocks noChangeAspect="1"/>
          </p:cNvPicPr>
          <p:nvPr/>
        </p:nvPicPr>
        <p:blipFill>
          <a:blip r:embed="rId1"/>
          <a:stretch>
            <a:fillRect/>
          </a:stretch>
        </p:blipFill>
        <p:spPr>
          <a:xfrm>
            <a:off x="2199640" y="1079500"/>
            <a:ext cx="5048250" cy="365887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端卸载</a:t>
            </a:r>
            <a:br>
              <a:rPr lang="en-US" altLang="zh-CN" dirty="0"/>
            </a:br>
            <a:endParaRPr lang="zh-CN" altLang="en-US" dirty="0"/>
          </a:p>
        </p:txBody>
      </p:sp>
      <p:sp>
        <p:nvSpPr>
          <p:cNvPr id="7" name="TextBox 6"/>
          <p:cNvSpPr txBox="1"/>
          <p:nvPr/>
        </p:nvSpPr>
        <p:spPr>
          <a:xfrm>
            <a:off x="323528" y="741042"/>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正在启动客户端卸载程序</a:t>
            </a:r>
            <a:endParaRPr lang="en-US" altLang="zh-CN" sz="1600" dirty="0">
              <a:solidFill>
                <a:schemeClr val="bg1"/>
              </a:solidFill>
            </a:endParaRPr>
          </a:p>
        </p:txBody>
      </p:sp>
      <p:pic>
        <p:nvPicPr>
          <p:cNvPr id="2" name="图片 1"/>
          <p:cNvPicPr>
            <a:picLocks noChangeAspect="1"/>
          </p:cNvPicPr>
          <p:nvPr/>
        </p:nvPicPr>
        <p:blipFill>
          <a:blip r:embed="rId1"/>
          <a:stretch>
            <a:fillRect/>
          </a:stretch>
        </p:blipFill>
        <p:spPr>
          <a:xfrm>
            <a:off x="2356485" y="1265555"/>
            <a:ext cx="4660900" cy="339344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端卸载</a:t>
            </a:r>
            <a:br>
              <a:rPr lang="en-US" altLang="zh-CN" dirty="0"/>
            </a:br>
            <a:endParaRPr lang="zh-CN" altLang="en-US" dirty="0"/>
          </a:p>
        </p:txBody>
      </p:sp>
      <p:sp>
        <p:nvSpPr>
          <p:cNvPr id="7" name="TextBox 6"/>
          <p:cNvSpPr txBox="1"/>
          <p:nvPr/>
        </p:nvSpPr>
        <p:spPr>
          <a:xfrm>
            <a:off x="323528" y="741042"/>
            <a:ext cx="8064896" cy="337185"/>
          </a:xfrm>
          <a:prstGeom prst="rect">
            <a:avLst/>
          </a:prstGeom>
          <a:noFill/>
        </p:spPr>
        <p:txBody>
          <a:bodyPr wrap="square" rtlCol="0">
            <a:spAutoFit/>
          </a:bodyPr>
          <a:lstStyle/>
          <a:p>
            <a:pPr lvl="1">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点击是卸载程序</a:t>
            </a:r>
            <a:endParaRPr lang="en-US" altLang="zh-CN" sz="1600" dirty="0">
              <a:solidFill>
                <a:schemeClr val="bg1"/>
              </a:solidFill>
            </a:endParaRPr>
          </a:p>
        </p:txBody>
      </p:sp>
      <p:sp>
        <p:nvSpPr>
          <p:cNvPr id="6" name="TextBox 5"/>
          <p:cNvSpPr txBox="1"/>
          <p:nvPr/>
        </p:nvSpPr>
        <p:spPr>
          <a:xfrm>
            <a:off x="395536" y="3651870"/>
            <a:ext cx="8064896" cy="338554"/>
          </a:xfrm>
          <a:prstGeom prst="rect">
            <a:avLst/>
          </a:prstGeom>
          <a:noFill/>
        </p:spPr>
        <p:txBody>
          <a:bodyPr wrap="square" rtlCol="0">
            <a:spAutoFit/>
          </a:bodyPr>
          <a:lstStyle/>
          <a:p>
            <a:pPr lvl="1">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客户端卸载后，需要重启机器才能完成配置，使用户能够正常的使用壁纸和屏保。</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82570" y="1602105"/>
            <a:ext cx="2990215" cy="13335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常用功能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客户端卸载</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a:t>
            </a:r>
            <a:r>
              <a:rPr lang="zh-CN" altLang="en-US" dirty="0" smtClean="0"/>
              <a:t>见问题</a:t>
            </a:r>
            <a:br>
              <a:rPr lang="en-US" altLang="zh-CN" dirty="0"/>
            </a:br>
            <a:endParaRPr lang="zh-CN" altLang="en-US" dirty="0"/>
          </a:p>
        </p:txBody>
      </p:sp>
      <p:sp>
        <p:nvSpPr>
          <p:cNvPr id="8" name="Rectangle 7"/>
          <p:cNvSpPr/>
          <p:nvPr/>
        </p:nvSpPr>
        <p:spPr>
          <a:xfrm>
            <a:off x="353616" y="1419622"/>
            <a:ext cx="7386736" cy="1200329"/>
          </a:xfrm>
          <a:prstGeom prst="rect">
            <a:avLst/>
          </a:prstGeom>
        </p:spPr>
        <p:txBody>
          <a:bodyPr wrap="square">
            <a:spAutoFit/>
          </a:bodyPr>
          <a:lstStyle/>
          <a:p>
            <a:pPr>
              <a:lnSpc>
                <a:spcPct val="150000"/>
              </a:lnSpc>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：客户端在安装时被</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360</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等杀毒软件拦截，该如何处理</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首次安装客户端时遇到</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360</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等的拦截，一定要允许该客户端的所有操作，否则客户端的部分功能将无法实现。</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8"/>
          <p:cNvSpPr/>
          <p:nvPr/>
        </p:nvSpPr>
        <p:spPr>
          <a:xfrm>
            <a:off x="366986" y="2931790"/>
            <a:ext cx="7229350" cy="1569660"/>
          </a:xfrm>
          <a:prstGeom prst="rect">
            <a:avLst/>
          </a:prstGeom>
        </p:spPr>
        <p:txBody>
          <a:bodyPr wrap="square">
            <a:spAutoFit/>
          </a:bodyPr>
          <a:lstStyle/>
          <a:p>
            <a:pPr>
              <a:lnSpc>
                <a:spcPct val="150000"/>
              </a:lnSpc>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Q2</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：安装客户端后，如果样机播放屏保时会出现黑屏，并伴有浮动文字：</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The screensaver requires Adobe Flash Player Active X…</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”，该如何处理</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这种</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情况属于样机缺少</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播放器，无法解析屏保文件，可到网上下载</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播放器，屏保即可正常播放。</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p:cNvSpPr/>
          <p:nvPr/>
        </p:nvSpPr>
        <p:spPr>
          <a:xfrm>
            <a:off x="366986" y="721608"/>
            <a:ext cx="5166320" cy="369332"/>
          </a:xfrm>
          <a:prstGeom prst="rect">
            <a:avLst/>
          </a:prstGeom>
        </p:spPr>
        <p:txBody>
          <a:bodyPr wrap="square">
            <a:spAutoFit/>
          </a:bodyPr>
          <a:lstStyle/>
          <a:p>
            <a:pPr>
              <a:spcBef>
                <a:spcPct val="0"/>
              </a:spcBef>
            </a:pPr>
            <a:r>
              <a:rPr lang="en-US" altLang="zh-CN" dirty="0" smtClean="0">
                <a:solidFill>
                  <a:srgbClr val="FF0000"/>
                </a:solidFill>
              </a:rPr>
              <a:t>( </a:t>
            </a:r>
            <a:r>
              <a:rPr lang="en-US" altLang="zh-CN" dirty="0" smtClean="0">
                <a:solidFill>
                  <a:srgbClr val="FF0000"/>
                </a:solidFill>
                <a:hlinkClick r:id="rId1"/>
              </a:rPr>
              <a:t>http</a:t>
            </a:r>
            <a:r>
              <a:rPr lang="en-US" altLang="zh-CN" dirty="0">
                <a:solidFill>
                  <a:srgbClr val="FF0000"/>
                </a:solidFill>
                <a:hlinkClick r:id="rId1"/>
              </a:rPr>
              <a:t>://</a:t>
            </a:r>
            <a:r>
              <a:rPr lang="en-US" altLang="zh-CN" dirty="0" smtClean="0">
                <a:solidFill>
                  <a:srgbClr val="FF0000"/>
                </a:solidFill>
                <a:hlinkClick r:id="rId1"/>
              </a:rPr>
              <a:t>rdm.asus.com.cn/QAFront/Index</a:t>
            </a:r>
            <a:r>
              <a:rPr lang="en-US" altLang="zh-CN" dirty="0" smtClean="0">
                <a:solidFill>
                  <a:srgbClr val="FF0000"/>
                </a:solidFill>
              </a:rPr>
              <a:t> )</a:t>
            </a:r>
            <a:endParaRPr lang="en-GB" altLang="zh-TW" dirty="0">
              <a:solidFill>
                <a:srgbClr val="FF0000"/>
              </a:solidFill>
              <a:effectLst>
                <a:outerShdw blurRad="50800" dist="50800" dir="5400000" algn="ctr" rotWithShape="0">
                  <a:schemeClr val="tx1"/>
                </a:outerShdw>
              </a:effectLst>
              <a:latin typeface="Xolonium" panose="02000503000000000000" pitchFamily="50" charset="0"/>
              <a:ea typeface="Microsoft JhengHei" panose="020B0604030504040204" pitchFamily="34"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4355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客户端下载及安装</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客户端开机启动（未注册）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样机注册</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常用功能</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客户端卸载</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常见问题</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联系我们</a:t>
            </a:r>
            <a:endParaRPr lang="zh-CN" altLang="en-US" dirty="0"/>
          </a:p>
        </p:txBody>
      </p:sp>
      <p:sp>
        <p:nvSpPr>
          <p:cNvPr id="7" name="TextBox 6"/>
          <p:cNvSpPr txBox="1"/>
          <p:nvPr/>
        </p:nvSpPr>
        <p:spPr>
          <a:xfrm>
            <a:off x="323528" y="937052"/>
            <a:ext cx="6264696" cy="338554"/>
          </a:xfrm>
          <a:prstGeom prst="rect">
            <a:avLst/>
          </a:prstGeom>
          <a:noFill/>
        </p:spPr>
        <p:txBody>
          <a:bodyPr wrap="square" rtlCol="0">
            <a:spAutoFit/>
          </a:bodyPr>
          <a:lstStyle/>
          <a:p>
            <a:pPr lvl="1">
              <a:buFont typeface="Wingdings" panose="05000000000000000000" pitchFamily="2" charset="2"/>
              <a:buChar char="ü"/>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联系华硕门店点亮系统项目组  周一至周五</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9:00-18:00</a:t>
            </a:r>
            <a:endParaRPr lang="en-US" altLang="zh-CN" sz="1600" b="1" dirty="0">
              <a:solidFill>
                <a:schemeClr val="bg1"/>
              </a:solidFill>
            </a:endParaRPr>
          </a:p>
        </p:txBody>
      </p:sp>
      <p:sp>
        <p:nvSpPr>
          <p:cNvPr id="4" name="Rectangle 3"/>
          <p:cNvSpPr/>
          <p:nvPr/>
        </p:nvSpPr>
        <p:spPr>
          <a:xfrm>
            <a:off x="683568" y="1563638"/>
            <a:ext cx="6768752" cy="645160"/>
          </a:xfrm>
          <a:prstGeom prst="rect">
            <a:avLst/>
          </a:prstGeom>
        </p:spPr>
        <p:txBody>
          <a:bodyPr wrap="square">
            <a:spAutoFit/>
          </a:bodyPr>
          <a:lstStyle/>
          <a:p>
            <a:pPr lvl="1">
              <a:lnSpc>
                <a:spcPct val="200000"/>
              </a:lnSpc>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rPr>
              <a:t>QQ</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rPr>
              <a:t>在线客服：</a:t>
            </a:r>
            <a:r>
              <a:rPr lang="en-US" altLang="zh-CN"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319023179</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项目概述</a:t>
            </a:r>
            <a:br>
              <a:rPr lang="en-US" altLang="zh-CN" dirty="0"/>
            </a:br>
            <a:endParaRPr lang="zh-CN" altLang="en-US" dirty="0"/>
          </a:p>
        </p:txBody>
      </p:sp>
      <p:sp>
        <p:nvSpPr>
          <p:cNvPr id="7" name="TextBox 6"/>
          <p:cNvSpPr txBox="1"/>
          <p:nvPr/>
        </p:nvSpPr>
        <p:spPr>
          <a:xfrm>
            <a:off x="611560" y="641391"/>
            <a:ext cx="4032448" cy="418191"/>
          </a:xfrm>
          <a:prstGeom prst="rect">
            <a:avLst/>
          </a:prstGeom>
          <a:noFill/>
        </p:spPr>
        <p:txBody>
          <a:bodyPr wrap="square" rtlCol="0">
            <a:spAutoFit/>
          </a:bodyPr>
          <a:lstStyle/>
          <a:p>
            <a:pPr>
              <a:lnSpc>
                <a:spcPct val="150000"/>
              </a:lnSpc>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项目目标</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Box 3"/>
          <p:cNvSpPr txBox="1"/>
          <p:nvPr/>
        </p:nvSpPr>
        <p:spPr>
          <a:xfrm>
            <a:off x="971600" y="1275606"/>
            <a:ext cx="7056784" cy="4030980"/>
          </a:xfrm>
          <a:prstGeom prst="rect">
            <a:avLst/>
          </a:prstGeom>
          <a:noFill/>
        </p:spPr>
        <p:txBody>
          <a:bodyPr wrap="square" rtlCol="0">
            <a:spAutoFit/>
          </a:bodyPr>
          <a:lstStyle/>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自动监测联网的样机型号、配置，并自动匹配出样的店</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面。</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自动根据联网的样机型号、配置下载对应的</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Demo</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自动为联网的样机设置对应的壁纸和屏保，并屏蔽更改权限。</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推送上市、促销等公告信息到店面。</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动态监测联网的样机开关机时间</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，视</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频的播</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放。</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生成出样点亮报告，报告符合</a:t>
            </a:r>
            <a:r>
              <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不符合点亮要求的店</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面。</a:t>
            </a:r>
            <a:endPar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壁纸个性化设置功能</a:t>
            </a:r>
            <a:endPar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20538"/>
            <a:ext cx="9144000" cy="5164038"/>
          </a:xfrm>
          <a:prstGeom prst="rect">
            <a:avLst/>
          </a:prstGeom>
          <a:solidFill>
            <a:srgbClr val="0052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Rectangle 3"/>
          <p:cNvSpPr>
            <a:spLocks noChangeArrowheads="1"/>
          </p:cNvSpPr>
          <p:nvPr/>
        </p:nvSpPr>
        <p:spPr bwMode="auto">
          <a:xfrm>
            <a:off x="2519364" y="2359819"/>
            <a:ext cx="3997325" cy="59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7" rIns="99551" bIns="49777">
            <a:spAutoFit/>
          </a:bodyPr>
          <a:lstStyle>
            <a:lvl1pPr defTabSz="995045">
              <a:defRPr>
                <a:solidFill>
                  <a:schemeClr val="tx1"/>
                </a:solidFill>
                <a:latin typeface="Arial" panose="020B0604020202020204" pitchFamily="34" charset="0"/>
                <a:ea typeface="宋体" panose="02010600030101010101" pitchFamily="2" charset="-122"/>
              </a:defRPr>
            </a:lvl1pPr>
            <a:lvl2pPr marL="742950" indent="-285750" defTabSz="995045">
              <a:defRPr>
                <a:solidFill>
                  <a:schemeClr val="tx1"/>
                </a:solidFill>
                <a:latin typeface="Arial" panose="020B0604020202020204" pitchFamily="34" charset="0"/>
                <a:ea typeface="宋体" panose="02010600030101010101" pitchFamily="2" charset="-122"/>
              </a:defRPr>
            </a:lvl2pPr>
            <a:lvl3pPr marL="1143000" indent="-228600" defTabSz="995045">
              <a:defRPr>
                <a:solidFill>
                  <a:schemeClr val="tx1"/>
                </a:solidFill>
                <a:latin typeface="Arial" panose="020B0604020202020204" pitchFamily="34" charset="0"/>
                <a:ea typeface="宋体" panose="02010600030101010101" pitchFamily="2" charset="-122"/>
              </a:defRPr>
            </a:lvl3pPr>
            <a:lvl4pPr marL="1600200" indent="-228600" defTabSz="995045">
              <a:defRPr>
                <a:solidFill>
                  <a:schemeClr val="tx1"/>
                </a:solidFill>
                <a:latin typeface="Arial" panose="020B0604020202020204" pitchFamily="34" charset="0"/>
                <a:ea typeface="宋体" panose="02010600030101010101" pitchFamily="2" charset="-122"/>
              </a:defRPr>
            </a:lvl4pPr>
            <a:lvl5pPr marL="2057400" indent="-228600" defTabSz="995045">
              <a:defRPr>
                <a:solidFill>
                  <a:schemeClr val="tx1"/>
                </a:solidFill>
                <a:latin typeface="Arial" panose="020B0604020202020204" pitchFamily="34" charset="0"/>
                <a:ea typeface="宋体" panose="02010600030101010101" pitchFamily="2" charset="-122"/>
              </a:defRPr>
            </a:lvl5pPr>
            <a:lvl6pPr marL="25146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504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en-US" altLang="zh-CN" sz="3200" b="1" dirty="0" smtClean="0">
                <a:solidFill>
                  <a:schemeClr val="bg1"/>
                </a:solidFill>
                <a:latin typeface="微软雅黑" panose="020B0503020204020204" pitchFamily="34" charset="-122"/>
                <a:ea typeface="微软雅黑" panose="020B0503020204020204" pitchFamily="34" charset="-122"/>
              </a:rPr>
              <a:t>Thanks!</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0256" name="Line 14"/>
          <p:cNvSpPr>
            <a:spLocks noChangeShapeType="1"/>
          </p:cNvSpPr>
          <p:nvPr/>
        </p:nvSpPr>
        <p:spPr bwMode="auto">
          <a:xfrm>
            <a:off x="6629400" y="2415158"/>
            <a:ext cx="0" cy="444624"/>
          </a:xfrm>
          <a:prstGeom prst="line">
            <a:avLst/>
          </a:prstGeom>
          <a:noFill/>
          <a:ln w="9525">
            <a:solidFill>
              <a:srgbClr val="DDDFE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82208" y="2283718"/>
            <a:ext cx="1634208" cy="69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目录</a:t>
            </a:r>
            <a:r>
              <a:rPr lang="en-US" altLang="zh-CN" sz="1600" dirty="0"/>
              <a:t>|</a:t>
            </a:r>
            <a:r>
              <a:rPr lang="en-US" altLang="zh-CN" dirty="0"/>
              <a:t>CONTENTS</a:t>
            </a:r>
            <a:br>
              <a:rPr lang="en-US" altLang="zh-CN" dirty="0"/>
            </a:br>
            <a:endParaRPr lang="zh-CN" altLang="en-US" dirty="0"/>
          </a:p>
        </p:txBody>
      </p:sp>
      <p:sp>
        <p:nvSpPr>
          <p:cNvPr id="7" name="TextBox 6"/>
          <p:cNvSpPr txBox="1"/>
          <p:nvPr/>
        </p:nvSpPr>
        <p:spPr>
          <a:xfrm>
            <a:off x="899592" y="855088"/>
            <a:ext cx="4032448"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项目概述</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端下载及安装</a:t>
            </a:r>
            <a:endParaRPr lang="en-US" altLang="zh-CN" sz="16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端开机启动（未注册）</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机注册</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端版本自动升级</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用功能</a:t>
            </a:r>
            <a:endPar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壁纸工具</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端卸载</a:t>
            </a:r>
            <a:endPar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常</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见问题</a:t>
            </a:r>
            <a:endPar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p"/>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联</a:t>
            </a: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系我们</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611560" y="641391"/>
            <a:ext cx="8064896" cy="138499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从哪里下载客户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端</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2">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访问  </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hlinkClick r:id="rId1"/>
              </a:rPr>
              <a:t>http</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hlinkClick r:id="rId1"/>
              </a:rPr>
              <a:t>://</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hlinkClick r:id="rId1"/>
              </a:rPr>
              <a:t>rdm.asus.com.cn/AppDownload/Index</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2">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根据</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样机操作系统版本（</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win7/win8</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win10</a:t>
            </a: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）来点击相应的链接</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下载</a:t>
            </a:r>
            <a:endPar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1"/>
          <p:cNvPicPr>
            <a:picLocks noChangeAspect="1"/>
          </p:cNvPicPr>
          <p:nvPr/>
        </p:nvPicPr>
        <p:blipFill>
          <a:blip r:embed="rId2" cstate="print"/>
          <a:stretch>
            <a:fillRect/>
          </a:stretch>
        </p:blipFill>
        <p:spPr>
          <a:xfrm>
            <a:off x="2339752" y="2283717"/>
            <a:ext cx="3816424" cy="23007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611560" y="641391"/>
            <a:ext cx="8064896" cy="972189"/>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端下载</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pitchFamily="2" charset="2"/>
              <a:buChar char="ü"/>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在弹出窗口中点击保存下载到本地目录后再运行安装程序。</a:t>
            </a:r>
            <a:endParaRPr lang="en-US"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Picture 5"/>
          <p:cNvPicPr>
            <a:picLocks noChangeAspect="1"/>
          </p:cNvPicPr>
          <p:nvPr/>
        </p:nvPicPr>
        <p:blipFill>
          <a:blip r:embed="rId1" cstate="print"/>
          <a:stretch>
            <a:fillRect/>
          </a:stretch>
        </p:blipFill>
        <p:spPr>
          <a:xfrm>
            <a:off x="2195736" y="1707654"/>
            <a:ext cx="4477377" cy="314661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客户</a:t>
            </a:r>
            <a:r>
              <a:rPr lang="zh-CN" altLang="en-US" dirty="0" smtClean="0"/>
              <a:t>端下载及安装</a:t>
            </a:r>
            <a:br>
              <a:rPr lang="en-US" altLang="zh-CN" dirty="0"/>
            </a:br>
            <a:endParaRPr lang="zh-CN" altLang="en-US" dirty="0"/>
          </a:p>
        </p:txBody>
      </p:sp>
      <p:sp>
        <p:nvSpPr>
          <p:cNvPr id="7" name="TextBox 6"/>
          <p:cNvSpPr txBox="1"/>
          <p:nvPr/>
        </p:nvSpPr>
        <p:spPr>
          <a:xfrm>
            <a:off x="611560" y="641391"/>
            <a:ext cx="8064896" cy="972189"/>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客户</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rPr>
              <a:t>端安装</a:t>
            </a:r>
            <a:endParaRPr lang="zh-CN" altLang="en-US" dirty="0" smtClean="0">
              <a:solidFill>
                <a:schemeClr val="accent1">
                  <a:lumMod val="75000"/>
                </a:schemeClr>
              </a:solidFill>
              <a:latin typeface="微软雅黑" panose="020B0503020204020204" pitchFamily="34" charset="-122"/>
              <a:ea typeface="微软雅黑" panose="020B0503020204020204" pitchFamily="34" charset="-122"/>
            </a:endParaRPr>
          </a:p>
          <a:p>
            <a:pPr marL="457200" lvl="2">
              <a:lnSpc>
                <a:spcPct val="150000"/>
              </a:lnSpc>
              <a:buFont typeface="Wingdings" panose="05000000000000000000" pitchFamily="2" charset="2"/>
              <a:buChar char="ü"/>
            </a:pP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点击下一步继续安装。</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Picture 3"/>
          <p:cNvPicPr>
            <a:picLocks noChangeAspect="1"/>
          </p:cNvPicPr>
          <p:nvPr/>
        </p:nvPicPr>
        <p:blipFill>
          <a:blip r:embed="rId1" cstate="print"/>
          <a:stretch>
            <a:fillRect/>
          </a:stretch>
        </p:blipFill>
        <p:spPr>
          <a:xfrm>
            <a:off x="2555776" y="1615490"/>
            <a:ext cx="3980048" cy="32441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3105</Words>
  <Application>WPS 演示</Application>
  <PresentationFormat>On-screen Show (16:9)</PresentationFormat>
  <Paragraphs>368</Paragraphs>
  <Slides>50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Arial</vt:lpstr>
      <vt:lpstr>宋体</vt:lpstr>
      <vt:lpstr>Wingdings</vt:lpstr>
      <vt:lpstr>微软雅黑</vt:lpstr>
      <vt:lpstr>黑体</vt:lpstr>
      <vt:lpstr>Calibri</vt:lpstr>
      <vt:lpstr>Arial Unicode MS</vt:lpstr>
      <vt:lpstr>Wingdings</vt:lpstr>
      <vt:lpstr>Xolonium</vt:lpstr>
      <vt:lpstr>Microsoft JhengHei</vt:lpstr>
      <vt:lpstr>MV Boli</vt:lpstr>
      <vt:lpstr>Office 主题​​</vt:lpstr>
      <vt:lpstr>PowerPoint 演示文稿</vt:lpstr>
      <vt:lpstr>PowerPoint 演示文稿</vt:lpstr>
      <vt:lpstr>目录|CONTENTS </vt:lpstr>
      <vt:lpstr>项目概述 </vt:lpstr>
      <vt:lpstr>项目概述 </vt:lpstr>
      <vt:lpstr>目录|CONTENTS </vt:lpstr>
      <vt:lpstr>客户端下载及安装 </vt:lpstr>
      <vt:lpstr>客户端下载及安装 </vt:lpstr>
      <vt:lpstr>客户端下载及安装 </vt:lpstr>
      <vt:lpstr>客户端下载及安装 </vt:lpstr>
      <vt:lpstr>客户端下载及安装 </vt:lpstr>
      <vt:lpstr>客户端下载及安装 </vt:lpstr>
      <vt:lpstr>目录|CONTENTS </vt:lpstr>
      <vt:lpstr>客户端开机启动（未注册） </vt:lpstr>
      <vt:lpstr>客户端开机启动 </vt:lpstr>
      <vt:lpstr>客户端开机启动（未注册） </vt:lpstr>
      <vt:lpstr>目录|CONTENTS </vt:lpstr>
      <vt:lpstr>样机注册 </vt:lpstr>
      <vt:lpstr>样机注册 </vt:lpstr>
      <vt:lpstr>样机注册 </vt:lpstr>
      <vt:lpstr>样机注册 </vt:lpstr>
      <vt:lpstr>样机注册 </vt:lpstr>
      <vt:lpstr>样机注册 </vt:lpstr>
      <vt:lpstr>样机注册 </vt:lpstr>
      <vt:lpstr>样机注册 </vt:lpstr>
      <vt:lpstr>目录|CONTENTS </vt:lpstr>
      <vt:lpstr>客户端自动升级 </vt:lpstr>
      <vt:lpstr>目录|CONTENTS </vt:lpstr>
      <vt:lpstr>常用功能 </vt:lpstr>
      <vt:lpstr>常用功能 </vt:lpstr>
      <vt:lpstr>常用功能 </vt:lpstr>
      <vt:lpstr>常用功能 </vt:lpstr>
      <vt:lpstr>常用功能 </vt:lpstr>
      <vt:lpstr>常用功能 </vt:lpstr>
      <vt:lpstr>常用功能 </vt:lpstr>
      <vt:lpstr>目录|CONTENTS </vt:lpstr>
      <vt:lpstr>壁纸工具 </vt:lpstr>
      <vt:lpstr>壁纸工具 </vt:lpstr>
      <vt:lpstr>壁纸工具 </vt:lpstr>
      <vt:lpstr>壁纸工具 </vt:lpstr>
      <vt:lpstr>目录|CONTENTS </vt:lpstr>
      <vt:lpstr>客户端卸载 </vt:lpstr>
      <vt:lpstr>客户端卸载 </vt:lpstr>
      <vt:lpstr>客户端卸载 </vt:lpstr>
      <vt:lpstr>客户端卸载 </vt:lpstr>
      <vt:lpstr>目录|CONTENTS </vt:lpstr>
      <vt:lpstr>常见问题 </vt:lpstr>
      <vt:lpstr>目录|CONTENTS </vt:lpstr>
      <vt:lpstr>联系我们</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微软中国</dc:creator>
  <cp:keywords>No Restrictions</cp:keywords>
  <cp:lastModifiedBy>Eric cao</cp:lastModifiedBy>
  <cp:revision>371</cp:revision>
  <dcterms:created xsi:type="dcterms:W3CDTF">2014-01-13T06:42:00Z</dcterms:created>
  <dcterms:modified xsi:type="dcterms:W3CDTF">2018-05-05T12:38:53Z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87375a73-9aaa-48d4-ba5d-cf7c2719f3c7</vt:lpwstr>
  </property>
  <property fmtid="{D5CDD505-2E9C-101B-9397-08002B2CF9AE}" pid="3" name="DellClassification">
    <vt:lpwstr>No Restrictions</vt:lpwstr>
  </property>
  <property fmtid="{D5CDD505-2E9C-101B-9397-08002B2CF9AE}" pid="4" name="DellSubLabels">
    <vt:lpwstr/>
  </property>
  <property fmtid="{D5CDD505-2E9C-101B-9397-08002B2CF9AE}" pid="5" name="KSOProductBuildVer">
    <vt:lpwstr>2052-10.1.0.7245</vt:lpwstr>
  </property>
</Properties>
</file>