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Barlow ExtraLight"/>
      <p:regular r:id="rId34"/>
      <p:bold r:id="rId35"/>
      <p:italic r:id="rId36"/>
      <p:boldItalic r:id="rId37"/>
    </p:embeddedFont>
    <p:embeddedFont>
      <p:font typeface="Hepta Slab Medium"/>
      <p:regular r:id="rId38"/>
      <p:bold r:id="rId39"/>
    </p:embeddedFont>
    <p:embeddedFont>
      <p:font typeface="Hepta Slab Light"/>
      <p:regular r:id="rId40"/>
      <p:bold r:id="rId41"/>
    </p:embeddedFont>
    <p:embeddedFont>
      <p:font typeface="Hepta Slab"/>
      <p:regular r:id="rId42"/>
      <p:bold r:id="rId43"/>
    </p:embeddedFont>
    <p:embeddedFont>
      <p:font typeface="Barlow Medium"/>
      <p:regular r:id="rId44"/>
      <p:bold r:id="rId45"/>
      <p:italic r:id="rId46"/>
      <p:boldItalic r:id="rId47"/>
    </p:embeddedFont>
    <p:embeddedFont>
      <p:font typeface="Barlow Light"/>
      <p:regular r:id="rId48"/>
      <p:bold r:id="rId49"/>
      <p:italic r:id="rId50"/>
      <p:boldItalic r:id="rId51"/>
    </p:embeddedFont>
    <p:embeddedFont>
      <p:font typeface="Barlow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ptaSlabLight-regular.fntdata"/><Relationship Id="rId42" Type="http://schemas.openxmlformats.org/officeDocument/2006/relationships/font" Target="fonts/HeptaSlab-regular.fntdata"/><Relationship Id="rId41" Type="http://schemas.openxmlformats.org/officeDocument/2006/relationships/font" Target="fonts/HeptaSlabLight-bold.fntdata"/><Relationship Id="rId44" Type="http://schemas.openxmlformats.org/officeDocument/2006/relationships/font" Target="fonts/BarlowMedium-regular.fntdata"/><Relationship Id="rId43" Type="http://schemas.openxmlformats.org/officeDocument/2006/relationships/font" Target="fonts/HeptaSlab-bold.fntdata"/><Relationship Id="rId46" Type="http://schemas.openxmlformats.org/officeDocument/2006/relationships/font" Target="fonts/BarlowMedium-italic.fntdata"/><Relationship Id="rId45" Type="http://schemas.openxmlformats.org/officeDocument/2006/relationships/font" Target="fonts/Barlow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arlowLight-regular.fntdata"/><Relationship Id="rId47" Type="http://schemas.openxmlformats.org/officeDocument/2006/relationships/font" Target="fonts/BarlowMedium-boldItalic.fntdata"/><Relationship Id="rId49" Type="http://schemas.openxmlformats.org/officeDocument/2006/relationships/font" Target="fonts/Barlow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BarlowExtraLight-bold.fntdata"/><Relationship Id="rId34" Type="http://schemas.openxmlformats.org/officeDocument/2006/relationships/font" Target="fonts/BarlowExtraLight-regular.fntdata"/><Relationship Id="rId37" Type="http://schemas.openxmlformats.org/officeDocument/2006/relationships/font" Target="fonts/BarlowExtraLight-boldItalic.fntdata"/><Relationship Id="rId36" Type="http://schemas.openxmlformats.org/officeDocument/2006/relationships/font" Target="fonts/BarlowExtraLight-italic.fntdata"/><Relationship Id="rId39" Type="http://schemas.openxmlformats.org/officeDocument/2006/relationships/font" Target="fonts/HeptaSlabMedium-bold.fntdata"/><Relationship Id="rId38" Type="http://schemas.openxmlformats.org/officeDocument/2006/relationships/font" Target="fonts/HeptaSlabMedium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arlowLight-boldItalic.fntdata"/><Relationship Id="rId50" Type="http://schemas.openxmlformats.org/officeDocument/2006/relationships/font" Target="fonts/BarlowLight-italic.fntdata"/><Relationship Id="rId53" Type="http://schemas.openxmlformats.org/officeDocument/2006/relationships/font" Target="fonts/Barlow-bold.fntdata"/><Relationship Id="rId52" Type="http://schemas.openxmlformats.org/officeDocument/2006/relationships/font" Target="fonts/Barlow-regular.fntdata"/><Relationship Id="rId11" Type="http://schemas.openxmlformats.org/officeDocument/2006/relationships/slide" Target="slides/slide6.xml"/><Relationship Id="rId55" Type="http://schemas.openxmlformats.org/officeDocument/2006/relationships/font" Target="fonts/Barlow-boldItalic.fntdata"/><Relationship Id="rId10" Type="http://schemas.openxmlformats.org/officeDocument/2006/relationships/slide" Target="slides/slide5.xml"/><Relationship Id="rId54" Type="http://schemas.openxmlformats.org/officeDocument/2006/relationships/font" Target="fonts/Barlow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4c3432809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34c3432809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34c3432809_0_1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34c3432809_0_1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34c3432809_0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34c3432809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34c3432809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34c3432809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34c3432809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34c3432809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34c3432809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34c3432809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34c3432809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34c3432809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34c3432809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34c3432809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34c3432809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34c3432809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34c3432809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34c3432809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34c3432809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34c3432809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4c3432809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34c3432809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34c3432809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34c3432809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34c3432809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34c3432809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af96c4c6c8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af96c4c6c8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34c3432809_0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34c3432809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34c3432809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34c3432809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34c3432809_0_1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34c3432809_0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34c3432809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34c3432809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34c3432809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34c3432809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af96c4c6c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af96c4c6c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4c3432809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34c3432809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34c3432809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34c3432809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34c3432809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34c3432809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34c3432809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34c3432809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34c3432809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34c3432809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34c3432809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34c3432809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34c3432809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34c3432809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4.jpg"/><Relationship Id="rId7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智匯方舟</a:t>
            </a:r>
            <a:endParaRPr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4046100" y="4236450"/>
            <a:ext cx="1051800" cy="1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COMPANY NAME</a:t>
            </a:r>
            <a:endParaRPr/>
          </a:p>
        </p:txBody>
      </p:sp>
      <p:sp>
        <p:nvSpPr>
          <p:cNvPr id="328" name="Google Shape;328;p47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Strategy Plan 20XX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/>
          <p:nvPr/>
        </p:nvSpPr>
        <p:spPr>
          <a:xfrm>
            <a:off x="3072000" y="20108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如何存取資料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57"/>
          <p:cNvPicPr preferRelativeResize="0"/>
          <p:nvPr/>
        </p:nvPicPr>
        <p:blipFill rotWithShape="1">
          <a:blip r:embed="rId3">
            <a:alphaModFix/>
          </a:blip>
          <a:srcRect b="0" l="0" r="35971" t="0"/>
          <a:stretch/>
        </p:blipFill>
        <p:spPr>
          <a:xfrm>
            <a:off x="318250" y="1037125"/>
            <a:ext cx="2576351" cy="39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7"/>
          <p:cNvPicPr preferRelativeResize="0"/>
          <p:nvPr/>
        </p:nvPicPr>
        <p:blipFill rotWithShape="1">
          <a:blip r:embed="rId4">
            <a:alphaModFix/>
          </a:blip>
          <a:srcRect b="0" l="7201" r="0" t="7347"/>
          <a:stretch/>
        </p:blipFill>
        <p:spPr>
          <a:xfrm>
            <a:off x="3183900" y="1037125"/>
            <a:ext cx="3153000" cy="391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7"/>
          <p:cNvPicPr preferRelativeResize="0"/>
          <p:nvPr/>
        </p:nvPicPr>
        <p:blipFill rotWithShape="1">
          <a:blip r:embed="rId5">
            <a:alphaModFix/>
          </a:blip>
          <a:srcRect b="0" l="4280" r="61059" t="0"/>
          <a:stretch/>
        </p:blipFill>
        <p:spPr>
          <a:xfrm>
            <a:off x="6463625" y="1509150"/>
            <a:ext cx="2680375" cy="28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7"/>
          <p:cNvSpPr txBox="1"/>
          <p:nvPr/>
        </p:nvSpPr>
        <p:spPr>
          <a:xfrm>
            <a:off x="503575" y="442125"/>
            <a:ext cx="192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Hackmd</a:t>
            </a:r>
            <a:endParaRPr b="1"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11" name="Google Shape;411;p57"/>
          <p:cNvSpPr txBox="1"/>
          <p:nvPr/>
        </p:nvSpPr>
        <p:spPr>
          <a:xfrm>
            <a:off x="3264750" y="442125"/>
            <a:ext cx="109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Gemini</a:t>
            </a:r>
            <a:endParaRPr b="1"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12" name="Google Shape;412;p57"/>
          <p:cNvSpPr txBox="1"/>
          <p:nvPr/>
        </p:nvSpPr>
        <p:spPr>
          <a:xfrm>
            <a:off x="6706225" y="480675"/>
            <a:ext cx="119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Obsidian</a:t>
            </a:r>
            <a:endParaRPr b="1"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8"/>
          <p:cNvSpPr txBox="1"/>
          <p:nvPr>
            <p:ph type="title"/>
          </p:nvPr>
        </p:nvSpPr>
        <p:spPr>
          <a:xfrm>
            <a:off x="697350" y="3063750"/>
            <a:ext cx="77493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專案介紹</a:t>
            </a:r>
            <a:endParaRPr/>
          </a:p>
        </p:txBody>
      </p:sp>
      <p:sp>
        <p:nvSpPr>
          <p:cNvPr id="418" name="Google Shape;418;p58"/>
          <p:cNvSpPr txBox="1"/>
          <p:nvPr>
            <p:ph idx="2" type="title"/>
          </p:nvPr>
        </p:nvSpPr>
        <p:spPr>
          <a:xfrm>
            <a:off x="3278250" y="1194450"/>
            <a:ext cx="25875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9"/>
          <p:cNvSpPr txBox="1"/>
          <p:nvPr>
            <p:ph idx="2" type="title"/>
          </p:nvPr>
        </p:nvSpPr>
        <p:spPr>
          <a:xfrm>
            <a:off x="3238225" y="164000"/>
            <a:ext cx="25875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總覽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424" name="Google Shape;424;p59"/>
          <p:cNvSpPr txBox="1"/>
          <p:nvPr>
            <p:ph type="title"/>
          </p:nvPr>
        </p:nvSpPr>
        <p:spPr>
          <a:xfrm>
            <a:off x="1964450" y="4331875"/>
            <a:ext cx="6213000" cy="7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資料和應用產品的中間層</a:t>
            </a:r>
            <a:endParaRPr/>
          </a:p>
        </p:txBody>
      </p:sp>
      <p:pic>
        <p:nvPicPr>
          <p:cNvPr id="425" name="Google Shape;425;p59" title="IMG_0672.jpg"/>
          <p:cNvPicPr preferRelativeResize="0"/>
          <p:nvPr/>
        </p:nvPicPr>
        <p:blipFill rotWithShape="1">
          <a:blip r:embed="rId3">
            <a:alphaModFix/>
          </a:blip>
          <a:srcRect b="11462" l="0" r="0" t="8158"/>
          <a:stretch/>
        </p:blipFill>
        <p:spPr>
          <a:xfrm>
            <a:off x="2163925" y="1395288"/>
            <a:ext cx="4816148" cy="2748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9" title="IMG_0672.jpg"/>
          <p:cNvPicPr preferRelativeResize="0"/>
          <p:nvPr/>
        </p:nvPicPr>
        <p:blipFill rotWithShape="1">
          <a:blip r:embed="rId3">
            <a:alphaModFix/>
          </a:blip>
          <a:srcRect b="11462" l="0" r="0" t="8158"/>
          <a:stretch/>
        </p:blipFill>
        <p:spPr>
          <a:xfrm>
            <a:off x="1118950" y="1114412"/>
            <a:ext cx="6906102" cy="3941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0"/>
          <p:cNvSpPr txBox="1"/>
          <p:nvPr>
            <p:ph idx="2" type="title"/>
          </p:nvPr>
        </p:nvSpPr>
        <p:spPr>
          <a:xfrm>
            <a:off x="2472750" y="164000"/>
            <a:ext cx="41985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產品介紹</a:t>
            </a:r>
            <a:endParaRPr sz="6000">
              <a:solidFill>
                <a:schemeClr val="accent4"/>
              </a:solidFill>
            </a:endParaRPr>
          </a:p>
        </p:txBody>
      </p:sp>
      <p:pic>
        <p:nvPicPr>
          <p:cNvPr id="432" name="Google Shape;432;p60" title="IMG_06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950" y="1373950"/>
            <a:ext cx="6564098" cy="305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1"/>
          <p:cNvSpPr txBox="1"/>
          <p:nvPr>
            <p:ph idx="2" type="title"/>
          </p:nvPr>
        </p:nvSpPr>
        <p:spPr>
          <a:xfrm>
            <a:off x="2472750" y="164000"/>
            <a:ext cx="41985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產品架構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438" name="Google Shape;438;p61"/>
          <p:cNvSpPr txBox="1"/>
          <p:nvPr/>
        </p:nvSpPr>
        <p:spPr>
          <a:xfrm>
            <a:off x="5025525" y="1857475"/>
            <a:ext cx="412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9" name="Google Shape;439;p61"/>
          <p:cNvSpPr txBox="1"/>
          <p:nvPr>
            <p:ph type="title"/>
          </p:nvPr>
        </p:nvSpPr>
        <p:spPr>
          <a:xfrm>
            <a:off x="303475" y="1356050"/>
            <a:ext cx="8373600" cy="30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Node - </a:t>
            </a:r>
            <a:r>
              <a:rPr lang="en"/>
              <a:t>資料	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"/>
              <a:t>一個知識單元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"/>
              <a:t>資料分Important, relate, other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Project - 結構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"/>
              <a:t>只負責node間的連接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2"/>
          <p:cNvSpPr txBox="1"/>
          <p:nvPr>
            <p:ph idx="2" type="title"/>
          </p:nvPr>
        </p:nvSpPr>
        <p:spPr>
          <a:xfrm>
            <a:off x="2472750" y="164000"/>
            <a:ext cx="41985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產品</a:t>
            </a:r>
            <a:r>
              <a:rPr lang="en" sz="6000">
                <a:solidFill>
                  <a:schemeClr val="accent4"/>
                </a:solidFill>
              </a:rPr>
              <a:t>架構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445" name="Google Shape;445;p62"/>
          <p:cNvSpPr txBox="1"/>
          <p:nvPr/>
        </p:nvSpPr>
        <p:spPr>
          <a:xfrm>
            <a:off x="5025525" y="1857475"/>
            <a:ext cx="412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46" name="Google Shape;446;p62" title="IMG_067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113" y="1207100"/>
            <a:ext cx="5699773" cy="351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3"/>
          <p:cNvSpPr txBox="1"/>
          <p:nvPr>
            <p:ph idx="2" type="title"/>
          </p:nvPr>
        </p:nvSpPr>
        <p:spPr>
          <a:xfrm>
            <a:off x="2472750" y="164000"/>
            <a:ext cx="41985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產品</a:t>
            </a:r>
            <a:r>
              <a:rPr lang="en" sz="6000">
                <a:solidFill>
                  <a:schemeClr val="accent4"/>
                </a:solidFill>
              </a:rPr>
              <a:t>架構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452" name="Google Shape;452;p63"/>
          <p:cNvSpPr txBox="1"/>
          <p:nvPr/>
        </p:nvSpPr>
        <p:spPr>
          <a:xfrm>
            <a:off x="5025525" y="1857475"/>
            <a:ext cx="412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53" name="Google Shape;45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97" y="1207100"/>
            <a:ext cx="8052854" cy="387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4"/>
          <p:cNvSpPr txBox="1"/>
          <p:nvPr>
            <p:ph idx="2" type="title"/>
          </p:nvPr>
        </p:nvSpPr>
        <p:spPr>
          <a:xfrm>
            <a:off x="2472750" y="164000"/>
            <a:ext cx="41985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架構</a:t>
            </a:r>
            <a:r>
              <a:rPr lang="en" sz="6000">
                <a:solidFill>
                  <a:schemeClr val="accent4"/>
                </a:solidFill>
              </a:rPr>
              <a:t>優勢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459" name="Google Shape;459;p64"/>
          <p:cNvSpPr txBox="1"/>
          <p:nvPr/>
        </p:nvSpPr>
        <p:spPr>
          <a:xfrm>
            <a:off x="5025525" y="1857475"/>
            <a:ext cx="412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60" name="Google Shape;460;p64"/>
          <p:cNvSpPr txBox="1"/>
          <p:nvPr/>
        </p:nvSpPr>
        <p:spPr>
          <a:xfrm>
            <a:off x="1007925" y="1571625"/>
            <a:ext cx="448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61" name="Google Shape;461;p64"/>
          <p:cNvSpPr txBox="1"/>
          <p:nvPr/>
        </p:nvSpPr>
        <p:spPr>
          <a:xfrm>
            <a:off x="535250" y="1418725"/>
            <a:ext cx="8211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1. </a:t>
            </a: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Node </a:t>
            </a: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內分類</a:t>
            </a:r>
            <a:endParaRPr sz="3600"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Char char="-"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更有彈性</a:t>
            </a:r>
            <a:endParaRPr sz="3600"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2. NodePool</a:t>
            </a:r>
            <a:endParaRPr sz="3600"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Char char="-"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不同的project 可以共用一個node</a:t>
            </a:r>
            <a:endParaRPr sz="3600"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5"/>
          <p:cNvSpPr txBox="1"/>
          <p:nvPr>
            <p:ph idx="2" type="title"/>
          </p:nvPr>
        </p:nvSpPr>
        <p:spPr>
          <a:xfrm>
            <a:off x="681975" y="174000"/>
            <a:ext cx="78651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實際例子 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467" name="Google Shape;467;p65"/>
          <p:cNvSpPr txBox="1"/>
          <p:nvPr/>
        </p:nvSpPr>
        <p:spPr>
          <a:xfrm>
            <a:off x="5025525" y="1857475"/>
            <a:ext cx="412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68" name="Google Shape;468;p65"/>
          <p:cNvSpPr txBox="1"/>
          <p:nvPr/>
        </p:nvSpPr>
        <p:spPr>
          <a:xfrm>
            <a:off x="1007925" y="1571625"/>
            <a:ext cx="448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69" name="Google Shape;469;p65"/>
          <p:cNvSpPr txBox="1"/>
          <p:nvPr/>
        </p:nvSpPr>
        <p:spPr>
          <a:xfrm>
            <a:off x="535250" y="1217100"/>
            <a:ext cx="808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Summarizer(chrome extension)</a:t>
            </a:r>
            <a:endParaRPr sz="3600"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Char char="-"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總結當前並加入智匯方舟內</a:t>
            </a:r>
            <a:endParaRPr sz="3600"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70" name="Google Shape;470;p65"/>
          <p:cNvSpPr txBox="1"/>
          <p:nvPr/>
        </p:nvSpPr>
        <p:spPr>
          <a:xfrm>
            <a:off x="1343925" y="2687850"/>
            <a:ext cx="576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1" name="Google Shape;471;p65"/>
          <p:cNvSpPr txBox="1"/>
          <p:nvPr/>
        </p:nvSpPr>
        <p:spPr>
          <a:xfrm>
            <a:off x="535250" y="2687850"/>
            <a:ext cx="7531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創新: auto upload</a:t>
            </a:r>
            <a:endParaRPr sz="3600"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Char char="-"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自動將設定好的網站加入到relate data</a:t>
            </a:r>
            <a:endParaRPr sz="3600"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34" name="Google Shape;334;p48"/>
          <p:cNvSpPr txBox="1"/>
          <p:nvPr>
            <p:ph idx="2" type="body"/>
          </p:nvPr>
        </p:nvSpPr>
        <p:spPr>
          <a:xfrm>
            <a:off x="7872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5" name="Google Shape;335;p48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背景</a:t>
            </a:r>
            <a:endParaRPr/>
          </a:p>
        </p:txBody>
      </p:sp>
      <p:sp>
        <p:nvSpPr>
          <p:cNvPr id="336" name="Google Shape;336;p48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</a:t>
            </a:r>
            <a:r>
              <a:rPr lang="en"/>
              <a:t>時代中重要的能力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我們想要解決的問題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困難點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解決方式</a:t>
            </a:r>
            <a:endParaRPr/>
          </a:p>
        </p:txBody>
      </p:sp>
      <p:sp>
        <p:nvSpPr>
          <p:cNvPr id="337" name="Google Shape;337;p48"/>
          <p:cNvSpPr txBox="1"/>
          <p:nvPr>
            <p:ph idx="5" type="body"/>
          </p:nvPr>
        </p:nvSpPr>
        <p:spPr>
          <a:xfrm>
            <a:off x="7872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8" name="Google Shape;338;p48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目標用戶</a:t>
            </a:r>
            <a:endParaRPr/>
          </a:p>
        </p:txBody>
      </p:sp>
      <p:sp>
        <p:nvSpPr>
          <p:cNvPr id="339" name="Google Shape;339;p48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小故事</a:t>
            </a:r>
            <a:endParaRPr/>
          </a:p>
        </p:txBody>
      </p:sp>
      <p:sp>
        <p:nvSpPr>
          <p:cNvPr id="340" name="Google Shape;340;p48"/>
          <p:cNvSpPr txBox="1"/>
          <p:nvPr>
            <p:ph idx="8" type="body"/>
          </p:nvPr>
        </p:nvSpPr>
        <p:spPr>
          <a:xfrm>
            <a:off x="7872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1" name="Google Shape;341;p48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專案介紹</a:t>
            </a:r>
            <a:endParaRPr/>
          </a:p>
        </p:txBody>
      </p:sp>
      <p:sp>
        <p:nvSpPr>
          <p:cNvPr id="342" name="Google Shape;342;p48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總覽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產品介紹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程式架構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架構優勢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8"/>
          <p:cNvSpPr txBox="1"/>
          <p:nvPr>
            <p:ph idx="14" type="body"/>
          </p:nvPr>
        </p:nvSpPr>
        <p:spPr>
          <a:xfrm>
            <a:off x="48227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4" name="Google Shape;344;p48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demo&amp;</a:t>
            </a:r>
            <a:r>
              <a:rPr lang="en"/>
              <a:t>未來的展望</a:t>
            </a:r>
            <a:endParaRPr/>
          </a:p>
        </p:txBody>
      </p:sp>
      <p:sp>
        <p:nvSpPr>
          <p:cNvPr id="345" name="Google Shape;345;p48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未來展望</a:t>
            </a:r>
            <a:endParaRPr/>
          </a:p>
        </p:txBody>
      </p:sp>
      <p:sp>
        <p:nvSpPr>
          <p:cNvPr id="346" name="Google Shape;346;p48"/>
          <p:cNvSpPr txBox="1"/>
          <p:nvPr>
            <p:ph idx="17" type="body"/>
          </p:nvPr>
        </p:nvSpPr>
        <p:spPr>
          <a:xfrm>
            <a:off x="48227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47" name="Google Shape;347;p48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結論&amp;QA</a:t>
            </a:r>
            <a:endParaRPr/>
          </a:p>
        </p:txBody>
      </p:sp>
      <p:sp>
        <p:nvSpPr>
          <p:cNvPr id="348" name="Google Shape;348;p48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小結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我們學到了什麼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6"/>
          <p:cNvSpPr txBox="1"/>
          <p:nvPr>
            <p:ph type="title"/>
          </p:nvPr>
        </p:nvSpPr>
        <p:spPr>
          <a:xfrm>
            <a:off x="697350" y="3048150"/>
            <a:ext cx="77493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demo&amp;</a:t>
            </a:r>
            <a:r>
              <a:rPr lang="en"/>
              <a:t>未來展望</a:t>
            </a:r>
            <a:endParaRPr/>
          </a:p>
        </p:txBody>
      </p:sp>
      <p:sp>
        <p:nvSpPr>
          <p:cNvPr id="477" name="Google Shape;477;p66"/>
          <p:cNvSpPr txBox="1"/>
          <p:nvPr>
            <p:ph idx="2" type="title"/>
          </p:nvPr>
        </p:nvSpPr>
        <p:spPr>
          <a:xfrm>
            <a:off x="3278250" y="1194450"/>
            <a:ext cx="2587500" cy="1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7"/>
          <p:cNvSpPr txBox="1"/>
          <p:nvPr>
            <p:ph idx="2" type="title"/>
          </p:nvPr>
        </p:nvSpPr>
        <p:spPr>
          <a:xfrm>
            <a:off x="2472750" y="2050200"/>
            <a:ext cx="41985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Demo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483" name="Google Shape;483;p67"/>
          <p:cNvSpPr txBox="1"/>
          <p:nvPr/>
        </p:nvSpPr>
        <p:spPr>
          <a:xfrm>
            <a:off x="5025525" y="1857475"/>
            <a:ext cx="412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84" name="Google Shape;484;p67"/>
          <p:cNvSpPr txBox="1"/>
          <p:nvPr/>
        </p:nvSpPr>
        <p:spPr>
          <a:xfrm>
            <a:off x="1007925" y="1571625"/>
            <a:ext cx="448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8"/>
          <p:cNvSpPr txBox="1"/>
          <p:nvPr>
            <p:ph idx="2" type="title"/>
          </p:nvPr>
        </p:nvSpPr>
        <p:spPr>
          <a:xfrm>
            <a:off x="681975" y="174000"/>
            <a:ext cx="78651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未來展望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490" name="Google Shape;490;p68"/>
          <p:cNvSpPr txBox="1"/>
          <p:nvPr/>
        </p:nvSpPr>
        <p:spPr>
          <a:xfrm>
            <a:off x="5025525" y="1857475"/>
            <a:ext cx="412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1" name="Google Shape;491;p68"/>
          <p:cNvSpPr txBox="1"/>
          <p:nvPr/>
        </p:nvSpPr>
        <p:spPr>
          <a:xfrm>
            <a:off x="1007925" y="1571625"/>
            <a:ext cx="448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2" name="Google Shape;492;p68"/>
          <p:cNvSpPr txBox="1"/>
          <p:nvPr/>
        </p:nvSpPr>
        <p:spPr>
          <a:xfrm>
            <a:off x="535250" y="1217100"/>
            <a:ext cx="8082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API Server</a:t>
            </a:r>
            <a:endParaRPr sz="3600"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1. 可以存文檔</a:t>
            </a:r>
            <a:endParaRPr sz="3600"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2. 增加對node內文的搜索</a:t>
            </a:r>
            <a:endParaRPr sz="3600"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93" name="Google Shape;493;p68"/>
          <p:cNvSpPr txBox="1"/>
          <p:nvPr/>
        </p:nvSpPr>
        <p:spPr>
          <a:xfrm>
            <a:off x="1343925" y="2687850"/>
            <a:ext cx="576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4" name="Google Shape;494;p68"/>
          <p:cNvSpPr txBox="1"/>
          <p:nvPr/>
        </p:nvSpPr>
        <p:spPr>
          <a:xfrm>
            <a:off x="535250" y="3064200"/>
            <a:ext cx="7531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插件</a:t>
            </a:r>
            <a:endParaRPr b="1" sz="36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Char char="-"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自動生成個人的技術Blog</a:t>
            </a:r>
            <a:endParaRPr sz="3600"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9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結論</a:t>
            </a:r>
            <a:endParaRPr/>
          </a:p>
        </p:txBody>
      </p:sp>
      <p:sp>
        <p:nvSpPr>
          <p:cNvPr id="500" name="Google Shape;500;p69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0"/>
          <p:cNvSpPr txBox="1"/>
          <p:nvPr>
            <p:ph idx="2" type="title"/>
          </p:nvPr>
        </p:nvSpPr>
        <p:spPr>
          <a:xfrm>
            <a:off x="2472750" y="164000"/>
            <a:ext cx="41985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總結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506" name="Google Shape;506;p70"/>
          <p:cNvSpPr txBox="1"/>
          <p:nvPr/>
        </p:nvSpPr>
        <p:spPr>
          <a:xfrm>
            <a:off x="5015400" y="2027550"/>
            <a:ext cx="412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07" name="Google Shape;507;p70" title="IMG_067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463" y="1207100"/>
            <a:ext cx="5665087" cy="38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1"/>
          <p:cNvSpPr txBox="1"/>
          <p:nvPr>
            <p:ph idx="2" type="title"/>
          </p:nvPr>
        </p:nvSpPr>
        <p:spPr>
          <a:xfrm>
            <a:off x="1770000" y="164000"/>
            <a:ext cx="56040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我們學到什麼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513" name="Google Shape;513;p71"/>
          <p:cNvSpPr txBox="1"/>
          <p:nvPr/>
        </p:nvSpPr>
        <p:spPr>
          <a:xfrm>
            <a:off x="5015400" y="2027550"/>
            <a:ext cx="412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14" name="Google Shape;514;p71"/>
          <p:cNvSpPr txBox="1"/>
          <p:nvPr/>
        </p:nvSpPr>
        <p:spPr>
          <a:xfrm>
            <a:off x="270100" y="1365900"/>
            <a:ext cx="396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Summarizer</a:t>
            </a:r>
            <a:endParaRPr/>
          </a:p>
        </p:txBody>
      </p:sp>
      <p:sp>
        <p:nvSpPr>
          <p:cNvPr id="515" name="Google Shape;515;p71"/>
          <p:cNvSpPr txBox="1"/>
          <p:nvPr/>
        </p:nvSpPr>
        <p:spPr>
          <a:xfrm>
            <a:off x="362525" y="2002500"/>
            <a:ext cx="509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- javascript</a:t>
            </a:r>
            <a:endParaRPr/>
          </a:p>
        </p:txBody>
      </p:sp>
      <p:sp>
        <p:nvSpPr>
          <p:cNvPr id="516" name="Google Shape;516;p71"/>
          <p:cNvSpPr txBox="1"/>
          <p:nvPr/>
        </p:nvSpPr>
        <p:spPr>
          <a:xfrm>
            <a:off x="2694988" y="3202200"/>
            <a:ext cx="396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API Server</a:t>
            </a:r>
            <a:endParaRPr/>
          </a:p>
        </p:txBody>
      </p:sp>
      <p:sp>
        <p:nvSpPr>
          <p:cNvPr id="517" name="Google Shape;517;p71"/>
          <p:cNvSpPr txBox="1"/>
          <p:nvPr/>
        </p:nvSpPr>
        <p:spPr>
          <a:xfrm>
            <a:off x="2787413" y="3852900"/>
            <a:ext cx="396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- fastapi</a:t>
            </a:r>
            <a:endParaRPr/>
          </a:p>
        </p:txBody>
      </p:sp>
      <p:sp>
        <p:nvSpPr>
          <p:cNvPr id="518" name="Google Shape;518;p71"/>
          <p:cNvSpPr txBox="1"/>
          <p:nvPr/>
        </p:nvSpPr>
        <p:spPr>
          <a:xfrm>
            <a:off x="4778188" y="1365900"/>
            <a:ext cx="396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前端顯示界面</a:t>
            </a:r>
            <a:endParaRPr/>
          </a:p>
        </p:txBody>
      </p:sp>
      <p:sp>
        <p:nvSpPr>
          <p:cNvPr id="519" name="Google Shape;519;p71"/>
          <p:cNvSpPr txBox="1"/>
          <p:nvPr/>
        </p:nvSpPr>
        <p:spPr>
          <a:xfrm>
            <a:off x="4870613" y="2016600"/>
            <a:ext cx="396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- Vue, Vue flow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2"/>
          <p:cNvSpPr txBox="1"/>
          <p:nvPr>
            <p:ph idx="2" type="title"/>
          </p:nvPr>
        </p:nvSpPr>
        <p:spPr>
          <a:xfrm>
            <a:off x="1770000" y="164000"/>
            <a:ext cx="56040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我們學到什麼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525" name="Google Shape;525;p72"/>
          <p:cNvSpPr txBox="1"/>
          <p:nvPr/>
        </p:nvSpPr>
        <p:spPr>
          <a:xfrm>
            <a:off x="5015400" y="2027550"/>
            <a:ext cx="412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6" name="Google Shape;526;p72"/>
          <p:cNvSpPr txBox="1"/>
          <p:nvPr/>
        </p:nvSpPr>
        <p:spPr>
          <a:xfrm>
            <a:off x="540225" y="1525975"/>
            <a:ext cx="8603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1. </a:t>
            </a: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如何快速迭代出可用的版本</a:t>
            </a:r>
            <a:endParaRPr sz="3600"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2. </a:t>
            </a: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順著一開始的產品想法不斷擴大目標</a:t>
            </a:r>
            <a:endParaRPr sz="3600"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527" name="Google Shape;527;p72"/>
          <p:cNvSpPr txBox="1"/>
          <p:nvPr/>
        </p:nvSpPr>
        <p:spPr>
          <a:xfrm>
            <a:off x="540225" y="3187850"/>
            <a:ext cx="8256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“</a:t>
            </a: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不要只專注於當前AI模型的不足之處，因為這些短板可能隨時會被解決”</a:t>
            </a:r>
            <a:endParaRPr sz="3600"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3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533" name="Google Shape;533;p73"/>
          <p:cNvSpPr txBox="1"/>
          <p:nvPr>
            <p:ph idx="1" type="body"/>
          </p:nvPr>
        </p:nvSpPr>
        <p:spPr>
          <a:xfrm>
            <a:off x="567029" y="4500404"/>
            <a:ext cx="10158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7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0" name="Google Shape;540;p74" title="IMG_067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973452" cy="202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74" title="IMG_0675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8150" y="152400"/>
            <a:ext cx="2973452" cy="237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74" title="IMG_0672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808" y="2807475"/>
            <a:ext cx="2806630" cy="1992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74" title="IMG_0674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0425" y="1194450"/>
            <a:ext cx="4463150" cy="27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74" title="IMG_0673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7650" y="3135225"/>
            <a:ext cx="3573948" cy="166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背景</a:t>
            </a:r>
            <a:endParaRPr/>
          </a:p>
        </p:txBody>
      </p:sp>
      <p:sp>
        <p:nvSpPr>
          <p:cNvPr id="355" name="Google Shape;355;p49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type="title"/>
          </p:nvPr>
        </p:nvSpPr>
        <p:spPr>
          <a:xfrm>
            <a:off x="535250" y="2787825"/>
            <a:ext cx="7911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在llm發展的時代，重要的能力是</a:t>
            </a:r>
            <a:r>
              <a:rPr lang="en"/>
              <a:t>什麼</a:t>
            </a:r>
            <a:endParaRPr/>
          </a:p>
        </p:txBody>
      </p:sp>
      <p:sp>
        <p:nvSpPr>
          <p:cNvPr id="361" name="Google Shape;361;p50"/>
          <p:cNvSpPr txBox="1"/>
          <p:nvPr>
            <p:ph idx="2" type="title"/>
          </p:nvPr>
        </p:nvSpPr>
        <p:spPr>
          <a:xfrm>
            <a:off x="166900" y="1189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>
            <p:ph type="title"/>
          </p:nvPr>
        </p:nvSpPr>
        <p:spPr>
          <a:xfrm>
            <a:off x="535350" y="2307675"/>
            <a:ext cx="7911300" cy="23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提出問題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"/>
              <a:t>前知識很重要(決定問題的品質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存下答案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"/>
              <a:t>避免做白工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"/>
              <a:t>累積前知識</a:t>
            </a:r>
            <a:endParaRPr/>
          </a:p>
        </p:txBody>
      </p:sp>
      <p:sp>
        <p:nvSpPr>
          <p:cNvPr id="367" name="Google Shape;367;p51"/>
          <p:cNvSpPr txBox="1"/>
          <p:nvPr>
            <p:ph idx="2" type="title"/>
          </p:nvPr>
        </p:nvSpPr>
        <p:spPr>
          <a:xfrm>
            <a:off x="0" y="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/>
          <p:nvPr>
            <p:ph idx="2" type="title"/>
          </p:nvPr>
        </p:nvSpPr>
        <p:spPr>
          <a:xfrm>
            <a:off x="812100" y="224050"/>
            <a:ext cx="75198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我們想解決的問題</a:t>
            </a:r>
            <a:endParaRPr sz="6000"/>
          </a:p>
        </p:txBody>
      </p:sp>
      <p:sp>
        <p:nvSpPr>
          <p:cNvPr id="373" name="Google Shape;373;p52"/>
          <p:cNvSpPr txBox="1"/>
          <p:nvPr/>
        </p:nvSpPr>
        <p:spPr>
          <a:xfrm>
            <a:off x="535250" y="1387275"/>
            <a:ext cx="358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1. </a:t>
            </a:r>
            <a:r>
              <a:rPr lang="en" sz="36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資料過於零散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</p:txBody>
      </p:sp>
      <p:sp>
        <p:nvSpPr>
          <p:cNvPr id="374" name="Google Shape;374;p52"/>
          <p:cNvSpPr txBox="1"/>
          <p:nvPr/>
        </p:nvSpPr>
        <p:spPr>
          <a:xfrm>
            <a:off x="4750200" y="1387275"/>
            <a:ext cx="358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2. 資料整理問題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</p:txBody>
      </p:sp>
      <p:sp>
        <p:nvSpPr>
          <p:cNvPr id="375" name="Google Shape;375;p52"/>
          <p:cNvSpPr txBox="1"/>
          <p:nvPr/>
        </p:nvSpPr>
        <p:spPr>
          <a:xfrm>
            <a:off x="535250" y="2126175"/>
            <a:ext cx="4036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Char char="-"/>
            </a:pPr>
            <a:r>
              <a:rPr lang="en" sz="36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Chatgpt</a:t>
            </a:r>
            <a:endParaRPr sz="3600">
              <a:solidFill>
                <a:schemeClr val="accent5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Char char="-"/>
            </a:pPr>
            <a:r>
              <a:rPr lang="en" sz="36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Notebooklm</a:t>
            </a:r>
            <a:endParaRPr sz="3600">
              <a:solidFill>
                <a:schemeClr val="accent5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Char char="-"/>
            </a:pPr>
            <a:r>
              <a:rPr lang="en" sz="36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Notion</a:t>
            </a:r>
            <a:endParaRPr sz="3600">
              <a:solidFill>
                <a:schemeClr val="accent5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Char char="-"/>
            </a:pPr>
            <a:r>
              <a:rPr lang="en" sz="36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hackmd</a:t>
            </a:r>
            <a:endParaRPr sz="3600">
              <a:solidFill>
                <a:schemeClr val="accent5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pic>
        <p:nvPicPr>
          <p:cNvPr id="376" name="Google Shape;376;p52"/>
          <p:cNvPicPr preferRelativeResize="0"/>
          <p:nvPr/>
        </p:nvPicPr>
        <p:blipFill rotWithShape="1">
          <a:blip r:embed="rId3">
            <a:alphaModFix/>
          </a:blip>
          <a:srcRect b="0" l="0" r="0" t="33492"/>
          <a:stretch/>
        </p:blipFill>
        <p:spPr>
          <a:xfrm>
            <a:off x="5450475" y="1526337"/>
            <a:ext cx="1625250" cy="34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0450" y="1380288"/>
            <a:ext cx="5681650" cy="371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/>
          <p:nvPr>
            <p:ph type="title"/>
          </p:nvPr>
        </p:nvSpPr>
        <p:spPr>
          <a:xfrm>
            <a:off x="535250" y="1338175"/>
            <a:ext cx="79113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怎麼讓各個程式之間方便轉移資料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"/>
              <a:t>可以以很低的成本加入功能</a:t>
            </a:r>
            <a:endParaRPr/>
          </a:p>
        </p:txBody>
      </p:sp>
      <p:sp>
        <p:nvSpPr>
          <p:cNvPr id="383" name="Google Shape;383;p53"/>
          <p:cNvSpPr txBox="1"/>
          <p:nvPr>
            <p:ph idx="2" type="title"/>
          </p:nvPr>
        </p:nvSpPr>
        <p:spPr>
          <a:xfrm>
            <a:off x="3278250" y="244800"/>
            <a:ext cx="25875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困難點</a:t>
            </a:r>
            <a:endParaRPr sz="6000"/>
          </a:p>
        </p:txBody>
      </p:sp>
      <p:sp>
        <p:nvSpPr>
          <p:cNvPr id="384" name="Google Shape;384;p53"/>
          <p:cNvSpPr txBox="1"/>
          <p:nvPr>
            <p:ph type="title"/>
          </p:nvPr>
        </p:nvSpPr>
        <p:spPr>
          <a:xfrm>
            <a:off x="535250" y="2704975"/>
            <a:ext cx="7749300" cy="20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適應未來可以出現的新的應用程式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"/>
              <a:t>要有很好的彈性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/>
          <p:nvPr>
            <p:ph type="title"/>
          </p:nvPr>
        </p:nvSpPr>
        <p:spPr>
          <a:xfrm>
            <a:off x="535250" y="1338175"/>
            <a:ext cx="77493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api server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"/>
              <a:t>寫插件調用api即可</a:t>
            </a:r>
            <a:endParaRPr/>
          </a:p>
        </p:txBody>
      </p:sp>
      <p:sp>
        <p:nvSpPr>
          <p:cNvPr id="390" name="Google Shape;390;p54"/>
          <p:cNvSpPr txBox="1"/>
          <p:nvPr>
            <p:ph idx="2" type="title"/>
          </p:nvPr>
        </p:nvSpPr>
        <p:spPr>
          <a:xfrm>
            <a:off x="1940450" y="322375"/>
            <a:ext cx="49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我們的解法</a:t>
            </a:r>
            <a:endParaRPr sz="6000"/>
          </a:p>
        </p:txBody>
      </p:sp>
      <p:sp>
        <p:nvSpPr>
          <p:cNvPr id="391" name="Google Shape;391;p54"/>
          <p:cNvSpPr txBox="1"/>
          <p:nvPr>
            <p:ph type="title"/>
          </p:nvPr>
        </p:nvSpPr>
        <p:spPr>
          <a:xfrm>
            <a:off x="535250" y="2704975"/>
            <a:ext cx="7749300" cy="22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良好的架構設計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"/>
              <a:t>易傳輸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"/>
              <a:t>高拓展性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目標用戶 - 小故事</a:t>
            </a:r>
            <a:endParaRPr/>
          </a:p>
        </p:txBody>
      </p:sp>
      <p:sp>
        <p:nvSpPr>
          <p:cNvPr id="397" name="Google Shape;397;p55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