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5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2" r:id="rId7"/>
    <p:sldId id="276" r:id="rId8"/>
    <p:sldId id="264" r:id="rId9"/>
    <p:sldId id="267" r:id="rId10"/>
    <p:sldId id="278" r:id="rId11"/>
    <p:sldId id="269" r:id="rId12"/>
    <p:sldId id="271" r:id="rId13"/>
    <p:sldId id="273" r:id="rId14"/>
    <p:sldId id="270" r:id="rId15"/>
    <p:sldId id="274" r:id="rId16"/>
    <p:sldId id="277" r:id="rId17"/>
    <p:sldId id="275" r:id="rId18"/>
    <p:sldId id="282" r:id="rId19"/>
    <p:sldId id="283" r:id="rId20"/>
    <p:sldId id="284" r:id="rId21"/>
    <p:sldId id="285" r:id="rId22"/>
    <p:sldId id="286" r:id="rId23"/>
    <p:sldId id="288" r:id="rId24"/>
    <p:sldId id="289" r:id="rId25"/>
    <p:sldId id="290" r:id="rId26"/>
    <p:sldId id="293" r:id="rId27"/>
    <p:sldId id="296" r:id="rId28"/>
    <p:sldId id="313" r:id="rId29"/>
    <p:sldId id="314" r:id="rId30"/>
    <p:sldId id="309" r:id="rId31"/>
    <p:sldId id="310" r:id="rId32"/>
    <p:sldId id="298" r:id="rId33"/>
    <p:sldId id="300" r:id="rId34"/>
    <p:sldId id="302" r:id="rId35"/>
    <p:sldId id="304" r:id="rId36"/>
    <p:sldId id="301" r:id="rId37"/>
    <p:sldId id="305" r:id="rId38"/>
    <p:sldId id="308" r:id="rId39"/>
    <p:sldId id="312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3"/>
    <p:restoredTop sz="94674"/>
  </p:normalViewPr>
  <p:slideViewPr>
    <p:cSldViewPr snapToGrid="0" snapToObjects="1">
      <p:cViewPr varScale="1">
        <p:scale>
          <a:sx n="90" d="100"/>
          <a:sy n="90" d="100"/>
        </p:scale>
        <p:origin x="232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1" Type="http://schemas.openxmlformats.org/officeDocument/2006/relationships/image" Target="../media/image2.png"/><Relationship Id="rId2" Type="http://schemas.openxmlformats.org/officeDocument/2006/relationships/image" Target="../media/image3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1" Type="http://schemas.openxmlformats.org/officeDocument/2006/relationships/image" Target="../media/image2.png"/><Relationship Id="rId2" Type="http://schemas.openxmlformats.org/officeDocument/2006/relationships/image" Target="../media/image3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ED0B8B-F8EE-484B-982A-DBED74550D89}" type="doc">
      <dgm:prSet loTypeId="urn:microsoft.com/office/officeart/2005/8/layout/vList3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F9A71950-3C26-A64F-82AC-36024CF2E0D1}">
      <dgm:prSet phldrT="[Text]"/>
      <dgm:spPr/>
      <dgm:t>
        <a:bodyPr/>
        <a:lstStyle/>
        <a:p>
          <a:r>
            <a:rPr lang="fr-FR" dirty="0"/>
            <a:t>Description</a:t>
          </a:r>
        </a:p>
      </dgm:t>
    </dgm:pt>
    <dgm:pt modelId="{6DE4CC0C-4E90-CE45-9107-1C3C61940542}" type="parTrans" cxnId="{240548D0-CBD7-3B4D-9B0F-2C311FF80888}">
      <dgm:prSet/>
      <dgm:spPr/>
      <dgm:t>
        <a:bodyPr/>
        <a:lstStyle/>
        <a:p>
          <a:endParaRPr lang="fr-FR"/>
        </a:p>
      </dgm:t>
    </dgm:pt>
    <dgm:pt modelId="{5EF6DD7D-C09C-E349-B427-03C2E3A8BB93}" type="sibTrans" cxnId="{240548D0-CBD7-3B4D-9B0F-2C311FF80888}">
      <dgm:prSet/>
      <dgm:spPr/>
      <dgm:t>
        <a:bodyPr/>
        <a:lstStyle/>
        <a:p>
          <a:endParaRPr lang="fr-FR"/>
        </a:p>
      </dgm:t>
    </dgm:pt>
    <dgm:pt modelId="{2C20CD41-D232-B746-AAAE-9ADA27FF743C}">
      <dgm:prSet phldrT="[Text]"/>
      <dgm:spPr/>
      <dgm:t>
        <a:bodyPr/>
        <a:lstStyle/>
        <a:p>
          <a:r>
            <a:rPr lang="fr-FR" dirty="0"/>
            <a:t>Chiffrement</a:t>
          </a:r>
        </a:p>
      </dgm:t>
    </dgm:pt>
    <dgm:pt modelId="{E94E458E-D1DE-2D4E-8BC6-81C449456F35}" type="parTrans" cxnId="{726598F3-E428-7446-AD4D-B1F2AC5F038E}">
      <dgm:prSet/>
      <dgm:spPr/>
      <dgm:t>
        <a:bodyPr/>
        <a:lstStyle/>
        <a:p>
          <a:endParaRPr lang="fr-FR"/>
        </a:p>
      </dgm:t>
    </dgm:pt>
    <dgm:pt modelId="{0FF9225E-7DD4-404D-9375-7ACFA8479D48}" type="sibTrans" cxnId="{726598F3-E428-7446-AD4D-B1F2AC5F038E}">
      <dgm:prSet/>
      <dgm:spPr/>
      <dgm:t>
        <a:bodyPr/>
        <a:lstStyle/>
        <a:p>
          <a:endParaRPr lang="fr-FR"/>
        </a:p>
      </dgm:t>
    </dgm:pt>
    <dgm:pt modelId="{986E6841-2424-6C46-80C9-79AFBBC6004A}">
      <dgm:prSet phldrT="[Text]"/>
      <dgm:spPr/>
      <dgm:t>
        <a:bodyPr/>
        <a:lstStyle/>
        <a:p>
          <a:r>
            <a:rPr lang="fr-FR" dirty="0"/>
            <a:t>Déchiffrement</a:t>
          </a:r>
        </a:p>
      </dgm:t>
    </dgm:pt>
    <dgm:pt modelId="{166A676F-088D-6242-B1A1-60FD65757902}" type="parTrans" cxnId="{D6522328-BFD6-4747-B9F9-73B8C75F62B9}">
      <dgm:prSet/>
      <dgm:spPr/>
      <dgm:t>
        <a:bodyPr/>
        <a:lstStyle/>
        <a:p>
          <a:endParaRPr lang="fr-FR"/>
        </a:p>
      </dgm:t>
    </dgm:pt>
    <dgm:pt modelId="{AB04D805-DCD4-0B4E-A7A9-DF0EF11946F2}" type="sibTrans" cxnId="{D6522328-BFD6-4747-B9F9-73B8C75F62B9}">
      <dgm:prSet/>
      <dgm:spPr/>
      <dgm:t>
        <a:bodyPr/>
        <a:lstStyle/>
        <a:p>
          <a:endParaRPr lang="fr-FR"/>
        </a:p>
      </dgm:t>
    </dgm:pt>
    <dgm:pt modelId="{F3BF0B9A-2B8B-6541-8C27-DFD0F4378E05}">
      <dgm:prSet/>
      <dgm:spPr/>
      <dgm:t>
        <a:bodyPr/>
        <a:lstStyle/>
        <a:p>
          <a:r>
            <a:rPr lang="fr-FR" dirty="0"/>
            <a:t>Cryptanalyse</a:t>
          </a:r>
        </a:p>
      </dgm:t>
    </dgm:pt>
    <dgm:pt modelId="{4C4D35BE-1AEA-1643-AF44-31F27F5BC0AE}" type="parTrans" cxnId="{58A78242-0E47-4847-8B24-8E260E1222F9}">
      <dgm:prSet/>
      <dgm:spPr/>
      <dgm:t>
        <a:bodyPr/>
        <a:lstStyle/>
        <a:p>
          <a:endParaRPr lang="fr-FR"/>
        </a:p>
      </dgm:t>
    </dgm:pt>
    <dgm:pt modelId="{A008AA1A-DA7C-3F42-8563-7BFA0A334ACB}" type="sibTrans" cxnId="{58A78242-0E47-4847-8B24-8E260E1222F9}">
      <dgm:prSet/>
      <dgm:spPr/>
      <dgm:t>
        <a:bodyPr/>
        <a:lstStyle/>
        <a:p>
          <a:endParaRPr lang="fr-FR"/>
        </a:p>
      </dgm:t>
    </dgm:pt>
    <dgm:pt modelId="{06E231FD-5475-7C4E-BCB5-F48FC350279C}" type="pres">
      <dgm:prSet presAssocID="{7DED0B8B-F8EE-484B-982A-DBED74550D89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7BD16E4E-A5E1-754F-B093-675FF8B79AE3}" type="pres">
      <dgm:prSet presAssocID="{F9A71950-3C26-A64F-82AC-36024CF2E0D1}" presName="composite" presStyleCnt="0"/>
      <dgm:spPr/>
    </dgm:pt>
    <dgm:pt modelId="{334E74F0-23D7-D047-8ECB-561CBC200E63}" type="pres">
      <dgm:prSet presAssocID="{F9A71950-3C26-A64F-82AC-36024CF2E0D1}" presName="imgShp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</dgm:spPr>
    </dgm:pt>
    <dgm:pt modelId="{EE4EF995-E21E-CE49-AD72-1E07E18ED8A2}" type="pres">
      <dgm:prSet presAssocID="{F9A71950-3C26-A64F-82AC-36024CF2E0D1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3A798F4-2C21-4446-9A56-D7D3EC621E5F}" type="pres">
      <dgm:prSet presAssocID="{5EF6DD7D-C09C-E349-B427-03C2E3A8BB93}" presName="spacing" presStyleCnt="0"/>
      <dgm:spPr/>
    </dgm:pt>
    <dgm:pt modelId="{8B2E039A-243E-3E47-A5C7-4E76F1E061BE}" type="pres">
      <dgm:prSet presAssocID="{2C20CD41-D232-B746-AAAE-9ADA27FF743C}" presName="composite" presStyleCnt="0"/>
      <dgm:spPr/>
    </dgm:pt>
    <dgm:pt modelId="{BA92A376-5BA4-4D4A-B8ED-7761F05BC2B9}" type="pres">
      <dgm:prSet presAssocID="{2C20CD41-D232-B746-AAAE-9ADA27FF743C}" presName="imgShp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83BF910-CB53-AF41-B507-06CD5BB1BC71}" type="pres">
      <dgm:prSet presAssocID="{2C20CD41-D232-B746-AAAE-9ADA27FF743C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D5B6D34-B262-CF42-8571-5ABC370AC770}" type="pres">
      <dgm:prSet presAssocID="{0FF9225E-7DD4-404D-9375-7ACFA8479D48}" presName="spacing" presStyleCnt="0"/>
      <dgm:spPr/>
    </dgm:pt>
    <dgm:pt modelId="{45890A13-E66C-9640-A141-533AD0E52D6A}" type="pres">
      <dgm:prSet presAssocID="{986E6841-2424-6C46-80C9-79AFBBC6004A}" presName="composite" presStyleCnt="0"/>
      <dgm:spPr/>
    </dgm:pt>
    <dgm:pt modelId="{E9EE9A2E-22C3-924B-AD44-E4ABCA03E22B}" type="pres">
      <dgm:prSet presAssocID="{986E6841-2424-6C46-80C9-79AFBBC6004A}" presName="imgShp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C6B519F-96E1-0341-B632-7E3A5D4FE4B9}" type="pres">
      <dgm:prSet presAssocID="{986E6841-2424-6C46-80C9-79AFBBC6004A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1CC9528-94FF-3646-8759-A1664596EFE1}" type="pres">
      <dgm:prSet presAssocID="{AB04D805-DCD4-0B4E-A7A9-DF0EF11946F2}" presName="spacing" presStyleCnt="0"/>
      <dgm:spPr/>
    </dgm:pt>
    <dgm:pt modelId="{82F1CF07-9FD1-4C4F-825F-1EA531A4E727}" type="pres">
      <dgm:prSet presAssocID="{F3BF0B9A-2B8B-6541-8C27-DFD0F4378E05}" presName="composite" presStyleCnt="0"/>
      <dgm:spPr/>
    </dgm:pt>
    <dgm:pt modelId="{4EA74F41-0352-DC48-810F-B7BAEB16666A}" type="pres">
      <dgm:prSet presAssocID="{F3BF0B9A-2B8B-6541-8C27-DFD0F4378E05}" presName="imgShp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2F50F27-1F85-7142-96C3-B999AD7E9B8A}" type="pres">
      <dgm:prSet presAssocID="{F3BF0B9A-2B8B-6541-8C27-DFD0F4378E05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B186AC7-2328-4B45-A820-EF52A5DE6DD5}" type="presOf" srcId="{2C20CD41-D232-B746-AAAE-9ADA27FF743C}" destId="{C83BF910-CB53-AF41-B507-06CD5BB1BC71}" srcOrd="0" destOrd="0" presId="urn:microsoft.com/office/officeart/2005/8/layout/vList3"/>
    <dgm:cxn modelId="{D6522328-BFD6-4747-B9F9-73B8C75F62B9}" srcId="{7DED0B8B-F8EE-484B-982A-DBED74550D89}" destId="{986E6841-2424-6C46-80C9-79AFBBC6004A}" srcOrd="2" destOrd="0" parTransId="{166A676F-088D-6242-B1A1-60FD65757902}" sibTransId="{AB04D805-DCD4-0B4E-A7A9-DF0EF11946F2}"/>
    <dgm:cxn modelId="{240548D0-CBD7-3B4D-9B0F-2C311FF80888}" srcId="{7DED0B8B-F8EE-484B-982A-DBED74550D89}" destId="{F9A71950-3C26-A64F-82AC-36024CF2E0D1}" srcOrd="0" destOrd="0" parTransId="{6DE4CC0C-4E90-CE45-9107-1C3C61940542}" sibTransId="{5EF6DD7D-C09C-E349-B427-03C2E3A8BB93}"/>
    <dgm:cxn modelId="{04744AF5-C93A-584D-8703-B4EF99C6119D}" type="presOf" srcId="{F9A71950-3C26-A64F-82AC-36024CF2E0D1}" destId="{EE4EF995-E21E-CE49-AD72-1E07E18ED8A2}" srcOrd="0" destOrd="0" presId="urn:microsoft.com/office/officeart/2005/8/layout/vList3"/>
    <dgm:cxn modelId="{C0548DD4-F1BA-4D41-B00D-BD3F593AC75F}" type="presOf" srcId="{F3BF0B9A-2B8B-6541-8C27-DFD0F4378E05}" destId="{D2F50F27-1F85-7142-96C3-B999AD7E9B8A}" srcOrd="0" destOrd="0" presId="urn:microsoft.com/office/officeart/2005/8/layout/vList3"/>
    <dgm:cxn modelId="{58A78242-0E47-4847-8B24-8E260E1222F9}" srcId="{7DED0B8B-F8EE-484B-982A-DBED74550D89}" destId="{F3BF0B9A-2B8B-6541-8C27-DFD0F4378E05}" srcOrd="3" destOrd="0" parTransId="{4C4D35BE-1AEA-1643-AF44-31F27F5BC0AE}" sibTransId="{A008AA1A-DA7C-3F42-8563-7BFA0A334ACB}"/>
    <dgm:cxn modelId="{DEE27B49-FFA6-0149-9A9E-46B85283A5BC}" type="presOf" srcId="{7DED0B8B-F8EE-484B-982A-DBED74550D89}" destId="{06E231FD-5475-7C4E-BCB5-F48FC350279C}" srcOrd="0" destOrd="0" presId="urn:microsoft.com/office/officeart/2005/8/layout/vList3"/>
    <dgm:cxn modelId="{726598F3-E428-7446-AD4D-B1F2AC5F038E}" srcId="{7DED0B8B-F8EE-484B-982A-DBED74550D89}" destId="{2C20CD41-D232-B746-AAAE-9ADA27FF743C}" srcOrd="1" destOrd="0" parTransId="{E94E458E-D1DE-2D4E-8BC6-81C449456F35}" sibTransId="{0FF9225E-7DD4-404D-9375-7ACFA8479D48}"/>
    <dgm:cxn modelId="{5270BC17-9BCB-F045-A2BE-B1E526BEA5D9}" type="presOf" srcId="{986E6841-2424-6C46-80C9-79AFBBC6004A}" destId="{2C6B519F-96E1-0341-B632-7E3A5D4FE4B9}" srcOrd="0" destOrd="0" presId="urn:microsoft.com/office/officeart/2005/8/layout/vList3"/>
    <dgm:cxn modelId="{FACAC489-5D26-2644-800E-555754E0C570}" type="presParOf" srcId="{06E231FD-5475-7C4E-BCB5-F48FC350279C}" destId="{7BD16E4E-A5E1-754F-B093-675FF8B79AE3}" srcOrd="0" destOrd="0" presId="urn:microsoft.com/office/officeart/2005/8/layout/vList3"/>
    <dgm:cxn modelId="{290627B0-203B-A843-9FF5-07935772CE77}" type="presParOf" srcId="{7BD16E4E-A5E1-754F-B093-675FF8B79AE3}" destId="{334E74F0-23D7-D047-8ECB-561CBC200E63}" srcOrd="0" destOrd="0" presId="urn:microsoft.com/office/officeart/2005/8/layout/vList3"/>
    <dgm:cxn modelId="{B6DBFBD8-63A3-3946-8CBF-247BABE7839D}" type="presParOf" srcId="{7BD16E4E-A5E1-754F-B093-675FF8B79AE3}" destId="{EE4EF995-E21E-CE49-AD72-1E07E18ED8A2}" srcOrd="1" destOrd="0" presId="urn:microsoft.com/office/officeart/2005/8/layout/vList3"/>
    <dgm:cxn modelId="{6F2E360A-05A0-A24F-9C75-7CB75387570D}" type="presParOf" srcId="{06E231FD-5475-7C4E-BCB5-F48FC350279C}" destId="{03A798F4-2C21-4446-9A56-D7D3EC621E5F}" srcOrd="1" destOrd="0" presId="urn:microsoft.com/office/officeart/2005/8/layout/vList3"/>
    <dgm:cxn modelId="{5D6BFC9B-3F6C-A94B-9000-0BFAFF8F72B1}" type="presParOf" srcId="{06E231FD-5475-7C4E-BCB5-F48FC350279C}" destId="{8B2E039A-243E-3E47-A5C7-4E76F1E061BE}" srcOrd="2" destOrd="0" presId="urn:microsoft.com/office/officeart/2005/8/layout/vList3"/>
    <dgm:cxn modelId="{26E6D514-2326-C640-B7CB-1A928CB5A659}" type="presParOf" srcId="{8B2E039A-243E-3E47-A5C7-4E76F1E061BE}" destId="{BA92A376-5BA4-4D4A-B8ED-7761F05BC2B9}" srcOrd="0" destOrd="0" presId="urn:microsoft.com/office/officeart/2005/8/layout/vList3"/>
    <dgm:cxn modelId="{1BB1A164-3269-9A4E-8CB2-90D55B5E2207}" type="presParOf" srcId="{8B2E039A-243E-3E47-A5C7-4E76F1E061BE}" destId="{C83BF910-CB53-AF41-B507-06CD5BB1BC71}" srcOrd="1" destOrd="0" presId="urn:microsoft.com/office/officeart/2005/8/layout/vList3"/>
    <dgm:cxn modelId="{BA822800-A0D6-DD4A-8500-A1CAF7183B6D}" type="presParOf" srcId="{06E231FD-5475-7C4E-BCB5-F48FC350279C}" destId="{2D5B6D34-B262-CF42-8571-5ABC370AC770}" srcOrd="3" destOrd="0" presId="urn:microsoft.com/office/officeart/2005/8/layout/vList3"/>
    <dgm:cxn modelId="{EF878C24-F825-3A47-B2F5-D1854A7544E2}" type="presParOf" srcId="{06E231FD-5475-7C4E-BCB5-F48FC350279C}" destId="{45890A13-E66C-9640-A141-533AD0E52D6A}" srcOrd="4" destOrd="0" presId="urn:microsoft.com/office/officeart/2005/8/layout/vList3"/>
    <dgm:cxn modelId="{6E40260E-F679-4F4C-8233-C1E5D1BC533F}" type="presParOf" srcId="{45890A13-E66C-9640-A141-533AD0E52D6A}" destId="{E9EE9A2E-22C3-924B-AD44-E4ABCA03E22B}" srcOrd="0" destOrd="0" presId="urn:microsoft.com/office/officeart/2005/8/layout/vList3"/>
    <dgm:cxn modelId="{235BB69B-E2C3-1446-978F-F73A4A438407}" type="presParOf" srcId="{45890A13-E66C-9640-A141-533AD0E52D6A}" destId="{2C6B519F-96E1-0341-B632-7E3A5D4FE4B9}" srcOrd="1" destOrd="0" presId="urn:microsoft.com/office/officeart/2005/8/layout/vList3"/>
    <dgm:cxn modelId="{15ED4FD0-4FDE-2C49-A937-838A0974AC0C}" type="presParOf" srcId="{06E231FD-5475-7C4E-BCB5-F48FC350279C}" destId="{11CC9528-94FF-3646-8759-A1664596EFE1}" srcOrd="5" destOrd="0" presId="urn:microsoft.com/office/officeart/2005/8/layout/vList3"/>
    <dgm:cxn modelId="{CF057A67-BF45-214A-9A9A-E0EC700639AC}" type="presParOf" srcId="{06E231FD-5475-7C4E-BCB5-F48FC350279C}" destId="{82F1CF07-9FD1-4C4F-825F-1EA531A4E727}" srcOrd="6" destOrd="0" presId="urn:microsoft.com/office/officeart/2005/8/layout/vList3"/>
    <dgm:cxn modelId="{ED4170AD-39A7-C24C-A0EA-6AE516FFCBEE}" type="presParOf" srcId="{82F1CF07-9FD1-4C4F-825F-1EA531A4E727}" destId="{4EA74F41-0352-DC48-810F-B7BAEB16666A}" srcOrd="0" destOrd="0" presId="urn:microsoft.com/office/officeart/2005/8/layout/vList3"/>
    <dgm:cxn modelId="{3754F6E0-0EFF-A64C-86E9-87A81895D13D}" type="presParOf" srcId="{82F1CF07-9FD1-4C4F-825F-1EA531A4E727}" destId="{D2F50F27-1F85-7142-96C3-B999AD7E9B8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4EF995-E21E-CE49-AD72-1E07E18ED8A2}">
      <dsp:nvSpPr>
        <dsp:cNvPr id="0" name=""/>
        <dsp:cNvSpPr/>
      </dsp:nvSpPr>
      <dsp:spPr>
        <a:xfrm rot="10800000">
          <a:off x="1675477" y="2972"/>
          <a:ext cx="5905106" cy="752403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1789" tIns="137160" rIns="256032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600" kern="1200" dirty="0"/>
            <a:t>Description</a:t>
          </a:r>
        </a:p>
      </dsp:txBody>
      <dsp:txXfrm rot="10800000">
        <a:off x="1863578" y="2972"/>
        <a:ext cx="5717005" cy="752403"/>
      </dsp:txXfrm>
    </dsp:sp>
    <dsp:sp modelId="{334E74F0-23D7-D047-8ECB-561CBC200E63}">
      <dsp:nvSpPr>
        <dsp:cNvPr id="0" name=""/>
        <dsp:cNvSpPr/>
      </dsp:nvSpPr>
      <dsp:spPr>
        <a:xfrm>
          <a:off x="1299275" y="2972"/>
          <a:ext cx="752403" cy="75240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83BF910-CB53-AF41-B507-06CD5BB1BC71}">
      <dsp:nvSpPr>
        <dsp:cNvPr id="0" name=""/>
        <dsp:cNvSpPr/>
      </dsp:nvSpPr>
      <dsp:spPr>
        <a:xfrm rot="10800000">
          <a:off x="1675477" y="979973"/>
          <a:ext cx="5905106" cy="752403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1789" tIns="137160" rIns="256032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600" kern="1200" dirty="0"/>
            <a:t>Chiffrement</a:t>
          </a:r>
        </a:p>
      </dsp:txBody>
      <dsp:txXfrm rot="10800000">
        <a:off x="1863578" y="979973"/>
        <a:ext cx="5717005" cy="752403"/>
      </dsp:txXfrm>
    </dsp:sp>
    <dsp:sp modelId="{BA92A376-5BA4-4D4A-B8ED-7761F05BC2B9}">
      <dsp:nvSpPr>
        <dsp:cNvPr id="0" name=""/>
        <dsp:cNvSpPr/>
      </dsp:nvSpPr>
      <dsp:spPr>
        <a:xfrm>
          <a:off x="1299275" y="979973"/>
          <a:ext cx="752403" cy="752403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C6B519F-96E1-0341-B632-7E3A5D4FE4B9}">
      <dsp:nvSpPr>
        <dsp:cNvPr id="0" name=""/>
        <dsp:cNvSpPr/>
      </dsp:nvSpPr>
      <dsp:spPr>
        <a:xfrm rot="10800000">
          <a:off x="1675477" y="1956974"/>
          <a:ext cx="5905106" cy="752403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1789" tIns="137160" rIns="256032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600" kern="1200" dirty="0"/>
            <a:t>Déchiffrement</a:t>
          </a:r>
        </a:p>
      </dsp:txBody>
      <dsp:txXfrm rot="10800000">
        <a:off x="1863578" y="1956974"/>
        <a:ext cx="5717005" cy="752403"/>
      </dsp:txXfrm>
    </dsp:sp>
    <dsp:sp modelId="{E9EE9A2E-22C3-924B-AD44-E4ABCA03E22B}">
      <dsp:nvSpPr>
        <dsp:cNvPr id="0" name=""/>
        <dsp:cNvSpPr/>
      </dsp:nvSpPr>
      <dsp:spPr>
        <a:xfrm>
          <a:off x="1299275" y="1956974"/>
          <a:ext cx="752403" cy="752403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2F50F27-1F85-7142-96C3-B999AD7E9B8A}">
      <dsp:nvSpPr>
        <dsp:cNvPr id="0" name=""/>
        <dsp:cNvSpPr/>
      </dsp:nvSpPr>
      <dsp:spPr>
        <a:xfrm rot="10800000">
          <a:off x="1675477" y="2933976"/>
          <a:ext cx="5905106" cy="752403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1789" tIns="137160" rIns="256032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600" kern="1200" dirty="0"/>
            <a:t>Cryptanalyse</a:t>
          </a:r>
        </a:p>
      </dsp:txBody>
      <dsp:txXfrm rot="10800000">
        <a:off x="1863578" y="2933976"/>
        <a:ext cx="5717005" cy="752403"/>
      </dsp:txXfrm>
    </dsp:sp>
    <dsp:sp modelId="{4EA74F41-0352-DC48-810F-B7BAEB16666A}">
      <dsp:nvSpPr>
        <dsp:cNvPr id="0" name=""/>
        <dsp:cNvSpPr/>
      </dsp:nvSpPr>
      <dsp:spPr>
        <a:xfrm>
          <a:off x="1299275" y="2933976"/>
          <a:ext cx="752403" cy="752403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EBE05B-1E60-5346-A0CF-AB337EA7CFC8}" type="datetimeFigureOut">
              <a:rPr lang="fr-FR" smtClean="0"/>
              <a:t>27/05/2019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3FCE3B-1DBE-D54A-93A6-DE9D53C6298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1545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Façon</a:t>
            </a:r>
            <a:r>
              <a:rPr lang="fr-FR" baseline="0" dirty="0" smtClean="0"/>
              <a:t> de présenter les algorithmes.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854EF-3776-D643-97C5-37AAC170E5B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3952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Façon</a:t>
            </a:r>
            <a:r>
              <a:rPr lang="fr-FR" baseline="0" dirty="0" smtClean="0"/>
              <a:t> de présenter les algorithmes.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854EF-3776-D643-97C5-37AAC170E5B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7094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Façon</a:t>
            </a:r>
            <a:r>
              <a:rPr lang="fr-FR" baseline="0" dirty="0"/>
              <a:t> de présenter les algorithmes.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854EF-3776-D643-97C5-37AAC170E5B2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7666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Façon</a:t>
            </a:r>
            <a:r>
              <a:rPr lang="fr-FR" baseline="0" dirty="0"/>
              <a:t> de présenter les algorithmes.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854EF-3776-D643-97C5-37AAC170E5B2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3578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Façon</a:t>
            </a:r>
            <a:r>
              <a:rPr lang="fr-FR" baseline="0" dirty="0"/>
              <a:t> de présenter les algorithmes.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854EF-3776-D643-97C5-37AAC170E5B2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41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382B-CDCF-9649-8BBD-11E9B433BD8A}" type="datetimeFigureOut">
              <a:rPr lang="fr-FR" smtClean="0"/>
              <a:t>26/05/2019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4C37-4D4D-8D45-AAD2-0CE68924350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7614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382B-CDCF-9649-8BBD-11E9B433BD8A}" type="datetimeFigureOut">
              <a:rPr lang="fr-FR" smtClean="0"/>
              <a:t>26/05/2019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4C37-4D4D-8D45-AAD2-0CE68924350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7446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382B-CDCF-9649-8BBD-11E9B433BD8A}" type="datetimeFigureOut">
              <a:rPr lang="fr-FR" smtClean="0"/>
              <a:t>26/05/2019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4C37-4D4D-8D45-AAD2-0CE689243502}" type="slidenum">
              <a:rPr lang="fr-FR" smtClean="0"/>
              <a:t>‹#›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5943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382B-CDCF-9649-8BBD-11E9B433BD8A}" type="datetimeFigureOut">
              <a:rPr lang="fr-FR" smtClean="0"/>
              <a:t>26/05/2019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4C37-4D4D-8D45-AAD2-0CE68924350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5766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382B-CDCF-9649-8BBD-11E9B433BD8A}" type="datetimeFigureOut">
              <a:rPr lang="fr-FR" smtClean="0"/>
              <a:t>26/05/2019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4C37-4D4D-8D45-AAD2-0CE689243502}" type="slidenum">
              <a:rPr lang="fr-FR" smtClean="0"/>
              <a:t>‹#›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1889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382B-CDCF-9649-8BBD-11E9B433BD8A}" type="datetimeFigureOut">
              <a:rPr lang="fr-FR" smtClean="0"/>
              <a:t>26/05/2019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4C37-4D4D-8D45-AAD2-0CE68924350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2284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382B-CDCF-9649-8BBD-11E9B433BD8A}" type="datetimeFigureOut">
              <a:rPr lang="fr-FR" smtClean="0"/>
              <a:t>26/05/2019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4C37-4D4D-8D45-AAD2-0CE68924350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66950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382B-CDCF-9649-8BBD-11E9B433BD8A}" type="datetimeFigureOut">
              <a:rPr lang="fr-FR" smtClean="0"/>
              <a:t>26/05/2019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4C37-4D4D-8D45-AAD2-0CE68924350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9206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382B-CDCF-9649-8BBD-11E9B433BD8A}" type="datetimeFigureOut">
              <a:rPr lang="fr-FR" smtClean="0"/>
              <a:t>26/05/2019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4C37-4D4D-8D45-AAD2-0CE68924350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639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382B-CDCF-9649-8BBD-11E9B433BD8A}" type="datetimeFigureOut">
              <a:rPr lang="fr-FR" smtClean="0"/>
              <a:t>26/05/2019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4C37-4D4D-8D45-AAD2-0CE68924350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7281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382B-CDCF-9649-8BBD-11E9B433BD8A}" type="datetimeFigureOut">
              <a:rPr lang="fr-FR" smtClean="0"/>
              <a:t>26/05/2019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4C37-4D4D-8D45-AAD2-0CE68924350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3978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382B-CDCF-9649-8BBD-11E9B433BD8A}" type="datetimeFigureOut">
              <a:rPr lang="fr-FR" smtClean="0"/>
              <a:t>26/05/2019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4C37-4D4D-8D45-AAD2-0CE68924350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2752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382B-CDCF-9649-8BBD-11E9B433BD8A}" type="datetimeFigureOut">
              <a:rPr lang="fr-FR" smtClean="0"/>
              <a:t>26/05/2019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4C37-4D4D-8D45-AAD2-0CE68924350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2076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382B-CDCF-9649-8BBD-11E9B433BD8A}" type="datetimeFigureOut">
              <a:rPr lang="fr-FR" smtClean="0"/>
              <a:t>26/05/2019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4C37-4D4D-8D45-AAD2-0CE68924350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5636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382B-CDCF-9649-8BBD-11E9B433BD8A}" type="datetimeFigureOut">
              <a:rPr lang="fr-FR" smtClean="0"/>
              <a:t>26/05/2019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4C37-4D4D-8D45-AAD2-0CE68924350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790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4C37-4D4D-8D45-AAD2-0CE689243502}" type="slidenum">
              <a:rPr lang="fr-FR" smtClean="0"/>
              <a:t>‹#›</a:t>
            </a:fld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382B-CDCF-9649-8BBD-11E9B433BD8A}" type="datetimeFigureOut">
              <a:rPr lang="fr-FR" smtClean="0"/>
              <a:t>26/05/2019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4638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0382B-CDCF-9649-8BBD-11E9B433BD8A}" type="datetimeFigureOut">
              <a:rPr lang="fr-FR" smtClean="0"/>
              <a:t>26/05/2019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6A74C37-4D4D-8D45-AAD2-0CE68924350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5793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2" r:id="rId4"/>
    <p:sldLayoutId id="2147483963" r:id="rId5"/>
    <p:sldLayoutId id="2147483964" r:id="rId6"/>
    <p:sldLayoutId id="2147483965" r:id="rId7"/>
    <p:sldLayoutId id="2147483966" r:id="rId8"/>
    <p:sldLayoutId id="2147483967" r:id="rId9"/>
    <p:sldLayoutId id="2147483968" r:id="rId10"/>
    <p:sldLayoutId id="2147483969" r:id="rId11"/>
    <p:sldLayoutId id="2147483970" r:id="rId12"/>
    <p:sldLayoutId id="2147483971" r:id="rId13"/>
    <p:sldLayoutId id="2147483972" r:id="rId14"/>
    <p:sldLayoutId id="2147483973" r:id="rId15"/>
    <p:sldLayoutId id="214748397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5627" y="1690159"/>
            <a:ext cx="9929813" cy="1646302"/>
          </a:xfrm>
        </p:spPr>
        <p:txBody>
          <a:bodyPr>
            <a:normAutofit/>
          </a:bodyPr>
          <a:lstStyle/>
          <a:p>
            <a:pPr lvl="0" algn="ctr"/>
            <a:r>
              <a:rPr lang="fr-FR" sz="5000" i="1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Outil informatique de décryptage</a:t>
            </a:r>
            <a:endParaRPr lang="fr-FR" sz="5000" i="1" dirty="0">
              <a:solidFill>
                <a:prstClr val="black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048000" y="3509963"/>
            <a:ext cx="9144000" cy="3255962"/>
          </a:xfrm>
        </p:spPr>
        <p:txBody>
          <a:bodyPr>
            <a:normAutofit fontScale="92500" lnSpcReduction="20000"/>
          </a:bodyPr>
          <a:lstStyle/>
          <a:p>
            <a:endParaRPr lang="fr-FR" dirty="0"/>
          </a:p>
          <a:p>
            <a:pPr marL="4000500" lvl="8" indent="-342900" algn="l">
              <a:buFont typeface="Arial" charset="0"/>
              <a:buChar char="•"/>
            </a:pPr>
            <a:r>
              <a:rPr lang="fr-FR" sz="2000" i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Akram </a:t>
            </a:r>
            <a:r>
              <a:rPr lang="fr-FR" sz="2000" i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Arar</a:t>
            </a:r>
          </a:p>
          <a:p>
            <a:pPr marL="4000500" lvl="8" indent="-342900" algn="l">
              <a:buFont typeface="Arial" charset="0"/>
              <a:buChar char="•"/>
            </a:pPr>
            <a:r>
              <a:rPr lang="fr-FR" sz="2000" i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Alaadine Chahi </a:t>
            </a:r>
            <a:endParaRPr lang="pl-PL" sz="2000" i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4000500" lvl="8" indent="-342900" algn="l">
              <a:buFont typeface="Arial" charset="0"/>
              <a:buChar char="•"/>
            </a:pPr>
            <a:r>
              <a:rPr lang="fr-FR" sz="2000" i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Amine Chergou</a:t>
            </a:r>
            <a:endParaRPr lang="fr-FR" sz="2000" i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4000500" lvl="8" indent="-342900" algn="l">
              <a:buFont typeface="Arial" charset="0"/>
              <a:buChar char="•"/>
            </a:pPr>
            <a:r>
              <a:rPr lang="fr-FR" sz="2000" i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Ismail Benammar</a:t>
            </a:r>
            <a:endParaRPr lang="fr-FR" sz="2000" i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4000500" lvl="8" indent="-342900" algn="l">
              <a:buFont typeface="Arial" charset="0"/>
              <a:buChar char="•"/>
            </a:pPr>
            <a:r>
              <a:rPr lang="fr-FR" sz="2000" i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Yasmine Keskes</a:t>
            </a:r>
            <a:endParaRPr lang="fr-FR" sz="2000" i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4000500" lvl="8" indent="-342900" algn="l">
              <a:buFont typeface="Arial" charset="0"/>
              <a:buChar char="•"/>
            </a:pPr>
            <a:r>
              <a:rPr lang="fr-FR" sz="2000" i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Said Mohamed seghir</a:t>
            </a:r>
            <a:endParaRPr lang="fr-FR" sz="2000" i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4000500" lvl="8" indent="-342900" algn="l">
              <a:buFont typeface="Arial" charset="0"/>
              <a:buChar char="•"/>
            </a:pPr>
            <a:r>
              <a:rPr lang="fr-FR" sz="2000" i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Maher Attouche </a:t>
            </a:r>
            <a:endParaRPr lang="pl-PL" sz="2000" i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4000500" lvl="8" indent="-342900" algn="l">
              <a:buFont typeface="Arial" charset="0"/>
              <a:buChar char="•"/>
            </a:pPr>
            <a:r>
              <a:rPr lang="fr-FR" sz="2000" i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Amir Benmeallem</a:t>
            </a:r>
            <a:r>
              <a:rPr lang="fr-FR" i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 </a:t>
            </a:r>
            <a:endParaRPr lang="fr-FR" i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231" y="354762"/>
            <a:ext cx="4172607" cy="204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8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272117"/>
            <a:ext cx="8596668" cy="1826581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fr-FR" b="1" i="1" u="sng" dirty="0" smtClean="0">
                <a:solidFill>
                  <a:srgbClr val="002060"/>
                </a:solidFill>
              </a:rPr>
              <a:t>Algorithme de substitution</a:t>
            </a:r>
            <a:endParaRPr lang="fr-FR" b="1" i="1" u="sng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87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pPr algn="just">
              <a:lnSpc>
                <a:spcPct val="200000"/>
              </a:lnSpc>
              <a:buFont typeface="Courier New" charset="0"/>
              <a:buChar char="o"/>
            </a:pPr>
            <a:r>
              <a:rPr lang="fr-FR" sz="2800" dirty="0"/>
              <a:t>	Algorithme de chiffrement </a:t>
            </a:r>
            <a:r>
              <a:rPr lang="fr-FR" sz="2800" dirty="0">
                <a:solidFill>
                  <a:srgbClr val="C00000"/>
                </a:solidFill>
              </a:rPr>
              <a:t>mono-alphabétique</a:t>
            </a:r>
            <a:r>
              <a:rPr lang="fr-FR" sz="2800" dirty="0"/>
              <a:t>.</a:t>
            </a:r>
          </a:p>
          <a:p>
            <a:pPr algn="just">
              <a:lnSpc>
                <a:spcPct val="200000"/>
              </a:lnSpc>
              <a:buFont typeface="Courier New" charset="0"/>
              <a:buChar char="o"/>
            </a:pPr>
            <a:r>
              <a:rPr lang="fr-FR" sz="2800" dirty="0"/>
              <a:t>	Prend en </a:t>
            </a:r>
            <a:r>
              <a:rPr lang="fr-FR" sz="2800" dirty="0">
                <a:solidFill>
                  <a:srgbClr val="C00000"/>
                </a:solidFill>
              </a:rPr>
              <a:t>entrée</a:t>
            </a:r>
            <a:r>
              <a:rPr lang="fr-FR" sz="2800" dirty="0"/>
              <a:t> la </a:t>
            </a:r>
            <a:r>
              <a:rPr lang="fr-FR" sz="2800" dirty="0">
                <a:solidFill>
                  <a:srgbClr val="C00000"/>
                </a:solidFill>
              </a:rPr>
              <a:t>clé</a:t>
            </a:r>
            <a:r>
              <a:rPr lang="fr-FR" sz="2800" dirty="0"/>
              <a:t> de taille 26.</a:t>
            </a:r>
          </a:p>
          <a:p>
            <a:pPr algn="just">
              <a:lnSpc>
                <a:spcPct val="200000"/>
              </a:lnSpc>
              <a:buFont typeface="Courier New" charset="0"/>
              <a:buChar char="o"/>
            </a:pPr>
            <a:r>
              <a:rPr lang="fr-FR" sz="2800" dirty="0"/>
              <a:t>	Effectue des </a:t>
            </a:r>
            <a:r>
              <a:rPr lang="fr-FR" sz="2800" dirty="0">
                <a:solidFill>
                  <a:srgbClr val="C00000"/>
                </a:solidFill>
              </a:rPr>
              <a:t>permutations.</a:t>
            </a:r>
            <a:endParaRPr lang="fr-FR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77334" y="597595"/>
            <a:ext cx="8596668" cy="13208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3600" b="1" dirty="0" smtClean="0">
                <a:solidFill>
                  <a:srgbClr val="002060"/>
                </a:solidFill>
              </a:rPr>
              <a:t>Substitution</a:t>
            </a:r>
          </a:p>
          <a:p>
            <a:pPr algn="ctr"/>
            <a:r>
              <a:rPr lang="fr-FR" sz="3200" b="1" i="1" dirty="0" smtClean="0">
                <a:solidFill>
                  <a:schemeClr val="accent2">
                    <a:lumMod val="50000"/>
                  </a:schemeClr>
                </a:solidFill>
              </a:rPr>
              <a:t>Description</a:t>
            </a:r>
            <a:endParaRPr lang="fr-FR" sz="3200" b="1" i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4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470" y="1114425"/>
            <a:ext cx="8596668" cy="5629275"/>
          </a:xfrm>
          <a:noFill/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66866" y="1854643"/>
            <a:ext cx="2520268" cy="731520"/>
          </a:xfrm>
          <a:prstGeom prst="snip1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TEXTE CLAIRE</a:t>
            </a:r>
          </a:p>
        </p:txBody>
      </p:sp>
      <p:sp>
        <p:nvSpPr>
          <p:cNvPr id="7" name="TextBox 6"/>
          <p:cNvSpPr txBox="1"/>
          <p:nvPr/>
        </p:nvSpPr>
        <p:spPr>
          <a:xfrm flipH="1">
            <a:off x="1659222" y="2954563"/>
            <a:ext cx="1154243" cy="649188"/>
          </a:xfrm>
          <a:prstGeom prst="teardrop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CLÉ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63390" y="3833673"/>
            <a:ext cx="2523744" cy="73152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CHIFFREMENT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18254" y="5812702"/>
            <a:ext cx="2468880" cy="731520"/>
          </a:xfrm>
          <a:prstGeom prst="snip1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TEXTE CHIFFRÉ</a:t>
            </a:r>
          </a:p>
        </p:txBody>
      </p:sp>
      <p:sp>
        <p:nvSpPr>
          <p:cNvPr id="10" name="Down Arrow 9"/>
          <p:cNvSpPr/>
          <p:nvPr/>
        </p:nvSpPr>
        <p:spPr>
          <a:xfrm>
            <a:off x="5010378" y="2742886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Down Arrow 10"/>
          <p:cNvSpPr/>
          <p:nvPr/>
        </p:nvSpPr>
        <p:spPr>
          <a:xfrm>
            <a:off x="5010378" y="4677572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Elbow Connector 12"/>
          <p:cNvCxnSpPr>
            <a:endCxn id="8" idx="1"/>
          </p:cNvCxnSpPr>
          <p:nvPr/>
        </p:nvCxnSpPr>
        <p:spPr>
          <a:xfrm>
            <a:off x="2786033" y="3181846"/>
            <a:ext cx="1177357" cy="1017587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 txBox="1">
            <a:spLocks/>
          </p:cNvSpPr>
          <p:nvPr/>
        </p:nvSpPr>
        <p:spPr>
          <a:xfrm>
            <a:off x="691470" y="338429"/>
            <a:ext cx="8582532" cy="131673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3600" b="1" dirty="0" smtClean="0">
                <a:solidFill>
                  <a:srgbClr val="002060"/>
                </a:solidFill>
              </a:rPr>
              <a:t>Substitution</a:t>
            </a:r>
          </a:p>
          <a:p>
            <a:pPr algn="ctr"/>
            <a:r>
              <a:rPr lang="fr-FR" sz="3200" b="1" i="1" dirty="0" smtClean="0">
                <a:solidFill>
                  <a:schemeClr val="accent2">
                    <a:lumMod val="50000"/>
                  </a:schemeClr>
                </a:solidFill>
              </a:rPr>
              <a:t>Chiffrement</a:t>
            </a:r>
            <a:endParaRPr lang="fr-FR" sz="3200" b="1" i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650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2" presetClass="entr" presetSubtype="1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2" presetClass="entr" presetSubtype="1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chemeClr val="accent5"/>
                </a:solidFill>
              </a:rPr>
              <a:t>Exemple :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5"/>
                </a:solidFill>
              </a:rPr>
              <a:t>Ordre originale : </a:t>
            </a:r>
            <a:r>
              <a:rPr lang="fr-FR" dirty="0"/>
              <a:t>ABCDEFGHIJKLMNOPQRSTUVWXYZ</a:t>
            </a:r>
            <a:endParaRPr lang="fr-FR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fr-FR" dirty="0">
                <a:solidFill>
                  <a:schemeClr val="accent5"/>
                </a:solidFill>
              </a:rPr>
              <a:t>	          </a:t>
            </a:r>
            <a:r>
              <a:rPr lang="fr-FR" dirty="0"/>
              <a:t>Clé : AZERTYUIOPQSDFGHJKLMWXCVBN</a:t>
            </a:r>
          </a:p>
          <a:p>
            <a:pPr marL="0" indent="0">
              <a:buNone/>
            </a:pPr>
            <a:r>
              <a:rPr lang="fr-FR" dirty="0"/>
              <a:t> Message claire: </a:t>
            </a:r>
            <a:r>
              <a:rPr lang="fr-FR" dirty="0">
                <a:solidFill>
                  <a:srgbClr val="FF0000"/>
                </a:solidFill>
              </a:rPr>
              <a:t>EXEMPLE</a:t>
            </a:r>
          </a:p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</a:rPr>
              <a:t>	E 	</a:t>
            </a:r>
            <a:r>
              <a:rPr lang="fr-FR" dirty="0"/>
              <a:t>T				</a:t>
            </a:r>
          </a:p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</a:rPr>
              <a:t>	X	</a:t>
            </a:r>
            <a:r>
              <a:rPr lang="fr-FR" dirty="0"/>
              <a:t>V</a:t>
            </a:r>
          </a:p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</a:rPr>
              <a:t>	..</a:t>
            </a:r>
          </a:p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</a:rPr>
              <a:t>	E	</a:t>
            </a:r>
            <a:r>
              <a:rPr lang="fr-FR" dirty="0"/>
              <a:t>T		Message chiffré: </a:t>
            </a:r>
            <a:r>
              <a:rPr lang="fr-FR" dirty="0">
                <a:solidFill>
                  <a:srgbClr val="FF0000"/>
                </a:solidFill>
              </a:rPr>
              <a:t>TVTDHST</a:t>
            </a:r>
          </a:p>
        </p:txBody>
      </p:sp>
      <p:sp>
        <p:nvSpPr>
          <p:cNvPr id="6" name="Right Arrow 5"/>
          <p:cNvSpPr/>
          <p:nvPr/>
        </p:nvSpPr>
        <p:spPr>
          <a:xfrm>
            <a:off x="2098623" y="4001294"/>
            <a:ext cx="640080" cy="18288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ight Arrow 6"/>
          <p:cNvSpPr/>
          <p:nvPr/>
        </p:nvSpPr>
        <p:spPr>
          <a:xfrm>
            <a:off x="2098623" y="4498468"/>
            <a:ext cx="640080" cy="18288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ight Arrow 7"/>
          <p:cNvSpPr/>
          <p:nvPr/>
        </p:nvSpPr>
        <p:spPr>
          <a:xfrm>
            <a:off x="2098623" y="5532789"/>
            <a:ext cx="640080" cy="18288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77334" y="597595"/>
            <a:ext cx="8596668" cy="13208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3600" b="1" dirty="0" smtClean="0">
                <a:solidFill>
                  <a:srgbClr val="002060"/>
                </a:solidFill>
              </a:rPr>
              <a:t>Substitution</a:t>
            </a:r>
          </a:p>
          <a:p>
            <a:pPr algn="ctr"/>
            <a:r>
              <a:rPr lang="fr-FR" sz="3200" b="1" i="1" dirty="0" smtClean="0">
                <a:solidFill>
                  <a:schemeClr val="accent2">
                    <a:lumMod val="50000"/>
                  </a:schemeClr>
                </a:solidFill>
              </a:rPr>
              <a:t>Chiffrement</a:t>
            </a:r>
            <a:endParaRPr lang="fr-FR" sz="3200" b="1" i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22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28800"/>
            <a:ext cx="8596668" cy="4814887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91470" y="338429"/>
            <a:ext cx="8582532" cy="131673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3600" b="1" dirty="0" smtClean="0">
                <a:solidFill>
                  <a:srgbClr val="002060"/>
                </a:solidFill>
              </a:rPr>
              <a:t>Substitution</a:t>
            </a:r>
          </a:p>
          <a:p>
            <a:pPr algn="ctr"/>
            <a:r>
              <a:rPr lang="fr-FR" sz="3200" b="1" i="1" dirty="0" smtClean="0">
                <a:solidFill>
                  <a:schemeClr val="accent2">
                    <a:lumMod val="50000"/>
                  </a:schemeClr>
                </a:solidFill>
              </a:rPr>
              <a:t>Déchiffrement</a:t>
            </a:r>
            <a:endParaRPr lang="fr-FR" sz="3200" b="1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79166" y="1975825"/>
            <a:ext cx="2560320" cy="731520"/>
          </a:xfrm>
          <a:prstGeom prst="snip1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TEXTE CHIFFRÉ</a:t>
            </a:r>
          </a:p>
        </p:txBody>
      </p:sp>
      <p:sp>
        <p:nvSpPr>
          <p:cNvPr id="8" name="TextBox 7"/>
          <p:cNvSpPr txBox="1"/>
          <p:nvPr/>
        </p:nvSpPr>
        <p:spPr>
          <a:xfrm flipH="1">
            <a:off x="1359185" y="3042328"/>
            <a:ext cx="1154243" cy="649188"/>
          </a:xfrm>
          <a:prstGeom prst="teardrop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CLÉ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66829" y="3943996"/>
            <a:ext cx="2784994" cy="6400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DECHIFFREMENT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33446" y="5892118"/>
            <a:ext cx="2651760" cy="640080"/>
          </a:xfrm>
          <a:prstGeom prst="snip1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TEXTE CLAIRE</a:t>
            </a:r>
          </a:p>
        </p:txBody>
      </p:sp>
      <p:sp>
        <p:nvSpPr>
          <p:cNvPr id="11" name="Down Arrow 10"/>
          <p:cNvSpPr/>
          <p:nvPr/>
        </p:nvSpPr>
        <p:spPr>
          <a:xfrm>
            <a:off x="4797759" y="2845237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Down Arrow 11"/>
          <p:cNvSpPr/>
          <p:nvPr/>
        </p:nvSpPr>
        <p:spPr>
          <a:xfrm>
            <a:off x="4797759" y="4804637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Elbow Connector 12"/>
          <p:cNvCxnSpPr>
            <a:endCxn id="13" idx="1"/>
          </p:cNvCxnSpPr>
          <p:nvPr/>
        </p:nvCxnSpPr>
        <p:spPr>
          <a:xfrm>
            <a:off x="2489471" y="3292168"/>
            <a:ext cx="1177358" cy="10175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57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2" presetClass="entr" presetSubtype="1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2" presetClass="entr" presetSubtype="1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chemeClr val="accent5"/>
                </a:solidFill>
              </a:rPr>
              <a:t>Exemple :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5"/>
                </a:solidFill>
              </a:rPr>
              <a:t>Ordre originale : </a:t>
            </a:r>
            <a:r>
              <a:rPr lang="fr-FR" dirty="0"/>
              <a:t>ABCDEFGHIJKLMNOPQRSTUVWXYZ</a:t>
            </a:r>
            <a:endParaRPr lang="fr-FR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fr-FR" dirty="0">
                <a:solidFill>
                  <a:schemeClr val="accent5"/>
                </a:solidFill>
              </a:rPr>
              <a:t>	          </a:t>
            </a:r>
            <a:r>
              <a:rPr lang="fr-FR" dirty="0"/>
              <a:t>Clé : AZERTYUIOPQSDFGHJKLMWXCVBN</a:t>
            </a:r>
          </a:p>
          <a:p>
            <a:pPr marL="0" indent="0">
              <a:buNone/>
            </a:pPr>
            <a:r>
              <a:rPr lang="fr-FR" dirty="0"/>
              <a:t> Message chiffré: </a:t>
            </a:r>
            <a:r>
              <a:rPr lang="fr-FR" dirty="0">
                <a:solidFill>
                  <a:srgbClr val="FF0000"/>
                </a:solidFill>
              </a:rPr>
              <a:t>TVTDHST</a:t>
            </a:r>
          </a:p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</a:rPr>
              <a:t>	</a:t>
            </a:r>
            <a:r>
              <a:rPr lang="fr-FR" dirty="0" err="1">
                <a:solidFill>
                  <a:srgbClr val="FF0000"/>
                </a:solidFill>
              </a:rPr>
              <a:t>T</a:t>
            </a:r>
            <a:r>
              <a:rPr lang="fr-FR" dirty="0">
                <a:solidFill>
                  <a:srgbClr val="FF0000"/>
                </a:solidFill>
              </a:rPr>
              <a:t> 	</a:t>
            </a:r>
            <a:r>
              <a:rPr lang="fr-FR" dirty="0"/>
              <a:t>E				</a:t>
            </a:r>
          </a:p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</a:rPr>
              <a:t>	V	</a:t>
            </a:r>
            <a:r>
              <a:rPr lang="fr-FR" dirty="0"/>
              <a:t>X</a:t>
            </a:r>
          </a:p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</a:rPr>
              <a:t>	..</a:t>
            </a:r>
          </a:p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</a:rPr>
              <a:t>	T	</a:t>
            </a:r>
            <a:r>
              <a:rPr lang="fr-FR" dirty="0"/>
              <a:t>E		Message claire: </a:t>
            </a:r>
            <a:r>
              <a:rPr lang="fr-FR" dirty="0">
                <a:solidFill>
                  <a:srgbClr val="FF0000"/>
                </a:solidFill>
              </a:rPr>
              <a:t>EXEMPLE</a:t>
            </a:r>
          </a:p>
        </p:txBody>
      </p:sp>
      <p:sp>
        <p:nvSpPr>
          <p:cNvPr id="6" name="Right Arrow 5"/>
          <p:cNvSpPr/>
          <p:nvPr/>
        </p:nvSpPr>
        <p:spPr>
          <a:xfrm>
            <a:off x="2098623" y="4001294"/>
            <a:ext cx="640080" cy="18288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ight Arrow 6"/>
          <p:cNvSpPr/>
          <p:nvPr/>
        </p:nvSpPr>
        <p:spPr>
          <a:xfrm>
            <a:off x="2098623" y="4498468"/>
            <a:ext cx="640080" cy="18288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ight Arrow 7"/>
          <p:cNvSpPr/>
          <p:nvPr/>
        </p:nvSpPr>
        <p:spPr>
          <a:xfrm>
            <a:off x="2098623" y="5532789"/>
            <a:ext cx="640080" cy="18288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91470" y="338429"/>
            <a:ext cx="8582532" cy="131673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3600" b="1" dirty="0" smtClean="0">
                <a:solidFill>
                  <a:srgbClr val="002060"/>
                </a:solidFill>
              </a:rPr>
              <a:t>Substitution</a:t>
            </a:r>
          </a:p>
          <a:p>
            <a:pPr algn="ctr"/>
            <a:r>
              <a:rPr lang="fr-FR" sz="3200" b="1" i="1" dirty="0" smtClean="0">
                <a:solidFill>
                  <a:schemeClr val="accent2">
                    <a:lumMod val="50000"/>
                  </a:schemeClr>
                </a:solidFill>
              </a:rPr>
              <a:t>Déchiffrement</a:t>
            </a:r>
            <a:endParaRPr lang="fr-FR" sz="3200" b="1" i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28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272117"/>
            <a:ext cx="8596668" cy="1826581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fr-FR" b="1" i="1" u="sng" dirty="0" smtClean="0">
                <a:solidFill>
                  <a:srgbClr val="002060"/>
                </a:solidFill>
              </a:rPr>
              <a:t>Schéma de cryptanalyse</a:t>
            </a:r>
            <a:endParaRPr lang="fr-FR" b="1" i="1" u="sng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91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050" y="1568449"/>
            <a:ext cx="10515600" cy="5032375"/>
          </a:xfrm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86241" y="1317525"/>
            <a:ext cx="2468880" cy="501848"/>
          </a:xfrm>
          <a:prstGeom prst="snip1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TEXTE CLAIRE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81138" y="1181597"/>
            <a:ext cx="3291840" cy="501848"/>
          </a:xfrm>
          <a:prstGeom prst="snip1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Générer clé aléatoire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51599" y="2400134"/>
            <a:ext cx="2784994" cy="5107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DECHIFFREMENT</a:t>
            </a:r>
          </a:p>
        </p:txBody>
      </p:sp>
      <p:sp>
        <p:nvSpPr>
          <p:cNvPr id="10" name="TextBox 9"/>
          <p:cNvSpPr txBox="1"/>
          <p:nvPr/>
        </p:nvSpPr>
        <p:spPr>
          <a:xfrm flipH="1">
            <a:off x="3618735" y="2179351"/>
            <a:ext cx="1154243" cy="649188"/>
          </a:xfrm>
          <a:prstGeom prst="teardrop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CLÉ</a:t>
            </a:r>
          </a:p>
        </p:txBody>
      </p:sp>
      <p:cxnSp>
        <p:nvCxnSpPr>
          <p:cNvPr id="12" name="Elbow Connector 11"/>
          <p:cNvCxnSpPr/>
          <p:nvPr/>
        </p:nvCxnSpPr>
        <p:spPr>
          <a:xfrm>
            <a:off x="2761969" y="1782531"/>
            <a:ext cx="844985" cy="690354"/>
          </a:xfrm>
          <a:prstGeom prst="bentConnector3">
            <a:avLst>
              <a:gd name="adj1" fmla="val 32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ight Arrow 13"/>
          <p:cNvSpPr/>
          <p:nvPr/>
        </p:nvSpPr>
        <p:spPr>
          <a:xfrm>
            <a:off x="4772978" y="2505059"/>
            <a:ext cx="1278621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Down Arrow 14"/>
          <p:cNvSpPr/>
          <p:nvPr/>
        </p:nvSpPr>
        <p:spPr>
          <a:xfrm flipH="1">
            <a:off x="7383187" y="1921048"/>
            <a:ext cx="74989" cy="365760"/>
          </a:xfrm>
          <a:prstGeom prst="downArrow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4909182" y="3428952"/>
            <a:ext cx="2672656" cy="501848"/>
          </a:xfrm>
          <a:prstGeom prst="snip1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Indice de finesse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211178" y="3439449"/>
            <a:ext cx="2468880" cy="501848"/>
          </a:xfrm>
          <a:prstGeom prst="snip1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Résultat</a:t>
            </a:r>
          </a:p>
        </p:txBody>
      </p:sp>
      <p:cxnSp>
        <p:nvCxnSpPr>
          <p:cNvPr id="20" name="Curved Connector 19"/>
          <p:cNvCxnSpPr/>
          <p:nvPr/>
        </p:nvCxnSpPr>
        <p:spPr>
          <a:xfrm rot="10800000" flipV="1">
            <a:off x="6245511" y="2928292"/>
            <a:ext cx="715094" cy="491035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/>
          <p:nvPr/>
        </p:nvCxnSpPr>
        <p:spPr>
          <a:xfrm>
            <a:off x="7915376" y="2930993"/>
            <a:ext cx="799015" cy="488335"/>
          </a:xfrm>
          <a:prstGeom prst="curvedConnector3">
            <a:avLst>
              <a:gd name="adj1" fmla="val 50000"/>
            </a:avLst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406374" y="4370383"/>
            <a:ext cx="4813836" cy="91940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400" dirty="0"/>
              <a:t>INDICE MAX = (Nouveau Indice, Indice max)</a:t>
            </a:r>
          </a:p>
        </p:txBody>
      </p:sp>
      <p:sp>
        <p:nvSpPr>
          <p:cNvPr id="30" name="Down Arrow 29"/>
          <p:cNvSpPr/>
          <p:nvPr/>
        </p:nvSpPr>
        <p:spPr>
          <a:xfrm>
            <a:off x="5780625" y="4032475"/>
            <a:ext cx="65333" cy="3031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2" name="Elbow Connector 31"/>
          <p:cNvCxnSpPr>
            <a:stCxn id="29" idx="1"/>
            <a:endCxn id="7" idx="2"/>
          </p:cNvCxnSpPr>
          <p:nvPr/>
        </p:nvCxnSpPr>
        <p:spPr>
          <a:xfrm rot="10800000">
            <a:off x="1481138" y="1432522"/>
            <a:ext cx="1925236" cy="3397563"/>
          </a:xfrm>
          <a:prstGeom prst="bentConnector3">
            <a:avLst>
              <a:gd name="adj1" fmla="val 111874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29" idx="2"/>
            <a:endCxn id="18" idx="1"/>
          </p:cNvCxnSpPr>
          <p:nvPr/>
        </p:nvCxnSpPr>
        <p:spPr>
          <a:xfrm rot="5400000" flipH="1" flipV="1">
            <a:off x="6955211" y="2799378"/>
            <a:ext cx="1348487" cy="3632326"/>
          </a:xfrm>
          <a:prstGeom prst="bentConnector3">
            <a:avLst>
              <a:gd name="adj1" fmla="val -16952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 flipH="1">
            <a:off x="4879489" y="5685166"/>
            <a:ext cx="5129214" cy="501848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400" dirty="0"/>
              <a:t>S’il n’y a </a:t>
            </a:r>
            <a:r>
              <a:rPr lang="fr-FR" sz="2400"/>
              <a:t>plus </a:t>
            </a:r>
            <a:r>
              <a:rPr lang="fr-FR" sz="2400" smtClean="0"/>
              <a:t>aucune amélioration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17819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000"/>
                            </p:stCondLst>
                            <p:childTnLst>
                              <p:par>
                                <p:cTn id="6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4" grpId="0" animBg="1"/>
      <p:bldP spid="15" grpId="0" animBg="1"/>
      <p:bldP spid="17" grpId="0" animBg="1"/>
      <p:bldP spid="18" grpId="0" animBg="1"/>
      <p:bldP spid="29" grpId="0" animBg="1"/>
      <p:bldP spid="30" grpId="0" animBg="1"/>
      <p:bldP spid="3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691470" y="338429"/>
            <a:ext cx="8582532" cy="131673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3600" b="1" dirty="0" err="1" smtClean="0">
                <a:solidFill>
                  <a:srgbClr val="002060"/>
                </a:solidFill>
              </a:rPr>
              <a:t>Vigénère</a:t>
            </a:r>
            <a:endParaRPr lang="fr-FR" sz="3600" b="1" dirty="0" smtClean="0">
              <a:solidFill>
                <a:srgbClr val="002060"/>
              </a:solidFill>
            </a:endParaRPr>
          </a:p>
          <a:p>
            <a:pPr algn="ctr"/>
            <a:r>
              <a:rPr lang="fr-FR" sz="3200" b="1" i="1" dirty="0">
                <a:solidFill>
                  <a:schemeClr val="accent2">
                    <a:lumMod val="50000"/>
                  </a:schemeClr>
                </a:solidFill>
              </a:rPr>
              <a:t>C</a:t>
            </a:r>
            <a:r>
              <a:rPr lang="fr-FR" sz="3200" b="1" i="1" dirty="0" smtClean="0">
                <a:solidFill>
                  <a:schemeClr val="accent2">
                    <a:lumMod val="50000"/>
                  </a:schemeClr>
                </a:solidFill>
              </a:rPr>
              <a:t>hiffrement</a:t>
            </a:r>
            <a:endParaRPr lang="fr-FR" sz="3200" b="1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53815" y="1994102"/>
            <a:ext cx="2714169" cy="501848"/>
          </a:xfrm>
          <a:prstGeom prst="snip1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V E R S A I L L E S</a:t>
            </a:r>
          </a:p>
        </p:txBody>
      </p:sp>
      <p:sp>
        <p:nvSpPr>
          <p:cNvPr id="15" name="TextBox 14"/>
          <p:cNvSpPr txBox="1"/>
          <p:nvPr/>
        </p:nvSpPr>
        <p:spPr>
          <a:xfrm flipH="1">
            <a:off x="1044861" y="2953062"/>
            <a:ext cx="1154243" cy="649188"/>
          </a:xfrm>
          <a:prstGeom prst="teardrop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KEY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349029" y="3832172"/>
            <a:ext cx="2523744" cy="73152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CHIFFREMENT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38063" y="5814835"/>
            <a:ext cx="2945674" cy="501848"/>
          </a:xfrm>
          <a:prstGeom prst="snip1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F I P C E G V P C C</a:t>
            </a:r>
          </a:p>
        </p:txBody>
      </p:sp>
      <p:sp>
        <p:nvSpPr>
          <p:cNvPr id="18" name="Down Arrow 17"/>
          <p:cNvSpPr/>
          <p:nvPr/>
        </p:nvSpPr>
        <p:spPr>
          <a:xfrm>
            <a:off x="4396017" y="2612180"/>
            <a:ext cx="484632" cy="12199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Down Arrow 18"/>
          <p:cNvSpPr/>
          <p:nvPr/>
        </p:nvSpPr>
        <p:spPr>
          <a:xfrm>
            <a:off x="4396017" y="4605523"/>
            <a:ext cx="484632" cy="12199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Elbow Connector 19"/>
          <p:cNvCxnSpPr>
            <a:endCxn id="20" idx="1"/>
          </p:cNvCxnSpPr>
          <p:nvPr/>
        </p:nvCxnSpPr>
        <p:spPr>
          <a:xfrm>
            <a:off x="2171672" y="3180345"/>
            <a:ext cx="1177357" cy="10175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066674" y="4013266"/>
            <a:ext cx="3691690" cy="419457"/>
          </a:xfrm>
          <a:prstGeom prst="snipRound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000" dirty="0"/>
              <a:t>C [ i ] = M [ i ] + K [ i ] % 26</a:t>
            </a:r>
          </a:p>
        </p:txBody>
      </p:sp>
    </p:spTree>
    <p:extLst>
      <p:ext uri="{BB962C8B-B14F-4D97-AF65-F5344CB8AC3E}">
        <p14:creationId xmlns:p14="http://schemas.microsoft.com/office/powerpoint/2010/main" val="52509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2" presetClass="entr" presetSubtype="1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2" presetClass="entr" presetSubtype="1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 animBg="1"/>
      <p:bldP spid="18" grpId="0" animBg="1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691470" y="338429"/>
            <a:ext cx="8582532" cy="131673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3600" b="1" dirty="0" err="1" smtClean="0">
                <a:solidFill>
                  <a:srgbClr val="002060"/>
                </a:solidFill>
              </a:rPr>
              <a:t>Vigénère</a:t>
            </a:r>
            <a:endParaRPr lang="fr-FR" sz="3600" b="1" dirty="0" smtClean="0">
              <a:solidFill>
                <a:srgbClr val="002060"/>
              </a:solidFill>
            </a:endParaRPr>
          </a:p>
          <a:p>
            <a:pPr algn="ctr"/>
            <a:r>
              <a:rPr lang="fr-FR" sz="3200" b="1" i="1" dirty="0" smtClean="0">
                <a:solidFill>
                  <a:schemeClr val="accent2">
                    <a:lumMod val="50000"/>
                  </a:schemeClr>
                </a:solidFill>
              </a:rPr>
              <a:t>Déchiffrement</a:t>
            </a:r>
            <a:endParaRPr lang="fr-FR" sz="3200" b="1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07883" y="1936774"/>
            <a:ext cx="2939004" cy="640080"/>
          </a:xfrm>
          <a:prstGeom prst="snip1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F I P C E G V P C C</a:t>
            </a:r>
          </a:p>
        </p:txBody>
      </p:sp>
      <p:sp>
        <p:nvSpPr>
          <p:cNvPr id="12" name="TextBox 11"/>
          <p:cNvSpPr txBox="1"/>
          <p:nvPr/>
        </p:nvSpPr>
        <p:spPr>
          <a:xfrm flipH="1">
            <a:off x="1177245" y="2910200"/>
            <a:ext cx="1154243" cy="649188"/>
          </a:xfrm>
          <a:prstGeom prst="teardrop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KEY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84889" y="3811868"/>
            <a:ext cx="2784994" cy="6400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DECHIFFREMENT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484889" y="5801793"/>
            <a:ext cx="3017520" cy="640080"/>
          </a:xfrm>
          <a:prstGeom prst="snip1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V E R S A I L L E S</a:t>
            </a:r>
          </a:p>
        </p:txBody>
      </p:sp>
      <p:sp>
        <p:nvSpPr>
          <p:cNvPr id="23" name="Down Arrow 22"/>
          <p:cNvSpPr/>
          <p:nvPr/>
        </p:nvSpPr>
        <p:spPr>
          <a:xfrm>
            <a:off x="4615819" y="2575216"/>
            <a:ext cx="484632" cy="12366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Down Arrow 23"/>
          <p:cNvSpPr/>
          <p:nvPr/>
        </p:nvSpPr>
        <p:spPr>
          <a:xfrm>
            <a:off x="4615819" y="4543388"/>
            <a:ext cx="484632" cy="12366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5" name="Elbow Connector 24"/>
          <p:cNvCxnSpPr>
            <a:endCxn id="25" idx="1"/>
          </p:cNvCxnSpPr>
          <p:nvPr/>
        </p:nvCxnSpPr>
        <p:spPr>
          <a:xfrm>
            <a:off x="2307531" y="3160040"/>
            <a:ext cx="1177358" cy="10175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346887" y="3896015"/>
            <a:ext cx="3492526" cy="419457"/>
          </a:xfrm>
          <a:prstGeom prst="snipRound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000" dirty="0"/>
              <a:t>C [ i ] = M [ i ] - K [ i ] % 26</a:t>
            </a:r>
          </a:p>
        </p:txBody>
      </p:sp>
    </p:spTree>
    <p:extLst>
      <p:ext uri="{BB962C8B-B14F-4D97-AF65-F5344CB8AC3E}">
        <p14:creationId xmlns:p14="http://schemas.microsoft.com/office/powerpoint/2010/main" val="712901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2" presetClass="entr" presetSubtype="1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2" presetClass="entr" presetSubtype="1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22" grpId="0" animBg="1"/>
      <p:bldP spid="23" grpId="0" animBg="1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09587"/>
            <a:ext cx="8596668" cy="1004888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accent2"/>
                </a:solidFill>
                <a:latin typeface="Times New Roman" charset="0"/>
                <a:ea typeface="Times New Roman" charset="0"/>
                <a:cs typeface="Times New Roman" charset="0"/>
              </a:rPr>
              <a:t>Sommaire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050223" y="1400175"/>
            <a:ext cx="8223779" cy="47089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2000" dirty="0" smtClean="0">
                <a:latin typeface="Times New Roman" charset="0"/>
                <a:ea typeface="Times New Roman" charset="0"/>
                <a:cs typeface="Times New Roman" charset="0"/>
              </a:rPr>
              <a:t>Introduction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2000" dirty="0" smtClean="0">
                <a:latin typeface="Times New Roman" charset="0"/>
                <a:ea typeface="Times New Roman" charset="0"/>
                <a:cs typeface="Times New Roman" charset="0"/>
              </a:rPr>
              <a:t>Architecture</a:t>
            </a:r>
          </a:p>
          <a:p>
            <a:pPr marL="1714500" lvl="3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2000" dirty="0">
                <a:latin typeface="Times New Roman" charset="0"/>
                <a:ea typeface="Times New Roman" charset="0"/>
                <a:cs typeface="Times New Roman" charset="0"/>
              </a:rPr>
              <a:t>O</a:t>
            </a:r>
            <a:r>
              <a:rPr lang="fr-FR" sz="2000" dirty="0" smtClean="0">
                <a:latin typeface="Times New Roman" charset="0"/>
                <a:ea typeface="Times New Roman" charset="0"/>
                <a:cs typeface="Times New Roman" charset="0"/>
              </a:rPr>
              <a:t>rganigramme et fonctionnalité</a:t>
            </a:r>
          </a:p>
          <a:p>
            <a:pPr marL="1714500" lvl="3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2000" dirty="0" smtClean="0">
                <a:latin typeface="Times New Roman" charset="0"/>
                <a:ea typeface="Times New Roman" charset="0"/>
                <a:cs typeface="Times New Roman" charset="0"/>
              </a:rPr>
              <a:t>Algorithmes </a:t>
            </a:r>
          </a:p>
          <a:p>
            <a:pPr marL="2228850" lvl="4" indent="-400050">
              <a:lnSpc>
                <a:spcPct val="150000"/>
              </a:lnSpc>
              <a:buFont typeface="+mj-lt"/>
              <a:buAutoNum type="romanLcPeriod"/>
            </a:pPr>
            <a:r>
              <a:rPr lang="fr-FR" sz="2000" dirty="0" smtClean="0">
                <a:latin typeface="Times New Roman" charset="0"/>
                <a:ea typeface="Times New Roman" charset="0"/>
                <a:cs typeface="Times New Roman" charset="0"/>
              </a:rPr>
              <a:t>Substitution</a:t>
            </a:r>
            <a:endParaRPr lang="fr-FR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228850" lvl="4" indent="-400050">
              <a:lnSpc>
                <a:spcPct val="150000"/>
              </a:lnSpc>
              <a:buFont typeface="+mj-lt"/>
              <a:buAutoNum type="romanLcPeriod"/>
            </a:pPr>
            <a:r>
              <a:rPr lang="fr-FR" sz="2000" dirty="0">
                <a:latin typeface="Times New Roman" charset="0"/>
                <a:ea typeface="Times New Roman" charset="0"/>
                <a:cs typeface="Times New Roman" charset="0"/>
              </a:rPr>
              <a:t>V</a:t>
            </a:r>
            <a:r>
              <a:rPr lang="fr-FR" sz="2000" dirty="0" smtClean="0">
                <a:latin typeface="Times New Roman" charset="0"/>
                <a:ea typeface="Times New Roman" charset="0"/>
                <a:cs typeface="Times New Roman" charset="0"/>
              </a:rPr>
              <a:t>igenère</a:t>
            </a:r>
            <a:endParaRPr lang="fr-FR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2000" dirty="0" smtClean="0">
                <a:latin typeface="Times New Roman" charset="0"/>
                <a:ea typeface="Times New Roman" charset="0"/>
                <a:cs typeface="Times New Roman" charset="0"/>
              </a:rPr>
              <a:t>Langage 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2000" dirty="0" smtClean="0">
                <a:latin typeface="Times New Roman" charset="0"/>
                <a:ea typeface="Times New Roman" charset="0"/>
                <a:cs typeface="Times New Roman" charset="0"/>
              </a:rPr>
              <a:t>Bilan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2000" dirty="0" smtClean="0">
                <a:latin typeface="Times New Roman" charset="0"/>
                <a:ea typeface="Times New Roman" charset="0"/>
                <a:cs typeface="Times New Roman" charset="0"/>
              </a:rPr>
              <a:t>Organisation 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2000" dirty="0" smtClean="0">
                <a:latin typeface="Times New Roman" charset="0"/>
                <a:ea typeface="Times New Roman" charset="0"/>
                <a:cs typeface="Times New Roman" charset="0"/>
              </a:rPr>
              <a:t>Conclusion</a:t>
            </a:r>
            <a:endParaRPr lang="fr-FR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721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724025" y="1980041"/>
            <a:ext cx="6400800" cy="578882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algn="ctr"/>
            <a:r>
              <a:rPr lang="fr-FR" sz="2800" noProof="0" dirty="0"/>
              <a:t>Répartition</a:t>
            </a:r>
            <a:r>
              <a:rPr lang="en-US" sz="2800" dirty="0"/>
              <a:t> des </a:t>
            </a:r>
            <a:r>
              <a:rPr lang="fr-FR" sz="2800" dirty="0"/>
              <a:t>P</a:t>
            </a:r>
            <a:r>
              <a:rPr lang="fr-FR" sz="2800" noProof="0" dirty="0" err="1"/>
              <a:t>olygrammes</a:t>
            </a:r>
            <a:r>
              <a:rPr lang="en-US" sz="2800" dirty="0"/>
              <a:t> 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24025" y="2800518"/>
            <a:ext cx="6400800" cy="578882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algn="ctr"/>
            <a:r>
              <a:rPr lang="fr-FR" sz="2800" dirty="0"/>
              <a:t>Teste de « </a:t>
            </a:r>
            <a:r>
              <a:rPr lang="fr-FR" sz="2800" dirty="0" err="1"/>
              <a:t>Kasiski</a:t>
            </a:r>
            <a:r>
              <a:rPr lang="fr-FR" sz="2800" dirty="0"/>
              <a:t> »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24025" y="3620995"/>
            <a:ext cx="6400800" cy="578882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algn="ctr"/>
            <a:r>
              <a:rPr lang="fr-FR" sz="2800" dirty="0"/>
              <a:t>Indice de Coïncidence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24025" y="4441472"/>
            <a:ext cx="6400800" cy="578882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algn="ctr"/>
            <a:r>
              <a:rPr lang="fr-FR" sz="2800" dirty="0"/>
              <a:t>Recherche statistique de la clé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24025" y="5261949"/>
            <a:ext cx="6400800" cy="731520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algn="ctr"/>
            <a:r>
              <a:rPr lang="fr-FR" sz="2800" dirty="0"/>
              <a:t>Déchiffrement du texte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91470" y="338429"/>
            <a:ext cx="8582532" cy="131673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3600" b="1" dirty="0" err="1" smtClean="0">
                <a:solidFill>
                  <a:srgbClr val="002060"/>
                </a:solidFill>
              </a:rPr>
              <a:t>Vigénère</a:t>
            </a:r>
            <a:endParaRPr lang="fr-FR" sz="3600" b="1" dirty="0" smtClean="0">
              <a:solidFill>
                <a:srgbClr val="002060"/>
              </a:solidFill>
            </a:endParaRPr>
          </a:p>
          <a:p>
            <a:pPr algn="ctr"/>
            <a:r>
              <a:rPr lang="fr-FR" sz="3200" b="1" i="1" dirty="0" smtClean="0">
                <a:solidFill>
                  <a:schemeClr val="accent2">
                    <a:lumMod val="50000"/>
                  </a:schemeClr>
                </a:solidFill>
              </a:rPr>
              <a:t>Cryptanalyse</a:t>
            </a:r>
            <a:endParaRPr lang="fr-FR" sz="3200" b="1" i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984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71501"/>
            <a:ext cx="8596668" cy="5469862"/>
          </a:xfrm>
        </p:spPr>
        <p:txBody>
          <a:bodyPr/>
          <a:lstStyle/>
          <a:p>
            <a:endParaRPr lang="fr-FR" dirty="0" smtClean="0">
              <a:solidFill>
                <a:schemeClr val="accent5"/>
              </a:solidFill>
            </a:endParaRPr>
          </a:p>
          <a:p>
            <a:r>
              <a:rPr lang="fr-FR" sz="2400" dirty="0" smtClean="0">
                <a:solidFill>
                  <a:schemeClr val="accent5"/>
                </a:solidFill>
              </a:rPr>
              <a:t>Exemple :</a:t>
            </a:r>
            <a:endParaRPr lang="fr-FR" sz="24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fr-FR" b="1" dirty="0"/>
              <a:t>Message </a:t>
            </a:r>
            <a:r>
              <a:rPr lang="fr-FR" b="1" dirty="0">
                <a:solidFill>
                  <a:srgbClr val="C00000"/>
                </a:solidFill>
              </a:rPr>
              <a:t>chiffré</a:t>
            </a:r>
            <a:r>
              <a:rPr lang="fr-FR" b="1" dirty="0"/>
              <a:t> : </a:t>
            </a:r>
            <a:r>
              <a:rPr lang="fr-FR" i="1" dirty="0" smtClean="0"/>
              <a:t>MFUVAHGUTSGVMFUTUJPPETQSOUCPIFP</a:t>
            </a:r>
          </a:p>
          <a:p>
            <a:pPr marL="0" indent="0">
              <a:buNone/>
            </a:pPr>
            <a:r>
              <a:rPr lang="fr-FR" sz="2400" b="1" dirty="0" smtClean="0">
                <a:latin typeface="Times New Roman" charset="0"/>
                <a:ea typeface="Times New Roman" charset="0"/>
                <a:cs typeface="Times New Roman" charset="0"/>
              </a:rPr>
              <a:t>I- Répartition des </a:t>
            </a:r>
            <a:r>
              <a:rPr lang="fr-FR" sz="2400" b="1" dirty="0" err="1" smtClean="0">
                <a:latin typeface="Times New Roman" charset="0"/>
                <a:ea typeface="Times New Roman" charset="0"/>
                <a:cs typeface="Times New Roman" charset="0"/>
              </a:rPr>
              <a:t>polygrammes</a:t>
            </a:r>
            <a:endParaRPr lang="fr-FR" sz="2400" b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>
              <a:buNone/>
            </a:pPr>
            <a:endParaRPr lang="fr-FR" i="1" dirty="0" smtClean="0"/>
          </a:p>
          <a:p>
            <a:pPr marL="0" indent="0">
              <a:buNone/>
            </a:pPr>
            <a:endParaRPr lang="fr-F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/>
              <a:t>				</a:t>
            </a:r>
            <a:endParaRPr lang="fr-FR" dirty="0">
              <a:solidFill>
                <a:srgbClr val="FF0000"/>
              </a:solidFill>
            </a:endParaRP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xmlns="" id="{E843BD93-AE08-E848-B9BE-99A5E09319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009207"/>
              </p:ext>
            </p:extLst>
          </p:nvPr>
        </p:nvGraphicFramePr>
        <p:xfrm>
          <a:off x="677334" y="2428874"/>
          <a:ext cx="8840060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0015">
                  <a:extLst>
                    <a:ext uri="{9D8B030D-6E8A-4147-A177-3AD203B41FA5}">
                      <a16:colId xmlns:a16="http://schemas.microsoft.com/office/drawing/2014/main" xmlns="" val="353723790"/>
                    </a:ext>
                  </a:extLst>
                </a:gridCol>
                <a:gridCol w="2210015">
                  <a:extLst>
                    <a:ext uri="{9D8B030D-6E8A-4147-A177-3AD203B41FA5}">
                      <a16:colId xmlns:a16="http://schemas.microsoft.com/office/drawing/2014/main" xmlns="" val="2843605310"/>
                    </a:ext>
                  </a:extLst>
                </a:gridCol>
                <a:gridCol w="2210015">
                  <a:extLst>
                    <a:ext uri="{9D8B030D-6E8A-4147-A177-3AD203B41FA5}">
                      <a16:colId xmlns:a16="http://schemas.microsoft.com/office/drawing/2014/main" xmlns="" val="2160189524"/>
                    </a:ext>
                  </a:extLst>
                </a:gridCol>
                <a:gridCol w="2210015">
                  <a:extLst>
                    <a:ext uri="{9D8B030D-6E8A-4147-A177-3AD203B41FA5}">
                      <a16:colId xmlns:a16="http://schemas.microsoft.com/office/drawing/2014/main" xmlns="" val="1973030009"/>
                    </a:ext>
                  </a:extLst>
                </a:gridCol>
              </a:tblGrid>
              <a:tr h="28289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Polygrammes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Fréquence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Positions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22684438"/>
                  </a:ext>
                </a:extLst>
              </a:tr>
              <a:tr h="282893">
                <a:tc rowSpan="5">
                  <a:txBody>
                    <a:bodyPr/>
                    <a:lstStyle/>
                    <a:p>
                      <a:pPr algn="ctr" fontAlgn="ctr"/>
                      <a:endParaRPr lang="en-US" sz="2000" dirty="0"/>
                    </a:p>
                    <a:p>
                      <a:pPr algn="ctr" fontAlgn="ctr"/>
                      <a:endParaRPr lang="en-US" sz="2000" dirty="0"/>
                    </a:p>
                    <a:p>
                      <a:pPr algn="ctr" fontAlgn="ctr"/>
                      <a:r>
                        <a:rPr lang="en-US" sz="2000" dirty="0" err="1"/>
                        <a:t>Lettre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2, 14, 30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22428191"/>
                  </a:ext>
                </a:extLst>
              </a:tr>
              <a:tr h="282893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19, 20, 28, 31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76775940"/>
                  </a:ext>
                </a:extLst>
              </a:tr>
              <a:tr h="282893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9, 16, 23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65918208"/>
                  </a:ext>
                </a:extLst>
              </a:tr>
              <a:tr h="282893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3, 8, 15, 17, 26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49543259"/>
                  </a:ext>
                </a:extLst>
              </a:tr>
              <a:tr h="282893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6, 10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83827673"/>
                  </a:ext>
                </a:extLst>
              </a:tr>
              <a:tr h="282893">
                <a:tc rowSpan="3">
                  <a:txBody>
                    <a:bodyPr/>
                    <a:lstStyle/>
                    <a:p>
                      <a:pPr algn="ctr" fontAlgn="ctr"/>
                      <a:endParaRPr lang="en-US" sz="2000" dirty="0"/>
                    </a:p>
                    <a:p>
                      <a:pPr algn="ctr" fontAlgn="ctr"/>
                      <a:r>
                        <a:rPr lang="en-US" sz="2000" dirty="0" err="1"/>
                        <a:t>Digramme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2, 14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10810028"/>
                  </a:ext>
                </a:extLst>
              </a:tr>
              <a:tr h="282893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1, 13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66180347"/>
                  </a:ext>
                </a:extLst>
              </a:tr>
              <a:tr h="282893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7, 15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41185049"/>
                  </a:ext>
                </a:extLst>
              </a:tr>
              <a:tr h="282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 err="1"/>
                        <a:t>Trigramme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MFU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1, 13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23950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068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71500"/>
            <a:ext cx="8596668" cy="6015037"/>
          </a:xfrm>
        </p:spPr>
        <p:txBody>
          <a:bodyPr/>
          <a:lstStyle/>
          <a:p>
            <a:r>
              <a:rPr lang="fr-FR" sz="2400" dirty="0" smtClean="0">
                <a:solidFill>
                  <a:schemeClr val="accent5"/>
                </a:solidFill>
              </a:rPr>
              <a:t>Exemple :</a:t>
            </a:r>
            <a:endParaRPr lang="fr-FR" sz="2400" dirty="0">
              <a:solidFill>
                <a:schemeClr val="accent5"/>
              </a:solidFill>
            </a:endParaRPr>
          </a:p>
          <a:p>
            <a:pPr marL="0" lvl="0" indent="0">
              <a:buNone/>
            </a:pPr>
            <a:r>
              <a:rPr lang="fr-FR" sz="2400" b="1" i="1" dirty="0" smtClean="0">
                <a:latin typeface="Times New Roman" charset="0"/>
                <a:ea typeface="Times New Roman" charset="0"/>
                <a:cs typeface="Times New Roman" charset="0"/>
              </a:rPr>
              <a:t>II- </a:t>
            </a:r>
            <a:r>
              <a:rPr lang="fr-FR" sz="2400" b="1" dirty="0">
                <a:latin typeface="Times New Roman" charset="0"/>
                <a:ea typeface="Times New Roman" charset="0"/>
                <a:cs typeface="Times New Roman" charset="0"/>
              </a:rPr>
              <a:t>Teste de  </a:t>
            </a:r>
            <a:r>
              <a:rPr lang="fr-FR" sz="2400" b="1" dirty="0" err="1" smtClean="0">
                <a:latin typeface="Times New Roman" charset="0"/>
                <a:ea typeface="Times New Roman" charset="0"/>
                <a:cs typeface="Times New Roman" charset="0"/>
              </a:rPr>
              <a:t>Kasiski</a:t>
            </a:r>
            <a:endParaRPr lang="fr-FR" b="1" i="1" dirty="0" smtClean="0"/>
          </a:p>
          <a:p>
            <a:pPr marL="0" indent="0">
              <a:buNone/>
            </a:pPr>
            <a:r>
              <a:rPr lang="fr-FR" dirty="0"/>
              <a:t>				</a:t>
            </a:r>
            <a:endParaRPr lang="fr-FR" dirty="0" smtClean="0"/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sz="2400" dirty="0"/>
              <a:t> </a:t>
            </a:r>
            <a:r>
              <a:rPr lang="fr-FR" sz="2400" dirty="0" smtClean="0"/>
              <a:t>			La taille </a:t>
            </a:r>
            <a:r>
              <a:rPr lang="fr-FR" sz="2400" dirty="0"/>
              <a:t>de la </a:t>
            </a:r>
            <a:r>
              <a:rPr lang="fr-FR" sz="2400" dirty="0">
                <a:solidFill>
                  <a:srgbClr val="C00000"/>
                </a:solidFill>
              </a:rPr>
              <a:t>clé</a:t>
            </a:r>
            <a:r>
              <a:rPr lang="fr-FR" sz="2400" dirty="0"/>
              <a:t> = {4, 3}</a:t>
            </a: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xmlns="" id="{CA30407F-B74C-1F47-B7A8-3501144D8E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8024030"/>
              </p:ext>
            </p:extLst>
          </p:nvPr>
        </p:nvGraphicFramePr>
        <p:xfrm>
          <a:off x="677334" y="1628775"/>
          <a:ext cx="7929474" cy="3620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4406">
                  <a:extLst>
                    <a:ext uri="{9D8B030D-6E8A-4147-A177-3AD203B41FA5}">
                      <a16:colId xmlns:a16="http://schemas.microsoft.com/office/drawing/2014/main" xmlns="" val="182890876"/>
                    </a:ext>
                  </a:extLst>
                </a:gridCol>
                <a:gridCol w="2028825">
                  <a:extLst>
                    <a:ext uri="{9D8B030D-6E8A-4147-A177-3AD203B41FA5}">
                      <a16:colId xmlns:a16="http://schemas.microsoft.com/office/drawing/2014/main" xmlns="" val="1335751919"/>
                    </a:ext>
                  </a:extLst>
                </a:gridCol>
                <a:gridCol w="1414462">
                  <a:extLst>
                    <a:ext uri="{9D8B030D-6E8A-4147-A177-3AD203B41FA5}">
                      <a16:colId xmlns:a16="http://schemas.microsoft.com/office/drawing/2014/main" xmlns="" val="378950376"/>
                    </a:ext>
                  </a:extLst>
                </a:gridCol>
                <a:gridCol w="2691781">
                  <a:extLst>
                    <a:ext uri="{9D8B030D-6E8A-4147-A177-3AD203B41FA5}">
                      <a16:colId xmlns:a16="http://schemas.microsoft.com/office/drawing/2014/main" xmlns="" val="4093243300"/>
                    </a:ext>
                  </a:extLst>
                </a:gridCol>
              </a:tblGrid>
              <a:tr h="335156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err="1"/>
                        <a:t>Polygramme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Positions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Distances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Diviseurs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25853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2, 14, 30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12, 16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3, 4, 6, 12, 4, 8, 16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12486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19, 20, 28 31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1, 8, 3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4, 8, 3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243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err="1"/>
                        <a:t>T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9, 17, 23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7, 6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7, 3, 6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3816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3, 7, 15, 18, 26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4, 8, 3, 8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4, 4, 8, 3, 4, 8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91532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FU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2, 14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3, 4, 6, 12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98764558"/>
                  </a:ext>
                </a:extLst>
              </a:tr>
              <a:tr h="450657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MF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1, 13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dirty="0"/>
                        <a:t>3, 4, 6, 12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31605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7, 15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4, 8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75047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MFU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1, 13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dirty="0"/>
                        <a:t>3, 4, 6, 12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73236152"/>
                  </a:ext>
                </a:extLst>
              </a:tr>
            </a:tbl>
          </a:graphicData>
        </a:graphic>
      </p:graphicFrame>
      <p:sp>
        <p:nvSpPr>
          <p:cNvPr id="2" name="Right Arrow 1"/>
          <p:cNvSpPr/>
          <p:nvPr/>
        </p:nvSpPr>
        <p:spPr>
          <a:xfrm>
            <a:off x="1085850" y="543331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149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71500"/>
            <a:ext cx="8596668" cy="6015037"/>
          </a:xfrm>
        </p:spPr>
        <p:txBody>
          <a:bodyPr/>
          <a:lstStyle/>
          <a:p>
            <a:r>
              <a:rPr lang="fr-FR" sz="2400" dirty="0" smtClean="0">
                <a:solidFill>
                  <a:schemeClr val="accent5"/>
                </a:solidFill>
              </a:rPr>
              <a:t>Exemple :</a:t>
            </a:r>
            <a:endParaRPr lang="fr-FR" sz="2400" dirty="0">
              <a:solidFill>
                <a:schemeClr val="accent5"/>
              </a:solidFill>
            </a:endParaRPr>
          </a:p>
          <a:p>
            <a:pPr marL="0" lvl="0" indent="0">
              <a:buNone/>
            </a:pPr>
            <a:r>
              <a:rPr lang="fr-FR" sz="2400" b="1" i="1" dirty="0" smtClean="0">
                <a:latin typeface="Times New Roman" charset="0"/>
                <a:ea typeface="Times New Roman" charset="0"/>
                <a:cs typeface="Times New Roman" charset="0"/>
              </a:rPr>
              <a:t>III- </a:t>
            </a:r>
            <a:r>
              <a:rPr lang="fr-FR" sz="2400" b="1" dirty="0" smtClean="0">
                <a:latin typeface="Times New Roman" charset="0"/>
                <a:ea typeface="Times New Roman" charset="0"/>
                <a:cs typeface="Times New Roman" charset="0"/>
              </a:rPr>
              <a:t>Indice de </a:t>
            </a:r>
            <a:r>
              <a:rPr lang="fr-FR" sz="2400" b="1" dirty="0" err="1" smtClean="0">
                <a:latin typeface="Times New Roman" charset="0"/>
                <a:ea typeface="Times New Roman" charset="0"/>
                <a:cs typeface="Times New Roman" charset="0"/>
              </a:rPr>
              <a:t>Coincidence</a:t>
            </a:r>
            <a:endParaRPr lang="fr-FR" b="1" i="1" dirty="0" smtClean="0"/>
          </a:p>
          <a:p>
            <a:pPr marL="0" indent="0">
              <a:buNone/>
            </a:pPr>
            <a:r>
              <a:rPr lang="fr-FR" dirty="0"/>
              <a:t>				</a:t>
            </a:r>
            <a:endParaRPr lang="fr-FR" dirty="0" smtClean="0"/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id="{5DF66AFC-E7A4-E04F-AB1A-747FA5007443}"/>
                  </a:ext>
                </a:extLst>
              </p:cNvPr>
              <p:cNvSpPr txBox="1"/>
              <p:nvPr/>
            </p:nvSpPr>
            <p:spPr>
              <a:xfrm>
                <a:off x="987146" y="2192072"/>
                <a:ext cx="4599267" cy="1053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4400" b="0" dirty="0"/>
                  <a:t>  </a:t>
                </a:r>
                <a14:m>
                  <m:oMath xmlns:m="http://schemas.openxmlformats.org/officeDocument/2006/math">
                    <m:r>
                      <a:rPr lang="fr-FR" sz="4400" b="0" i="1" smtClean="0">
                        <a:latin typeface="Cambria Math" panose="02040503050406030204" pitchFamily="18" charset="0"/>
                      </a:rPr>
                      <m:t>          </m:t>
                    </m:r>
                    <m:f>
                      <m:fPr>
                        <m:ctrlPr>
                          <a:rPr lang="fr-FR" sz="4400" i="1" smtClean="0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44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fr-FR" sz="4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fr-FR" sz="4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sz="4400" b="0" i="1" smtClean="0">
                                <a:latin typeface="Cambria Math" panose="02040503050406030204" pitchFamily="18" charset="0"/>
                              </a:rPr>
                              <m:t>         </m:t>
                            </m:r>
                          </m:sub>
                        </m:sSub>
                      </m:num>
                      <m:den>
                        <m:r>
                          <a:rPr lang="fr-FR" sz="4400" b="0" i="1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fr-FR" sz="4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FR" sz="4400" b="0" i="1" smtClean="0">
                            <a:latin typeface="Cambria Math" panose="02040503050406030204" pitchFamily="18" charset="0"/>
                          </a:rPr>
                          <m:t>                </m:t>
                        </m:r>
                      </m:den>
                    </m:f>
                  </m:oMath>
                </a14:m>
                <a:endParaRPr lang="fr-FR" sz="4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DF66AFC-E7A4-E04F-AB1A-747FA5007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146" y="2192072"/>
                <a:ext cx="4599267" cy="105381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2DF73A1D-6457-7D4E-80FD-37526A99B42B}"/>
                  </a:ext>
                </a:extLst>
              </p:cNvPr>
              <p:cNvSpPr txBox="1"/>
              <p:nvPr/>
            </p:nvSpPr>
            <p:spPr>
              <a:xfrm>
                <a:off x="677334" y="4278048"/>
                <a:ext cx="625661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28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</m:oMath>
                </a14:m>
                <a:r>
                  <a:rPr lang="fr-FR" sz="2800" dirty="0"/>
                  <a:t> : Fréquence de la Lettre </a:t>
                </a:r>
                <a:r>
                  <a:rPr lang="fr-FR" sz="2800" dirty="0">
                    <a:solidFill>
                      <a:srgbClr val="C00000"/>
                    </a:solidFill>
                  </a:rPr>
                  <a:t>i</a:t>
                </a:r>
              </a:p>
              <a:p>
                <a:r>
                  <a:rPr lang="fr-FR" sz="2800" dirty="0"/>
                  <a:t> n   : la longueur du Texte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DF73A1D-6457-7D4E-80FD-37526A99B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4" y="4278048"/>
                <a:ext cx="6256617" cy="954107"/>
              </a:xfrm>
              <a:prstGeom prst="rect">
                <a:avLst/>
              </a:prstGeom>
              <a:blipFill rotWithShape="0">
                <a:blip r:embed="rId3"/>
                <a:stretch>
                  <a:fillRect l="-292" t="-6410" b="-1794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247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71500"/>
            <a:ext cx="8596668" cy="6015037"/>
          </a:xfrm>
        </p:spPr>
        <p:txBody>
          <a:bodyPr/>
          <a:lstStyle/>
          <a:p>
            <a:r>
              <a:rPr lang="fr-FR" sz="2400" dirty="0" smtClean="0">
                <a:solidFill>
                  <a:schemeClr val="accent5"/>
                </a:solidFill>
              </a:rPr>
              <a:t>Exemple :</a:t>
            </a:r>
            <a:endParaRPr lang="fr-FR" sz="2400" dirty="0">
              <a:solidFill>
                <a:schemeClr val="accent5"/>
              </a:solidFill>
            </a:endParaRPr>
          </a:p>
          <a:p>
            <a:pPr marL="0" lvl="0" indent="0">
              <a:buNone/>
            </a:pPr>
            <a:r>
              <a:rPr lang="fr-FR" sz="2400" b="1" i="1" dirty="0" smtClean="0">
                <a:latin typeface="Times New Roman" charset="0"/>
                <a:ea typeface="Times New Roman" charset="0"/>
                <a:cs typeface="Times New Roman" charset="0"/>
              </a:rPr>
              <a:t>III- </a:t>
            </a:r>
            <a:r>
              <a:rPr lang="fr-FR" sz="2400" b="1" dirty="0" smtClean="0">
                <a:latin typeface="Times New Roman" charset="0"/>
                <a:ea typeface="Times New Roman" charset="0"/>
                <a:cs typeface="Times New Roman" charset="0"/>
              </a:rPr>
              <a:t>Indice de </a:t>
            </a:r>
            <a:r>
              <a:rPr lang="fr-FR" sz="2400" b="1" dirty="0" err="1" smtClean="0">
                <a:latin typeface="Times New Roman" charset="0"/>
                <a:ea typeface="Times New Roman" charset="0"/>
                <a:cs typeface="Times New Roman" charset="0"/>
              </a:rPr>
              <a:t>Coincidence</a:t>
            </a:r>
            <a:endParaRPr lang="fr-FR" b="1" i="1" dirty="0" smtClean="0"/>
          </a:p>
          <a:p>
            <a:pPr marL="0" indent="0">
              <a:buNone/>
            </a:pPr>
            <a:r>
              <a:rPr lang="fr-FR" dirty="0"/>
              <a:t>				</a:t>
            </a:r>
            <a:endParaRPr lang="fr-FR" dirty="0" smtClean="0"/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2DF73A1D-6457-7D4E-80FD-37526A99B42B}"/>
                  </a:ext>
                </a:extLst>
              </p:cNvPr>
              <p:cNvSpPr txBox="1"/>
              <p:nvPr/>
            </p:nvSpPr>
            <p:spPr>
              <a:xfrm>
                <a:off x="677334" y="4278048"/>
                <a:ext cx="625661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28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</m:oMath>
                </a14:m>
                <a:r>
                  <a:rPr lang="fr-FR" sz="2800" dirty="0"/>
                  <a:t> : Fréquence de la Lettre </a:t>
                </a:r>
                <a:r>
                  <a:rPr lang="fr-FR" sz="2800" dirty="0">
                    <a:solidFill>
                      <a:srgbClr val="C00000"/>
                    </a:solidFill>
                  </a:rPr>
                  <a:t>i</a:t>
                </a:r>
              </a:p>
              <a:p>
                <a:r>
                  <a:rPr lang="fr-FR" sz="2800" dirty="0"/>
                  <a:t> n   : la longueur du Texte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DF73A1D-6457-7D4E-80FD-37526A99B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4" y="4278048"/>
                <a:ext cx="6256617" cy="954107"/>
              </a:xfrm>
              <a:prstGeom prst="rect">
                <a:avLst/>
              </a:prstGeom>
              <a:blipFill rotWithShape="0">
                <a:blip r:embed="rId2"/>
                <a:stretch>
                  <a:fillRect l="-292" t="-6410" b="-1794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5DF66AFC-E7A4-E04F-AB1A-747FA5007443}"/>
                  </a:ext>
                </a:extLst>
              </p:cNvPr>
              <p:cNvSpPr txBox="1"/>
              <p:nvPr/>
            </p:nvSpPr>
            <p:spPr>
              <a:xfrm>
                <a:off x="843219" y="2172171"/>
                <a:ext cx="5953422" cy="1135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320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32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          </m:t>
                              </m:r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d>
                            <m:dPr>
                              <m:ctrlPr>
                                <a:rPr lang="fr-FR" sz="320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320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32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fr-FR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        </m:t>
                          </m:r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   (</m:t>
                          </m:r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</m:oMath>
                  </m:oMathPara>
                </a14:m>
                <a:endParaRPr lang="fr-FR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DF66AFC-E7A4-E04F-AB1A-747FA5007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219" y="2172171"/>
                <a:ext cx="5953422" cy="11353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721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71500"/>
            <a:ext cx="8596668" cy="6015037"/>
          </a:xfrm>
        </p:spPr>
        <p:txBody>
          <a:bodyPr/>
          <a:lstStyle/>
          <a:p>
            <a:r>
              <a:rPr lang="fr-FR" sz="2400" dirty="0" smtClean="0">
                <a:solidFill>
                  <a:schemeClr val="accent5"/>
                </a:solidFill>
              </a:rPr>
              <a:t>Exemple :</a:t>
            </a:r>
            <a:endParaRPr lang="fr-FR" sz="2400" dirty="0">
              <a:solidFill>
                <a:schemeClr val="accent5"/>
              </a:solidFill>
            </a:endParaRPr>
          </a:p>
          <a:p>
            <a:pPr marL="0" lvl="0" indent="0">
              <a:buNone/>
            </a:pPr>
            <a:r>
              <a:rPr lang="fr-FR" sz="2400" b="1" i="1" dirty="0" smtClean="0">
                <a:latin typeface="Times New Roman" charset="0"/>
                <a:ea typeface="Times New Roman" charset="0"/>
                <a:cs typeface="Times New Roman" charset="0"/>
              </a:rPr>
              <a:t>III- </a:t>
            </a:r>
            <a:r>
              <a:rPr lang="fr-FR" sz="2400" b="1" dirty="0" smtClean="0">
                <a:latin typeface="Times New Roman" charset="0"/>
                <a:ea typeface="Times New Roman" charset="0"/>
                <a:cs typeface="Times New Roman" charset="0"/>
              </a:rPr>
              <a:t>Indice de </a:t>
            </a:r>
            <a:r>
              <a:rPr lang="fr-FR" sz="2400" b="1" dirty="0" err="1" smtClean="0">
                <a:latin typeface="Times New Roman" charset="0"/>
                <a:ea typeface="Times New Roman" charset="0"/>
                <a:cs typeface="Times New Roman" charset="0"/>
              </a:rPr>
              <a:t>Coincidence</a:t>
            </a:r>
            <a:endParaRPr lang="fr-FR" b="1" i="1" dirty="0" smtClean="0"/>
          </a:p>
          <a:p>
            <a:pPr marL="0" indent="0">
              <a:buNone/>
            </a:pPr>
            <a:r>
              <a:rPr lang="fr-FR" dirty="0"/>
              <a:t>				</a:t>
            </a:r>
            <a:endParaRPr lang="fr-FR" dirty="0" smtClean="0"/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2DF73A1D-6457-7D4E-80FD-37526A99B42B}"/>
                  </a:ext>
                </a:extLst>
              </p:cNvPr>
              <p:cNvSpPr txBox="1"/>
              <p:nvPr/>
            </p:nvSpPr>
            <p:spPr>
              <a:xfrm>
                <a:off x="677334" y="4278048"/>
                <a:ext cx="625661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28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</m:oMath>
                </a14:m>
                <a:r>
                  <a:rPr lang="fr-FR" sz="2800" dirty="0"/>
                  <a:t> : Fréquence de la Lettre </a:t>
                </a:r>
                <a:r>
                  <a:rPr lang="fr-FR" sz="2800" dirty="0">
                    <a:solidFill>
                      <a:srgbClr val="C00000"/>
                    </a:solidFill>
                  </a:rPr>
                  <a:t>i</a:t>
                </a:r>
              </a:p>
              <a:p>
                <a:r>
                  <a:rPr lang="fr-FR" sz="2800" dirty="0"/>
                  <a:t> n   : la longueur du Texte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DF73A1D-6457-7D4E-80FD-37526A99B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4" y="4278048"/>
                <a:ext cx="6256617" cy="954107"/>
              </a:xfrm>
              <a:prstGeom prst="rect">
                <a:avLst/>
              </a:prstGeom>
              <a:blipFill rotWithShape="0">
                <a:blip r:embed="rId2"/>
                <a:stretch>
                  <a:fillRect l="-292" t="-6410" b="-1794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5DF66AFC-E7A4-E04F-AB1A-747FA5007443}"/>
                  </a:ext>
                </a:extLst>
              </p:cNvPr>
              <p:cNvSpPr txBox="1"/>
              <p:nvPr/>
            </p:nvSpPr>
            <p:spPr>
              <a:xfrm>
                <a:off x="843219" y="2172171"/>
                <a:ext cx="5953422" cy="11928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3200" i="1" smtClean="0">
                              <a:latin typeface="Cambria Math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fr-FR" sz="320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sz="320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fr-FR" sz="320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32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fr-FR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  (</m:t>
                              </m:r>
                              <m:sSub>
                                <m:sSubPr>
                                  <m:ctrlPr>
                                    <a:rPr lang="fr-FR" sz="32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32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fr-FR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 −1)</m:t>
                              </m:r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num>
                        <m:den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        </m:t>
                          </m:r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   (</m:t>
                          </m:r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</m:oMath>
                  </m:oMathPara>
                </a14:m>
                <a:endParaRPr lang="fr-FR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DF66AFC-E7A4-E04F-AB1A-747FA5007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219" y="2172171"/>
                <a:ext cx="5953422" cy="119289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229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71500"/>
            <a:ext cx="8596668" cy="6015037"/>
          </a:xfrm>
        </p:spPr>
        <p:txBody>
          <a:bodyPr/>
          <a:lstStyle/>
          <a:p>
            <a:r>
              <a:rPr lang="fr-FR" sz="2400" dirty="0" smtClean="0">
                <a:solidFill>
                  <a:schemeClr val="accent5"/>
                </a:solidFill>
                <a:latin typeface="Times New Roman" charset="0"/>
                <a:ea typeface="Times New Roman" charset="0"/>
                <a:cs typeface="Times New Roman" charset="0"/>
              </a:rPr>
              <a:t>Exemple :</a:t>
            </a:r>
            <a:endParaRPr lang="fr-FR" sz="2400" dirty="0">
              <a:solidFill>
                <a:schemeClr val="accent5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0" lvl="0" indent="0">
              <a:buNone/>
            </a:pPr>
            <a:r>
              <a:rPr lang="fr-FR" sz="2400" b="1" i="1" dirty="0" smtClean="0">
                <a:latin typeface="Times New Roman" charset="0"/>
                <a:ea typeface="Times New Roman" charset="0"/>
                <a:cs typeface="Times New Roman" charset="0"/>
              </a:rPr>
              <a:t>III- </a:t>
            </a:r>
            <a:r>
              <a:rPr lang="fr-FR" sz="2400" b="1" dirty="0" smtClean="0">
                <a:latin typeface="Times New Roman" charset="0"/>
                <a:ea typeface="Times New Roman" charset="0"/>
                <a:cs typeface="Times New Roman" charset="0"/>
              </a:rPr>
              <a:t>Indice de Coïncidence</a:t>
            </a:r>
            <a:endParaRPr lang="fr-FR" sz="2400" b="1" i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>
              <a:buNone/>
            </a:pPr>
            <a:r>
              <a:rPr lang="fr-FR" dirty="0">
                <a:latin typeface="Times New Roman" charset="0"/>
                <a:ea typeface="Times New Roman" charset="0"/>
                <a:cs typeface="Times New Roman" charset="0"/>
              </a:rPr>
              <a:t>				</a:t>
            </a:r>
            <a:endParaRPr lang="fr-FR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>
              <a:buNone/>
            </a:pPr>
            <a:endParaRPr lang="fr-FR" dirty="0" smtClean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>
              <a:buNone/>
            </a:pPr>
            <a:endParaRPr lang="fr-FR" dirty="0" smtClean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0" lvl="0" indent="0">
              <a:buNone/>
            </a:pPr>
            <a:r>
              <a:rPr lang="fr-FR" sz="2400" b="1" i="1" dirty="0" smtClean="0">
                <a:latin typeface="Times New Roman" charset="0"/>
                <a:ea typeface="Times New Roman" charset="0"/>
                <a:cs typeface="Times New Roman" charset="0"/>
              </a:rPr>
              <a:t>IV- </a:t>
            </a:r>
            <a:r>
              <a:rPr lang="fr-FR" sz="2400" b="1" dirty="0" smtClean="0">
                <a:latin typeface="Times New Roman" charset="0"/>
                <a:ea typeface="Times New Roman" charset="0"/>
                <a:cs typeface="Times New Roman" charset="0"/>
              </a:rPr>
              <a:t>Recherche statistique de la clé</a:t>
            </a:r>
          </a:p>
          <a:p>
            <a:pPr marL="0" lvl="0" indent="0">
              <a:buNone/>
            </a:pPr>
            <a:endParaRPr lang="fr-FR" sz="2400" i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>
              <a:buNone/>
            </a:pPr>
            <a:endParaRPr lang="fr-FR" dirty="0" smtClean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>
              <a:buNone/>
            </a:pPr>
            <a:endParaRPr lang="fr-FR" dirty="0" smtClean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>
              <a:buNone/>
            </a:pPr>
            <a:endParaRPr lang="fr-FR" dirty="0" smtClean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5DF66AFC-E7A4-E04F-AB1A-747FA5007443}"/>
                  </a:ext>
                </a:extLst>
              </p:cNvPr>
              <p:cNvSpPr txBox="1"/>
              <p:nvPr/>
            </p:nvSpPr>
            <p:spPr>
              <a:xfrm>
                <a:off x="326412" y="1913393"/>
                <a:ext cx="5953422" cy="11928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𝐼𝐶</m:t>
                      </m:r>
                      <m:r>
                        <a:rPr lang="fr-FR" sz="32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3200" i="1" smtClean="0">
                              <a:latin typeface="Cambria Math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fr-FR" sz="320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sz="320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fr-FR" sz="320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32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fr-FR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  (</m:t>
                              </m:r>
                              <m:sSub>
                                <m:sSubPr>
                                  <m:ctrlPr>
                                    <a:rPr lang="fr-FR" sz="32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32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fr-FR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 −1)</m:t>
                              </m:r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num>
                        <m:den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        </m:t>
                          </m:r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   (</m:t>
                          </m:r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  <m:r>
                        <m:rPr>
                          <m:nor/>
                        </m:rPr>
                        <a:rPr lang="fr-FR" sz="2800" dirty="0"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m:rPr>
                          <m:nor/>
                        </m:rPr>
                        <a:rPr lang="fr-FR" sz="2800" dirty="0"/>
                        <m:t> 0,074</m:t>
                      </m:r>
                    </m:oMath>
                  </m:oMathPara>
                </a14:m>
                <a:endParaRPr lang="fr-FR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DF66AFC-E7A4-E04F-AB1A-747FA5007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12" y="1913393"/>
                <a:ext cx="5953422" cy="119289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3F071820-5948-DF41-A26E-E0FF38F677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65491"/>
              </p:ext>
            </p:extLst>
          </p:nvPr>
        </p:nvGraphicFramePr>
        <p:xfrm>
          <a:off x="6408593" y="1820916"/>
          <a:ext cx="4333881" cy="1036320"/>
        </p:xfrm>
        <a:graphic>
          <a:graphicData uri="http://schemas.openxmlformats.org/drawingml/2006/table">
            <a:tbl>
              <a:tblPr bandRow="1">
                <a:tableStyleId>{22838BEF-8BB2-4498-84A7-C5851F593DF1}</a:tableStyleId>
              </a:tblPr>
              <a:tblGrid>
                <a:gridCol w="1444627">
                  <a:extLst>
                    <a:ext uri="{9D8B030D-6E8A-4147-A177-3AD203B41FA5}">
                      <a16:colId xmlns:a16="http://schemas.microsoft.com/office/drawing/2014/main" xmlns="" val="928030940"/>
                    </a:ext>
                  </a:extLst>
                </a:gridCol>
                <a:gridCol w="1444627">
                  <a:extLst>
                    <a:ext uri="{9D8B030D-6E8A-4147-A177-3AD203B41FA5}">
                      <a16:colId xmlns:a16="http://schemas.microsoft.com/office/drawing/2014/main" xmlns="" val="1390664321"/>
                    </a:ext>
                  </a:extLst>
                </a:gridCol>
                <a:gridCol w="1444627">
                  <a:extLst>
                    <a:ext uri="{9D8B030D-6E8A-4147-A177-3AD203B41FA5}">
                      <a16:colId xmlns:a16="http://schemas.microsoft.com/office/drawing/2014/main" xmlns="" val="2002698137"/>
                    </a:ext>
                  </a:extLst>
                </a:gridCol>
              </a:tblGrid>
              <a:tr h="451874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Taille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84149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Indice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>
                          <a:solidFill>
                            <a:srgbClr val="C00000"/>
                          </a:solidFill>
                        </a:rPr>
                        <a:t>0,071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0,050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5414556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1DE8681-03AC-D94A-AFF6-56A53B99F7FD}"/>
              </a:ext>
            </a:extLst>
          </p:cNvPr>
          <p:cNvSpPr txBox="1"/>
          <p:nvPr/>
        </p:nvSpPr>
        <p:spPr>
          <a:xfrm>
            <a:off x="892468" y="4041380"/>
            <a:ext cx="5516125" cy="2722027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fr-FR" sz="3200" i="1" dirty="0"/>
              <a:t>MFUV</a:t>
            </a:r>
          </a:p>
          <a:p>
            <a:r>
              <a:rPr lang="fr-FR" sz="3200" i="1" dirty="0"/>
              <a:t>AHGU</a:t>
            </a:r>
          </a:p>
          <a:p>
            <a:r>
              <a:rPr lang="fr-FR" sz="3200" i="1" dirty="0"/>
              <a:t>TSGV</a:t>
            </a:r>
          </a:p>
          <a:p>
            <a:r>
              <a:rPr lang="fr-FR" sz="3200" i="1" dirty="0"/>
              <a:t>MFUT</a:t>
            </a:r>
          </a:p>
          <a:p>
            <a:r>
              <a:rPr lang="fr-FR" sz="3200" i="1" dirty="0"/>
              <a:t>UJPP</a:t>
            </a:r>
          </a:p>
          <a:p>
            <a:r>
              <a:rPr lang="fr-FR" sz="3200" i="1" dirty="0"/>
              <a:t>ETQS</a:t>
            </a:r>
          </a:p>
          <a:p>
            <a:r>
              <a:rPr lang="fr-FR" sz="3200" i="1" dirty="0"/>
              <a:t>OUCP</a:t>
            </a:r>
          </a:p>
          <a:p>
            <a:r>
              <a:rPr lang="fr-FR" sz="3200" i="1" dirty="0"/>
              <a:t>IFP</a:t>
            </a:r>
          </a:p>
          <a:p>
            <a:endParaRPr lang="fr-FR" sz="3600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AE6FDED-25DE-FF44-B100-5286FE88F0AF}"/>
              </a:ext>
            </a:extLst>
          </p:cNvPr>
          <p:cNvSpPr txBox="1"/>
          <p:nvPr/>
        </p:nvSpPr>
        <p:spPr>
          <a:xfrm>
            <a:off x="4725769" y="4042363"/>
            <a:ext cx="2521716" cy="2429383"/>
          </a:xfrm>
          <a:prstGeom prst="rect">
            <a:avLst/>
          </a:prstGeom>
          <a:noFill/>
        </p:spPr>
        <p:txBody>
          <a:bodyPr vert="wordArtVert" wrap="none" rtlCol="0">
            <a:spAutoFit/>
          </a:bodyPr>
          <a:lstStyle/>
          <a:p>
            <a:endParaRPr lang="fr-FR" sz="3200" i="1" dirty="0"/>
          </a:p>
          <a:p>
            <a:r>
              <a:rPr lang="fr-FR" sz="3200" i="1" dirty="0"/>
              <a:t>----</a:t>
            </a:r>
          </a:p>
          <a:p>
            <a:endParaRPr lang="fr-FR" sz="3200" i="1" dirty="0"/>
          </a:p>
          <a:p>
            <a:r>
              <a:rPr lang="fr-FR" sz="3200" i="1" dirty="0"/>
              <a:t>ABCD</a:t>
            </a:r>
            <a:endParaRPr lang="fr-FR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C7FD12E-A4A4-7744-BC2B-BA38C3B86CF6}"/>
              </a:ext>
            </a:extLst>
          </p:cNvPr>
          <p:cNvSpPr txBox="1"/>
          <p:nvPr/>
        </p:nvSpPr>
        <p:spPr>
          <a:xfrm>
            <a:off x="7247484" y="4817618"/>
            <a:ext cx="2377440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3200" dirty="0">
                <a:solidFill>
                  <a:srgbClr val="C00000"/>
                </a:solidFill>
              </a:rPr>
              <a:t>Clé</a:t>
            </a:r>
            <a:r>
              <a:rPr lang="fr-FR" sz="3200" dirty="0"/>
              <a:t> = ABCD</a:t>
            </a:r>
          </a:p>
        </p:txBody>
      </p:sp>
    </p:spTree>
    <p:extLst>
      <p:ext uri="{BB962C8B-B14F-4D97-AF65-F5344CB8AC3E}">
        <p14:creationId xmlns:p14="http://schemas.microsoft.com/office/powerpoint/2010/main" val="1162009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71500"/>
            <a:ext cx="8596668" cy="6015037"/>
          </a:xfrm>
        </p:spPr>
        <p:txBody>
          <a:bodyPr>
            <a:normAutofit fontScale="92500" lnSpcReduction="20000"/>
          </a:bodyPr>
          <a:lstStyle/>
          <a:p>
            <a:r>
              <a:rPr lang="fr-FR" sz="2600" dirty="0" smtClean="0">
                <a:solidFill>
                  <a:schemeClr val="accent5"/>
                </a:solidFill>
              </a:rPr>
              <a:t>Exemple :</a:t>
            </a:r>
          </a:p>
          <a:p>
            <a:endParaRPr lang="fr-FR" dirty="0">
              <a:solidFill>
                <a:schemeClr val="accent5"/>
              </a:solidFill>
            </a:endParaRPr>
          </a:p>
          <a:p>
            <a:endParaRPr lang="fr-FR" dirty="0">
              <a:solidFill>
                <a:schemeClr val="accent5"/>
              </a:solidFill>
            </a:endParaRPr>
          </a:p>
          <a:p>
            <a:pPr marL="0" lvl="0" indent="0">
              <a:buNone/>
            </a:pPr>
            <a:r>
              <a:rPr lang="fr-FR" sz="2400" b="1" i="1" dirty="0">
                <a:latin typeface="Times New Roman" charset="0"/>
                <a:ea typeface="Times New Roman" charset="0"/>
                <a:cs typeface="Times New Roman" charset="0"/>
              </a:rPr>
              <a:t>V</a:t>
            </a:r>
            <a:r>
              <a:rPr lang="fr-FR" sz="2400" b="1" i="1" dirty="0" smtClean="0">
                <a:latin typeface="Times New Roman" charset="0"/>
                <a:ea typeface="Times New Roman" charset="0"/>
                <a:cs typeface="Times New Roman" charset="0"/>
              </a:rPr>
              <a:t>- </a:t>
            </a:r>
            <a:r>
              <a:rPr lang="fr-FR" sz="2400" b="1" dirty="0" smtClean="0">
                <a:latin typeface="Times New Roman" charset="0"/>
                <a:ea typeface="Times New Roman" charset="0"/>
                <a:cs typeface="Times New Roman" charset="0"/>
              </a:rPr>
              <a:t>Déchiffrement du message</a:t>
            </a:r>
          </a:p>
          <a:p>
            <a:pPr marL="0" lvl="0" indent="0">
              <a:buNone/>
            </a:pPr>
            <a:endParaRPr lang="fr-FR" sz="2400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fr-FR" sz="2400" b="1" dirty="0"/>
              <a:t>Message </a:t>
            </a:r>
            <a:r>
              <a:rPr lang="fr-FR" sz="2400" b="1" dirty="0">
                <a:solidFill>
                  <a:srgbClr val="C00000"/>
                </a:solidFill>
              </a:rPr>
              <a:t>Chiffré</a:t>
            </a:r>
            <a:r>
              <a:rPr lang="fr-FR" sz="2400" b="1" dirty="0"/>
              <a:t> : </a:t>
            </a:r>
            <a:r>
              <a:rPr lang="fr-FR" sz="2400" i="1" dirty="0"/>
              <a:t>MFUVAHGUTSGVMFUTUJPPETQSOUCPIFP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fr-FR" sz="2400" b="1" dirty="0">
                <a:solidFill>
                  <a:srgbClr val="C00000"/>
                </a:solidFill>
              </a:rPr>
              <a:t>Clé</a:t>
            </a:r>
            <a:r>
              <a:rPr lang="fr-FR" sz="2400" b="1" dirty="0"/>
              <a:t> :</a:t>
            </a:r>
            <a:r>
              <a:rPr lang="fr-FR" sz="2400" dirty="0"/>
              <a:t> </a:t>
            </a:r>
            <a:r>
              <a:rPr lang="fr-FR" sz="2400" i="1" dirty="0"/>
              <a:t>ABCD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fr-FR" sz="2400" b="1" dirty="0"/>
              <a:t>Message </a:t>
            </a:r>
            <a:r>
              <a:rPr lang="fr-FR" sz="2400" b="1" dirty="0">
                <a:solidFill>
                  <a:srgbClr val="00B050"/>
                </a:solidFill>
              </a:rPr>
              <a:t>Clair</a:t>
            </a:r>
            <a:r>
              <a:rPr lang="fr-FR" sz="2400" b="1" dirty="0"/>
              <a:t> :</a:t>
            </a:r>
            <a:r>
              <a:rPr lang="fr-FR" sz="2400" dirty="0"/>
              <a:t> </a:t>
            </a:r>
            <a:r>
              <a:rPr lang="fr-FR" sz="2400" i="1" dirty="0"/>
              <a:t>MESSAGER TRES MESQUIN MESOPOTAMIEN</a:t>
            </a:r>
          </a:p>
          <a:p>
            <a:pPr marL="0" lvl="0" indent="0">
              <a:lnSpc>
                <a:spcPct val="200000"/>
              </a:lnSpc>
              <a:buNone/>
            </a:pPr>
            <a:endParaRPr lang="fr-FR" sz="2400" b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lvl="0" indent="0">
              <a:buNone/>
            </a:pPr>
            <a:endParaRPr lang="fr-FR" sz="2400" b="1" i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lvl="0" indent="0">
              <a:buNone/>
            </a:pPr>
            <a:endParaRPr lang="fr-FR" sz="2400" b="1" i="1" dirty="0" smtClean="0"/>
          </a:p>
          <a:p>
            <a:pPr marL="0" indent="0">
              <a:buNone/>
            </a:pPr>
            <a:r>
              <a:rPr lang="fr-FR" dirty="0"/>
              <a:t>				</a:t>
            </a:r>
            <a:endParaRPr lang="fr-FR" dirty="0" smtClean="0"/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 smtClean="0">
              <a:solidFill>
                <a:srgbClr val="FF0000"/>
              </a:solidFill>
            </a:endParaRPr>
          </a:p>
          <a:p>
            <a:pPr marL="0" lvl="0" indent="0">
              <a:buNone/>
            </a:pPr>
            <a:endParaRPr lang="fr-FR" sz="2400" i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87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dirty="0" smtClean="0">
                <a:solidFill>
                  <a:schemeClr val="accent2"/>
                </a:solidFill>
                <a:latin typeface="Times New Roman" charset="0"/>
                <a:ea typeface="Times New Roman" charset="0"/>
                <a:cs typeface="Times New Roman" charset="0"/>
              </a:rPr>
              <a:t>Langage de programmation</a:t>
            </a:r>
            <a:endParaRPr lang="fr-FR" sz="4800" dirty="0">
              <a:solidFill>
                <a:schemeClr val="accent2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38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defTabSz="914400">
              <a:lnSpc>
                <a:spcPct val="200000"/>
              </a:lnSpc>
              <a:spcBef>
                <a:spcPts val="0"/>
              </a:spcBef>
              <a:buClrTx/>
              <a:buSzTx/>
              <a:buNone/>
            </a:pPr>
            <a:r>
              <a:rPr lang="fr-FR" sz="2400" dirty="0">
                <a:latin typeface="Times New Roman" charset="0"/>
                <a:ea typeface="Times New Roman" charset="0"/>
                <a:cs typeface="Times New Roman" charset="0"/>
              </a:rPr>
              <a:t>	</a:t>
            </a:r>
            <a:r>
              <a:rPr lang="fr-FR" sz="2400" dirty="0" smtClean="0">
                <a:latin typeface="Times New Roman" charset="0"/>
                <a:ea typeface="Times New Roman" charset="0"/>
                <a:cs typeface="Times New Roman" charset="0"/>
              </a:rPr>
              <a:t>Critères du choix du langage :</a:t>
            </a:r>
          </a:p>
          <a:p>
            <a:pPr defTabSz="914400">
              <a:lnSpc>
                <a:spcPct val="150000"/>
              </a:lnSpc>
              <a:spcBef>
                <a:spcPts val="0"/>
              </a:spcBef>
              <a:buClrTx/>
              <a:buSzTx/>
            </a:pPr>
            <a:r>
              <a:rPr lang="fr-FR" sz="2400" dirty="0" smtClean="0">
                <a:latin typeface="Times New Roman" charset="0"/>
                <a:ea typeface="Times New Roman" charset="0"/>
                <a:cs typeface="Times New Roman" charset="0"/>
              </a:rPr>
              <a:t>L’aspect Orienté objet</a:t>
            </a:r>
          </a:p>
          <a:p>
            <a:pPr defTabSz="914400">
              <a:lnSpc>
                <a:spcPct val="150000"/>
              </a:lnSpc>
              <a:spcBef>
                <a:spcPts val="0"/>
              </a:spcBef>
              <a:buClrTx/>
              <a:buSzTx/>
            </a:pPr>
            <a:r>
              <a:rPr lang="fr-FR" sz="2400" dirty="0">
                <a:latin typeface="Times New Roman" charset="0"/>
                <a:ea typeface="Times New Roman" charset="0"/>
                <a:cs typeface="Times New Roman" charset="0"/>
              </a:rPr>
              <a:t>L’aspect </a:t>
            </a:r>
            <a:r>
              <a:rPr lang="fr-FR" sz="2400" dirty="0" smtClean="0">
                <a:latin typeface="Times New Roman" charset="0"/>
                <a:ea typeface="Times New Roman" charset="0"/>
                <a:cs typeface="Times New Roman" charset="0"/>
              </a:rPr>
              <a:t>Procédural</a:t>
            </a:r>
          </a:p>
          <a:p>
            <a:pPr defTabSz="914400">
              <a:lnSpc>
                <a:spcPct val="150000"/>
              </a:lnSpc>
              <a:spcBef>
                <a:spcPts val="0"/>
              </a:spcBef>
              <a:buClrTx/>
              <a:buSzTx/>
            </a:pPr>
            <a:r>
              <a:rPr lang="fr-FR" sz="2400" dirty="0" err="1" smtClean="0">
                <a:latin typeface="Times New Roman" charset="0"/>
                <a:ea typeface="Times New Roman" charset="0"/>
                <a:cs typeface="Times New Roman" charset="0"/>
              </a:rPr>
              <a:t>Frameworks</a:t>
            </a:r>
            <a:r>
              <a:rPr lang="fr-FR" sz="2400" dirty="0" smtClean="0">
                <a:latin typeface="Times New Roman" charset="0"/>
                <a:ea typeface="Times New Roman" charset="0"/>
                <a:cs typeface="Times New Roman" charset="0"/>
              </a:rPr>
              <a:t> pour l’interface graphique</a:t>
            </a:r>
          </a:p>
          <a:p>
            <a:pPr defTabSz="914400">
              <a:lnSpc>
                <a:spcPct val="150000"/>
              </a:lnSpc>
              <a:spcBef>
                <a:spcPts val="0"/>
              </a:spcBef>
              <a:buClrTx/>
              <a:buSzTx/>
            </a:pPr>
            <a:r>
              <a:rPr lang="fr-FR" sz="2400" dirty="0" smtClean="0">
                <a:latin typeface="Times New Roman" charset="0"/>
                <a:ea typeface="Times New Roman" charset="0"/>
                <a:cs typeface="Times New Roman" charset="0"/>
              </a:rPr>
              <a:t>Documentation et </a:t>
            </a:r>
            <a:r>
              <a:rPr lang="fr-FR" sz="2400" dirty="0">
                <a:latin typeface="Times New Roman" charset="0"/>
                <a:ea typeface="Times New Roman" charset="0"/>
                <a:cs typeface="Times New Roman" charset="0"/>
              </a:rPr>
              <a:t>bibliothèques </a:t>
            </a:r>
            <a:r>
              <a:rPr lang="fr-FR" sz="2400" dirty="0" smtClean="0">
                <a:latin typeface="Times New Roman" charset="0"/>
                <a:ea typeface="Times New Roman" charset="0"/>
                <a:cs typeface="Times New Roman" charset="0"/>
              </a:rPr>
              <a:t>disponibles</a:t>
            </a:r>
          </a:p>
          <a:p>
            <a:pPr defTabSz="914400">
              <a:lnSpc>
                <a:spcPct val="150000"/>
              </a:lnSpc>
              <a:spcBef>
                <a:spcPts val="0"/>
              </a:spcBef>
              <a:buClrTx/>
              <a:buSzTx/>
            </a:pPr>
            <a:r>
              <a:rPr lang="fr-FR" sz="2400" dirty="0" smtClean="0">
                <a:latin typeface="Times New Roman" charset="0"/>
                <a:ea typeface="Times New Roman" charset="0"/>
                <a:cs typeface="Times New Roman" charset="0"/>
              </a:rPr>
              <a:t>Compatibilité avec les trois systèmes d’exploitation</a:t>
            </a:r>
          </a:p>
          <a:p>
            <a:pPr defTabSz="914400">
              <a:lnSpc>
                <a:spcPct val="150000"/>
              </a:lnSpc>
              <a:spcBef>
                <a:spcPts val="0"/>
              </a:spcBef>
              <a:buClrTx/>
              <a:buSzTx/>
            </a:pPr>
            <a:endParaRPr lang="fr-FR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 defTabSz="914400">
              <a:lnSpc>
                <a:spcPct val="200000"/>
              </a:lnSpc>
              <a:spcBef>
                <a:spcPts val="0"/>
              </a:spcBef>
              <a:buClrTx/>
              <a:buSzTx/>
              <a:buNone/>
            </a:pPr>
            <a:endParaRPr lang="fr-FR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 defTabSz="914400">
              <a:lnSpc>
                <a:spcPct val="200000"/>
              </a:lnSpc>
              <a:spcBef>
                <a:spcPts val="0"/>
              </a:spcBef>
              <a:buClrTx/>
              <a:buSzTx/>
              <a:buNone/>
            </a:pPr>
            <a:endParaRPr lang="fr-FR" sz="24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77334" y="597595"/>
            <a:ext cx="8596668" cy="13208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3600" b="1" dirty="0" smtClean="0">
                <a:solidFill>
                  <a:srgbClr val="002060"/>
                </a:solidFill>
              </a:rPr>
              <a:t>Langage de programmation</a:t>
            </a:r>
          </a:p>
        </p:txBody>
      </p:sp>
    </p:spTree>
    <p:extLst>
      <p:ext uri="{BB962C8B-B14F-4D97-AF65-F5344CB8AC3E}">
        <p14:creationId xmlns:p14="http://schemas.microsoft.com/office/powerpoint/2010/main" val="41689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dirty="0" smtClean="0">
                <a:solidFill>
                  <a:schemeClr val="accent2"/>
                </a:solidFill>
                <a:latin typeface="Times New Roman" charset="0"/>
                <a:ea typeface="Times New Roman" charset="0"/>
                <a:cs typeface="Times New Roman" charset="0"/>
              </a:rPr>
              <a:t>Introduction</a:t>
            </a:r>
            <a:endParaRPr lang="fr-FR" sz="4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43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dirty="0" smtClean="0">
                <a:solidFill>
                  <a:schemeClr val="accent2"/>
                </a:solidFill>
                <a:latin typeface="Times New Roman" charset="0"/>
                <a:ea typeface="Times New Roman" charset="0"/>
                <a:cs typeface="Times New Roman" charset="0"/>
              </a:rPr>
              <a:t>Bilan</a:t>
            </a:r>
            <a:endParaRPr lang="fr-FR" sz="4800" dirty="0">
              <a:solidFill>
                <a:schemeClr val="accent2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34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spc="-1" dirty="0">
                <a:solidFill>
                  <a:schemeClr val="tx1"/>
                </a:solidFill>
                <a:latin typeface="Arial"/>
              </a:rPr>
              <a:t>Notre outil répond totalement aux objectifs de départ fixés par le client.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spc="-1" dirty="0">
                <a:solidFill>
                  <a:schemeClr val="tx1"/>
                </a:solidFill>
                <a:latin typeface="Arial"/>
              </a:rPr>
              <a:t>Exigences supplémentaires motivés par l’équipe et proposé au client lors de rencontres :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lang="fr-FR" sz="2000" spc="-1" dirty="0">
                <a:solidFill>
                  <a:schemeClr val="tx1"/>
                </a:solidFill>
                <a:latin typeface="Arial"/>
              </a:rPr>
              <a:t>Génération d’une clé aléatoire pour le chiffrement.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lang="fr-FR" sz="2000" spc="-1" dirty="0">
                <a:solidFill>
                  <a:schemeClr val="tx1"/>
                </a:solidFill>
                <a:latin typeface="Arial"/>
              </a:rPr>
              <a:t>Un affichage dynamique des différentes étapes pour le Cryptage, décryptage ainsi que la crypte analyse.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lang="fr-FR" sz="2000" spc="-1" dirty="0">
                <a:solidFill>
                  <a:schemeClr val="tx1"/>
                </a:solidFill>
                <a:latin typeface="Arial"/>
              </a:rPr>
              <a:t>Chargement et exportation du texte depuis un fichier Word ou PDF.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spc="-1" dirty="0">
                <a:solidFill>
                  <a:schemeClr val="tx1"/>
                </a:solidFill>
                <a:latin typeface="Arial"/>
              </a:rPr>
              <a:t>Code modulaire pour faciliter l’ajout ou la modification de fonctionnalités.</a:t>
            </a:r>
            <a:endParaRPr lang="fr-FR" sz="2000" spc="-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77334" y="597595"/>
            <a:ext cx="8596668" cy="13208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3600" b="1" dirty="0" smtClean="0">
                <a:solidFill>
                  <a:srgbClr val="002060"/>
                </a:solidFill>
              </a:rPr>
              <a:t>Bilan</a:t>
            </a:r>
          </a:p>
        </p:txBody>
      </p:sp>
    </p:spTree>
    <p:extLst>
      <p:ext uri="{BB962C8B-B14F-4D97-AF65-F5344CB8AC3E}">
        <p14:creationId xmlns:p14="http://schemas.microsoft.com/office/powerpoint/2010/main" val="77132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dirty="0" smtClean="0">
                <a:solidFill>
                  <a:schemeClr val="accent2"/>
                </a:solidFill>
                <a:latin typeface="Times New Roman" charset="0"/>
                <a:ea typeface="Times New Roman" charset="0"/>
                <a:cs typeface="Times New Roman" charset="0"/>
              </a:rPr>
              <a:t>Organisation</a:t>
            </a:r>
            <a:endParaRPr lang="fr-FR" sz="4800" dirty="0">
              <a:solidFill>
                <a:schemeClr val="accent2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6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" name="Tableau"/>
          <p:cNvGraphicFramePr/>
          <p:nvPr/>
        </p:nvGraphicFramePr>
        <p:xfrm>
          <a:off x="66149" y="24058"/>
          <a:ext cx="12059704" cy="6828853"/>
        </p:xfrm>
        <a:graphic>
          <a:graphicData uri="http://schemas.openxmlformats.org/drawingml/2006/table">
            <a:tbl>
              <a:tblPr bandRow="1"/>
              <a:tblGrid>
                <a:gridCol w="3014926"/>
                <a:gridCol w="3014926"/>
                <a:gridCol w="3014926"/>
                <a:gridCol w="3014926"/>
              </a:tblGrid>
              <a:tr h="717536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000">
                          <a:sym typeface="Helvetica Neue"/>
                        </a:rPr>
                        <a:t>Module des l’application</a:t>
                      </a:r>
                    </a:p>
                  </a:txBody>
                  <a:tcPr marL="25400" marR="25400" marT="25400" marB="2540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000">
                          <a:sym typeface="Helvetica Neue"/>
                        </a:rPr>
                        <a:t>Coût en temps (en heures)</a:t>
                      </a:r>
                    </a:p>
                  </a:txBody>
                  <a:tcPr marL="25400" marR="25400" marT="25400" marB="254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000">
                          <a:sym typeface="Helvetica Neue"/>
                        </a:rPr>
                        <a:t>Coût en nombres de lignes (en lignes)</a:t>
                      </a:r>
                    </a:p>
                  </a:txBody>
                  <a:tcPr marL="25400" marR="25400" marT="25400" marB="254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000">
                          <a:sym typeface="Helvetica Neue"/>
                        </a:rPr>
                        <a:t>Personne en charge</a:t>
                      </a:r>
                    </a:p>
                  </a:txBody>
                  <a:tcPr marL="25400" marR="25400" marT="25400" marB="254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54975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000">
                          <a:solidFill>
                            <a:srgbClr val="535353"/>
                          </a:solidFill>
                          <a:sym typeface="Helvetica Neue"/>
                        </a:rPr>
                        <a:t>Interface graphique</a:t>
                      </a:r>
                    </a:p>
                  </a:txBody>
                  <a:tcPr marL="25400" marR="25400" marT="25400" marB="2540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3200">
                          <a:solidFill>
                            <a:srgbClr val="535353"/>
                          </a:solidFill>
                          <a:sym typeface="Helvetica Neue"/>
                        </a:defRPr>
                      </a:pPr>
                      <a:r>
                        <a:rPr sz="1600"/>
                        <a:t>Estimation : 18</a:t>
                      </a:r>
                    </a:p>
                    <a:p>
                      <a:pPr algn="l" defTabSz="457200">
                        <a:defRPr sz="3200">
                          <a:solidFill>
                            <a:srgbClr val="535353"/>
                          </a:solidFill>
                          <a:sym typeface="Helvetica Neue"/>
                        </a:defRPr>
                      </a:pPr>
                      <a:r>
                        <a:rPr sz="1600"/>
                        <a:t>Implémentation : 16</a:t>
                      </a:r>
                    </a:p>
                  </a:txBody>
                  <a:tcPr marL="25400" marR="25400" marT="25400" marB="254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3200">
                          <a:solidFill>
                            <a:srgbClr val="535353"/>
                          </a:solidFill>
                          <a:sym typeface="Helvetica Neue"/>
                        </a:defRPr>
                      </a:pPr>
                      <a:r>
                        <a:rPr sz="1600"/>
                        <a:t>Estimation : 800</a:t>
                      </a:r>
                    </a:p>
                    <a:p>
                      <a:pPr algn="l" defTabSz="457200">
                        <a:defRPr sz="3200">
                          <a:solidFill>
                            <a:srgbClr val="535353"/>
                          </a:solidFill>
                          <a:sym typeface="Helvetica Neue"/>
                        </a:defRPr>
                      </a:pPr>
                      <a:r>
                        <a:rPr sz="1600"/>
                        <a:t>Implémentation : 732</a:t>
                      </a:r>
                    </a:p>
                  </a:txBody>
                  <a:tcPr marL="25400" marR="25400" marT="25400" marB="254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solidFill>
                            <a:srgbClr val="535353"/>
                          </a:solidFill>
                          <a:sym typeface="Helvetica Neue"/>
                        </a:rPr>
                        <a:t>Atouche &amp; Chahi Rabie </a:t>
                      </a:r>
                    </a:p>
                  </a:txBody>
                  <a:tcPr marL="25400" marR="25400" marT="25400" marB="254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034161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000">
                          <a:solidFill>
                            <a:srgbClr val="535353"/>
                          </a:solidFill>
                          <a:sym typeface="Helvetica Neue"/>
                        </a:rPr>
                        <a:t>Cryptage et décryptage par substitution</a:t>
                      </a:r>
                    </a:p>
                  </a:txBody>
                  <a:tcPr marL="25400" marR="25400" marT="25400" marB="2540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3200">
                          <a:solidFill>
                            <a:srgbClr val="535353"/>
                          </a:solidFill>
                          <a:sym typeface="Helvetica Neue"/>
                        </a:defRPr>
                      </a:pPr>
                      <a:endParaRPr sz="1600"/>
                    </a:p>
                    <a:p>
                      <a:pPr algn="l" defTabSz="457200">
                        <a:defRPr sz="3200">
                          <a:solidFill>
                            <a:srgbClr val="535353"/>
                          </a:solidFill>
                          <a:sym typeface="Helvetica Neue"/>
                        </a:defRPr>
                      </a:pPr>
                      <a:r>
                        <a:rPr sz="1600"/>
                        <a:t>Estimation : 6</a:t>
                      </a:r>
                    </a:p>
                    <a:p>
                      <a:pPr algn="l" defTabSz="457200">
                        <a:defRPr sz="3200">
                          <a:solidFill>
                            <a:srgbClr val="535353"/>
                          </a:solidFill>
                          <a:sym typeface="Helvetica Neue"/>
                        </a:defRPr>
                      </a:pPr>
                      <a:r>
                        <a:rPr sz="1600"/>
                        <a:t>Implémentation : 2</a:t>
                      </a:r>
                    </a:p>
                  </a:txBody>
                  <a:tcPr marL="25400" marR="25400" marT="25400" marB="254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3200">
                          <a:solidFill>
                            <a:srgbClr val="535353"/>
                          </a:solidFill>
                          <a:sym typeface="Helvetica Neue"/>
                        </a:defRPr>
                      </a:pPr>
                      <a:r>
                        <a:rPr sz="1600"/>
                        <a:t>Estimation : 100</a:t>
                      </a:r>
                    </a:p>
                    <a:p>
                      <a:pPr algn="l" defTabSz="457200">
                        <a:defRPr sz="3200">
                          <a:solidFill>
                            <a:srgbClr val="535353"/>
                          </a:solidFill>
                          <a:sym typeface="Helvetica Neue"/>
                        </a:defRPr>
                      </a:pPr>
                      <a:r>
                        <a:rPr sz="1600"/>
                        <a:t>Implémentation : 65</a:t>
                      </a:r>
                    </a:p>
                  </a:txBody>
                  <a:tcPr marL="25400" marR="25400" marT="25400" marB="254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solidFill>
                            <a:srgbClr val="535353"/>
                          </a:solidFill>
                          <a:sym typeface="Helvetica Neue"/>
                        </a:rPr>
                        <a:t>Mohammed Seghir &amp; Keskes</a:t>
                      </a:r>
                    </a:p>
                  </a:txBody>
                  <a:tcPr marL="25400" marR="25400" marT="25400" marB="254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1034161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000">
                          <a:solidFill>
                            <a:srgbClr val="535353"/>
                          </a:solidFill>
                          <a:sym typeface="Helvetica Neue"/>
                        </a:rPr>
                        <a:t>Cryptage et décryptage par Vigenère</a:t>
                      </a:r>
                    </a:p>
                  </a:txBody>
                  <a:tcPr marL="25400" marR="25400" marT="25400" marB="2540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3200">
                          <a:solidFill>
                            <a:srgbClr val="535353"/>
                          </a:solidFill>
                          <a:sym typeface="Helvetica Neue"/>
                        </a:defRPr>
                      </a:pPr>
                      <a:endParaRPr sz="1600"/>
                    </a:p>
                    <a:p>
                      <a:pPr algn="l" defTabSz="457200">
                        <a:defRPr sz="3200">
                          <a:solidFill>
                            <a:srgbClr val="535353"/>
                          </a:solidFill>
                          <a:sym typeface="Helvetica Neue"/>
                        </a:defRPr>
                      </a:pPr>
                      <a:r>
                        <a:rPr sz="1600"/>
                        <a:t>Estimation : 6</a:t>
                      </a:r>
                    </a:p>
                    <a:p>
                      <a:pPr algn="l" defTabSz="457200">
                        <a:defRPr sz="3200">
                          <a:solidFill>
                            <a:srgbClr val="535353"/>
                          </a:solidFill>
                          <a:sym typeface="Helvetica Neue"/>
                        </a:defRPr>
                      </a:pPr>
                      <a:r>
                        <a:rPr sz="1600"/>
                        <a:t>Implémentation : 2</a:t>
                      </a:r>
                    </a:p>
                  </a:txBody>
                  <a:tcPr marL="25400" marR="25400" marT="25400" marB="254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3200">
                          <a:solidFill>
                            <a:srgbClr val="535353"/>
                          </a:solidFill>
                          <a:sym typeface="Helvetica Neue"/>
                        </a:defRPr>
                      </a:pPr>
                      <a:r>
                        <a:rPr sz="1600"/>
                        <a:t>Estimation : 100</a:t>
                      </a:r>
                    </a:p>
                    <a:p>
                      <a:pPr algn="l" defTabSz="457200">
                        <a:defRPr sz="3200">
                          <a:solidFill>
                            <a:srgbClr val="535353"/>
                          </a:solidFill>
                          <a:sym typeface="Helvetica Neue"/>
                        </a:defRPr>
                      </a:pPr>
                      <a:r>
                        <a:rPr sz="1600"/>
                        <a:t>Implémentation : 15</a:t>
                      </a:r>
                    </a:p>
                  </a:txBody>
                  <a:tcPr marL="25400" marR="25400" marT="25400" marB="254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solidFill>
                            <a:srgbClr val="535353"/>
                          </a:solidFill>
                          <a:sym typeface="Helvetica Neue"/>
                        </a:rPr>
                        <a:t>Ben mallem &amp; benammar</a:t>
                      </a:r>
                    </a:p>
                  </a:txBody>
                  <a:tcPr marL="25400" marR="25400" marT="25400" marB="254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705488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000">
                          <a:solidFill>
                            <a:srgbClr val="535353"/>
                          </a:solidFill>
                          <a:sym typeface="Helvetica Neue"/>
                        </a:rPr>
                        <a:t>Gestionnaire de fichiers</a:t>
                      </a:r>
                    </a:p>
                  </a:txBody>
                  <a:tcPr marL="25400" marR="25400" marT="25400" marB="2540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3200">
                          <a:solidFill>
                            <a:srgbClr val="535353"/>
                          </a:solidFill>
                          <a:sym typeface="Helvetica Neue"/>
                        </a:defRPr>
                      </a:pPr>
                      <a:r>
                        <a:rPr sz="1600"/>
                        <a:t>Estimation : 12</a:t>
                      </a:r>
                    </a:p>
                    <a:p>
                      <a:pPr algn="l" defTabSz="457200">
                        <a:defRPr sz="3200">
                          <a:solidFill>
                            <a:srgbClr val="535353"/>
                          </a:solidFill>
                          <a:sym typeface="Helvetica Neue"/>
                        </a:defRPr>
                      </a:pPr>
                      <a:r>
                        <a:rPr sz="1600"/>
                        <a:t>Implémentation : 12</a:t>
                      </a:r>
                    </a:p>
                  </a:txBody>
                  <a:tcPr marL="25400" marR="25400" marT="25400" marB="254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3200">
                          <a:solidFill>
                            <a:srgbClr val="535353"/>
                          </a:solidFill>
                          <a:sym typeface="Helvetica Neue"/>
                        </a:defRPr>
                      </a:pPr>
                      <a:r>
                        <a:rPr sz="1600"/>
                        <a:t>Estimation : 200</a:t>
                      </a:r>
                    </a:p>
                    <a:p>
                      <a:pPr algn="l" defTabSz="457200">
                        <a:defRPr sz="3200">
                          <a:solidFill>
                            <a:srgbClr val="535353"/>
                          </a:solidFill>
                          <a:sym typeface="Helvetica Neue"/>
                        </a:defRPr>
                      </a:pPr>
                      <a:r>
                        <a:rPr sz="1600"/>
                        <a:t>Implémentation : 160</a:t>
                      </a:r>
                    </a:p>
                  </a:txBody>
                  <a:tcPr marL="25400" marR="25400" marT="25400" marB="254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solidFill>
                            <a:srgbClr val="535353"/>
                          </a:solidFill>
                          <a:sym typeface="Helvetica Neue"/>
                        </a:rPr>
                        <a:t>Arar &amp; chergou</a:t>
                      </a:r>
                    </a:p>
                  </a:txBody>
                  <a:tcPr marL="25400" marR="25400" marT="25400" marB="254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4516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000">
                          <a:solidFill>
                            <a:srgbClr val="535353"/>
                          </a:solidFill>
                          <a:sym typeface="Helvetica Neue"/>
                        </a:rPr>
                        <a:t>Cryptanalyse par substitution</a:t>
                      </a:r>
                    </a:p>
                  </a:txBody>
                  <a:tcPr marL="25400" marR="25400" marT="25400" marB="2540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3200">
                          <a:solidFill>
                            <a:srgbClr val="535353"/>
                          </a:solidFill>
                          <a:sym typeface="Helvetica Neue"/>
                        </a:defRPr>
                      </a:pPr>
                      <a:r>
                        <a:rPr sz="1600"/>
                        <a:t>Estimation : 75</a:t>
                      </a:r>
                    </a:p>
                    <a:p>
                      <a:pPr algn="l" defTabSz="457200">
                        <a:defRPr sz="3200">
                          <a:solidFill>
                            <a:srgbClr val="535353"/>
                          </a:solidFill>
                          <a:sym typeface="Helvetica Neue"/>
                        </a:defRPr>
                      </a:pPr>
                      <a:r>
                        <a:rPr sz="1600"/>
                        <a:t>Implémentation : 50 </a:t>
                      </a:r>
                    </a:p>
                  </a:txBody>
                  <a:tcPr marL="25400" marR="25400" marT="25400" marB="254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3200">
                          <a:solidFill>
                            <a:srgbClr val="535353"/>
                          </a:solidFill>
                          <a:sym typeface="Helvetica Neue"/>
                        </a:defRPr>
                      </a:pPr>
                      <a:r>
                        <a:rPr sz="1600"/>
                        <a:t>Estimation : 350</a:t>
                      </a:r>
                    </a:p>
                    <a:p>
                      <a:pPr algn="l" defTabSz="457200">
                        <a:defRPr sz="3200">
                          <a:solidFill>
                            <a:srgbClr val="535353"/>
                          </a:solidFill>
                          <a:sym typeface="Helvetica Neue"/>
                        </a:defRPr>
                      </a:pPr>
                      <a:r>
                        <a:rPr sz="1600"/>
                        <a:t>Implémentation : 140 </a:t>
                      </a:r>
                    </a:p>
                  </a:txBody>
                  <a:tcPr marL="25400" marR="25400" marT="25400" marB="254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solidFill>
                            <a:srgbClr val="535353"/>
                          </a:solidFill>
                          <a:sym typeface="Helvetica Neue"/>
                        </a:rPr>
                        <a:t>Ben mallem &amp; benammar &amp; Keskes</a:t>
                      </a:r>
                    </a:p>
                  </a:txBody>
                  <a:tcPr marL="25400" marR="25400" marT="25400" marB="254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64049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000">
                          <a:solidFill>
                            <a:srgbClr val="535353"/>
                          </a:solidFill>
                          <a:sym typeface="Helvetica Neue"/>
                        </a:rPr>
                        <a:t>Cryptanalyse de Vigenère</a:t>
                      </a:r>
                    </a:p>
                  </a:txBody>
                  <a:tcPr marL="25400" marR="25400" marT="25400" marB="2540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3200">
                          <a:solidFill>
                            <a:srgbClr val="535353"/>
                          </a:solidFill>
                          <a:sym typeface="Helvetica Neue"/>
                        </a:defRPr>
                      </a:pPr>
                      <a:r>
                        <a:rPr sz="1600"/>
                        <a:t>Estimation : 65</a:t>
                      </a:r>
                    </a:p>
                    <a:p>
                      <a:pPr algn="l" defTabSz="457200">
                        <a:defRPr sz="3200">
                          <a:solidFill>
                            <a:srgbClr val="535353"/>
                          </a:solidFill>
                          <a:sym typeface="Helvetica Neue"/>
                        </a:defRPr>
                      </a:pPr>
                      <a:r>
                        <a:rPr sz="1600"/>
                        <a:t>Implémentation : 35</a:t>
                      </a:r>
                    </a:p>
                  </a:txBody>
                  <a:tcPr marL="25400" marR="25400" marT="25400" marB="254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3200">
                          <a:solidFill>
                            <a:srgbClr val="535353"/>
                          </a:solidFill>
                          <a:sym typeface="Helvetica Neue"/>
                        </a:defRPr>
                      </a:pPr>
                      <a:r>
                        <a:rPr sz="1600"/>
                        <a:t>Estimation : 250</a:t>
                      </a:r>
                    </a:p>
                    <a:p>
                      <a:pPr algn="l" defTabSz="457200">
                        <a:defRPr sz="3200">
                          <a:solidFill>
                            <a:srgbClr val="535353"/>
                          </a:solidFill>
                          <a:sym typeface="Helvetica Neue"/>
                        </a:defRPr>
                      </a:pPr>
                      <a:r>
                        <a:rPr sz="1600"/>
                        <a:t>Implémentation : 280</a:t>
                      </a:r>
                    </a:p>
                  </a:txBody>
                  <a:tcPr marL="25400" marR="25400" marT="25400" marB="254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solidFill>
                            <a:srgbClr val="535353"/>
                          </a:solidFill>
                          <a:sym typeface="Helvetica Neue"/>
                        </a:rPr>
                        <a:t>Arar &amp; chergou &amp; Mohammed Seghir</a:t>
                      </a:r>
                    </a:p>
                  </a:txBody>
                  <a:tcPr marL="25400" marR="25400" marT="25400" marB="254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93629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000">
                          <a:solidFill>
                            <a:srgbClr val="535353"/>
                          </a:solidFill>
                          <a:sym typeface="Helvetica Neue"/>
                        </a:rPr>
                        <a:t>Déroulement des étapes cryptage/décryptage</a:t>
                      </a:r>
                    </a:p>
                  </a:txBody>
                  <a:tcPr marL="25400" marR="25400" marT="25400" marB="2540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3200">
                          <a:solidFill>
                            <a:srgbClr val="535353"/>
                          </a:solidFill>
                          <a:sym typeface="Helvetica Neue"/>
                        </a:defRPr>
                      </a:pPr>
                      <a:endParaRPr sz="1600"/>
                    </a:p>
                    <a:p>
                      <a:pPr algn="l" defTabSz="457200">
                        <a:defRPr sz="3200">
                          <a:solidFill>
                            <a:srgbClr val="535353"/>
                          </a:solidFill>
                          <a:sym typeface="Helvetica Neue"/>
                        </a:defRPr>
                      </a:pPr>
                      <a:r>
                        <a:rPr sz="1600"/>
                        <a:t>Estimation : 36</a:t>
                      </a:r>
                    </a:p>
                    <a:p>
                      <a:pPr algn="l" defTabSz="457200">
                        <a:defRPr sz="3200">
                          <a:solidFill>
                            <a:srgbClr val="535353"/>
                          </a:solidFill>
                          <a:sym typeface="Helvetica Neue"/>
                        </a:defRPr>
                      </a:pPr>
                      <a:r>
                        <a:rPr sz="1600"/>
                        <a:t>Implémentation : 28</a:t>
                      </a:r>
                    </a:p>
                  </a:txBody>
                  <a:tcPr marL="25400" marR="25400" marT="25400" marB="254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3200">
                          <a:solidFill>
                            <a:srgbClr val="535353"/>
                          </a:solidFill>
                          <a:sym typeface="Helvetica Neue"/>
                        </a:defRPr>
                      </a:pPr>
                      <a:r>
                        <a:rPr sz="1600"/>
                        <a:t>Estimation : 800</a:t>
                      </a:r>
                    </a:p>
                    <a:p>
                      <a:pPr algn="l" defTabSz="457200">
                        <a:defRPr sz="3200">
                          <a:solidFill>
                            <a:srgbClr val="535353"/>
                          </a:solidFill>
                          <a:sym typeface="Helvetica Neue"/>
                        </a:defRPr>
                      </a:pPr>
                      <a:r>
                        <a:rPr sz="1600"/>
                        <a:t>Implémentation : 800</a:t>
                      </a:r>
                    </a:p>
                  </a:txBody>
                  <a:tcPr marL="25400" marR="25400" marT="25400" marB="254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solidFill>
                            <a:srgbClr val="535353"/>
                          </a:solidFill>
                          <a:sym typeface="Helvetica Neue"/>
                        </a:rPr>
                        <a:t>Atouche &amp; Chahi Rabie </a:t>
                      </a:r>
                    </a:p>
                  </a:txBody>
                  <a:tcPr marL="25400" marR="25400" marT="25400" marB="254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550572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000">
                          <a:solidFill>
                            <a:srgbClr val="535353"/>
                          </a:solidFill>
                          <a:sym typeface="Helvetica Neue"/>
                        </a:rPr>
                        <a:t>Le coût total</a:t>
                      </a:r>
                    </a:p>
                  </a:txBody>
                  <a:tcPr marL="25400" marR="25400" marT="25400" marB="2540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3200">
                          <a:solidFill>
                            <a:srgbClr val="535353"/>
                          </a:solidFill>
                          <a:sym typeface="Helvetica Neue"/>
                        </a:defRPr>
                      </a:pPr>
                      <a:r>
                        <a:rPr sz="1600"/>
                        <a:t>Estimation : 182</a:t>
                      </a:r>
                    </a:p>
                    <a:p>
                      <a:pPr algn="l" defTabSz="457200">
                        <a:defRPr sz="3200">
                          <a:solidFill>
                            <a:srgbClr val="535353"/>
                          </a:solidFill>
                          <a:sym typeface="Helvetica Neue"/>
                        </a:defRPr>
                      </a:pPr>
                      <a:r>
                        <a:rPr sz="1600"/>
                        <a:t>Implémentation : 145</a:t>
                      </a:r>
                    </a:p>
                  </a:txBody>
                  <a:tcPr marL="25400" marR="25400" marT="25400" marB="254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3200">
                          <a:solidFill>
                            <a:srgbClr val="535353"/>
                          </a:solidFill>
                          <a:sym typeface="Helvetica Neue"/>
                        </a:defRPr>
                      </a:pPr>
                      <a:r>
                        <a:rPr sz="1600"/>
                        <a:t>Estimation : 2600</a:t>
                      </a:r>
                    </a:p>
                    <a:p>
                      <a:pPr algn="l" defTabSz="457200">
                        <a:defRPr sz="3200">
                          <a:solidFill>
                            <a:srgbClr val="535353"/>
                          </a:solidFill>
                          <a:sym typeface="Helvetica Neue"/>
                        </a:defRPr>
                      </a:pPr>
                      <a:r>
                        <a:rPr sz="1600"/>
                        <a:t>Implémentation : 2192</a:t>
                      </a:r>
                    </a:p>
                  </a:txBody>
                  <a:tcPr marL="25400" marR="25400" marT="25400" marB="254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3200">
                          <a:solidFill>
                            <a:srgbClr val="535353"/>
                          </a:solidFill>
                          <a:sym typeface="Helvetica Neue"/>
                        </a:defRPr>
                      </a:pPr>
                      <a:endParaRPr sz="1600" dirty="0"/>
                    </a:p>
                  </a:txBody>
                  <a:tcPr marL="25400" marR="25400" marT="25400" marB="254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8381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dirty="0" smtClean="0">
                <a:solidFill>
                  <a:schemeClr val="accent2"/>
                </a:solidFill>
                <a:latin typeface="Times New Roman" charset="0"/>
                <a:ea typeface="Times New Roman" charset="0"/>
                <a:cs typeface="Times New Roman" charset="0"/>
              </a:rPr>
              <a:t>Perspectives d’amélioration</a:t>
            </a:r>
            <a:endParaRPr lang="fr-FR" sz="4800" dirty="0">
              <a:solidFill>
                <a:schemeClr val="accent2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72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defTabSz="914400">
              <a:lnSpc>
                <a:spcPct val="200000"/>
              </a:lnSpc>
              <a:spcBef>
                <a:spcPts val="0"/>
              </a:spcBef>
              <a:buClrTx/>
              <a:buSzTx/>
            </a:pPr>
            <a:endParaRPr lang="fr-FR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defTabSz="914400">
              <a:lnSpc>
                <a:spcPct val="200000"/>
              </a:lnSpc>
              <a:spcBef>
                <a:spcPts val="0"/>
              </a:spcBef>
              <a:buClrTx/>
              <a:buSzTx/>
            </a:pPr>
            <a:r>
              <a:rPr lang="fr-FR" sz="2400" dirty="0" smtClean="0">
                <a:latin typeface="Times New Roman" charset="0"/>
                <a:ea typeface="Times New Roman" charset="0"/>
                <a:cs typeface="Times New Roman" charset="0"/>
              </a:rPr>
              <a:t>L’ajout </a:t>
            </a:r>
            <a:r>
              <a:rPr lang="fr-FR" sz="2400" dirty="0">
                <a:latin typeface="Times New Roman" charset="0"/>
                <a:ea typeface="Times New Roman" charset="0"/>
                <a:cs typeface="Times New Roman" charset="0"/>
              </a:rPr>
              <a:t>de nouveaux </a:t>
            </a:r>
            <a:r>
              <a:rPr lang="fr-FR" sz="24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types</a:t>
            </a:r>
            <a:r>
              <a:rPr lang="fr-FR" sz="2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de</a:t>
            </a:r>
            <a:r>
              <a:rPr lang="fr-FR" sz="2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chiffrement</a:t>
            </a:r>
            <a:r>
              <a:rPr lang="fr-FR" sz="2400" dirty="0">
                <a:latin typeface="Times New Roman" charset="0"/>
                <a:ea typeface="Times New Roman" charset="0"/>
                <a:cs typeface="Times New Roman" charset="0"/>
              </a:rPr>
              <a:t> tel que </a:t>
            </a:r>
            <a:r>
              <a:rPr lang="fr-FR" sz="2400" dirty="0" err="1">
                <a:latin typeface="Times New Roman" charset="0"/>
                <a:ea typeface="Times New Roman" charset="0"/>
                <a:cs typeface="Times New Roman" charset="0"/>
              </a:rPr>
              <a:t>Enigma</a:t>
            </a:r>
            <a:r>
              <a:rPr lang="fr-FR" sz="2400" dirty="0">
                <a:latin typeface="Times New Roman" charset="0"/>
                <a:ea typeface="Times New Roman" charset="0"/>
                <a:cs typeface="Times New Roman" charset="0"/>
              </a:rPr>
              <a:t>, Hill</a:t>
            </a:r>
            <a:r>
              <a:rPr lang="fr-FR" sz="2400" dirty="0" smtClean="0">
                <a:latin typeface="Times New Roman" charset="0"/>
                <a:ea typeface="Times New Roman" charset="0"/>
                <a:cs typeface="Times New Roman" charset="0"/>
              </a:rPr>
              <a:t>...</a:t>
            </a:r>
          </a:p>
          <a:p>
            <a:pPr defTabSz="914400">
              <a:lnSpc>
                <a:spcPct val="200000"/>
              </a:lnSpc>
              <a:spcBef>
                <a:spcPts val="0"/>
              </a:spcBef>
              <a:buClrTx/>
              <a:buSzTx/>
            </a:pPr>
            <a:endParaRPr lang="fr-FR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defTabSz="914400">
              <a:lnSpc>
                <a:spcPct val="200000"/>
              </a:lnSpc>
              <a:spcBef>
                <a:spcPts val="0"/>
              </a:spcBef>
              <a:buClrTx/>
              <a:buSzTx/>
            </a:pPr>
            <a:r>
              <a:rPr lang="fr-FR" sz="2400" dirty="0" smtClean="0">
                <a:latin typeface="Times New Roman" charset="0"/>
                <a:ea typeface="Times New Roman" charset="0"/>
                <a:cs typeface="Times New Roman" charset="0"/>
              </a:rPr>
              <a:t>L’ajout </a:t>
            </a:r>
            <a:r>
              <a:rPr lang="fr-FR" sz="2400" dirty="0">
                <a:latin typeface="Times New Roman" charset="0"/>
                <a:ea typeface="Times New Roman" charset="0"/>
                <a:cs typeface="Times New Roman" charset="0"/>
              </a:rPr>
              <a:t>d’autres langues tel que </a:t>
            </a:r>
            <a:r>
              <a:rPr lang="fr-FR" sz="24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l’anglais</a:t>
            </a:r>
            <a:r>
              <a:rPr lang="fr-FR" sz="2400" dirty="0">
                <a:latin typeface="Times New Roman" charset="0"/>
                <a:ea typeface="Times New Roman" charset="0"/>
                <a:cs typeface="Times New Roman" charset="0"/>
              </a:rPr>
              <a:t> ou bien </a:t>
            </a:r>
            <a:r>
              <a:rPr lang="fr-FR" sz="24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l’espagnol</a:t>
            </a:r>
          </a:p>
          <a:p>
            <a:pPr defTabSz="914400">
              <a:lnSpc>
                <a:spcPct val="200000"/>
              </a:lnSpc>
              <a:spcBef>
                <a:spcPts val="0"/>
              </a:spcBef>
              <a:buClrTx/>
              <a:buSzTx/>
            </a:pPr>
            <a:endParaRPr lang="fr-FR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77334" y="597595"/>
            <a:ext cx="8596668" cy="13208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3600" b="1" dirty="0" smtClean="0">
                <a:solidFill>
                  <a:srgbClr val="002060"/>
                </a:solidFill>
              </a:rPr>
              <a:t>Perspectives d’amélioration</a:t>
            </a:r>
          </a:p>
        </p:txBody>
      </p:sp>
    </p:spTree>
    <p:extLst>
      <p:ext uri="{BB962C8B-B14F-4D97-AF65-F5344CB8AC3E}">
        <p14:creationId xmlns:p14="http://schemas.microsoft.com/office/powerpoint/2010/main" val="41900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dirty="0" smtClean="0">
                <a:solidFill>
                  <a:schemeClr val="accent2"/>
                </a:solidFill>
                <a:latin typeface="Times New Roman" charset="0"/>
                <a:ea typeface="Times New Roman" charset="0"/>
                <a:cs typeface="Times New Roman" charset="0"/>
              </a:rPr>
              <a:t>Conclusion</a:t>
            </a:r>
            <a:endParaRPr lang="fr-FR" sz="4800" dirty="0">
              <a:solidFill>
                <a:schemeClr val="accent2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87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defTabSz="914400">
              <a:lnSpc>
                <a:spcPct val="200000"/>
              </a:lnSpc>
              <a:spcBef>
                <a:spcPts val="0"/>
              </a:spcBef>
              <a:buClrTx/>
              <a:buSzTx/>
              <a:buNone/>
            </a:pPr>
            <a:r>
              <a:rPr lang="fr-FR" sz="20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	D’après </a:t>
            </a:r>
            <a:r>
              <a:rPr lang="fr-FR" sz="2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tout ce que nous avons pu voir, </a:t>
            </a:r>
            <a:r>
              <a:rPr lang="fr-FR" sz="2000" dirty="0" err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Cryptopher</a:t>
            </a:r>
            <a:r>
              <a:rPr lang="fr-FR" sz="2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permet de </a:t>
            </a:r>
            <a:r>
              <a:rPr lang="fr-FR" sz="20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:</a:t>
            </a:r>
          </a:p>
          <a:p>
            <a:pPr marL="0" indent="0" defTabSz="914400">
              <a:lnSpc>
                <a:spcPct val="200000"/>
              </a:lnSpc>
              <a:spcBef>
                <a:spcPts val="0"/>
              </a:spcBef>
              <a:buClrTx/>
              <a:buSzTx/>
              <a:buNone/>
            </a:pPr>
            <a:endParaRPr lang="fr-FR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-457200" defTabSz="914400">
              <a:lnSpc>
                <a:spcPct val="150000"/>
              </a:lnSpc>
              <a:spcBef>
                <a:spcPts val="0"/>
              </a:spcBef>
              <a:buClrTx/>
              <a:buSzTx/>
            </a:pPr>
            <a:r>
              <a:rPr lang="fr-FR" sz="2400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Crypter/Décrypter</a:t>
            </a:r>
            <a:r>
              <a:rPr lang="fr-FR" sz="2400" dirty="0">
                <a:latin typeface="Times New Roman" charset="0"/>
                <a:ea typeface="Times New Roman" charset="0"/>
                <a:cs typeface="Times New Roman" charset="0"/>
              </a:rPr>
              <a:t> un texte</a:t>
            </a:r>
          </a:p>
          <a:p>
            <a:pPr marL="457200" lvl="1" indent="-457200" defTabSz="914400">
              <a:lnSpc>
                <a:spcPct val="150000"/>
              </a:lnSpc>
              <a:spcBef>
                <a:spcPts val="0"/>
              </a:spcBef>
              <a:buClrTx/>
              <a:buSzTx/>
            </a:pPr>
            <a:r>
              <a:rPr lang="fr-FR" sz="2400" dirty="0">
                <a:latin typeface="Times New Roman" charset="0"/>
                <a:ea typeface="Times New Roman" charset="0"/>
                <a:cs typeface="Times New Roman" charset="0"/>
              </a:rPr>
              <a:t>Par </a:t>
            </a:r>
            <a:r>
              <a:rPr lang="fr-FR" sz="2400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substitution</a:t>
            </a:r>
            <a:r>
              <a:rPr lang="fr-FR" sz="2400" dirty="0">
                <a:latin typeface="Times New Roman" charset="0"/>
                <a:ea typeface="Times New Roman" charset="0"/>
                <a:cs typeface="Times New Roman" charset="0"/>
              </a:rPr>
              <a:t> ou selon la méthode de </a:t>
            </a:r>
            <a:r>
              <a:rPr lang="fr-FR" sz="2400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Vigenère</a:t>
            </a:r>
          </a:p>
          <a:p>
            <a:pPr marL="457200" lvl="1" indent="-457200" defTabSz="914400">
              <a:lnSpc>
                <a:spcPct val="150000"/>
              </a:lnSpc>
              <a:spcBef>
                <a:spcPts val="0"/>
              </a:spcBef>
              <a:buClrTx/>
              <a:buSzTx/>
            </a:pPr>
            <a:r>
              <a:rPr lang="fr-FR" sz="2400" dirty="0">
                <a:latin typeface="Times New Roman" charset="0"/>
                <a:ea typeface="Times New Roman" charset="0"/>
                <a:cs typeface="Times New Roman" charset="0"/>
              </a:rPr>
              <a:t>Avec ou sans </a:t>
            </a:r>
            <a:r>
              <a:rPr lang="fr-FR" sz="2400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clé</a:t>
            </a:r>
          </a:p>
          <a:p>
            <a:pPr marL="457200" lvl="1" indent="-457200" defTabSz="914400">
              <a:lnSpc>
                <a:spcPct val="150000"/>
              </a:lnSpc>
              <a:spcBef>
                <a:spcPts val="0"/>
              </a:spcBef>
              <a:buClrTx/>
              <a:buSzTx/>
            </a:pPr>
            <a:r>
              <a:rPr lang="fr-FR" sz="2400" dirty="0">
                <a:latin typeface="Times New Roman" charset="0"/>
                <a:ea typeface="Times New Roman" charset="0"/>
                <a:cs typeface="Times New Roman" charset="0"/>
              </a:rPr>
              <a:t>Via une interface graphique </a:t>
            </a:r>
            <a:r>
              <a:rPr lang="fr-FR" sz="2400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ergonomique</a:t>
            </a:r>
            <a:r>
              <a:rPr lang="fr-FR" sz="2400" dirty="0">
                <a:latin typeface="Times New Roman" charset="0"/>
                <a:ea typeface="Times New Roman" charset="0"/>
                <a:cs typeface="Times New Roman" charset="0"/>
              </a:rPr>
              <a:t> et </a:t>
            </a:r>
            <a:r>
              <a:rPr lang="fr-FR" sz="2400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facile</a:t>
            </a:r>
            <a:r>
              <a:rPr lang="fr-FR" sz="2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fr-FR" sz="2400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d’accès</a:t>
            </a:r>
          </a:p>
          <a:p>
            <a:pPr marL="0" indent="0" defTabSz="914400">
              <a:spcBef>
                <a:spcPts val="0"/>
              </a:spcBef>
              <a:buClrTx/>
              <a:buSzTx/>
              <a:buNone/>
            </a:pPr>
            <a:endParaRPr lang="fr-FR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77334" y="597595"/>
            <a:ext cx="8596668" cy="13208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3600" b="1" dirty="0" smtClean="0">
                <a:solidFill>
                  <a:srgbClr val="002060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93279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	L'élaboration </a:t>
            </a:r>
            <a:r>
              <a:rPr lang="fr-FR" sz="2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de ce projet s'est révélée profitable sur plusieurs points :</a:t>
            </a:r>
          </a:p>
          <a:p>
            <a:pPr marL="0" indent="0" defTabSz="914400">
              <a:lnSpc>
                <a:spcPct val="200000"/>
              </a:lnSpc>
              <a:spcBef>
                <a:spcPts val="0"/>
              </a:spcBef>
              <a:buClrTx/>
              <a:buSzTx/>
              <a:buNone/>
            </a:pPr>
            <a:endParaRPr lang="fr-FR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lvl="1"/>
            <a:r>
              <a:rPr lang="fr-FR" sz="2400" dirty="0"/>
              <a:t>Acquérir une </a:t>
            </a:r>
            <a:r>
              <a:rPr lang="fr-FR" sz="2400" dirty="0">
                <a:solidFill>
                  <a:schemeClr val="tx1"/>
                </a:solidFill>
              </a:rPr>
              <a:t>expérience </a:t>
            </a:r>
            <a:r>
              <a:rPr lang="fr-FR" sz="2400" dirty="0"/>
              <a:t>enrichissante</a:t>
            </a:r>
          </a:p>
          <a:p>
            <a:pPr lvl="1"/>
            <a:r>
              <a:rPr lang="fr-FR" sz="2400" dirty="0">
                <a:solidFill>
                  <a:schemeClr val="tx1"/>
                </a:solidFill>
              </a:rPr>
              <a:t>Repousser </a:t>
            </a:r>
            <a:r>
              <a:rPr lang="fr-FR" sz="2400" dirty="0"/>
              <a:t>nos limites et relever les défis</a:t>
            </a:r>
            <a:endParaRPr lang="fr-FR" sz="2400" dirty="0">
              <a:solidFill>
                <a:srgbClr val="C00000"/>
              </a:solidFill>
            </a:endParaRPr>
          </a:p>
          <a:p>
            <a:pPr lvl="1"/>
            <a:r>
              <a:rPr lang="fr-FR" sz="2400" dirty="0">
                <a:solidFill>
                  <a:schemeClr val="tx1"/>
                </a:solidFill>
              </a:rPr>
              <a:t>Apprendre </a:t>
            </a:r>
            <a:r>
              <a:rPr lang="fr-FR" sz="2400" dirty="0"/>
              <a:t>à travailler en </a:t>
            </a:r>
            <a:r>
              <a:rPr lang="fr-FR" sz="2400" dirty="0">
                <a:solidFill>
                  <a:srgbClr val="FF0000"/>
                </a:solidFill>
              </a:rPr>
              <a:t>équipe</a:t>
            </a:r>
          </a:p>
          <a:p>
            <a:pPr lvl="1"/>
            <a:r>
              <a:rPr lang="fr-FR" sz="2400" dirty="0"/>
              <a:t>Le premier résultat de </a:t>
            </a:r>
            <a:r>
              <a:rPr lang="fr-FR" sz="2400" dirty="0" err="1">
                <a:solidFill>
                  <a:schemeClr val="tx1"/>
                </a:solidFill>
              </a:rPr>
              <a:t>Crytopher</a:t>
            </a:r>
            <a:r>
              <a:rPr lang="fr-FR" sz="2400" dirty="0">
                <a:solidFill>
                  <a:schemeClr val="tx1"/>
                </a:solidFill>
              </a:rPr>
              <a:t> </a:t>
            </a:r>
            <a:r>
              <a:rPr lang="fr-FR" sz="2400" dirty="0"/>
              <a:t>est très encourageant et reste ouvert à toute </a:t>
            </a:r>
            <a:r>
              <a:rPr lang="fr-FR" sz="2400" dirty="0">
                <a:solidFill>
                  <a:srgbClr val="FF0000"/>
                </a:solidFill>
              </a:rPr>
              <a:t>amélioration</a:t>
            </a:r>
          </a:p>
          <a:p>
            <a:pPr marL="0" indent="0" defTabSz="914400">
              <a:spcBef>
                <a:spcPts val="0"/>
              </a:spcBef>
              <a:buClrTx/>
              <a:buSzTx/>
              <a:buNone/>
            </a:pPr>
            <a:endParaRPr lang="fr-FR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77334" y="597595"/>
            <a:ext cx="8596668" cy="13208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3600" b="1" dirty="0" smtClean="0">
                <a:solidFill>
                  <a:srgbClr val="002060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80034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	Perspectives d’amélioration</a:t>
            </a:r>
            <a:endParaRPr lang="fr-FR" sz="24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 defTabSz="914400">
              <a:lnSpc>
                <a:spcPct val="200000"/>
              </a:lnSpc>
              <a:spcBef>
                <a:spcPts val="0"/>
              </a:spcBef>
              <a:buClrTx/>
              <a:buSzTx/>
              <a:buNone/>
            </a:pPr>
            <a:endParaRPr lang="fr-FR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defTabSz="914400">
              <a:lnSpc>
                <a:spcPct val="200000"/>
              </a:lnSpc>
              <a:spcBef>
                <a:spcPts val="0"/>
              </a:spcBef>
              <a:buClrTx/>
              <a:buSzTx/>
            </a:pPr>
            <a:r>
              <a:rPr lang="fr-FR" sz="2400" dirty="0">
                <a:latin typeface="Times New Roman" charset="0"/>
                <a:ea typeface="Times New Roman" charset="0"/>
                <a:cs typeface="Times New Roman" charset="0"/>
              </a:rPr>
              <a:t>L’ajout de nouveaux </a:t>
            </a:r>
            <a:r>
              <a:rPr lang="fr-FR" sz="24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types</a:t>
            </a:r>
            <a:r>
              <a:rPr lang="fr-FR" sz="2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de</a:t>
            </a:r>
            <a:r>
              <a:rPr lang="fr-FR" sz="2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chiffrement</a:t>
            </a:r>
            <a:r>
              <a:rPr lang="fr-FR" sz="2400" dirty="0">
                <a:latin typeface="Times New Roman" charset="0"/>
                <a:ea typeface="Times New Roman" charset="0"/>
                <a:cs typeface="Times New Roman" charset="0"/>
              </a:rPr>
              <a:t> tel que </a:t>
            </a:r>
            <a:r>
              <a:rPr lang="fr-FR" sz="2400" dirty="0" err="1">
                <a:latin typeface="Times New Roman" charset="0"/>
                <a:ea typeface="Times New Roman" charset="0"/>
                <a:cs typeface="Times New Roman" charset="0"/>
              </a:rPr>
              <a:t>Enigma</a:t>
            </a:r>
            <a:r>
              <a:rPr lang="fr-FR" sz="2400" dirty="0">
                <a:latin typeface="Times New Roman" charset="0"/>
                <a:ea typeface="Times New Roman" charset="0"/>
                <a:cs typeface="Times New Roman" charset="0"/>
              </a:rPr>
              <a:t>, Hill</a:t>
            </a:r>
            <a:r>
              <a:rPr lang="fr-FR" sz="2400" dirty="0" smtClean="0">
                <a:latin typeface="Times New Roman" charset="0"/>
                <a:ea typeface="Times New Roman" charset="0"/>
                <a:cs typeface="Times New Roman" charset="0"/>
              </a:rPr>
              <a:t>...</a:t>
            </a:r>
            <a:endParaRPr lang="fr-FR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defTabSz="914400">
              <a:lnSpc>
                <a:spcPct val="200000"/>
              </a:lnSpc>
              <a:spcBef>
                <a:spcPts val="0"/>
              </a:spcBef>
              <a:buClrTx/>
              <a:buSzTx/>
            </a:pPr>
            <a:r>
              <a:rPr lang="fr-FR" sz="2400" dirty="0">
                <a:latin typeface="Times New Roman" charset="0"/>
                <a:ea typeface="Times New Roman" charset="0"/>
                <a:cs typeface="Times New Roman" charset="0"/>
              </a:rPr>
              <a:t>L’ajout d’autres langues tel que </a:t>
            </a:r>
            <a:r>
              <a:rPr lang="fr-FR" sz="24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l’anglais</a:t>
            </a:r>
            <a:r>
              <a:rPr lang="fr-FR" sz="2400" dirty="0">
                <a:latin typeface="Times New Roman" charset="0"/>
                <a:ea typeface="Times New Roman" charset="0"/>
                <a:cs typeface="Times New Roman" charset="0"/>
              </a:rPr>
              <a:t> ou bien </a:t>
            </a:r>
            <a:r>
              <a:rPr lang="fr-FR" sz="24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l’espagnol</a:t>
            </a:r>
          </a:p>
          <a:p>
            <a:pPr defTabSz="914400">
              <a:lnSpc>
                <a:spcPct val="200000"/>
              </a:lnSpc>
              <a:spcBef>
                <a:spcPts val="0"/>
              </a:spcBef>
              <a:buClrTx/>
              <a:buSzTx/>
            </a:pPr>
            <a:endParaRPr lang="fr-FR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 defTabSz="914400">
              <a:spcBef>
                <a:spcPts val="0"/>
              </a:spcBef>
              <a:buClrTx/>
              <a:buSzTx/>
              <a:buNone/>
            </a:pPr>
            <a:endParaRPr lang="fr-FR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77334" y="597595"/>
            <a:ext cx="8596668" cy="13208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3600" b="1" dirty="0" smtClean="0">
                <a:solidFill>
                  <a:srgbClr val="002060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63963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algn="ctr"/>
            <a:r>
              <a:rPr lang="fr-FR" b="1" dirty="0" smtClean="0">
                <a:solidFill>
                  <a:srgbClr val="002060"/>
                </a:solidFill>
              </a:rPr>
              <a:t>Introduction</a:t>
            </a:r>
            <a:endParaRPr lang="fr-FR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85975"/>
            <a:ext cx="8596668" cy="420052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fr-FR" sz="2400" dirty="0" smtClean="0">
                <a:latin typeface="Times New Roman" charset="0"/>
                <a:ea typeface="Times New Roman" charset="0"/>
                <a:cs typeface="Times New Roman" charset="0"/>
              </a:rPr>
              <a:t>Qu’est-ce </a:t>
            </a:r>
            <a:r>
              <a:rPr lang="fr-FR" sz="2400" dirty="0" smtClean="0">
                <a:latin typeface="Times New Roman" charset="0"/>
                <a:ea typeface="Times New Roman" charset="0"/>
                <a:cs typeface="Times New Roman" charset="0"/>
              </a:rPr>
              <a:t>que la </a:t>
            </a:r>
            <a:r>
              <a:rPr lang="fr-FR" sz="24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cryptologie</a:t>
            </a:r>
            <a:r>
              <a:rPr lang="fr-FR" sz="2400" dirty="0" smtClean="0">
                <a:latin typeface="Times New Roman" charset="0"/>
                <a:ea typeface="Times New Roman" charset="0"/>
                <a:cs typeface="Times New Roman" charset="0"/>
              </a:rPr>
              <a:t> ?</a:t>
            </a:r>
          </a:p>
          <a:p>
            <a:pPr>
              <a:lnSpc>
                <a:spcPct val="200000"/>
              </a:lnSpc>
            </a:pPr>
            <a:r>
              <a:rPr lang="fr-FR" sz="2400" dirty="0">
                <a:latin typeface="Times New Roman" charset="0"/>
                <a:ea typeface="Times New Roman" charset="0"/>
                <a:cs typeface="Times New Roman" charset="0"/>
              </a:rPr>
              <a:t>Quels outils utilisent-on dans ce domaine ?</a:t>
            </a:r>
          </a:p>
          <a:p>
            <a:pPr>
              <a:lnSpc>
                <a:spcPct val="200000"/>
              </a:lnSpc>
            </a:pPr>
            <a:r>
              <a:rPr lang="fr-FR" sz="2400" dirty="0" smtClean="0">
                <a:latin typeface="Times New Roman" charset="0"/>
                <a:ea typeface="Times New Roman" charset="0"/>
                <a:cs typeface="Times New Roman" charset="0"/>
              </a:rPr>
              <a:t>Un </a:t>
            </a:r>
            <a:r>
              <a:rPr lang="fr-FR" sz="2400" dirty="0">
                <a:latin typeface="Times New Roman" charset="0"/>
                <a:ea typeface="Times New Roman" charset="0"/>
                <a:cs typeface="Times New Roman" charset="0"/>
              </a:rPr>
              <a:t>outil dédié à la cryptographie se veut d’une grande utilité pour </a:t>
            </a:r>
          </a:p>
          <a:p>
            <a:pPr lvl="1"/>
            <a:r>
              <a:rPr lang="fr-FR" sz="2400" dirty="0">
                <a:latin typeface="Times New Roman" charset="0"/>
                <a:ea typeface="Times New Roman" charset="0"/>
                <a:cs typeface="Times New Roman" charset="0"/>
              </a:rPr>
              <a:t>les chercheurs</a:t>
            </a:r>
          </a:p>
          <a:p>
            <a:pPr lvl="1"/>
            <a:r>
              <a:rPr lang="fr-FR" sz="2400" dirty="0">
                <a:latin typeface="Times New Roman" charset="0"/>
                <a:ea typeface="Times New Roman" charset="0"/>
                <a:cs typeface="Times New Roman" charset="0"/>
              </a:rPr>
              <a:t>des personnes voulant s'initier à la cryptologie</a:t>
            </a:r>
          </a:p>
          <a:p>
            <a:endParaRPr lang="fr-FR" sz="28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74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algn="ctr"/>
            <a:r>
              <a:rPr lang="fr-FR" b="1" dirty="0">
                <a:solidFill>
                  <a:srgbClr val="002060"/>
                </a:solidFill>
              </a:rPr>
              <a:t>C</a:t>
            </a:r>
            <a:r>
              <a:rPr lang="fr-FR" b="1" dirty="0" smtClean="0">
                <a:solidFill>
                  <a:srgbClr val="002060"/>
                </a:solidFill>
              </a:rPr>
              <a:t>ontexte </a:t>
            </a:r>
            <a:r>
              <a:rPr lang="fr-FR" b="1" dirty="0">
                <a:solidFill>
                  <a:srgbClr val="002060"/>
                </a:solidFill>
              </a:rPr>
              <a:t>de notre projet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2064437"/>
            <a:ext cx="8435802" cy="377915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50000"/>
              </a:lnSpc>
            </a:pPr>
            <a:r>
              <a:rPr lang="fr-FR" sz="2600" dirty="0" smtClean="0">
                <a:latin typeface="Times New Roman" charset="0"/>
                <a:ea typeface="Times New Roman" charset="0"/>
                <a:cs typeface="Times New Roman" charset="0"/>
              </a:rPr>
              <a:t>Crypter</a:t>
            </a:r>
            <a:endParaRPr lang="fr-FR" sz="26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250000"/>
              </a:lnSpc>
            </a:pPr>
            <a:r>
              <a:rPr lang="fr-FR" sz="2600" dirty="0" smtClean="0">
                <a:latin typeface="Times New Roman" charset="0"/>
                <a:ea typeface="Times New Roman" charset="0"/>
                <a:cs typeface="Times New Roman" charset="0"/>
              </a:rPr>
              <a:t>Décrypter</a:t>
            </a:r>
          </a:p>
          <a:p>
            <a:pPr>
              <a:lnSpc>
                <a:spcPct val="250000"/>
              </a:lnSpc>
            </a:pPr>
            <a:r>
              <a:rPr lang="fr-FR" sz="2600" dirty="0">
                <a:latin typeface="Times New Roman" charset="0"/>
                <a:ea typeface="Times New Roman" charset="0"/>
                <a:cs typeface="Times New Roman" charset="0"/>
              </a:rPr>
              <a:t>Effectuer une cryptanalyse sur un texte </a:t>
            </a:r>
            <a:endParaRPr lang="fr-FR" sz="2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250000"/>
              </a:lnSpc>
            </a:pPr>
            <a:r>
              <a:rPr lang="fr-FR" sz="2600" dirty="0">
                <a:latin typeface="Times New Roman" charset="0"/>
                <a:ea typeface="Times New Roman" charset="0"/>
                <a:cs typeface="Times New Roman" charset="0"/>
              </a:rPr>
              <a:t>Par la méthode de </a:t>
            </a:r>
            <a:r>
              <a:rPr lang="fr-FR" sz="2600" b="1" dirty="0" err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Vigénère</a:t>
            </a:r>
            <a:r>
              <a:rPr lang="fr-FR" sz="26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fr-FR" sz="2600" dirty="0">
                <a:latin typeface="Times New Roman" charset="0"/>
                <a:ea typeface="Times New Roman" charset="0"/>
                <a:cs typeface="Times New Roman" charset="0"/>
              </a:rPr>
              <a:t>ou bien par </a:t>
            </a:r>
            <a:r>
              <a:rPr lang="fr-FR" sz="26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Substitution</a:t>
            </a:r>
          </a:p>
          <a:p>
            <a:pPr>
              <a:lnSpc>
                <a:spcPct val="250000"/>
              </a:lnSpc>
            </a:pPr>
            <a:endParaRPr lang="fr-FR" sz="2400" dirty="0"/>
          </a:p>
          <a:p>
            <a:endParaRPr lang="fr-FR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4202705"/>
            <a:ext cx="10515600" cy="1054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fr-FR" dirty="0" smtClean="0"/>
          </a:p>
          <a:p>
            <a:endParaRPr lang="fr-FR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5390795"/>
            <a:ext cx="10515600" cy="1054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8469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dirty="0" smtClean="0">
                <a:solidFill>
                  <a:schemeClr val="accent2"/>
                </a:solidFill>
                <a:latin typeface="Times New Roman" charset="0"/>
                <a:ea typeface="Times New Roman" charset="0"/>
                <a:cs typeface="Times New Roman" charset="0"/>
              </a:rPr>
              <a:t>Architecture</a:t>
            </a:r>
            <a:endParaRPr lang="fr-FR" sz="4800" dirty="0">
              <a:solidFill>
                <a:schemeClr val="accent2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4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272117"/>
            <a:ext cx="8596668" cy="1826581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fr-FR" b="1" i="1" u="sng" dirty="0" smtClean="0">
                <a:solidFill>
                  <a:srgbClr val="002060"/>
                </a:solidFill>
              </a:rPr>
              <a:t>Organigramme &amp; Fonctionnalités</a:t>
            </a:r>
            <a:endParaRPr lang="fr-FR" b="1" i="1" u="sng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25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3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Interface graphique"/>
          <p:cNvGrpSpPr/>
          <p:nvPr/>
        </p:nvGrpSpPr>
        <p:grpSpPr>
          <a:xfrm>
            <a:off x="4409774" y="2137802"/>
            <a:ext cx="3313764" cy="1248552"/>
            <a:chOff x="0" y="0"/>
            <a:chExt cx="6627525" cy="2497102"/>
          </a:xfrm>
        </p:grpSpPr>
        <p:sp>
          <p:nvSpPr>
            <p:cNvPr id="121" name="Rectangle aux angles arrondis"/>
            <p:cNvSpPr/>
            <p:nvPr/>
          </p:nvSpPr>
          <p:spPr>
            <a:xfrm>
              <a:off x="0" y="0"/>
              <a:ext cx="6627525" cy="2497102"/>
            </a:xfrm>
            <a:prstGeom prst="roundRect">
              <a:avLst>
                <a:gd name="adj" fmla="val 18019"/>
              </a:avLst>
            </a:prstGeom>
            <a:solidFill>
              <a:srgbClr val="FFCCCC"/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  <a:endParaRPr sz="1700"/>
            </a:p>
          </p:txBody>
        </p:sp>
        <p:sp>
          <p:nvSpPr>
            <p:cNvPr id="122" name="Interface graphique"/>
            <p:cNvSpPr txBox="1"/>
            <p:nvPr/>
          </p:nvSpPr>
          <p:spPr>
            <a:xfrm>
              <a:off x="98460" y="136422"/>
              <a:ext cx="6363953" cy="17139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8" tIns="35718" rIns="35718" bIns="35718" numCol="1" anchor="ctr">
              <a:sp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  <a:endParaRPr sz="1700" dirty="0"/>
            </a:p>
            <a:p>
              <a:pPr algn="ctr">
                <a:defRPr sz="3400"/>
              </a:pPr>
              <a:r>
                <a:rPr sz="1700" dirty="0"/>
                <a:t>Interface graphique</a:t>
              </a:r>
              <a:br>
                <a:rPr sz="1700" dirty="0"/>
              </a:br>
              <a:endParaRPr sz="1700" dirty="0"/>
            </a:p>
          </p:txBody>
        </p:sp>
      </p:grpSp>
      <p:grpSp>
        <p:nvGrpSpPr>
          <p:cNvPr id="126" name="Gestionnaire de fichiers"/>
          <p:cNvGrpSpPr/>
          <p:nvPr/>
        </p:nvGrpSpPr>
        <p:grpSpPr>
          <a:xfrm>
            <a:off x="4409774" y="4249158"/>
            <a:ext cx="3313764" cy="1248552"/>
            <a:chOff x="0" y="0"/>
            <a:chExt cx="6627525" cy="2497102"/>
          </a:xfrm>
        </p:grpSpPr>
        <p:sp>
          <p:nvSpPr>
            <p:cNvPr id="124" name="Rectangle aux angles arrondis"/>
            <p:cNvSpPr/>
            <p:nvPr/>
          </p:nvSpPr>
          <p:spPr>
            <a:xfrm>
              <a:off x="0" y="0"/>
              <a:ext cx="6627525" cy="2497102"/>
            </a:xfrm>
            <a:prstGeom prst="roundRect">
              <a:avLst>
                <a:gd name="adj" fmla="val 17409"/>
              </a:avLst>
            </a:prstGeom>
            <a:solidFill>
              <a:srgbClr val="72FDEA"/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  <a:endParaRPr sz="1700"/>
            </a:p>
          </p:txBody>
        </p:sp>
        <p:sp>
          <p:nvSpPr>
            <p:cNvPr id="125" name="Gestionnaire de fichiers"/>
            <p:cNvSpPr txBox="1"/>
            <p:nvPr/>
          </p:nvSpPr>
          <p:spPr>
            <a:xfrm>
              <a:off x="127326" y="422366"/>
              <a:ext cx="6372875" cy="16523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8" tIns="35718" rIns="35718" bIns="35718" numCol="1" anchor="ctr">
              <a:spAutoFit/>
            </a:bodyPr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1500"/>
            </a:p>
            <a:p>
              <a:pPr>
                <a:defRPr sz="3400"/>
              </a:pPr>
              <a:r>
                <a:rPr sz="1700"/>
                <a:t>Gestionnaire de fichiers</a:t>
              </a:r>
              <a:br>
                <a:rPr sz="1700"/>
              </a:br>
              <a:endParaRPr sz="1700"/>
            </a:p>
          </p:txBody>
        </p:sp>
      </p:grpSp>
      <p:sp>
        <p:nvSpPr>
          <p:cNvPr id="127" name="Ligne"/>
          <p:cNvSpPr/>
          <p:nvPr/>
        </p:nvSpPr>
        <p:spPr>
          <a:xfrm>
            <a:off x="5451669" y="3408772"/>
            <a:ext cx="1" cy="840427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22859" tIns="22859" rIns="22859" bIns="22859"/>
          <a:lstStyle/>
          <a:p>
            <a:endParaRPr sz="900"/>
          </a:p>
        </p:txBody>
      </p:sp>
      <p:sp>
        <p:nvSpPr>
          <p:cNvPr id="128" name="[1]"/>
          <p:cNvSpPr txBox="1"/>
          <p:nvPr/>
        </p:nvSpPr>
        <p:spPr>
          <a:xfrm>
            <a:off x="5193835" y="3694425"/>
            <a:ext cx="250067" cy="2260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>
              <a:defRPr sz="20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000"/>
              <a:t>[1]</a:t>
            </a:r>
          </a:p>
        </p:txBody>
      </p:sp>
      <p:grpSp>
        <p:nvGrpSpPr>
          <p:cNvPr id="132" name="Cryptage"/>
          <p:cNvGrpSpPr/>
          <p:nvPr/>
        </p:nvGrpSpPr>
        <p:grpSpPr>
          <a:xfrm>
            <a:off x="8878236" y="2160220"/>
            <a:ext cx="3313764" cy="1248552"/>
            <a:chOff x="0" y="0"/>
            <a:chExt cx="6627525" cy="2497102"/>
          </a:xfrm>
        </p:grpSpPr>
        <p:sp>
          <p:nvSpPr>
            <p:cNvPr id="130" name="Rectangle aux angles arrondis"/>
            <p:cNvSpPr/>
            <p:nvPr/>
          </p:nvSpPr>
          <p:spPr>
            <a:xfrm>
              <a:off x="0" y="0"/>
              <a:ext cx="6627525" cy="2497102"/>
            </a:xfrm>
            <a:prstGeom prst="roundRect">
              <a:avLst>
                <a:gd name="adj" fmla="val 20730"/>
              </a:avLst>
            </a:prstGeom>
            <a:solidFill>
              <a:srgbClr val="FFFC66"/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>
                <a:defRPr sz="3400"/>
              </a:pPr>
              <a:endParaRPr sz="1700"/>
            </a:p>
          </p:txBody>
        </p:sp>
        <p:sp>
          <p:nvSpPr>
            <p:cNvPr id="131" name="Cryptage"/>
            <p:cNvSpPr txBox="1"/>
            <p:nvPr/>
          </p:nvSpPr>
          <p:spPr>
            <a:xfrm>
              <a:off x="151614" y="465660"/>
              <a:ext cx="6324297" cy="6674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8" tIns="35718" rIns="35718" bIns="35718" numCol="1" anchor="ctr">
              <a:spAutoFit/>
            </a:bodyPr>
            <a:lstStyle>
              <a:lvl1pPr>
                <a:defRPr sz="3400"/>
              </a:lvl1pPr>
            </a:lstStyle>
            <a:p>
              <a:pPr algn="ctr"/>
              <a:r>
                <a:rPr sz="1700" dirty="0"/>
                <a:t>Cryptage</a:t>
              </a:r>
            </a:p>
          </p:txBody>
        </p:sp>
      </p:grpSp>
      <p:grpSp>
        <p:nvGrpSpPr>
          <p:cNvPr id="135" name="Cryptage par substitution"/>
          <p:cNvGrpSpPr/>
          <p:nvPr/>
        </p:nvGrpSpPr>
        <p:grpSpPr>
          <a:xfrm>
            <a:off x="9057588" y="2971349"/>
            <a:ext cx="1211563" cy="402423"/>
            <a:chOff x="0" y="-1"/>
            <a:chExt cx="2423124" cy="804844"/>
          </a:xfrm>
        </p:grpSpPr>
        <p:sp>
          <p:nvSpPr>
            <p:cNvPr id="133" name="Rectangle"/>
            <p:cNvSpPr/>
            <p:nvPr/>
          </p:nvSpPr>
          <p:spPr>
            <a:xfrm>
              <a:off x="0" y="-1"/>
              <a:ext cx="2423124" cy="804844"/>
            </a:xfrm>
            <a:prstGeom prst="rect">
              <a:avLst/>
            </a:prstGeom>
            <a:solidFill>
              <a:srgbClr val="72FDEA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>
                <a:defRPr sz="2100"/>
              </a:pPr>
              <a:endParaRPr sz="1050"/>
            </a:p>
          </p:txBody>
        </p:sp>
        <p:sp>
          <p:nvSpPr>
            <p:cNvPr id="134" name="Cryptage par substitution"/>
            <p:cNvSpPr txBox="1"/>
            <p:nvPr/>
          </p:nvSpPr>
          <p:spPr>
            <a:xfrm>
              <a:off x="0" y="7123"/>
              <a:ext cx="2423124" cy="7905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8" tIns="35718" rIns="35718" bIns="35718" numCol="1" anchor="ctr">
              <a:spAutoFit/>
            </a:bodyPr>
            <a:lstStyle>
              <a:lvl1pPr>
                <a:defRPr sz="2100"/>
              </a:lvl1pPr>
            </a:lstStyle>
            <a:p>
              <a:r>
                <a:rPr sz="1050"/>
                <a:t>Cryptage par substitution</a:t>
              </a:r>
            </a:p>
          </p:txBody>
        </p:sp>
      </p:grpSp>
      <p:grpSp>
        <p:nvGrpSpPr>
          <p:cNvPr id="138" name="Cryptage par Vignere"/>
          <p:cNvGrpSpPr/>
          <p:nvPr/>
        </p:nvGrpSpPr>
        <p:grpSpPr>
          <a:xfrm>
            <a:off x="10739218" y="2971349"/>
            <a:ext cx="1211563" cy="402423"/>
            <a:chOff x="0" y="-1"/>
            <a:chExt cx="2423124" cy="804844"/>
          </a:xfrm>
        </p:grpSpPr>
        <p:sp>
          <p:nvSpPr>
            <p:cNvPr id="136" name="Rectangle"/>
            <p:cNvSpPr/>
            <p:nvPr/>
          </p:nvSpPr>
          <p:spPr>
            <a:xfrm>
              <a:off x="0" y="-1"/>
              <a:ext cx="2423124" cy="804844"/>
            </a:xfrm>
            <a:prstGeom prst="rect">
              <a:avLst/>
            </a:prstGeom>
            <a:solidFill>
              <a:srgbClr val="72FDEA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>
                <a:defRPr sz="2100"/>
              </a:pPr>
              <a:endParaRPr sz="1050"/>
            </a:p>
          </p:txBody>
        </p:sp>
        <p:sp>
          <p:nvSpPr>
            <p:cNvPr id="137" name="Cryptage par Vignere"/>
            <p:cNvSpPr txBox="1"/>
            <p:nvPr/>
          </p:nvSpPr>
          <p:spPr>
            <a:xfrm>
              <a:off x="0" y="7123"/>
              <a:ext cx="2423124" cy="7905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8" tIns="35718" rIns="35718" bIns="35718" numCol="1" anchor="ctr">
              <a:spAutoFit/>
            </a:bodyPr>
            <a:lstStyle>
              <a:lvl1pPr>
                <a:defRPr sz="2100"/>
              </a:lvl1pPr>
            </a:lstStyle>
            <a:p>
              <a:r>
                <a:rPr sz="1050"/>
                <a:t>Cryptage par Vignere</a:t>
              </a:r>
            </a:p>
          </p:txBody>
        </p:sp>
      </p:grpSp>
      <p:sp>
        <p:nvSpPr>
          <p:cNvPr id="139" name="Ligne"/>
          <p:cNvSpPr/>
          <p:nvPr/>
        </p:nvSpPr>
        <p:spPr>
          <a:xfrm flipV="1">
            <a:off x="6630656" y="3408772"/>
            <a:ext cx="1" cy="840427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22859" tIns="22859" rIns="22859" bIns="22859"/>
          <a:lstStyle/>
          <a:p>
            <a:endParaRPr sz="900"/>
          </a:p>
        </p:txBody>
      </p:sp>
      <p:sp>
        <p:nvSpPr>
          <p:cNvPr id="140" name="[2]"/>
          <p:cNvSpPr txBox="1"/>
          <p:nvPr/>
        </p:nvSpPr>
        <p:spPr>
          <a:xfrm>
            <a:off x="6663995" y="3715163"/>
            <a:ext cx="229230" cy="205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defTabSz="584200">
              <a:defRPr sz="20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000"/>
              <a:t>[2]</a:t>
            </a:r>
          </a:p>
        </p:txBody>
      </p:sp>
      <p:sp>
        <p:nvSpPr>
          <p:cNvPr id="143" name="Ligne"/>
          <p:cNvSpPr/>
          <p:nvPr/>
        </p:nvSpPr>
        <p:spPr>
          <a:xfrm>
            <a:off x="7751037" y="2468851"/>
            <a:ext cx="1104279" cy="2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22859" tIns="22859" rIns="22859" bIns="22859"/>
          <a:lstStyle/>
          <a:p>
            <a:endParaRPr sz="900"/>
          </a:p>
        </p:txBody>
      </p:sp>
      <p:sp>
        <p:nvSpPr>
          <p:cNvPr id="144" name="[3]"/>
          <p:cNvSpPr txBox="1"/>
          <p:nvPr/>
        </p:nvSpPr>
        <p:spPr>
          <a:xfrm>
            <a:off x="8186272" y="2257776"/>
            <a:ext cx="229230" cy="205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defTabSz="584200">
              <a:defRPr sz="20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000"/>
              <a:t>[3]</a:t>
            </a:r>
          </a:p>
        </p:txBody>
      </p:sp>
      <p:grpSp>
        <p:nvGrpSpPr>
          <p:cNvPr id="147" name="Décryptage"/>
          <p:cNvGrpSpPr/>
          <p:nvPr/>
        </p:nvGrpSpPr>
        <p:grpSpPr>
          <a:xfrm>
            <a:off x="117068" y="2194686"/>
            <a:ext cx="4309379" cy="1248552"/>
            <a:chOff x="-2222" y="68932"/>
            <a:chExt cx="8618754" cy="2497102"/>
          </a:xfrm>
        </p:grpSpPr>
        <p:sp>
          <p:nvSpPr>
            <p:cNvPr id="145" name="Rectangle aux angles arrondis"/>
            <p:cNvSpPr/>
            <p:nvPr/>
          </p:nvSpPr>
          <p:spPr>
            <a:xfrm>
              <a:off x="-2222" y="68932"/>
              <a:ext cx="6627525" cy="2497102"/>
            </a:xfrm>
            <a:prstGeom prst="roundRect">
              <a:avLst>
                <a:gd name="adj" fmla="val 24466"/>
              </a:avLst>
            </a:prstGeom>
            <a:solidFill>
              <a:srgbClr val="CCFF99"/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>
                <a:defRPr sz="3400"/>
              </a:pPr>
              <a:endParaRPr sz="1700"/>
            </a:p>
          </p:txBody>
        </p:sp>
        <p:sp>
          <p:nvSpPr>
            <p:cNvPr id="146" name="Décryptage"/>
            <p:cNvSpPr txBox="1"/>
            <p:nvPr/>
          </p:nvSpPr>
          <p:spPr>
            <a:xfrm>
              <a:off x="2346881" y="465660"/>
              <a:ext cx="6269651" cy="6674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8" tIns="35718" rIns="35718" bIns="35718" numCol="1" anchor="ctr">
              <a:spAutoFit/>
            </a:bodyPr>
            <a:lstStyle>
              <a:lvl1pPr>
                <a:defRPr sz="3400"/>
              </a:lvl1pPr>
            </a:lstStyle>
            <a:p>
              <a:r>
                <a:rPr sz="1700"/>
                <a:t>Décryptage</a:t>
              </a:r>
            </a:p>
          </p:txBody>
        </p:sp>
      </p:grpSp>
      <p:grpSp>
        <p:nvGrpSpPr>
          <p:cNvPr id="150" name="Décryptage sans clé"/>
          <p:cNvGrpSpPr/>
          <p:nvPr/>
        </p:nvGrpSpPr>
        <p:grpSpPr>
          <a:xfrm>
            <a:off x="1967754" y="2910044"/>
            <a:ext cx="1211563" cy="402423"/>
            <a:chOff x="0" y="-1"/>
            <a:chExt cx="2423124" cy="804844"/>
          </a:xfrm>
        </p:grpSpPr>
        <p:sp>
          <p:nvSpPr>
            <p:cNvPr id="148" name="Rectangle"/>
            <p:cNvSpPr/>
            <p:nvPr/>
          </p:nvSpPr>
          <p:spPr>
            <a:xfrm>
              <a:off x="0" y="-1"/>
              <a:ext cx="2423124" cy="804844"/>
            </a:xfrm>
            <a:prstGeom prst="rect">
              <a:avLst/>
            </a:prstGeom>
            <a:solidFill>
              <a:srgbClr val="FFCD66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>
                <a:defRPr sz="2100"/>
              </a:pPr>
              <a:endParaRPr sz="1050"/>
            </a:p>
          </p:txBody>
        </p:sp>
        <p:sp>
          <p:nvSpPr>
            <p:cNvPr id="149" name="Décryptage sans clé"/>
            <p:cNvSpPr txBox="1"/>
            <p:nvPr/>
          </p:nvSpPr>
          <p:spPr>
            <a:xfrm>
              <a:off x="0" y="7123"/>
              <a:ext cx="2423124" cy="7905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8" tIns="35718" rIns="35718" bIns="35718" numCol="1" anchor="ctr">
              <a:spAutoFit/>
            </a:bodyPr>
            <a:lstStyle>
              <a:lvl1pPr>
                <a:defRPr sz="2100"/>
              </a:lvl1pPr>
            </a:lstStyle>
            <a:p>
              <a:r>
                <a:rPr sz="1050"/>
                <a:t>Décryptage sans clé</a:t>
              </a:r>
            </a:p>
          </p:txBody>
        </p:sp>
      </p:grpSp>
      <p:grpSp>
        <p:nvGrpSpPr>
          <p:cNvPr id="153" name="Décryptage avec clé"/>
          <p:cNvGrpSpPr/>
          <p:nvPr/>
        </p:nvGrpSpPr>
        <p:grpSpPr>
          <a:xfrm>
            <a:off x="319242" y="2910044"/>
            <a:ext cx="1159070" cy="402423"/>
            <a:chOff x="-1" y="-1"/>
            <a:chExt cx="2318137" cy="804844"/>
          </a:xfrm>
        </p:grpSpPr>
        <p:sp>
          <p:nvSpPr>
            <p:cNvPr id="151" name="Rectangle"/>
            <p:cNvSpPr/>
            <p:nvPr/>
          </p:nvSpPr>
          <p:spPr>
            <a:xfrm>
              <a:off x="-1" y="-1"/>
              <a:ext cx="2318137" cy="804844"/>
            </a:xfrm>
            <a:prstGeom prst="rect">
              <a:avLst/>
            </a:prstGeom>
            <a:solidFill>
              <a:srgbClr val="FFCD66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>
                <a:defRPr sz="2100"/>
              </a:pPr>
              <a:endParaRPr sz="1050"/>
            </a:p>
          </p:txBody>
        </p:sp>
        <p:sp>
          <p:nvSpPr>
            <p:cNvPr id="152" name="Décryptage avec clé"/>
            <p:cNvSpPr txBox="1"/>
            <p:nvPr/>
          </p:nvSpPr>
          <p:spPr>
            <a:xfrm>
              <a:off x="-1" y="7123"/>
              <a:ext cx="2318137" cy="7905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8" tIns="35718" rIns="35718" bIns="35718" numCol="1" anchor="ctr">
              <a:spAutoFit/>
            </a:bodyPr>
            <a:lstStyle>
              <a:lvl1pPr>
                <a:defRPr sz="2100"/>
              </a:lvl1pPr>
            </a:lstStyle>
            <a:p>
              <a:r>
                <a:rPr sz="1050"/>
                <a:t>Décryptage avec clé</a:t>
              </a:r>
            </a:p>
          </p:txBody>
        </p:sp>
      </p:grpSp>
      <p:sp>
        <p:nvSpPr>
          <p:cNvPr id="154" name="Ligne"/>
          <p:cNvSpPr/>
          <p:nvPr/>
        </p:nvSpPr>
        <p:spPr>
          <a:xfrm flipH="1" flipV="1">
            <a:off x="7726025" y="3044462"/>
            <a:ext cx="1132839" cy="2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22859" tIns="22859" rIns="22859" bIns="22859"/>
          <a:lstStyle/>
          <a:p>
            <a:endParaRPr sz="900"/>
          </a:p>
        </p:txBody>
      </p:sp>
      <p:sp>
        <p:nvSpPr>
          <p:cNvPr id="155" name="[4]"/>
          <p:cNvSpPr txBox="1"/>
          <p:nvPr/>
        </p:nvSpPr>
        <p:spPr>
          <a:xfrm>
            <a:off x="8186272" y="3069968"/>
            <a:ext cx="229230" cy="205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defTabSz="584200">
              <a:defRPr sz="20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000"/>
              <a:t>[4]</a:t>
            </a:r>
          </a:p>
        </p:txBody>
      </p:sp>
      <p:sp>
        <p:nvSpPr>
          <p:cNvPr id="157" name="Ligne"/>
          <p:cNvSpPr/>
          <p:nvPr/>
        </p:nvSpPr>
        <p:spPr>
          <a:xfrm flipH="1" flipV="1">
            <a:off x="3395797" y="3111255"/>
            <a:ext cx="986477" cy="1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22859" tIns="22859" rIns="22859" bIns="22859"/>
          <a:lstStyle/>
          <a:p>
            <a:endParaRPr sz="900"/>
          </a:p>
        </p:txBody>
      </p:sp>
      <p:sp>
        <p:nvSpPr>
          <p:cNvPr id="158" name="[5]"/>
          <p:cNvSpPr txBox="1"/>
          <p:nvPr/>
        </p:nvSpPr>
        <p:spPr>
          <a:xfrm>
            <a:off x="3734694" y="3106940"/>
            <a:ext cx="229230" cy="205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defTabSz="584200">
              <a:defRPr sz="20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000"/>
              <a:t>[5]</a:t>
            </a:r>
          </a:p>
        </p:txBody>
      </p:sp>
      <p:sp>
        <p:nvSpPr>
          <p:cNvPr id="161" name="[6]"/>
          <p:cNvSpPr txBox="1"/>
          <p:nvPr/>
        </p:nvSpPr>
        <p:spPr>
          <a:xfrm>
            <a:off x="1916245" y="-39649"/>
            <a:ext cx="229230" cy="205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defTabSz="584200">
              <a:defRPr sz="20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000"/>
              <a:t>[6]</a:t>
            </a:r>
          </a:p>
        </p:txBody>
      </p:sp>
      <p:sp>
        <p:nvSpPr>
          <p:cNvPr id="162" name="Ligne de connexion"/>
          <p:cNvSpPr/>
          <p:nvPr/>
        </p:nvSpPr>
        <p:spPr>
          <a:xfrm>
            <a:off x="863849" y="1884607"/>
            <a:ext cx="3660815" cy="10433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143" extrusionOk="0">
                <a:moveTo>
                  <a:pt x="0" y="17143"/>
                </a:moveTo>
                <a:cubicBezTo>
                  <a:pt x="1330" y="-354"/>
                  <a:pt x="8530" y="-4457"/>
                  <a:pt x="21600" y="4834"/>
                </a:cubicBezTo>
              </a:path>
            </a:pathLst>
          </a:custGeom>
          <a:ln w="101600">
            <a:solidFill>
              <a:srgbClr val="000000"/>
            </a:solidFill>
            <a:miter lim="400000"/>
          </a:ln>
        </p:spPr>
        <p:txBody>
          <a:bodyPr lIns="35718" tIns="35718" rIns="35718" bIns="35718"/>
          <a:lstStyle/>
          <a:p>
            <a:pPr>
              <a:defRPr b="1">
                <a:latin typeface="+mn-lt"/>
                <a:ea typeface="+mn-ea"/>
                <a:cs typeface="+mn-cs"/>
                <a:sym typeface="Helvetica Neue"/>
              </a:defRPr>
            </a:pPr>
            <a:endParaRPr sz="900"/>
          </a:p>
        </p:txBody>
      </p:sp>
      <p:sp>
        <p:nvSpPr>
          <p:cNvPr id="164" name="Ligne"/>
          <p:cNvSpPr/>
          <p:nvPr/>
        </p:nvSpPr>
        <p:spPr>
          <a:xfrm>
            <a:off x="3412646" y="2396238"/>
            <a:ext cx="986477" cy="1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22859" tIns="22859" rIns="22859" bIns="22859"/>
          <a:lstStyle/>
          <a:p>
            <a:endParaRPr sz="900"/>
          </a:p>
        </p:txBody>
      </p:sp>
      <p:sp>
        <p:nvSpPr>
          <p:cNvPr id="165" name="[7]"/>
          <p:cNvSpPr txBox="1"/>
          <p:nvPr/>
        </p:nvSpPr>
        <p:spPr>
          <a:xfrm>
            <a:off x="3734694" y="2418526"/>
            <a:ext cx="229230" cy="205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defTabSz="584200">
              <a:defRPr sz="20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000"/>
              <a:t>[7]</a:t>
            </a:r>
          </a:p>
        </p:txBody>
      </p:sp>
    </p:spTree>
    <p:extLst>
      <p:ext uri="{BB962C8B-B14F-4D97-AF65-F5344CB8AC3E}">
        <p14:creationId xmlns:p14="http://schemas.microsoft.com/office/powerpoint/2010/main" val="2092259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animBg="1" advAuto="0"/>
      <p:bldP spid="128" grpId="0" animBg="1" advAuto="0"/>
      <p:bldP spid="139" grpId="0" animBg="1" advAuto="0"/>
      <p:bldP spid="140" grpId="0" build="p" bldLvl="5" animBg="1" advAuto="0"/>
      <p:bldP spid="143" grpId="0" animBg="1" advAuto="0"/>
      <p:bldP spid="144" grpId="0" animBg="1" advAuto="0"/>
      <p:bldP spid="154" grpId="0" animBg="1" advAuto="0"/>
      <p:bldP spid="155" grpId="0" animBg="1" advAuto="0"/>
      <p:bldP spid="157" grpId="0" animBg="1" advAuto="0"/>
      <p:bldP spid="158" grpId="0" animBg="1" advAuto="0"/>
      <p:bldP spid="161" grpId="0" animBg="1" advAuto="0"/>
      <p:bldP spid="162" grpId="0" animBg="1" advAuto="0"/>
      <p:bldP spid="164" grpId="0" animBg="1" advAuto="0"/>
      <p:bldP spid="165" grpId="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0810470"/>
              </p:ext>
            </p:extLst>
          </p:nvPr>
        </p:nvGraphicFramePr>
        <p:xfrm>
          <a:off x="394142" y="2325686"/>
          <a:ext cx="8879859" cy="3689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535737" y="647700"/>
            <a:ext cx="8596668" cy="13208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b="1" dirty="0" smtClean="0">
                <a:solidFill>
                  <a:srgbClr val="002060"/>
                </a:solidFill>
              </a:rPr>
              <a:t>Algorithmes</a:t>
            </a:r>
            <a:endParaRPr lang="fr-FR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5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233</TotalTime>
  <Words>861</Words>
  <Application>Microsoft Macintosh PowerPoint</Application>
  <PresentationFormat>Widescreen</PresentationFormat>
  <Paragraphs>430</Paragraphs>
  <Slides>39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9" baseType="lpstr">
      <vt:lpstr>Calibri</vt:lpstr>
      <vt:lpstr>Cambria Math</vt:lpstr>
      <vt:lpstr>Courier New</vt:lpstr>
      <vt:lpstr>Helvetica Neue</vt:lpstr>
      <vt:lpstr>Times New Roman</vt:lpstr>
      <vt:lpstr>Trebuchet MS</vt:lpstr>
      <vt:lpstr>Wingdings</vt:lpstr>
      <vt:lpstr>Wingdings 3</vt:lpstr>
      <vt:lpstr>Arial</vt:lpstr>
      <vt:lpstr>Facet</vt:lpstr>
      <vt:lpstr>Outil informatique de décryptage</vt:lpstr>
      <vt:lpstr>Sommaire</vt:lpstr>
      <vt:lpstr>Introduction</vt:lpstr>
      <vt:lpstr>Introduction</vt:lpstr>
      <vt:lpstr>Contexte de notre projet</vt:lpstr>
      <vt:lpstr>Architecture</vt:lpstr>
      <vt:lpstr>Organigramme &amp; Fonctionnalités</vt:lpstr>
      <vt:lpstr>PowerPoint Presentation</vt:lpstr>
      <vt:lpstr>PowerPoint Presentation</vt:lpstr>
      <vt:lpstr>Algorithme de substitution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Schéma de cryptanalyse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Langage de programmation</vt:lpstr>
      <vt:lpstr>PowerPoint Presentation</vt:lpstr>
      <vt:lpstr>Bilan</vt:lpstr>
      <vt:lpstr>PowerPoint Presentation</vt:lpstr>
      <vt:lpstr>Organisation</vt:lpstr>
      <vt:lpstr>PowerPoint Presentation</vt:lpstr>
      <vt:lpstr>Perspectives d’amélioration</vt:lpstr>
      <vt:lpstr>PowerPoint Presentation</vt:lpstr>
      <vt:lpstr>Conclusion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Outil informatique de décryptage</dc:title>
  <dc:creator>Akram Arar</dc:creator>
  <cp:lastModifiedBy>Akram Arar</cp:lastModifiedBy>
  <cp:revision>19</cp:revision>
  <dcterms:created xsi:type="dcterms:W3CDTF">2019-05-26T21:36:42Z</dcterms:created>
  <dcterms:modified xsi:type="dcterms:W3CDTF">2019-05-27T01:30:15Z</dcterms:modified>
</cp:coreProperties>
</file>