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78" r:id="rId9"/>
    <p:sldId id="269" r:id="rId10"/>
    <p:sldId id="271" r:id="rId11"/>
    <p:sldId id="273" r:id="rId12"/>
    <p:sldId id="316" r:id="rId13"/>
    <p:sldId id="274" r:id="rId14"/>
    <p:sldId id="275" r:id="rId15"/>
    <p:sldId id="315" r:id="rId16"/>
    <p:sldId id="282" r:id="rId17"/>
    <p:sldId id="283" r:id="rId18"/>
    <p:sldId id="284" r:id="rId19"/>
    <p:sldId id="285" r:id="rId20"/>
    <p:sldId id="286" r:id="rId21"/>
    <p:sldId id="288" r:id="rId22"/>
    <p:sldId id="289" r:id="rId23"/>
    <p:sldId id="290" r:id="rId24"/>
    <p:sldId id="293" r:id="rId25"/>
    <p:sldId id="296" r:id="rId26"/>
    <p:sldId id="313" r:id="rId27"/>
    <p:sldId id="314" r:id="rId28"/>
    <p:sldId id="309" r:id="rId29"/>
    <p:sldId id="310" r:id="rId30"/>
    <p:sldId id="298" r:id="rId31"/>
    <p:sldId id="300" r:id="rId32"/>
    <p:sldId id="301" r:id="rId33"/>
    <p:sldId id="305" r:id="rId34"/>
    <p:sldId id="308" r:id="rId35"/>
    <p:sldId id="312" r:id="rId36"/>
    <p:sldId id="31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69"/>
    <p:restoredTop sz="94674"/>
  </p:normalViewPr>
  <p:slideViewPr>
    <p:cSldViewPr snapToGrid="0" snapToObjects="1">
      <p:cViewPr varScale="1">
        <p:scale>
          <a:sx n="91" d="100"/>
          <a:sy n="91" d="100"/>
        </p:scale>
        <p:origin x="216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BE05B-1E60-5346-A0CF-AB337EA7CFC8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FCE3B-1DBE-D54A-93A6-DE9D53C629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545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FCE3B-1DBE-D54A-93A6-DE9D53C6298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357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Façon</a:t>
            </a:r>
            <a:r>
              <a:rPr lang="fr-FR" baseline="0" dirty="0"/>
              <a:t> de présenter les algorithmes.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54EF-3776-D643-97C5-37AAC170E5B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952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Façon</a:t>
            </a:r>
            <a:r>
              <a:rPr lang="fr-FR" baseline="0" dirty="0"/>
              <a:t> de présenter les algorithmes.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54EF-3776-D643-97C5-37AAC170E5B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094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Façon</a:t>
            </a:r>
            <a:r>
              <a:rPr lang="fr-FR" baseline="0" dirty="0"/>
              <a:t> de présenter les algorithmes.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54EF-3776-D643-97C5-37AAC170E5B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578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Façon</a:t>
            </a:r>
            <a:r>
              <a:rPr lang="fr-FR" baseline="0" dirty="0"/>
              <a:t> de présenter les algorithmes.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54EF-3776-D643-97C5-37AAC170E5B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41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Façon</a:t>
            </a:r>
            <a:r>
              <a:rPr lang="fr-FR" baseline="0" dirty="0"/>
              <a:t> de présenter les algorithmes.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54EF-3776-D643-97C5-37AAC170E5B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21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FCE3B-1DBE-D54A-93A6-DE9D53C62985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91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FB10-9DA6-794D-9A78-5F91D75FE107}" type="datetime1">
              <a:rPr lang="en-US" smtClean="0"/>
              <a:t>5/27/19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61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B133-9ACF-884E-A0E7-385AE38C24E8}" type="datetime1">
              <a:rPr lang="en-US" smtClean="0"/>
              <a:t>5/27/19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44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62F1-5A21-5444-957E-CCA658468745}" type="datetime1">
              <a:rPr lang="en-US" smtClean="0"/>
              <a:t>5/27/19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5943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4A37-EC52-D045-AA7F-C0EAEC9F3629}" type="datetime1">
              <a:rPr lang="en-US" smtClean="0"/>
              <a:t>5/27/19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766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22BD-53C4-A146-AB8A-22FDF2FE8AEF}" type="datetime1">
              <a:rPr lang="en-US" smtClean="0"/>
              <a:t>5/27/19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188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43B8-6BCC-6346-AAB4-2D0BAD91869A}" type="datetime1">
              <a:rPr lang="en-US" smtClean="0"/>
              <a:t>5/27/19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28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E3C4-BA30-7F4B-B8D3-730D6E987F1F}" type="datetime1">
              <a:rPr lang="en-US" smtClean="0"/>
              <a:t>5/27/19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695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566E-0938-3647-BC1B-ABEB51E99C7A}" type="datetime1">
              <a:rPr lang="en-US" smtClean="0"/>
              <a:t>5/27/19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20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1D61-3ADF-004B-9490-71C54907341D}" type="datetime1">
              <a:rPr lang="en-US" smtClean="0"/>
              <a:t>5/27/19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3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4FCC-0FDC-4C4B-BC12-0CB98688B4F1}" type="datetime1">
              <a:rPr lang="en-US" smtClean="0"/>
              <a:t>5/27/19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28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CB42-D25B-9E43-9082-82C79459CB84}" type="datetime1">
              <a:rPr lang="en-US" smtClean="0"/>
              <a:t>5/27/19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97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5B4D-1ABA-AA4A-941E-0641D8B718E5}" type="datetime1">
              <a:rPr lang="en-US" smtClean="0"/>
              <a:t>5/27/19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5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8944-91F5-FE4B-9BB4-FA0EED8BBC3D}" type="datetime1">
              <a:rPr lang="en-US" smtClean="0"/>
              <a:t>5/27/19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07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E61D-3249-884E-908A-C10E1AA82FB0}" type="datetime1">
              <a:rPr lang="en-US" smtClean="0"/>
              <a:t>5/27/19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63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556A-4EFA-1E45-8B02-539E70DCECEA}" type="datetime1">
              <a:rPr lang="en-US" smtClean="0"/>
              <a:t>5/27/19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9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‹#›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1B91-CB3F-E141-A612-D00D258C821E}" type="datetime1">
              <a:rPr lang="en-US" smtClean="0"/>
              <a:t>5/27/19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63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9D703-547F-FD45-86AE-8DCB007B1059}" type="datetime1">
              <a:rPr lang="en-US" smtClean="0"/>
              <a:t>5/27/19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A74C37-4D4D-8D45-AAD2-0CE6892435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579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  <p:sldLayoutId id="2147483972" r:id="rId14"/>
    <p:sldLayoutId id="2147483973" r:id="rId15"/>
    <p:sldLayoutId id="214748397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627" y="1690159"/>
            <a:ext cx="9929813" cy="1646302"/>
          </a:xfrm>
        </p:spPr>
        <p:txBody>
          <a:bodyPr>
            <a:normAutofit/>
          </a:bodyPr>
          <a:lstStyle/>
          <a:p>
            <a:pPr lvl="0" algn="ctr"/>
            <a:r>
              <a:rPr lang="fr-FR" sz="5000" i="1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Outil a</a:t>
            </a:r>
            <a:r>
              <a:rPr lang="fr-FR" sz="5000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utomatique de </a:t>
            </a:r>
            <a:r>
              <a:rPr lang="fr-FR" sz="5000" i="1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décryptage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048000" y="3509963"/>
            <a:ext cx="9144000" cy="3255962"/>
          </a:xfrm>
        </p:spPr>
        <p:txBody>
          <a:bodyPr>
            <a:normAutofit fontScale="92500" lnSpcReduction="20000"/>
          </a:bodyPr>
          <a:lstStyle/>
          <a:p>
            <a:endParaRPr lang="fr-FR" dirty="0"/>
          </a:p>
          <a:p>
            <a:pPr marL="4000500" lvl="8" indent="-342900" algn="l">
              <a:buFont typeface="Arial" charset="0"/>
              <a:buChar char="•"/>
            </a:pPr>
            <a:r>
              <a:rPr lang="fr-FR" sz="20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Akram Arar</a:t>
            </a:r>
          </a:p>
          <a:p>
            <a:pPr marL="4000500" lvl="8" indent="-342900" algn="l">
              <a:buFont typeface="Arial" charset="0"/>
              <a:buChar char="•"/>
            </a:pPr>
            <a:r>
              <a:rPr lang="fr-FR" sz="20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Alaadine Chahi </a:t>
            </a:r>
            <a:endParaRPr lang="pl-PL" sz="2000" i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4000500" lvl="8" indent="-342900" algn="l">
              <a:buFont typeface="Arial" charset="0"/>
              <a:buChar char="•"/>
            </a:pPr>
            <a:r>
              <a:rPr lang="fr-FR" sz="20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Amine </a:t>
            </a:r>
            <a:r>
              <a:rPr lang="fr-FR" sz="2000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Ismaïl </a:t>
            </a:r>
            <a:r>
              <a:rPr lang="fr-FR" sz="2000" i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Chergou</a:t>
            </a:r>
            <a:endParaRPr lang="fr-FR" sz="2000" i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4000500" lvl="8" indent="-342900" algn="l">
              <a:buFont typeface="Arial" charset="0"/>
              <a:buChar char="•"/>
            </a:pPr>
            <a:r>
              <a:rPr lang="fr-FR" sz="20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Ismail Benammar</a:t>
            </a:r>
          </a:p>
          <a:p>
            <a:pPr marL="4000500" lvl="8" indent="-342900" algn="l">
              <a:buFont typeface="Arial" charset="0"/>
              <a:buChar char="•"/>
            </a:pPr>
            <a:r>
              <a:rPr lang="fr-FR" sz="20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Yasmine Keskes</a:t>
            </a:r>
          </a:p>
          <a:p>
            <a:pPr marL="4000500" lvl="8" indent="-342900" algn="l">
              <a:buFont typeface="Arial" charset="0"/>
              <a:buChar char="•"/>
            </a:pPr>
            <a:r>
              <a:rPr lang="fr-FR" sz="2000" i="1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Said</a:t>
            </a:r>
            <a:r>
              <a:rPr lang="fr-FR" sz="20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fr-FR" sz="2000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Mohammed </a:t>
            </a:r>
            <a:r>
              <a:rPr lang="fr-FR" sz="20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seghir</a:t>
            </a:r>
          </a:p>
          <a:p>
            <a:pPr marL="4000500" lvl="8" indent="-342900" algn="l">
              <a:buFont typeface="Arial" charset="0"/>
              <a:buChar char="•"/>
            </a:pPr>
            <a:r>
              <a:rPr lang="fr-FR" sz="2000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Maher </a:t>
            </a:r>
            <a:r>
              <a:rPr lang="fr-FR" sz="20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Attouche </a:t>
            </a:r>
            <a:endParaRPr lang="pl-PL" sz="2000" i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4000500" lvl="8" indent="-342900" algn="l">
              <a:buFont typeface="Arial" charset="0"/>
              <a:buChar char="•"/>
            </a:pPr>
            <a:r>
              <a:rPr lang="fr-FR" sz="2000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Amir </a:t>
            </a:r>
            <a:r>
              <a:rPr lang="fr-FR" sz="2000" i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Faycal</a:t>
            </a:r>
            <a:r>
              <a:rPr lang="fr-FR" sz="2000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fr-FR" sz="2000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Ben </a:t>
            </a:r>
            <a:r>
              <a:rPr lang="fr-FR" sz="2000" i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mallem</a:t>
            </a:r>
            <a:r>
              <a:rPr lang="fr-FR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 </a:t>
            </a:r>
            <a:endParaRPr lang="fr-FR" i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231" y="354762"/>
            <a:ext cx="4172607" cy="204977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48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470" y="1114425"/>
            <a:ext cx="8596668" cy="5629275"/>
          </a:xfrm>
          <a:noFill/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66866" y="1854643"/>
            <a:ext cx="2520268" cy="731520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TEXTE CLAIRE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1659222" y="2954563"/>
            <a:ext cx="1154243" cy="649188"/>
          </a:xfrm>
          <a:prstGeom prst="teardrop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CLÉ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3390" y="3833673"/>
            <a:ext cx="2523744" cy="7315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CHIFFREMENT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18254" y="5812702"/>
            <a:ext cx="2468880" cy="731520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TEXTE CHIFFRÉ</a:t>
            </a:r>
          </a:p>
        </p:txBody>
      </p:sp>
      <p:sp>
        <p:nvSpPr>
          <p:cNvPr id="10" name="Down Arrow 9"/>
          <p:cNvSpPr/>
          <p:nvPr/>
        </p:nvSpPr>
        <p:spPr>
          <a:xfrm>
            <a:off x="5010378" y="274288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Down Arrow 10"/>
          <p:cNvSpPr/>
          <p:nvPr/>
        </p:nvSpPr>
        <p:spPr>
          <a:xfrm>
            <a:off x="5010378" y="467757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Elbow Connector 12"/>
          <p:cNvCxnSpPr>
            <a:endCxn id="8" idx="1"/>
          </p:cNvCxnSpPr>
          <p:nvPr/>
        </p:nvCxnSpPr>
        <p:spPr>
          <a:xfrm>
            <a:off x="2786033" y="3181846"/>
            <a:ext cx="1177357" cy="101758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691470" y="338429"/>
            <a:ext cx="8582532" cy="131673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dirty="0">
                <a:solidFill>
                  <a:srgbClr val="002060"/>
                </a:solidFill>
              </a:rPr>
              <a:t>Substitution</a:t>
            </a:r>
          </a:p>
          <a:p>
            <a:pPr algn="ctr"/>
            <a:r>
              <a:rPr lang="fr-FR" sz="3200" b="1" i="1" dirty="0">
                <a:solidFill>
                  <a:schemeClr val="accent2">
                    <a:lumMod val="50000"/>
                  </a:schemeClr>
                </a:solidFill>
              </a:rPr>
              <a:t>Chiffrement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60557" y="2612180"/>
            <a:ext cx="24769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accent5"/>
                </a:solidFill>
              </a:rPr>
              <a:t>Complexité: </a:t>
            </a:r>
            <a:r>
              <a:rPr lang="fr-FR" sz="2200" b="1" dirty="0"/>
              <a:t>O(n</a:t>
            </a:r>
            <a:r>
              <a:rPr lang="fr-FR" sz="2200" b="1" dirty="0" smtClean="0"/>
              <a:t>)</a:t>
            </a:r>
            <a:r>
              <a:rPr lang="fr-FR" sz="2200" b="1" dirty="0"/>
              <a:t>		</a:t>
            </a:r>
            <a:endParaRPr lang="fr-FR" sz="2200" b="1" dirty="0">
              <a:solidFill>
                <a:schemeClr val="accent5"/>
              </a:solidFill>
            </a:endParaRPr>
          </a:p>
          <a:p>
            <a:endParaRPr lang="fr-FR" sz="2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65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5007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5"/>
                </a:solidFill>
              </a:rPr>
              <a:t>Exemple :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5"/>
                </a:solidFill>
              </a:rPr>
              <a:t>Ordre originale : </a:t>
            </a:r>
            <a:r>
              <a:rPr lang="fr-FR" dirty="0"/>
              <a:t>ABCDEFGHIJKLMNOPQRSTUVWXYZ</a:t>
            </a:r>
            <a:endParaRPr lang="fr-FR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accent5"/>
                </a:solidFill>
              </a:rPr>
              <a:t>	          </a:t>
            </a:r>
            <a:r>
              <a:rPr lang="fr-FR" dirty="0"/>
              <a:t>Clé : </a:t>
            </a:r>
            <a:r>
              <a:rPr lang="fr-FR" dirty="0" smtClean="0"/>
              <a:t>AZERTYUIOPQSDFGHJKLMWXCVBN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Message claire: </a:t>
            </a:r>
            <a:r>
              <a:rPr lang="fr-FR" dirty="0">
                <a:solidFill>
                  <a:srgbClr val="FF0000"/>
                </a:solidFill>
              </a:rPr>
              <a:t>EXEMPLE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	E 		</a:t>
            </a:r>
            <a:r>
              <a:rPr lang="fr-FR" dirty="0" err="1"/>
              <a:t>T</a:t>
            </a:r>
            <a:r>
              <a:rPr lang="fr-FR" dirty="0"/>
              <a:t>				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	X		</a:t>
            </a:r>
            <a:r>
              <a:rPr lang="fr-FR" dirty="0"/>
              <a:t>V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	..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	E		</a:t>
            </a:r>
            <a:r>
              <a:rPr lang="fr-FR" dirty="0"/>
              <a:t>T		Message chiffré: </a:t>
            </a:r>
            <a:r>
              <a:rPr lang="fr-FR" dirty="0" smtClean="0">
                <a:solidFill>
                  <a:srgbClr val="FF0000"/>
                </a:solidFill>
              </a:rPr>
              <a:t>TVTDHST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2200" b="1" dirty="0">
                <a:solidFill>
                  <a:schemeClr val="accent5"/>
                </a:solidFill>
              </a:rPr>
              <a:t>Complexité: </a:t>
            </a:r>
            <a:r>
              <a:rPr lang="fr-FR" sz="2200" b="1" dirty="0"/>
              <a:t>O(n</a:t>
            </a:r>
            <a:r>
              <a:rPr lang="fr-FR" sz="2200" b="1" dirty="0" smtClean="0"/>
              <a:t>)</a:t>
            </a:r>
            <a:r>
              <a:rPr lang="fr-FR" sz="2200" b="1" dirty="0"/>
              <a:t>	</a:t>
            </a:r>
            <a:r>
              <a:rPr lang="fr-FR" dirty="0"/>
              <a:t>	</a:t>
            </a:r>
            <a:endParaRPr lang="fr-FR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458543" y="3918095"/>
            <a:ext cx="640080" cy="18288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ight Arrow 6"/>
          <p:cNvSpPr/>
          <p:nvPr/>
        </p:nvSpPr>
        <p:spPr>
          <a:xfrm>
            <a:off x="1458543" y="4251729"/>
            <a:ext cx="640080" cy="18288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ight Arrow 7"/>
          <p:cNvSpPr/>
          <p:nvPr/>
        </p:nvSpPr>
        <p:spPr>
          <a:xfrm>
            <a:off x="1458543" y="5055105"/>
            <a:ext cx="640080" cy="18288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77334" y="597595"/>
            <a:ext cx="8596668" cy="1320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dirty="0">
                <a:solidFill>
                  <a:srgbClr val="002060"/>
                </a:solidFill>
              </a:rPr>
              <a:t>Substitution</a:t>
            </a:r>
          </a:p>
          <a:p>
            <a:pPr algn="ctr"/>
            <a:r>
              <a:rPr lang="fr-FR" sz="3200" b="1" i="1" dirty="0">
                <a:solidFill>
                  <a:schemeClr val="accent2">
                    <a:lumMod val="50000"/>
                  </a:schemeClr>
                </a:solidFill>
              </a:rPr>
              <a:t>Chiffrement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560434"/>
              </p:ext>
            </p:extLst>
          </p:nvPr>
        </p:nvGraphicFramePr>
        <p:xfrm>
          <a:off x="299808" y="2548466"/>
          <a:ext cx="98601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786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Ordre original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J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K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Q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W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Z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Clé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Z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Q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J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K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W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22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470" y="1114425"/>
            <a:ext cx="8596668" cy="5629275"/>
          </a:xfrm>
          <a:noFill/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92560" y="1950139"/>
            <a:ext cx="2520268" cy="535305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600" dirty="0"/>
              <a:t>TEXTE CHIFFRÉ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1659222" y="2954563"/>
            <a:ext cx="1154243" cy="649188"/>
          </a:xfrm>
          <a:prstGeom prst="teardrop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CLÉ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3390" y="3833673"/>
            <a:ext cx="2962066" cy="5788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DÉCHIFFREMENT</a:t>
            </a:r>
            <a:endParaRPr lang="fr-FR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018254" y="5812702"/>
            <a:ext cx="2468880" cy="501848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TEXTE </a:t>
            </a:r>
            <a:r>
              <a:rPr lang="fr-FR" sz="2400" dirty="0" smtClean="0"/>
              <a:t>CLAIR</a:t>
            </a:r>
            <a:endParaRPr lang="fr-FR" sz="2400" dirty="0"/>
          </a:p>
        </p:txBody>
      </p:sp>
      <p:sp>
        <p:nvSpPr>
          <p:cNvPr id="10" name="Down Arrow 9"/>
          <p:cNvSpPr/>
          <p:nvPr/>
        </p:nvSpPr>
        <p:spPr>
          <a:xfrm>
            <a:off x="5010378" y="274288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Down Arrow 10"/>
          <p:cNvSpPr/>
          <p:nvPr/>
        </p:nvSpPr>
        <p:spPr>
          <a:xfrm>
            <a:off x="5010378" y="467757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Elbow Connector 12"/>
          <p:cNvCxnSpPr>
            <a:endCxn id="8" idx="1"/>
          </p:cNvCxnSpPr>
          <p:nvPr/>
        </p:nvCxnSpPr>
        <p:spPr>
          <a:xfrm>
            <a:off x="2786032" y="3181845"/>
            <a:ext cx="1177358" cy="94126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691470" y="338429"/>
            <a:ext cx="8582532" cy="131673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dirty="0">
                <a:solidFill>
                  <a:srgbClr val="002060"/>
                </a:solidFill>
              </a:rPr>
              <a:t>Substitution</a:t>
            </a:r>
          </a:p>
          <a:p>
            <a:pPr algn="ctr"/>
            <a:r>
              <a:rPr lang="fr-FR" sz="3200" b="1" i="1" dirty="0" smtClean="0">
                <a:solidFill>
                  <a:schemeClr val="accent2">
                    <a:lumMod val="50000"/>
                  </a:schemeClr>
                </a:solidFill>
              </a:rPr>
              <a:t>Déchiffrement</a:t>
            </a:r>
            <a:endParaRPr lang="fr-FR" sz="32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60557" y="2612180"/>
            <a:ext cx="24769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accent5"/>
                </a:solidFill>
              </a:rPr>
              <a:t>Complexité: </a:t>
            </a:r>
            <a:r>
              <a:rPr lang="fr-FR" sz="2200" b="1" dirty="0"/>
              <a:t>O(n</a:t>
            </a:r>
            <a:r>
              <a:rPr lang="fr-FR" sz="2200" b="1" dirty="0" smtClean="0"/>
              <a:t>)</a:t>
            </a:r>
            <a:r>
              <a:rPr lang="fr-FR" sz="2200" b="1" dirty="0"/>
              <a:t>		</a:t>
            </a:r>
            <a:endParaRPr lang="fr-FR" sz="2200" b="1" dirty="0">
              <a:solidFill>
                <a:schemeClr val="accent5"/>
              </a:solidFill>
            </a:endParaRPr>
          </a:p>
          <a:p>
            <a:endParaRPr lang="fr-FR" sz="2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31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/>
          <a:lstStyle/>
          <a:p>
            <a:r>
              <a:rPr lang="fr-FR" dirty="0">
                <a:solidFill>
                  <a:schemeClr val="accent5"/>
                </a:solidFill>
              </a:rPr>
              <a:t>Exemple :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5"/>
                </a:solidFill>
              </a:rPr>
              <a:t>Ordre originale : </a:t>
            </a:r>
            <a:r>
              <a:rPr lang="fr-FR" dirty="0"/>
              <a:t>ABCDEFGHIJKLMNOPQRSTUVWXYZ</a:t>
            </a:r>
            <a:endParaRPr lang="fr-FR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accent5"/>
                </a:solidFill>
              </a:rPr>
              <a:t>	          </a:t>
            </a:r>
            <a:r>
              <a:rPr lang="fr-FR" dirty="0"/>
              <a:t>Clé : AZERTYUIOPQSDFGHJKLMWXCVBN</a:t>
            </a:r>
          </a:p>
          <a:p>
            <a:pPr marL="0" indent="0">
              <a:buNone/>
            </a:pPr>
            <a:r>
              <a:rPr lang="fr-FR" dirty="0"/>
              <a:t> Message chiffré: </a:t>
            </a:r>
            <a:r>
              <a:rPr lang="fr-FR" dirty="0">
                <a:solidFill>
                  <a:srgbClr val="FF0000"/>
                </a:solidFill>
              </a:rPr>
              <a:t>TVTDHST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	</a:t>
            </a:r>
            <a:r>
              <a:rPr lang="fr-FR" dirty="0" err="1">
                <a:solidFill>
                  <a:srgbClr val="FF0000"/>
                </a:solidFill>
              </a:rPr>
              <a:t>T</a:t>
            </a:r>
            <a:r>
              <a:rPr lang="fr-FR" dirty="0">
                <a:solidFill>
                  <a:srgbClr val="FF0000"/>
                </a:solidFill>
              </a:rPr>
              <a:t> 		</a:t>
            </a:r>
            <a:r>
              <a:rPr lang="fr-FR" dirty="0"/>
              <a:t>E				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	V		</a:t>
            </a:r>
            <a:r>
              <a:rPr lang="fr-FR" dirty="0" smtClean="0"/>
              <a:t>X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	..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	T		</a:t>
            </a:r>
            <a:r>
              <a:rPr lang="fr-FR" dirty="0"/>
              <a:t>E		Message claire: </a:t>
            </a:r>
            <a:r>
              <a:rPr lang="fr-FR" dirty="0" smtClean="0">
                <a:solidFill>
                  <a:srgbClr val="FF0000"/>
                </a:solidFill>
              </a:rPr>
              <a:t>EXEMPLE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b="1" dirty="0" smtClean="0">
                <a:solidFill>
                  <a:schemeClr val="accent5"/>
                </a:solidFill>
              </a:rPr>
              <a:t>	</a:t>
            </a:r>
            <a:r>
              <a:rPr lang="fr-FR" sz="2200" b="1" dirty="0" smtClean="0">
                <a:solidFill>
                  <a:schemeClr val="accent5"/>
                </a:solidFill>
              </a:rPr>
              <a:t>Complexité</a:t>
            </a:r>
            <a:r>
              <a:rPr lang="fr-FR" sz="2200" b="1" dirty="0">
                <a:solidFill>
                  <a:schemeClr val="accent5"/>
                </a:solidFill>
              </a:rPr>
              <a:t>: </a:t>
            </a:r>
            <a:r>
              <a:rPr lang="fr-FR" sz="2200" b="1" dirty="0"/>
              <a:t>O(n)</a:t>
            </a:r>
            <a:r>
              <a:rPr lang="fr-FR" b="1" dirty="0"/>
              <a:t>	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458543" y="3889868"/>
            <a:ext cx="640080" cy="18288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ight Arrow 6"/>
          <p:cNvSpPr/>
          <p:nvPr/>
        </p:nvSpPr>
        <p:spPr>
          <a:xfrm>
            <a:off x="1446522" y="4266974"/>
            <a:ext cx="640080" cy="18288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ight Arrow 7"/>
          <p:cNvSpPr/>
          <p:nvPr/>
        </p:nvSpPr>
        <p:spPr>
          <a:xfrm>
            <a:off x="1446522" y="5062728"/>
            <a:ext cx="640080" cy="18288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91470" y="338429"/>
            <a:ext cx="8582532" cy="131673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dirty="0">
                <a:solidFill>
                  <a:srgbClr val="002060"/>
                </a:solidFill>
              </a:rPr>
              <a:t>Substitution</a:t>
            </a:r>
          </a:p>
          <a:p>
            <a:pPr algn="ctr"/>
            <a:r>
              <a:rPr lang="fr-FR" sz="3200" b="1" i="1" dirty="0">
                <a:solidFill>
                  <a:schemeClr val="accent2">
                    <a:lumMod val="50000"/>
                  </a:schemeClr>
                </a:solidFill>
              </a:rPr>
              <a:t>Déchiffrement</a:t>
            </a:r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333997"/>
              </p:ext>
            </p:extLst>
          </p:nvPr>
        </p:nvGraphicFramePr>
        <p:xfrm>
          <a:off x="299808" y="2548466"/>
          <a:ext cx="98601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786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Ordre original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J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K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Q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W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Z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Clé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Z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Q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J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K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W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28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20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1568449"/>
            <a:ext cx="10515600" cy="5032375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39479" y="1568449"/>
            <a:ext cx="2857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5"/>
                </a:solidFill>
              </a:rPr>
              <a:t>Complexité</a:t>
            </a:r>
            <a:r>
              <a:rPr lang="fr-FR">
                <a:solidFill>
                  <a:schemeClr val="accent5"/>
                </a:solidFill>
              </a:rPr>
              <a:t>: </a:t>
            </a:r>
            <a:r>
              <a:rPr lang="fr-FR"/>
              <a:t>O(n*m*k).</a:t>
            </a:r>
            <a:r>
              <a:rPr lang="fr-FR" dirty="0"/>
              <a:t>		</a:t>
            </a:r>
            <a:endParaRPr lang="fr-FR" dirty="0">
              <a:solidFill>
                <a:schemeClr val="accent5"/>
              </a:solidFill>
            </a:endParaRPr>
          </a:p>
          <a:p>
            <a:endParaRPr lang="fr-FR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781050" y="1568449"/>
            <a:ext cx="1051560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fr-FR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fr-FR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86241" y="1317525"/>
            <a:ext cx="2468880" cy="501848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/>
              <a:t>TEXTE </a:t>
            </a:r>
            <a:r>
              <a:rPr lang="fr-FR" sz="2400" smtClean="0"/>
              <a:t>CHIFFRÉ</a:t>
            </a:r>
            <a:endParaRPr lang="fr-FR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399243" y="1217804"/>
            <a:ext cx="3291840" cy="501848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Générer clé aléatoire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51599" y="2400134"/>
            <a:ext cx="2784994" cy="5107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DECHIFFREMENT</a:t>
            </a:r>
          </a:p>
        </p:txBody>
      </p:sp>
      <p:sp>
        <p:nvSpPr>
          <p:cNvPr id="26" name="TextBox 25"/>
          <p:cNvSpPr txBox="1"/>
          <p:nvPr/>
        </p:nvSpPr>
        <p:spPr>
          <a:xfrm flipH="1">
            <a:off x="3618735" y="2179351"/>
            <a:ext cx="1154243" cy="649188"/>
          </a:xfrm>
          <a:prstGeom prst="teardrop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CLÉ</a:t>
            </a:r>
          </a:p>
        </p:txBody>
      </p:sp>
      <p:cxnSp>
        <p:nvCxnSpPr>
          <p:cNvPr id="27" name="Elbow Connector 26"/>
          <p:cNvCxnSpPr/>
          <p:nvPr/>
        </p:nvCxnSpPr>
        <p:spPr>
          <a:xfrm>
            <a:off x="2761969" y="1782531"/>
            <a:ext cx="844985" cy="690354"/>
          </a:xfrm>
          <a:prstGeom prst="bentConnector3">
            <a:avLst>
              <a:gd name="adj1" fmla="val 32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4772978" y="2505059"/>
            <a:ext cx="1278621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Down Arrow 30"/>
          <p:cNvSpPr/>
          <p:nvPr/>
        </p:nvSpPr>
        <p:spPr>
          <a:xfrm flipH="1">
            <a:off x="7383187" y="1921048"/>
            <a:ext cx="74989" cy="365760"/>
          </a:xfrm>
          <a:prstGeom prst="down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/>
          <p:cNvSpPr txBox="1"/>
          <p:nvPr/>
        </p:nvSpPr>
        <p:spPr>
          <a:xfrm>
            <a:off x="4521200" y="3428952"/>
            <a:ext cx="3060638" cy="468392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200" dirty="0" smtClean="0"/>
              <a:t>Taux de Compatibilité</a:t>
            </a:r>
            <a:endParaRPr lang="fr-FR" sz="2200" dirty="0"/>
          </a:p>
        </p:txBody>
      </p:sp>
      <p:sp>
        <p:nvSpPr>
          <p:cNvPr id="34" name="TextBox 33"/>
          <p:cNvSpPr txBox="1"/>
          <p:nvPr/>
        </p:nvSpPr>
        <p:spPr>
          <a:xfrm>
            <a:off x="8211178" y="3439449"/>
            <a:ext cx="2468880" cy="501848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Résultat</a:t>
            </a:r>
          </a:p>
        </p:txBody>
      </p:sp>
      <p:cxnSp>
        <p:nvCxnSpPr>
          <p:cNvPr id="35" name="Curved Connector 34"/>
          <p:cNvCxnSpPr/>
          <p:nvPr/>
        </p:nvCxnSpPr>
        <p:spPr>
          <a:xfrm rot="10800000" flipV="1">
            <a:off x="6245511" y="2928292"/>
            <a:ext cx="715094" cy="491035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>
            <a:off x="7915376" y="2930993"/>
            <a:ext cx="799015" cy="488335"/>
          </a:xfrm>
          <a:prstGeom prst="curvedConnector3">
            <a:avLst>
              <a:gd name="adj1" fmla="val 50000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06374" y="4370383"/>
            <a:ext cx="4813836" cy="9194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dirty="0" smtClean="0"/>
              <a:t>TAUX MAX </a:t>
            </a:r>
            <a:r>
              <a:rPr lang="fr-FR" sz="2400" dirty="0"/>
              <a:t>= (Nouveau </a:t>
            </a:r>
            <a:r>
              <a:rPr lang="fr-FR" sz="2400" dirty="0" smtClean="0"/>
              <a:t>Taux, Taux max</a:t>
            </a:r>
            <a:r>
              <a:rPr lang="fr-FR" sz="2400" dirty="0"/>
              <a:t>)</a:t>
            </a:r>
          </a:p>
        </p:txBody>
      </p:sp>
      <p:sp>
        <p:nvSpPr>
          <p:cNvPr id="40" name="Down Arrow 39"/>
          <p:cNvSpPr/>
          <p:nvPr/>
        </p:nvSpPr>
        <p:spPr>
          <a:xfrm>
            <a:off x="5780625" y="4032475"/>
            <a:ext cx="65333" cy="3031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Elbow Connector 40"/>
          <p:cNvCxnSpPr>
            <a:endCxn id="43" idx="1"/>
          </p:cNvCxnSpPr>
          <p:nvPr/>
        </p:nvCxnSpPr>
        <p:spPr>
          <a:xfrm rot="5400000" flipH="1" flipV="1">
            <a:off x="6955211" y="2799378"/>
            <a:ext cx="1348487" cy="3632326"/>
          </a:xfrm>
          <a:prstGeom prst="bentConnector3">
            <a:avLst>
              <a:gd name="adj1" fmla="val -16952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4879489" y="5685166"/>
            <a:ext cx="5129214" cy="501848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dirty="0"/>
              <a:t>S’il n’y a plus aucune amélioration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139479" y="1568449"/>
            <a:ext cx="2857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5"/>
                </a:solidFill>
              </a:rPr>
              <a:t>Complexité</a:t>
            </a:r>
            <a:r>
              <a:rPr lang="fr-FR">
                <a:solidFill>
                  <a:schemeClr val="accent5"/>
                </a:solidFill>
              </a:rPr>
              <a:t>: </a:t>
            </a:r>
            <a:r>
              <a:rPr lang="fr-FR"/>
              <a:t>O(n*m*k).</a:t>
            </a:r>
            <a:r>
              <a:rPr lang="fr-FR" dirty="0"/>
              <a:t>		</a:t>
            </a:r>
            <a:endParaRPr lang="fr-FR" dirty="0">
              <a:solidFill>
                <a:schemeClr val="accent5"/>
              </a:solidFill>
            </a:endParaRPr>
          </a:p>
          <a:p>
            <a:endParaRPr lang="fr-FR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740516" y="81833"/>
            <a:ext cx="8596668" cy="84455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fr-FR" b="1" i="1" u="sng" dirty="0">
                <a:solidFill>
                  <a:srgbClr val="002060"/>
                </a:solidFill>
              </a:rPr>
              <a:t>Schéma de cryptanalyse</a:t>
            </a:r>
          </a:p>
        </p:txBody>
      </p:sp>
      <p:cxnSp>
        <p:nvCxnSpPr>
          <p:cNvPr id="49" name="Elbow Connector 48"/>
          <p:cNvCxnSpPr>
            <a:stCxn id="39" idx="1"/>
            <a:endCxn id="26" idx="0"/>
          </p:cNvCxnSpPr>
          <p:nvPr/>
        </p:nvCxnSpPr>
        <p:spPr>
          <a:xfrm rot="10800000" flipH="1">
            <a:off x="3406373" y="2503946"/>
            <a:ext cx="212361" cy="2326139"/>
          </a:xfrm>
          <a:prstGeom prst="bentConnector3">
            <a:avLst>
              <a:gd name="adj1" fmla="val -7854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1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 animBg="1"/>
      <p:bldP spid="28" grpId="0" animBg="1"/>
      <p:bldP spid="31" grpId="0" animBg="1"/>
      <p:bldP spid="33" grpId="0" animBg="1"/>
      <p:bldP spid="34" grpId="0" animBg="1"/>
      <p:bldP spid="39" grpId="0" animBg="1"/>
      <p:bldP spid="40" grpId="0" animBg="1"/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272117"/>
            <a:ext cx="8596668" cy="182658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fr-FR" b="1" i="1" u="sng" dirty="0">
                <a:solidFill>
                  <a:srgbClr val="002060"/>
                </a:solidFill>
              </a:rPr>
              <a:t>Algorithme de </a:t>
            </a:r>
            <a:r>
              <a:rPr lang="fr-FR" b="1" i="1" u="sng" dirty="0" smtClean="0">
                <a:solidFill>
                  <a:srgbClr val="002060"/>
                </a:solidFill>
              </a:rPr>
              <a:t>Vigenère</a:t>
            </a:r>
            <a:endParaRPr lang="fr-FR" b="1" i="1" u="sng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7335" y="4351866"/>
            <a:ext cx="7090403" cy="1132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charset="0"/>
              <a:buChar char="o"/>
            </a:pPr>
            <a:r>
              <a:rPr lang="fr-FR" sz="2400" dirty="0" smtClean="0"/>
              <a:t>Algorithme de déchiffrement </a:t>
            </a:r>
            <a:r>
              <a:rPr lang="fr-FR" sz="2400" dirty="0" smtClean="0">
                <a:solidFill>
                  <a:srgbClr val="C00000"/>
                </a:solidFill>
              </a:rPr>
              <a:t>poly-alphabétique</a:t>
            </a:r>
          </a:p>
          <a:p>
            <a:pPr marL="285750" indent="-285750">
              <a:lnSpc>
                <a:spcPct val="150000"/>
              </a:lnSpc>
              <a:buFont typeface="Courier New" charset="0"/>
              <a:buChar char="o"/>
            </a:pPr>
            <a:r>
              <a:rPr lang="fr-FR" sz="2400" dirty="0" smtClean="0"/>
              <a:t>Répétition de la clé tout au long du texte</a:t>
            </a:r>
            <a:endParaRPr lang="fr-F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98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91470" y="338429"/>
            <a:ext cx="8582532" cy="131673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dirty="0" smtClean="0">
                <a:solidFill>
                  <a:srgbClr val="002060"/>
                </a:solidFill>
              </a:rPr>
              <a:t>Vigenère</a:t>
            </a:r>
            <a:endParaRPr lang="fr-FR" sz="3600" b="1" dirty="0">
              <a:solidFill>
                <a:srgbClr val="002060"/>
              </a:solidFill>
            </a:endParaRPr>
          </a:p>
          <a:p>
            <a:pPr algn="ctr"/>
            <a:r>
              <a:rPr lang="fr-FR" sz="3200" b="1" i="1" dirty="0">
                <a:solidFill>
                  <a:schemeClr val="accent2">
                    <a:lumMod val="50000"/>
                  </a:schemeClr>
                </a:solidFill>
              </a:rPr>
              <a:t>Chiffrement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53815" y="1994102"/>
            <a:ext cx="2714169" cy="501848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V E R S A I L L E S</a:t>
            </a:r>
          </a:p>
        </p:txBody>
      </p:sp>
      <p:sp>
        <p:nvSpPr>
          <p:cNvPr id="15" name="TextBox 14"/>
          <p:cNvSpPr txBox="1"/>
          <p:nvPr/>
        </p:nvSpPr>
        <p:spPr>
          <a:xfrm flipH="1">
            <a:off x="1044861" y="2953062"/>
            <a:ext cx="1154243" cy="649188"/>
          </a:xfrm>
          <a:prstGeom prst="teardrop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KEY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49029" y="3832172"/>
            <a:ext cx="2523744" cy="7315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CHIFFREMENT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38063" y="5814835"/>
            <a:ext cx="2945674" cy="501848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F I P C E G V P C C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4396017" y="2612180"/>
            <a:ext cx="484632" cy="12199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Down Arrow 18"/>
          <p:cNvSpPr/>
          <p:nvPr/>
        </p:nvSpPr>
        <p:spPr>
          <a:xfrm>
            <a:off x="4396017" y="4605523"/>
            <a:ext cx="484632" cy="12199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Elbow Connector 19"/>
          <p:cNvCxnSpPr>
            <a:endCxn id="20" idx="1"/>
          </p:cNvCxnSpPr>
          <p:nvPr/>
        </p:nvCxnSpPr>
        <p:spPr>
          <a:xfrm>
            <a:off x="2171672" y="3180345"/>
            <a:ext cx="1177357" cy="10175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66674" y="4013266"/>
            <a:ext cx="3691690" cy="419457"/>
          </a:xfrm>
          <a:prstGeom prst="snipRound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dirty="0"/>
              <a:t>C [ i ] = M [ i ] + K [ i ] % 26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60557" y="2612180"/>
            <a:ext cx="2476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accent5"/>
                </a:solidFill>
              </a:rPr>
              <a:t>Complexité: </a:t>
            </a:r>
            <a:r>
              <a:rPr lang="fr-FR"/>
              <a:t>O(n).		</a:t>
            </a:r>
            <a:endParaRPr lang="fr-FR">
              <a:solidFill>
                <a:schemeClr val="accent5"/>
              </a:solidFill>
            </a:endParaRPr>
          </a:p>
          <a:p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09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91470" y="338429"/>
            <a:ext cx="8582532" cy="131673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dirty="0" smtClean="0">
                <a:solidFill>
                  <a:srgbClr val="002060"/>
                </a:solidFill>
              </a:rPr>
              <a:t>Vigenère</a:t>
            </a:r>
            <a:endParaRPr lang="fr-FR" sz="3600" b="1" dirty="0">
              <a:solidFill>
                <a:srgbClr val="002060"/>
              </a:solidFill>
            </a:endParaRPr>
          </a:p>
          <a:p>
            <a:pPr algn="ctr"/>
            <a:r>
              <a:rPr lang="fr-FR" sz="3200" b="1" i="1" dirty="0">
                <a:solidFill>
                  <a:schemeClr val="accent2">
                    <a:lumMod val="50000"/>
                  </a:schemeClr>
                </a:solidFill>
              </a:rPr>
              <a:t>Déchiffrement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07883" y="1936774"/>
            <a:ext cx="2939004" cy="640080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F I P C E G V P C C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1177245" y="2910200"/>
            <a:ext cx="1154243" cy="649188"/>
          </a:xfrm>
          <a:prstGeom prst="teardrop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KEY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84889" y="3811868"/>
            <a:ext cx="2784994" cy="6400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DECHIFFREMENT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84889" y="5801793"/>
            <a:ext cx="3017520" cy="640080"/>
          </a:xfrm>
          <a:prstGeom prst="snip1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V E R S A I L L E S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4615819" y="2575216"/>
            <a:ext cx="484632" cy="12366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Down Arrow 23"/>
          <p:cNvSpPr/>
          <p:nvPr/>
        </p:nvSpPr>
        <p:spPr>
          <a:xfrm>
            <a:off x="4615819" y="4543388"/>
            <a:ext cx="484632" cy="12366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Elbow Connector 24"/>
          <p:cNvCxnSpPr>
            <a:endCxn id="25" idx="1"/>
          </p:cNvCxnSpPr>
          <p:nvPr/>
        </p:nvCxnSpPr>
        <p:spPr>
          <a:xfrm>
            <a:off x="2307531" y="3160040"/>
            <a:ext cx="1177358" cy="10175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46887" y="3896015"/>
            <a:ext cx="3492526" cy="419457"/>
          </a:xfrm>
          <a:prstGeom prst="snipRound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dirty="0"/>
              <a:t>C [ i ] = M [ i ] - K [ i ] % 26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60557" y="2612180"/>
            <a:ext cx="2476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accent5"/>
                </a:solidFill>
              </a:rPr>
              <a:t>Complexité: </a:t>
            </a:r>
            <a:r>
              <a:rPr lang="fr-FR"/>
              <a:t>O(n).		</a:t>
            </a:r>
            <a:endParaRPr lang="fr-FR">
              <a:solidFill>
                <a:schemeClr val="accent5"/>
              </a:solidFill>
            </a:endParaRPr>
          </a:p>
          <a:p>
            <a:endParaRPr lang="fr-F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90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24025" y="1980041"/>
            <a:ext cx="6400800" cy="578882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fr-FR" sz="2800" noProof="0" dirty="0"/>
              <a:t>Répartition</a:t>
            </a:r>
            <a:r>
              <a:rPr lang="en-US" sz="2800" dirty="0"/>
              <a:t> des </a:t>
            </a:r>
            <a:r>
              <a:rPr lang="fr-FR" sz="2800" dirty="0"/>
              <a:t>P</a:t>
            </a:r>
            <a:r>
              <a:rPr lang="fr-FR" sz="2800" noProof="0" dirty="0" err="1"/>
              <a:t>olygrammes</a:t>
            </a:r>
            <a:r>
              <a:rPr lang="en-US" sz="2800" dirty="0"/>
              <a:t>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4025" y="2800518"/>
            <a:ext cx="6400800" cy="578882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fr-FR" sz="2800" dirty="0"/>
              <a:t>Teste de « </a:t>
            </a:r>
            <a:r>
              <a:rPr lang="fr-FR" sz="2800" dirty="0" err="1"/>
              <a:t>Kasiski</a:t>
            </a:r>
            <a:r>
              <a:rPr lang="fr-FR" sz="2800" dirty="0"/>
              <a:t> »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24025" y="3620995"/>
            <a:ext cx="6400800" cy="578882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fr-FR" sz="2800" dirty="0"/>
              <a:t>Indice de Coïncidence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24025" y="4441472"/>
            <a:ext cx="6400800" cy="578882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fr-FR" sz="2800" dirty="0"/>
              <a:t>Recherche statistique de la clé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24025" y="5261949"/>
            <a:ext cx="6400800" cy="731520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fr-FR" sz="2800" dirty="0"/>
              <a:t>Déchiffrement du texte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91470" y="338429"/>
            <a:ext cx="8582532" cy="131673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dirty="0" smtClean="0">
                <a:solidFill>
                  <a:srgbClr val="002060"/>
                </a:solidFill>
              </a:rPr>
              <a:t>Vigenère</a:t>
            </a:r>
            <a:endParaRPr lang="fr-FR" sz="3600" b="1" dirty="0">
              <a:solidFill>
                <a:srgbClr val="002060"/>
              </a:solidFill>
            </a:endParaRPr>
          </a:p>
          <a:p>
            <a:pPr algn="ctr"/>
            <a:r>
              <a:rPr lang="fr-FR" sz="3200" b="1" i="1" dirty="0">
                <a:solidFill>
                  <a:schemeClr val="accent2">
                    <a:lumMod val="50000"/>
                  </a:schemeClr>
                </a:solidFill>
              </a:rPr>
              <a:t>Cryptanalyse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98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71501"/>
            <a:ext cx="8596668" cy="5469862"/>
          </a:xfrm>
        </p:spPr>
        <p:txBody>
          <a:bodyPr/>
          <a:lstStyle/>
          <a:p>
            <a:endParaRPr lang="fr-FR" dirty="0">
              <a:solidFill>
                <a:schemeClr val="accent5"/>
              </a:solidFill>
            </a:endParaRPr>
          </a:p>
          <a:p>
            <a:r>
              <a:rPr lang="fr-FR" sz="2400" dirty="0">
                <a:solidFill>
                  <a:schemeClr val="accent5"/>
                </a:solidFill>
              </a:rPr>
              <a:t>Exemple :</a:t>
            </a:r>
          </a:p>
          <a:p>
            <a:pPr marL="0" indent="0">
              <a:buNone/>
            </a:pPr>
            <a:r>
              <a:rPr lang="fr-FR" b="1" dirty="0"/>
              <a:t>Message </a:t>
            </a:r>
            <a:r>
              <a:rPr lang="fr-FR" b="1" dirty="0">
                <a:solidFill>
                  <a:srgbClr val="C00000"/>
                </a:solidFill>
              </a:rPr>
              <a:t>chiffré</a:t>
            </a:r>
            <a:r>
              <a:rPr lang="fr-FR" b="1" dirty="0"/>
              <a:t> : </a:t>
            </a:r>
            <a:r>
              <a:rPr lang="fr-FR" i="1" dirty="0"/>
              <a:t>MFUVAHGUTSGVMFUTUJPPETQSOUCPIFP</a:t>
            </a:r>
          </a:p>
          <a:p>
            <a:pPr marL="0" indent="0">
              <a:buNone/>
            </a:pPr>
            <a:r>
              <a:rPr lang="fr-FR" sz="2400" b="1" dirty="0">
                <a:latin typeface="Times New Roman" charset="0"/>
                <a:ea typeface="Times New Roman" charset="0"/>
                <a:cs typeface="Times New Roman" charset="0"/>
              </a:rPr>
              <a:t>I- Répartition des </a:t>
            </a:r>
            <a:r>
              <a:rPr lang="fr-FR" sz="2400" b="1" dirty="0" err="1">
                <a:latin typeface="Times New Roman" charset="0"/>
                <a:ea typeface="Times New Roman" charset="0"/>
                <a:cs typeface="Times New Roman" charset="0"/>
              </a:rPr>
              <a:t>polygrammes</a:t>
            </a:r>
            <a:endParaRPr lang="fr-FR" sz="24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fr-FR" i="1" dirty="0"/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				</a:t>
            </a:r>
            <a:endParaRPr lang="fr-FR" dirty="0">
              <a:solidFill>
                <a:srgbClr val="FF0000"/>
              </a:solidFill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="" xmlns:a16="http://schemas.microsoft.com/office/drawing/2014/main" id="{E843BD93-AE08-E848-B9BE-99A5E09319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3625340"/>
              </p:ext>
            </p:extLst>
          </p:nvPr>
        </p:nvGraphicFramePr>
        <p:xfrm>
          <a:off x="677334" y="2428874"/>
          <a:ext cx="884006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015">
                  <a:extLst>
                    <a:ext uri="{9D8B030D-6E8A-4147-A177-3AD203B41FA5}">
                      <a16:colId xmlns="" xmlns:a16="http://schemas.microsoft.com/office/drawing/2014/main" val="353723790"/>
                    </a:ext>
                  </a:extLst>
                </a:gridCol>
                <a:gridCol w="2210015">
                  <a:extLst>
                    <a:ext uri="{9D8B030D-6E8A-4147-A177-3AD203B41FA5}">
                      <a16:colId xmlns="" xmlns:a16="http://schemas.microsoft.com/office/drawing/2014/main" val="2843605310"/>
                    </a:ext>
                  </a:extLst>
                </a:gridCol>
                <a:gridCol w="2210015">
                  <a:extLst>
                    <a:ext uri="{9D8B030D-6E8A-4147-A177-3AD203B41FA5}">
                      <a16:colId xmlns="" xmlns:a16="http://schemas.microsoft.com/office/drawing/2014/main" val="2160189524"/>
                    </a:ext>
                  </a:extLst>
                </a:gridCol>
                <a:gridCol w="2210015">
                  <a:extLst>
                    <a:ext uri="{9D8B030D-6E8A-4147-A177-3AD203B41FA5}">
                      <a16:colId xmlns="" xmlns:a16="http://schemas.microsoft.com/office/drawing/2014/main" val="1973030009"/>
                    </a:ext>
                  </a:extLst>
                </a:gridCol>
              </a:tblGrid>
              <a:tr h="28289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Polygrammes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noProof="0" dirty="0"/>
                        <a:t>Fréquence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Positions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22684438"/>
                  </a:ext>
                </a:extLst>
              </a:tr>
              <a:tr h="282893">
                <a:tc rowSpan="5">
                  <a:txBody>
                    <a:bodyPr/>
                    <a:lstStyle/>
                    <a:p>
                      <a:pPr algn="ctr" fontAlgn="ctr"/>
                      <a:endParaRPr lang="en-US" sz="2000" dirty="0"/>
                    </a:p>
                    <a:p>
                      <a:pPr algn="ctr" fontAlgn="ctr"/>
                      <a:endParaRPr lang="en-US" sz="2000" dirty="0"/>
                    </a:p>
                    <a:p>
                      <a:pPr algn="ctr" fontAlgn="ctr"/>
                      <a:r>
                        <a:rPr lang="fr-FR" sz="2000" noProof="0" dirty="0"/>
                        <a:t>Lettre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2, 14, 30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22428191"/>
                  </a:ext>
                </a:extLst>
              </a:tr>
              <a:tr h="28289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19, 20, 28, 31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76775940"/>
                  </a:ext>
                </a:extLst>
              </a:tr>
              <a:tr h="28289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9, 16, 23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5918208"/>
                  </a:ext>
                </a:extLst>
              </a:tr>
              <a:tr h="28289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3, 8, 15, 17, 26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9543259"/>
                  </a:ext>
                </a:extLst>
              </a:tr>
              <a:tr h="28289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6, 10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83827673"/>
                  </a:ext>
                </a:extLst>
              </a:tr>
              <a:tr h="282893">
                <a:tc rowSpan="3">
                  <a:txBody>
                    <a:bodyPr/>
                    <a:lstStyle/>
                    <a:p>
                      <a:pPr algn="ctr" fontAlgn="ctr"/>
                      <a:endParaRPr lang="en-US" sz="2000" dirty="0"/>
                    </a:p>
                    <a:p>
                      <a:pPr algn="ctr" fontAlgn="ctr"/>
                      <a:r>
                        <a:rPr lang="fr-FR" sz="2000" noProof="0" dirty="0"/>
                        <a:t>Digramme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2, 14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10810028"/>
                  </a:ext>
                </a:extLst>
              </a:tr>
              <a:tr h="28289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1, 13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66180347"/>
                  </a:ext>
                </a:extLst>
              </a:tr>
              <a:tr h="28289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7, 15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41185049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noProof="0" dirty="0"/>
                        <a:t>Trigramme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MFU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1, 13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23950547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68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09587"/>
            <a:ext cx="8596668" cy="1004888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Sommaire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050223" y="1400175"/>
            <a:ext cx="8223779" cy="47089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latin typeface="Times New Roman" charset="0"/>
                <a:ea typeface="Times New Roman" charset="0"/>
                <a:cs typeface="Times New Roman" charset="0"/>
              </a:rPr>
              <a:t>Introduction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 smtClean="0">
                <a:latin typeface="Times New Roman" charset="0"/>
                <a:ea typeface="Times New Roman" charset="0"/>
                <a:cs typeface="Times New Roman" charset="0"/>
              </a:rPr>
              <a:t>Architecture de l’outil</a:t>
            </a:r>
            <a:endParaRPr lang="fr-FR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714500" lvl="3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2000" dirty="0" smtClean="0">
                <a:latin typeface="Times New Roman" charset="0"/>
                <a:ea typeface="Times New Roman" charset="0"/>
                <a:cs typeface="Times New Roman" charset="0"/>
              </a:rPr>
              <a:t>Organigramme et fonctionnalités</a:t>
            </a:r>
            <a:endParaRPr lang="fr-FR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714500" lvl="3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2000" dirty="0">
                <a:latin typeface="Times New Roman" charset="0"/>
                <a:ea typeface="Times New Roman" charset="0"/>
                <a:cs typeface="Times New Roman" charset="0"/>
              </a:rPr>
              <a:t>Algorithmes </a:t>
            </a:r>
          </a:p>
          <a:p>
            <a:pPr marL="2228850" lvl="4" indent="-400050">
              <a:lnSpc>
                <a:spcPct val="150000"/>
              </a:lnSpc>
              <a:buFont typeface="+mj-lt"/>
              <a:buAutoNum type="romanLcPeriod"/>
            </a:pPr>
            <a:r>
              <a:rPr lang="fr-FR" sz="2000" dirty="0">
                <a:latin typeface="Times New Roman" charset="0"/>
                <a:ea typeface="Times New Roman" charset="0"/>
                <a:cs typeface="Times New Roman" charset="0"/>
              </a:rPr>
              <a:t>Substitution</a:t>
            </a:r>
          </a:p>
          <a:p>
            <a:pPr marL="2228850" lvl="4" indent="-400050">
              <a:lnSpc>
                <a:spcPct val="150000"/>
              </a:lnSpc>
              <a:buFont typeface="+mj-lt"/>
              <a:buAutoNum type="romanLcPeriod"/>
            </a:pPr>
            <a:r>
              <a:rPr lang="fr-FR" sz="2000" dirty="0">
                <a:latin typeface="Times New Roman" charset="0"/>
                <a:ea typeface="Times New Roman" charset="0"/>
                <a:cs typeface="Times New Roman" charset="0"/>
              </a:rPr>
              <a:t>Vigenère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 smtClean="0">
                <a:latin typeface="Times New Roman" charset="0"/>
                <a:ea typeface="Times New Roman" charset="0"/>
                <a:cs typeface="Times New Roman" charset="0"/>
              </a:rPr>
              <a:t>Choix du langage </a:t>
            </a:r>
            <a:endParaRPr lang="fr-FR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latin typeface="Times New Roman" charset="0"/>
                <a:ea typeface="Times New Roman" charset="0"/>
                <a:cs typeface="Times New Roman" charset="0"/>
              </a:rPr>
              <a:t>Bilan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latin typeface="Times New Roman" charset="0"/>
                <a:ea typeface="Times New Roman" charset="0"/>
                <a:cs typeface="Times New Roman" charset="0"/>
              </a:rPr>
              <a:t>Organisation 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latin typeface="Times New Roman" charset="0"/>
                <a:ea typeface="Times New Roman" charset="0"/>
                <a:cs typeface="Times New Roman" charset="0"/>
              </a:rPr>
              <a:t>Conclusion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72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71500"/>
            <a:ext cx="8596668" cy="6015037"/>
          </a:xfrm>
        </p:spPr>
        <p:txBody>
          <a:bodyPr/>
          <a:lstStyle/>
          <a:p>
            <a:r>
              <a:rPr lang="fr-FR" sz="2400" dirty="0">
                <a:solidFill>
                  <a:schemeClr val="accent5"/>
                </a:solidFill>
              </a:rPr>
              <a:t>Exemple :</a:t>
            </a:r>
          </a:p>
          <a:p>
            <a:pPr marL="0" lvl="0" indent="0">
              <a:buNone/>
            </a:pPr>
            <a:r>
              <a:rPr lang="fr-FR" sz="2400" b="1" i="1" dirty="0">
                <a:latin typeface="Times New Roman" charset="0"/>
                <a:ea typeface="Times New Roman" charset="0"/>
                <a:cs typeface="Times New Roman" charset="0"/>
              </a:rPr>
              <a:t>II- </a:t>
            </a:r>
            <a:r>
              <a:rPr lang="fr-FR" sz="2400" b="1" dirty="0">
                <a:latin typeface="Times New Roman" charset="0"/>
                <a:ea typeface="Times New Roman" charset="0"/>
                <a:cs typeface="Times New Roman" charset="0"/>
              </a:rPr>
              <a:t>Teste de  </a:t>
            </a:r>
            <a:r>
              <a:rPr lang="fr-FR" sz="2400" b="1" dirty="0" err="1">
                <a:latin typeface="Times New Roman" charset="0"/>
                <a:ea typeface="Times New Roman" charset="0"/>
                <a:cs typeface="Times New Roman" charset="0"/>
              </a:rPr>
              <a:t>Kasiski</a:t>
            </a:r>
            <a:endParaRPr lang="fr-FR" b="1" i="1" dirty="0"/>
          </a:p>
          <a:p>
            <a:pPr marL="0" indent="0">
              <a:buNone/>
            </a:pPr>
            <a:r>
              <a:rPr lang="fr-FR" dirty="0"/>
              <a:t>				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2400" dirty="0"/>
              <a:t> 			La taille de la </a:t>
            </a:r>
            <a:r>
              <a:rPr lang="fr-FR" sz="2400" dirty="0">
                <a:solidFill>
                  <a:srgbClr val="C00000"/>
                </a:solidFill>
              </a:rPr>
              <a:t>clé</a:t>
            </a:r>
            <a:r>
              <a:rPr lang="fr-FR" sz="2400" dirty="0"/>
              <a:t> = {4, 3}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="" xmlns:a16="http://schemas.microsoft.com/office/drawing/2014/main" id="{CA30407F-B74C-1F47-B7A8-3501144D8E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8024030"/>
              </p:ext>
            </p:extLst>
          </p:nvPr>
        </p:nvGraphicFramePr>
        <p:xfrm>
          <a:off x="677334" y="1628775"/>
          <a:ext cx="7929474" cy="3620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406">
                  <a:extLst>
                    <a:ext uri="{9D8B030D-6E8A-4147-A177-3AD203B41FA5}">
                      <a16:colId xmlns="" xmlns:a16="http://schemas.microsoft.com/office/drawing/2014/main" val="182890876"/>
                    </a:ext>
                  </a:extLst>
                </a:gridCol>
                <a:gridCol w="2028825">
                  <a:extLst>
                    <a:ext uri="{9D8B030D-6E8A-4147-A177-3AD203B41FA5}">
                      <a16:colId xmlns="" xmlns:a16="http://schemas.microsoft.com/office/drawing/2014/main" val="1335751919"/>
                    </a:ext>
                  </a:extLst>
                </a:gridCol>
                <a:gridCol w="1414462">
                  <a:extLst>
                    <a:ext uri="{9D8B030D-6E8A-4147-A177-3AD203B41FA5}">
                      <a16:colId xmlns="" xmlns:a16="http://schemas.microsoft.com/office/drawing/2014/main" val="378950376"/>
                    </a:ext>
                  </a:extLst>
                </a:gridCol>
                <a:gridCol w="2691781">
                  <a:extLst>
                    <a:ext uri="{9D8B030D-6E8A-4147-A177-3AD203B41FA5}">
                      <a16:colId xmlns="" xmlns:a16="http://schemas.microsoft.com/office/drawing/2014/main" val="4093243300"/>
                    </a:ext>
                  </a:extLst>
                </a:gridCol>
              </a:tblGrid>
              <a:tr h="335156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/>
                        <a:t>Polygramme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Positions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Distances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Diviseurs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585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2, 14, 30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12, 16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3, 4, 6, 12, 4, 8, 16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12486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19, 20, 28 31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1, 8, 3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4, 8, 3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243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/>
                        <a:t>T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9, 17, 23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7, 6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7, 3, 6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381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3, 7, 15, 18, 26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4, 8, 3, 8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4, 4, 8, 3, 4, 8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9153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FU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2, 14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3, 4, 6, 12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98764558"/>
                  </a:ext>
                </a:extLst>
              </a:tr>
              <a:tr h="450657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1, 13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3, 4, 6, 12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160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7, 15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4, 8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504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MFU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1, 13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3, 4, 6, 12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73236152"/>
                  </a:ext>
                </a:extLst>
              </a:tr>
            </a:tbl>
          </a:graphicData>
        </a:graphic>
      </p:graphicFrame>
      <p:sp>
        <p:nvSpPr>
          <p:cNvPr id="2" name="Right Arrow 1"/>
          <p:cNvSpPr/>
          <p:nvPr/>
        </p:nvSpPr>
        <p:spPr>
          <a:xfrm>
            <a:off x="1085850" y="543331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6129827" y="5663207"/>
            <a:ext cx="2476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accent5"/>
                </a:solidFill>
              </a:rPr>
              <a:t>Complexité: </a:t>
            </a:r>
            <a:r>
              <a:rPr lang="fr-FR"/>
              <a:t>O(n).		</a:t>
            </a:r>
            <a:endParaRPr lang="fr-FR">
              <a:solidFill>
                <a:schemeClr val="accent5"/>
              </a:solidFill>
            </a:endParaRPr>
          </a:p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9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71500"/>
            <a:ext cx="8596668" cy="6015037"/>
          </a:xfrm>
        </p:spPr>
        <p:txBody>
          <a:bodyPr/>
          <a:lstStyle/>
          <a:p>
            <a:r>
              <a:rPr lang="fr-FR" sz="2400" dirty="0">
                <a:solidFill>
                  <a:schemeClr val="accent5"/>
                </a:solidFill>
              </a:rPr>
              <a:t>Exemple :</a:t>
            </a:r>
          </a:p>
          <a:p>
            <a:pPr marL="0" lvl="0" indent="0">
              <a:buNone/>
            </a:pPr>
            <a:r>
              <a:rPr lang="fr-FR" sz="2400" b="1" i="1" dirty="0">
                <a:latin typeface="Times New Roman" charset="0"/>
                <a:ea typeface="Times New Roman" charset="0"/>
                <a:cs typeface="Times New Roman" charset="0"/>
              </a:rPr>
              <a:t>III- </a:t>
            </a:r>
            <a:r>
              <a:rPr lang="fr-FR" sz="2400" b="1" dirty="0">
                <a:latin typeface="Times New Roman" charset="0"/>
                <a:ea typeface="Times New Roman" charset="0"/>
                <a:cs typeface="Times New Roman" charset="0"/>
              </a:rPr>
              <a:t>Indice de </a:t>
            </a:r>
            <a:r>
              <a:rPr lang="fr-FR" sz="2400" b="1" dirty="0" smtClean="0">
                <a:latin typeface="Times New Roman" charset="0"/>
                <a:ea typeface="Times New Roman" charset="0"/>
                <a:cs typeface="Times New Roman" charset="0"/>
              </a:rPr>
              <a:t>Coïncidence</a:t>
            </a:r>
            <a:endParaRPr lang="fr-FR" b="1" i="1" dirty="0"/>
          </a:p>
          <a:p>
            <a:pPr marL="0" indent="0">
              <a:buNone/>
            </a:pPr>
            <a:r>
              <a:rPr lang="fr-FR" dirty="0"/>
              <a:t>				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5DF66AFC-E7A4-E04F-AB1A-747FA5007443}"/>
                  </a:ext>
                </a:extLst>
              </p:cNvPr>
              <p:cNvSpPr txBox="1"/>
              <p:nvPr/>
            </p:nvSpPr>
            <p:spPr>
              <a:xfrm>
                <a:off x="987146" y="2192072"/>
                <a:ext cx="4599267" cy="1053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4400" b="0" dirty="0" smtClean="0"/>
                  <a:t>  </a:t>
                </a:r>
                <a14:m>
                  <m:oMath xmlns:m="http://schemas.openxmlformats.org/officeDocument/2006/math">
                    <m:r>
                      <a:rPr lang="fr-FR" sz="4400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f>
                      <m:fPr>
                        <m:ctrlPr>
                          <a:rPr lang="fr-FR" sz="440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4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fr-FR" sz="4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l-PL" sz="44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fr-FR" sz="4400" b="0" i="1" smtClean="0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</m:sub>
                        </m:sSub>
                      </m:num>
                      <m:den>
                        <m:r>
                          <a:rPr lang="fr-FR" sz="44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fr-FR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sz="4400" b="0" i="1" smtClean="0">
                            <a:latin typeface="Cambria Math" panose="02040503050406030204" pitchFamily="18" charset="0"/>
                          </a:rPr>
                          <m:t>                </m:t>
                        </m:r>
                      </m:den>
                    </m:f>
                  </m:oMath>
                </a14:m>
                <a:endParaRPr lang="fr-FR" sz="4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DF66AFC-E7A4-E04F-AB1A-747FA5007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46" y="2192072"/>
                <a:ext cx="4599267" cy="10538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2DF73A1D-6457-7D4E-80FD-37526A99B42B}"/>
                  </a:ext>
                </a:extLst>
              </p:cNvPr>
              <p:cNvSpPr txBox="1"/>
              <p:nvPr/>
            </p:nvSpPr>
            <p:spPr>
              <a:xfrm>
                <a:off x="677334" y="4278048"/>
                <a:ext cx="625661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l-PL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fr-FR" sz="2800" dirty="0"/>
                  <a:t> : Fréquence de la Lettre </a:t>
                </a:r>
                <a:r>
                  <a:rPr lang="fr-FR" sz="2800" dirty="0">
                    <a:solidFill>
                      <a:srgbClr val="C00000"/>
                    </a:solidFill>
                  </a:rPr>
                  <a:t>a</a:t>
                </a:r>
                <a:endParaRPr lang="fr-FR" sz="2800" dirty="0">
                  <a:solidFill>
                    <a:srgbClr val="C00000"/>
                  </a:solidFill>
                </a:endParaRPr>
              </a:p>
              <a:p>
                <a:r>
                  <a:rPr lang="fr-FR" sz="2800" dirty="0"/>
                  <a:t> n   : la longueur du Texte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DF73A1D-6457-7D4E-80FD-37526A99B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4278048"/>
                <a:ext cx="6256617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292" t="-6410" b="-179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47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71500"/>
            <a:ext cx="8596668" cy="6015037"/>
          </a:xfrm>
        </p:spPr>
        <p:txBody>
          <a:bodyPr/>
          <a:lstStyle/>
          <a:p>
            <a:r>
              <a:rPr lang="fr-FR" sz="2400" dirty="0">
                <a:solidFill>
                  <a:schemeClr val="accent5"/>
                </a:solidFill>
              </a:rPr>
              <a:t>Exemple :</a:t>
            </a:r>
          </a:p>
          <a:p>
            <a:pPr marL="0" lvl="0" indent="0">
              <a:buNone/>
            </a:pPr>
            <a:r>
              <a:rPr lang="fr-FR" sz="2400" b="1" i="1" dirty="0">
                <a:latin typeface="Times New Roman" charset="0"/>
                <a:ea typeface="Times New Roman" charset="0"/>
                <a:cs typeface="Times New Roman" charset="0"/>
              </a:rPr>
              <a:t>III- </a:t>
            </a:r>
            <a:r>
              <a:rPr lang="fr-FR" sz="2400" b="1" dirty="0">
                <a:latin typeface="Times New Roman" charset="0"/>
                <a:ea typeface="Times New Roman" charset="0"/>
                <a:cs typeface="Times New Roman" charset="0"/>
              </a:rPr>
              <a:t>Indice de </a:t>
            </a:r>
            <a:r>
              <a:rPr lang="fr-FR" sz="2400" b="1" dirty="0" smtClean="0">
                <a:latin typeface="Times New Roman" charset="0"/>
                <a:ea typeface="Times New Roman" charset="0"/>
                <a:cs typeface="Times New Roman" charset="0"/>
              </a:rPr>
              <a:t>Coïncidence</a:t>
            </a:r>
            <a:endParaRPr lang="fr-FR" b="1" i="1" dirty="0"/>
          </a:p>
          <a:p>
            <a:pPr marL="0" indent="0">
              <a:buNone/>
            </a:pPr>
            <a:r>
              <a:rPr lang="fr-FR" dirty="0"/>
              <a:t>				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2DF73A1D-6457-7D4E-80FD-37526A99B42B}"/>
                  </a:ext>
                </a:extLst>
              </p:cNvPr>
              <p:cNvSpPr txBox="1"/>
              <p:nvPr/>
            </p:nvSpPr>
            <p:spPr>
              <a:xfrm>
                <a:off x="677334" y="4278048"/>
                <a:ext cx="625661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l-PL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fr-FR" sz="2800" dirty="0"/>
                  <a:t> : Fréquence de la Lettre </a:t>
                </a:r>
                <a:r>
                  <a:rPr lang="fr-FR" sz="2800" dirty="0">
                    <a:solidFill>
                      <a:srgbClr val="C00000"/>
                    </a:solidFill>
                  </a:rPr>
                  <a:t>a</a:t>
                </a:r>
                <a:endParaRPr lang="fr-FR" sz="2800" dirty="0">
                  <a:solidFill>
                    <a:srgbClr val="C00000"/>
                  </a:solidFill>
                </a:endParaRPr>
              </a:p>
              <a:p>
                <a:r>
                  <a:rPr lang="fr-FR" sz="2800" dirty="0"/>
                  <a:t> n   : la longueur du Texte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DF73A1D-6457-7D4E-80FD-37526A99B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4278048"/>
                <a:ext cx="6256617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292" t="-6410" b="-179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5DF66AFC-E7A4-E04F-AB1A-747FA5007443}"/>
                  </a:ext>
                </a:extLst>
              </p:cNvPr>
              <p:cNvSpPr txBox="1"/>
              <p:nvPr/>
            </p:nvSpPr>
            <p:spPr>
              <a:xfrm>
                <a:off x="843219" y="2172171"/>
                <a:ext cx="5953422" cy="1135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32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32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l-PL" sz="32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fr-FR" sz="320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32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2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pl-PL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   (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DF66AFC-E7A4-E04F-AB1A-747FA5007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19" y="2172171"/>
                <a:ext cx="5953422" cy="11353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21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71500"/>
            <a:ext cx="8596668" cy="6015037"/>
          </a:xfrm>
        </p:spPr>
        <p:txBody>
          <a:bodyPr/>
          <a:lstStyle/>
          <a:p>
            <a:r>
              <a:rPr lang="fr-FR" sz="2400" dirty="0">
                <a:solidFill>
                  <a:schemeClr val="accent5"/>
                </a:solidFill>
              </a:rPr>
              <a:t>Exemple :</a:t>
            </a:r>
          </a:p>
          <a:p>
            <a:pPr marL="0" lvl="0" indent="0">
              <a:buNone/>
            </a:pPr>
            <a:r>
              <a:rPr lang="fr-FR" sz="2400" b="1" i="1" dirty="0">
                <a:latin typeface="Times New Roman" charset="0"/>
                <a:ea typeface="Times New Roman" charset="0"/>
                <a:cs typeface="Times New Roman" charset="0"/>
              </a:rPr>
              <a:t>III- </a:t>
            </a:r>
            <a:r>
              <a:rPr lang="fr-FR" sz="2400" b="1" dirty="0">
                <a:latin typeface="Times New Roman" charset="0"/>
                <a:ea typeface="Times New Roman" charset="0"/>
                <a:cs typeface="Times New Roman" charset="0"/>
              </a:rPr>
              <a:t>Indice de </a:t>
            </a:r>
            <a:r>
              <a:rPr lang="fr-FR" sz="2400" b="1" dirty="0" smtClean="0">
                <a:latin typeface="Times New Roman" charset="0"/>
                <a:ea typeface="Times New Roman" charset="0"/>
                <a:cs typeface="Times New Roman" charset="0"/>
              </a:rPr>
              <a:t>Coïncidence</a:t>
            </a:r>
            <a:endParaRPr lang="fr-FR" b="1" i="1" dirty="0"/>
          </a:p>
          <a:p>
            <a:pPr marL="0" indent="0">
              <a:buNone/>
            </a:pPr>
            <a:r>
              <a:rPr lang="fr-FR" dirty="0"/>
              <a:t>				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2DF73A1D-6457-7D4E-80FD-37526A99B42B}"/>
                  </a:ext>
                </a:extLst>
              </p:cNvPr>
              <p:cNvSpPr txBox="1"/>
              <p:nvPr/>
            </p:nvSpPr>
            <p:spPr>
              <a:xfrm>
                <a:off x="677334" y="4278048"/>
                <a:ext cx="6256617" cy="95410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l-PL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fr-F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fr-FR" sz="2800" dirty="0"/>
                  <a:t> : Fréquence de la Lettre </a:t>
                </a:r>
                <a:r>
                  <a:rPr lang="fr-FR" sz="2800" dirty="0">
                    <a:solidFill>
                      <a:srgbClr val="C00000"/>
                    </a:solidFill>
                  </a:rPr>
                  <a:t>i</a:t>
                </a:r>
              </a:p>
              <a:p>
                <a:r>
                  <a:rPr lang="fr-FR" sz="2800" dirty="0"/>
                  <a:t> n   : la longueur du Texte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DF73A1D-6457-7D4E-80FD-37526A99B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4278048"/>
                <a:ext cx="6256617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194" t="-5660" b="-16352"/>
                </a:stretch>
              </a:blipFill>
              <a:ln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5DF66AFC-E7A4-E04F-AB1A-747FA5007443}"/>
                  </a:ext>
                </a:extLst>
              </p:cNvPr>
              <p:cNvSpPr txBox="1"/>
              <p:nvPr/>
            </p:nvSpPr>
            <p:spPr>
              <a:xfrm>
                <a:off x="843219" y="2172171"/>
                <a:ext cx="5953422" cy="1192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3200" i="1" smtClean="0">
                              <a:latin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fr-FR" sz="320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320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sz="32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2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fr-FR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sSub>
                                <m:sSubPr>
                                  <m:ctrlPr>
                                    <a:rPr lang="fr-FR" sz="32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2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fr-FR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 −1)</m:t>
                              </m:r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num>
                        <m:den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   (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DF66AFC-E7A4-E04F-AB1A-747FA5007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19" y="2172171"/>
                <a:ext cx="5953422" cy="119289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060557" y="2612180"/>
            <a:ext cx="2476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5"/>
                </a:solidFill>
              </a:rPr>
              <a:t>Complexité: </a:t>
            </a:r>
            <a:r>
              <a:rPr lang="fr-FR" dirty="0"/>
              <a:t>O(n/m).		</a:t>
            </a:r>
            <a:endParaRPr lang="fr-FR" dirty="0">
              <a:solidFill>
                <a:schemeClr val="accent5"/>
              </a:solidFill>
            </a:endParaRPr>
          </a:p>
          <a:p>
            <a:endParaRPr lang="fr-F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29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71500"/>
            <a:ext cx="8596668" cy="6015037"/>
          </a:xfrm>
        </p:spPr>
        <p:txBody>
          <a:bodyPr/>
          <a:lstStyle/>
          <a:p>
            <a:r>
              <a:rPr lang="fr-FR" sz="2400" dirty="0">
                <a:solidFill>
                  <a:schemeClr val="accent5"/>
                </a:solidFill>
                <a:latin typeface="Times New Roman" charset="0"/>
                <a:ea typeface="Times New Roman" charset="0"/>
                <a:cs typeface="Times New Roman" charset="0"/>
              </a:rPr>
              <a:t>Exemple :</a:t>
            </a:r>
          </a:p>
          <a:p>
            <a:pPr marL="0" lvl="0" indent="0">
              <a:buNone/>
            </a:pPr>
            <a:r>
              <a:rPr lang="fr-FR" sz="2400" b="1" i="1" dirty="0">
                <a:latin typeface="Times New Roman" charset="0"/>
                <a:ea typeface="Times New Roman" charset="0"/>
                <a:cs typeface="Times New Roman" charset="0"/>
              </a:rPr>
              <a:t>III- </a:t>
            </a:r>
            <a:r>
              <a:rPr lang="fr-FR" sz="2400" b="1" dirty="0">
                <a:latin typeface="Times New Roman" charset="0"/>
                <a:ea typeface="Times New Roman" charset="0"/>
                <a:cs typeface="Times New Roman" charset="0"/>
              </a:rPr>
              <a:t>Indice de Coïncidence</a:t>
            </a:r>
            <a:endParaRPr lang="fr-FR" sz="2400" b="1" i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fr-FR" dirty="0">
                <a:latin typeface="Times New Roman" charset="0"/>
                <a:ea typeface="Times New Roman" charset="0"/>
                <a:cs typeface="Times New Roman" charset="0"/>
              </a:rPr>
              <a:t>				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lvl="0" indent="0">
              <a:buNone/>
            </a:pPr>
            <a:r>
              <a:rPr lang="fr-FR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IV- </a:t>
            </a:r>
            <a:r>
              <a:rPr lang="fr-FR" sz="2400" b="1" dirty="0" smtClean="0">
                <a:latin typeface="Times New Roman" charset="0"/>
                <a:ea typeface="Times New Roman" charset="0"/>
                <a:cs typeface="Times New Roman" charset="0"/>
              </a:rPr>
              <a:t>Recherche statistique de la clé</a:t>
            </a:r>
          </a:p>
          <a:p>
            <a:pPr marL="0" lvl="0" indent="0">
              <a:buNone/>
            </a:pPr>
            <a:endParaRPr lang="fr-FR" sz="2400" i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5DF66AFC-E7A4-E04F-AB1A-747FA5007443}"/>
                  </a:ext>
                </a:extLst>
              </p:cNvPr>
              <p:cNvSpPr txBox="1"/>
              <p:nvPr/>
            </p:nvSpPr>
            <p:spPr>
              <a:xfrm>
                <a:off x="326412" y="1913393"/>
                <a:ext cx="5953422" cy="1192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𝐼𝐶</m:t>
                      </m:r>
                      <m:r>
                        <a:rPr lang="fr-FR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200" i="1" smtClean="0">
                              <a:latin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fr-FR" sz="320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320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sz="32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2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fr-FR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sSub>
                                <m:sSubPr>
                                  <m:ctrlPr>
                                    <a:rPr lang="fr-FR" sz="32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2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fr-FR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 −1)</m:t>
                              </m:r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num>
                        <m:den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   (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r>
                        <m:rPr>
                          <m:nor/>
                        </m:rPr>
                        <a:rPr lang="fr-FR" sz="2800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m:rPr>
                          <m:nor/>
                        </m:rPr>
                        <a:rPr lang="fr-FR" sz="2800" dirty="0"/>
                        <m:t> 0,074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DF66AFC-E7A4-E04F-AB1A-747FA5007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12" y="1913393"/>
                <a:ext cx="5953422" cy="11928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3F071820-5948-DF41-A26E-E0FF38F67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65491"/>
              </p:ext>
            </p:extLst>
          </p:nvPr>
        </p:nvGraphicFramePr>
        <p:xfrm>
          <a:off x="6408593" y="1820916"/>
          <a:ext cx="4333881" cy="1036320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1444627">
                  <a:extLst>
                    <a:ext uri="{9D8B030D-6E8A-4147-A177-3AD203B41FA5}">
                      <a16:colId xmlns="" xmlns:a16="http://schemas.microsoft.com/office/drawing/2014/main" val="928030940"/>
                    </a:ext>
                  </a:extLst>
                </a:gridCol>
                <a:gridCol w="1444627">
                  <a:extLst>
                    <a:ext uri="{9D8B030D-6E8A-4147-A177-3AD203B41FA5}">
                      <a16:colId xmlns="" xmlns:a16="http://schemas.microsoft.com/office/drawing/2014/main" val="1390664321"/>
                    </a:ext>
                  </a:extLst>
                </a:gridCol>
                <a:gridCol w="1444627">
                  <a:extLst>
                    <a:ext uri="{9D8B030D-6E8A-4147-A177-3AD203B41FA5}">
                      <a16:colId xmlns="" xmlns:a16="http://schemas.microsoft.com/office/drawing/2014/main" val="2002698137"/>
                    </a:ext>
                  </a:extLst>
                </a:gridCol>
              </a:tblGrid>
              <a:tr h="45187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Taille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8414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Indice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solidFill>
                            <a:srgbClr val="C00000"/>
                          </a:solidFill>
                        </a:rPr>
                        <a:t>0,071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0,050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5414556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1DE8681-03AC-D94A-AFF6-56A53B99F7FD}"/>
              </a:ext>
            </a:extLst>
          </p:cNvPr>
          <p:cNvSpPr txBox="1"/>
          <p:nvPr/>
        </p:nvSpPr>
        <p:spPr>
          <a:xfrm>
            <a:off x="892468" y="4041380"/>
            <a:ext cx="5516125" cy="272202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fr-FR" sz="3200" i="1" dirty="0" smtClean="0"/>
              <a:t>MFUV</a:t>
            </a:r>
            <a:endParaRPr lang="fr-FR" sz="3200" i="1" dirty="0"/>
          </a:p>
          <a:p>
            <a:r>
              <a:rPr lang="fr-FR" sz="3200" i="1" dirty="0" smtClean="0"/>
              <a:t>AHGU</a:t>
            </a:r>
            <a:endParaRPr lang="fr-FR" sz="3200" i="1" dirty="0"/>
          </a:p>
          <a:p>
            <a:r>
              <a:rPr lang="fr-FR" sz="3200" i="1" dirty="0" smtClean="0"/>
              <a:t>TSGV</a:t>
            </a:r>
            <a:endParaRPr lang="fr-FR" sz="3200" i="1" dirty="0"/>
          </a:p>
          <a:p>
            <a:r>
              <a:rPr lang="fr-FR" sz="3200" i="1" dirty="0" smtClean="0"/>
              <a:t>MFUT</a:t>
            </a:r>
            <a:endParaRPr lang="fr-FR" sz="3200" i="1" dirty="0"/>
          </a:p>
          <a:p>
            <a:r>
              <a:rPr lang="fr-FR" sz="3200" i="1" dirty="0" smtClean="0"/>
              <a:t>UJPP</a:t>
            </a:r>
            <a:endParaRPr lang="fr-FR" sz="3200" i="1" dirty="0"/>
          </a:p>
          <a:p>
            <a:r>
              <a:rPr lang="fr-FR" sz="3200" i="1" dirty="0" smtClean="0"/>
              <a:t>ETQS</a:t>
            </a:r>
            <a:endParaRPr lang="fr-FR" sz="3200" i="1" dirty="0"/>
          </a:p>
          <a:p>
            <a:r>
              <a:rPr lang="fr-FR" sz="3200" i="1" dirty="0" smtClean="0"/>
              <a:t>OUCP</a:t>
            </a:r>
            <a:endParaRPr lang="fr-FR" sz="3200" i="1" dirty="0"/>
          </a:p>
          <a:p>
            <a:r>
              <a:rPr lang="fr-FR" sz="3200" i="1" dirty="0" smtClean="0"/>
              <a:t>IFP</a:t>
            </a:r>
            <a:endParaRPr lang="fr-FR" sz="3200" i="1" dirty="0"/>
          </a:p>
          <a:p>
            <a:endParaRPr lang="fr-FR" sz="3600" i="1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AE6FDED-25DE-FF44-B100-5286FE88F0AF}"/>
              </a:ext>
            </a:extLst>
          </p:cNvPr>
          <p:cNvSpPr txBox="1"/>
          <p:nvPr/>
        </p:nvSpPr>
        <p:spPr>
          <a:xfrm>
            <a:off x="4725769" y="4042363"/>
            <a:ext cx="2521716" cy="2429383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endParaRPr lang="fr-FR" sz="3200" i="1" dirty="0"/>
          </a:p>
          <a:p>
            <a:r>
              <a:rPr lang="fr-FR" sz="3200" i="1" dirty="0"/>
              <a:t>----</a:t>
            </a:r>
          </a:p>
          <a:p>
            <a:endParaRPr lang="fr-FR" sz="3200" i="1" dirty="0"/>
          </a:p>
          <a:p>
            <a:r>
              <a:rPr lang="fr-FR" sz="3200" i="1" dirty="0"/>
              <a:t>ABCD</a:t>
            </a:r>
            <a:endParaRPr lang="fr-FR" sz="32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C7FD12E-A4A4-7744-BC2B-BA38C3B86CF6}"/>
              </a:ext>
            </a:extLst>
          </p:cNvPr>
          <p:cNvSpPr txBox="1"/>
          <p:nvPr/>
        </p:nvSpPr>
        <p:spPr>
          <a:xfrm>
            <a:off x="7247484" y="4817618"/>
            <a:ext cx="237744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3200" dirty="0">
                <a:solidFill>
                  <a:srgbClr val="C00000"/>
                </a:solidFill>
              </a:rPr>
              <a:t>Clé</a:t>
            </a:r>
            <a:r>
              <a:rPr lang="fr-FR" sz="3200" dirty="0"/>
              <a:t> = ABCD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00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71500"/>
            <a:ext cx="8596668" cy="6015037"/>
          </a:xfrm>
        </p:spPr>
        <p:txBody>
          <a:bodyPr>
            <a:normAutofit fontScale="92500" lnSpcReduction="20000"/>
          </a:bodyPr>
          <a:lstStyle/>
          <a:p>
            <a:r>
              <a:rPr lang="fr-FR" sz="2600" dirty="0">
                <a:solidFill>
                  <a:schemeClr val="accent5"/>
                </a:solidFill>
              </a:rPr>
              <a:t>Exemple :</a:t>
            </a:r>
          </a:p>
          <a:p>
            <a:endParaRPr lang="fr-FR" dirty="0">
              <a:solidFill>
                <a:schemeClr val="accent5"/>
              </a:solidFill>
            </a:endParaRPr>
          </a:p>
          <a:p>
            <a:endParaRPr lang="fr-FR" dirty="0">
              <a:solidFill>
                <a:schemeClr val="accent5"/>
              </a:solidFill>
            </a:endParaRPr>
          </a:p>
          <a:p>
            <a:pPr marL="0" lvl="0" indent="0">
              <a:buNone/>
            </a:pPr>
            <a:r>
              <a:rPr lang="fr-FR" sz="2400" b="1" i="1" dirty="0">
                <a:latin typeface="Times New Roman" charset="0"/>
                <a:ea typeface="Times New Roman" charset="0"/>
                <a:cs typeface="Times New Roman" charset="0"/>
              </a:rPr>
              <a:t>V- </a:t>
            </a:r>
            <a:r>
              <a:rPr lang="fr-FR" sz="2400" b="1" dirty="0">
                <a:latin typeface="Times New Roman" charset="0"/>
                <a:ea typeface="Times New Roman" charset="0"/>
                <a:cs typeface="Times New Roman" charset="0"/>
              </a:rPr>
              <a:t>Déchiffrement du message</a:t>
            </a:r>
          </a:p>
          <a:p>
            <a:pPr marL="0" lvl="0" indent="0">
              <a:buNone/>
            </a:pPr>
            <a:endParaRPr lang="fr-FR" sz="24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fr-FR" sz="2400" b="1" dirty="0"/>
              <a:t>Message </a:t>
            </a:r>
            <a:r>
              <a:rPr lang="fr-FR" sz="2400" b="1" dirty="0">
                <a:solidFill>
                  <a:srgbClr val="C00000"/>
                </a:solidFill>
              </a:rPr>
              <a:t>Chiffré</a:t>
            </a:r>
            <a:r>
              <a:rPr lang="fr-FR" sz="2400" b="1" dirty="0"/>
              <a:t> : </a:t>
            </a:r>
            <a:r>
              <a:rPr lang="fr-FR" sz="2400" i="1" dirty="0"/>
              <a:t>MFUVAHGUTSGVMFUTUJPPETQSOUCPIFP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fr-FR" sz="2400" b="1" dirty="0">
                <a:solidFill>
                  <a:srgbClr val="C00000"/>
                </a:solidFill>
              </a:rPr>
              <a:t>Clé</a:t>
            </a:r>
            <a:r>
              <a:rPr lang="fr-FR" sz="2400" b="1" dirty="0"/>
              <a:t> :</a:t>
            </a:r>
            <a:r>
              <a:rPr lang="fr-FR" sz="2400" dirty="0"/>
              <a:t> </a:t>
            </a:r>
            <a:r>
              <a:rPr lang="fr-FR" sz="2400" i="1" dirty="0"/>
              <a:t>ABCD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fr-FR" sz="2400" b="1" dirty="0"/>
              <a:t>Message </a:t>
            </a:r>
            <a:r>
              <a:rPr lang="fr-FR" sz="2400" b="1" dirty="0">
                <a:solidFill>
                  <a:srgbClr val="00B050"/>
                </a:solidFill>
              </a:rPr>
              <a:t>Clair</a:t>
            </a:r>
            <a:r>
              <a:rPr lang="fr-FR" sz="2400" b="1" dirty="0"/>
              <a:t> :</a:t>
            </a:r>
            <a:r>
              <a:rPr lang="fr-FR" sz="2400" dirty="0"/>
              <a:t> </a:t>
            </a:r>
            <a:r>
              <a:rPr lang="fr-FR" sz="2400" i="1" dirty="0"/>
              <a:t>MESSAGER TRES MESQUIN MESOPOTAMIEN</a:t>
            </a:r>
          </a:p>
          <a:p>
            <a:pPr marL="0" lvl="0" indent="0">
              <a:lnSpc>
                <a:spcPct val="200000"/>
              </a:lnSpc>
              <a:buNone/>
            </a:pPr>
            <a:endParaRPr lang="fr-FR" sz="24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lvl="0" indent="0">
              <a:buNone/>
            </a:pPr>
            <a:endParaRPr lang="fr-FR" sz="2400" b="1" i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lvl="0" indent="0">
              <a:buNone/>
            </a:pPr>
            <a:endParaRPr lang="fr-FR" sz="2400" b="1" i="1" dirty="0"/>
          </a:p>
          <a:p>
            <a:pPr marL="0" indent="0">
              <a:buNone/>
            </a:pPr>
            <a:r>
              <a:rPr lang="fr-FR" dirty="0"/>
              <a:t>				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endParaRPr lang="fr-FR" sz="2400" i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334" y="5008139"/>
            <a:ext cx="2476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5"/>
                </a:solidFill>
              </a:rPr>
              <a:t>Complexité: </a:t>
            </a:r>
            <a:r>
              <a:rPr lang="fr-FR" dirty="0"/>
              <a:t>O(n/m).		</a:t>
            </a:r>
            <a:endParaRPr lang="fr-FR" dirty="0">
              <a:solidFill>
                <a:schemeClr val="accent5"/>
              </a:solidFill>
            </a:endParaRPr>
          </a:p>
          <a:p>
            <a:endParaRPr lang="fr-F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z="1000" smtClean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387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Langage de programmation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38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914400">
              <a:lnSpc>
                <a:spcPct val="200000"/>
              </a:lnSpc>
              <a:spcBef>
                <a:spcPts val="0"/>
              </a:spcBef>
              <a:buClrTx/>
              <a:buSzTx/>
              <a:buNone/>
            </a:pP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	Critères du choix du langage :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Tx/>
            </a:pP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L’aspect Orienté objet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Tx/>
            </a:pP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L’aspect Procédural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Tx/>
            </a:pPr>
            <a:r>
              <a:rPr lang="fr-FR" sz="2400" dirty="0" err="1">
                <a:latin typeface="Times New Roman" charset="0"/>
                <a:ea typeface="Times New Roman" charset="0"/>
                <a:cs typeface="Times New Roman" charset="0"/>
              </a:rPr>
              <a:t>Frameworks</a:t>
            </a: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 pour l’interface graphique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Tx/>
            </a:pP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Documentation et bibliothèques disponibles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Tx/>
            </a:pP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Compatibilité avec les trois systèmes d’exploitation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Tx/>
            </a:pPr>
            <a:endParaRPr lang="fr-FR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defTabSz="914400">
              <a:lnSpc>
                <a:spcPct val="200000"/>
              </a:lnSpc>
              <a:spcBef>
                <a:spcPts val="0"/>
              </a:spcBef>
              <a:buClrTx/>
              <a:buSzTx/>
              <a:buNone/>
            </a:pPr>
            <a:endParaRPr lang="fr-FR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defTabSz="914400">
              <a:lnSpc>
                <a:spcPct val="200000"/>
              </a:lnSpc>
              <a:spcBef>
                <a:spcPts val="0"/>
              </a:spcBef>
              <a:buClrTx/>
              <a:buSzTx/>
              <a:buNone/>
            </a:pPr>
            <a:endParaRPr lang="fr-FR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77334" y="597595"/>
            <a:ext cx="8596668" cy="1320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dirty="0">
                <a:solidFill>
                  <a:srgbClr val="002060"/>
                </a:solidFill>
              </a:rPr>
              <a:t>Langage de programmation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9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Bilan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34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dirty="0">
                <a:solidFill>
                  <a:schemeClr val="tx1"/>
                </a:solidFill>
                <a:latin typeface="Arial"/>
              </a:rPr>
              <a:t>Notre outil répond totalement aux </a:t>
            </a:r>
            <a:r>
              <a:rPr lang="fr-FR" sz="2000" spc="-1" dirty="0">
                <a:solidFill>
                  <a:srgbClr val="C00000"/>
                </a:solidFill>
                <a:latin typeface="Arial"/>
              </a:rPr>
              <a:t>objectifs</a:t>
            </a:r>
            <a:r>
              <a:rPr lang="fr-FR" sz="2000" spc="-1" dirty="0">
                <a:solidFill>
                  <a:schemeClr val="tx1"/>
                </a:solidFill>
                <a:latin typeface="Arial"/>
              </a:rPr>
              <a:t> de départ fixés par le client.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dirty="0">
                <a:solidFill>
                  <a:schemeClr val="tx1"/>
                </a:solidFill>
                <a:latin typeface="Arial"/>
              </a:rPr>
              <a:t>Exigences </a:t>
            </a:r>
            <a:r>
              <a:rPr lang="fr-FR" sz="2000" spc="-1" dirty="0">
                <a:solidFill>
                  <a:srgbClr val="C00000"/>
                </a:solidFill>
                <a:latin typeface="Arial"/>
              </a:rPr>
              <a:t>supplémentaires</a:t>
            </a:r>
            <a:r>
              <a:rPr lang="fr-FR" sz="2000" spc="-1" dirty="0">
                <a:solidFill>
                  <a:schemeClr val="tx1"/>
                </a:solidFill>
                <a:latin typeface="Arial"/>
              </a:rPr>
              <a:t> </a:t>
            </a:r>
            <a:r>
              <a:rPr lang="fr-FR" sz="2000" spc="-1" dirty="0" smtClean="0">
                <a:solidFill>
                  <a:schemeClr val="tx1"/>
                </a:solidFill>
                <a:latin typeface="Arial"/>
              </a:rPr>
              <a:t>motivées </a:t>
            </a:r>
            <a:r>
              <a:rPr lang="fr-FR" sz="2000" spc="-1" dirty="0">
                <a:solidFill>
                  <a:schemeClr val="tx1"/>
                </a:solidFill>
                <a:latin typeface="Arial"/>
              </a:rPr>
              <a:t>par l’équipe et proposé au client lors de rencontres :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fr-FR" sz="2000" spc="-1" dirty="0">
                <a:solidFill>
                  <a:schemeClr val="tx1"/>
                </a:solidFill>
                <a:latin typeface="Arial"/>
              </a:rPr>
              <a:t>Génération</a:t>
            </a:r>
            <a:r>
              <a:rPr lang="fr-FR" sz="2000" spc="-1" dirty="0">
                <a:solidFill>
                  <a:srgbClr val="C00000"/>
                </a:solidFill>
                <a:latin typeface="Arial"/>
              </a:rPr>
              <a:t> </a:t>
            </a:r>
            <a:r>
              <a:rPr lang="fr-FR" sz="2000" spc="-1" dirty="0">
                <a:solidFill>
                  <a:schemeClr val="tx1"/>
                </a:solidFill>
                <a:latin typeface="Arial"/>
              </a:rPr>
              <a:t>d’une </a:t>
            </a:r>
            <a:r>
              <a:rPr lang="fr-FR" sz="2000" spc="-1" dirty="0">
                <a:solidFill>
                  <a:srgbClr val="C00000"/>
                </a:solidFill>
                <a:latin typeface="Arial"/>
              </a:rPr>
              <a:t>clé</a:t>
            </a:r>
            <a:r>
              <a:rPr lang="fr-FR" sz="2000" spc="-1" dirty="0">
                <a:solidFill>
                  <a:schemeClr val="tx1"/>
                </a:solidFill>
                <a:latin typeface="Arial"/>
              </a:rPr>
              <a:t> </a:t>
            </a:r>
            <a:r>
              <a:rPr lang="fr-FR" sz="2000" spc="-1" dirty="0">
                <a:solidFill>
                  <a:srgbClr val="C00000"/>
                </a:solidFill>
                <a:latin typeface="Arial"/>
              </a:rPr>
              <a:t>aléatoire</a:t>
            </a:r>
            <a:r>
              <a:rPr lang="fr-FR" sz="2000" spc="-1" dirty="0">
                <a:solidFill>
                  <a:schemeClr val="tx1"/>
                </a:solidFill>
                <a:latin typeface="Arial"/>
              </a:rPr>
              <a:t> pour le chiffrement.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fr-FR" sz="2000" spc="-1" dirty="0">
                <a:solidFill>
                  <a:schemeClr val="tx1"/>
                </a:solidFill>
                <a:latin typeface="Arial"/>
              </a:rPr>
              <a:t>Un affichage </a:t>
            </a:r>
            <a:r>
              <a:rPr lang="fr-FR" sz="2000" spc="-1" dirty="0">
                <a:solidFill>
                  <a:srgbClr val="C00000"/>
                </a:solidFill>
                <a:latin typeface="Arial"/>
              </a:rPr>
              <a:t>dynamique</a:t>
            </a:r>
            <a:r>
              <a:rPr lang="fr-FR" sz="2000" spc="-1" dirty="0">
                <a:solidFill>
                  <a:schemeClr val="tx1"/>
                </a:solidFill>
                <a:latin typeface="Arial"/>
              </a:rPr>
              <a:t> des différentes étapes pour le Cryptage, décryptage</a:t>
            </a:r>
            <a:r>
              <a:rPr lang="fr-FR" sz="2000" spc="-1" dirty="0">
                <a:solidFill>
                  <a:srgbClr val="C00000"/>
                </a:solidFill>
                <a:latin typeface="Arial"/>
              </a:rPr>
              <a:t> </a:t>
            </a:r>
            <a:r>
              <a:rPr lang="fr-FR" sz="2000" spc="-1" dirty="0">
                <a:solidFill>
                  <a:schemeClr val="tx1"/>
                </a:solidFill>
                <a:latin typeface="Arial"/>
              </a:rPr>
              <a:t>ainsi que la </a:t>
            </a:r>
            <a:r>
              <a:rPr lang="fr-FR" sz="2000" spc="-1" dirty="0" smtClean="0">
                <a:solidFill>
                  <a:srgbClr val="C00000"/>
                </a:solidFill>
                <a:latin typeface="Arial"/>
              </a:rPr>
              <a:t>cryptanalyse</a:t>
            </a:r>
            <a:r>
              <a:rPr lang="fr-FR" sz="2000" spc="-1" dirty="0">
                <a:solidFill>
                  <a:schemeClr val="tx1"/>
                </a:solidFill>
                <a:latin typeface="Arial"/>
              </a:rPr>
              <a:t>.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fr-FR" sz="2000" spc="-1" dirty="0">
                <a:solidFill>
                  <a:srgbClr val="C00000"/>
                </a:solidFill>
                <a:latin typeface="Arial"/>
              </a:rPr>
              <a:t>Chargement</a:t>
            </a:r>
            <a:r>
              <a:rPr lang="fr-FR" sz="2000" spc="-1" dirty="0">
                <a:solidFill>
                  <a:schemeClr val="tx1"/>
                </a:solidFill>
                <a:latin typeface="Arial"/>
              </a:rPr>
              <a:t> et </a:t>
            </a:r>
            <a:r>
              <a:rPr lang="fr-FR" sz="2000" spc="-1" dirty="0">
                <a:solidFill>
                  <a:srgbClr val="C00000"/>
                </a:solidFill>
                <a:latin typeface="Arial"/>
              </a:rPr>
              <a:t>exportation</a:t>
            </a:r>
            <a:r>
              <a:rPr lang="fr-FR" sz="2000" spc="-1" dirty="0">
                <a:solidFill>
                  <a:schemeClr val="tx1"/>
                </a:solidFill>
                <a:latin typeface="Arial"/>
              </a:rPr>
              <a:t> du texte depuis un fichier Word ou PDF.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dirty="0">
                <a:solidFill>
                  <a:schemeClr val="tx1"/>
                </a:solidFill>
                <a:latin typeface="Arial"/>
              </a:rPr>
              <a:t>Code </a:t>
            </a:r>
            <a:r>
              <a:rPr lang="fr-FR" sz="2000" spc="-1" dirty="0">
                <a:solidFill>
                  <a:srgbClr val="C00000"/>
                </a:solidFill>
                <a:latin typeface="Arial"/>
              </a:rPr>
              <a:t>modulaire</a:t>
            </a:r>
            <a:r>
              <a:rPr lang="fr-FR" sz="2000" spc="-1" dirty="0">
                <a:solidFill>
                  <a:schemeClr val="tx1"/>
                </a:solidFill>
                <a:latin typeface="Arial"/>
              </a:rPr>
              <a:t> pour faciliter l’ajout ou la modification de fonctionnalités.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77334" y="597595"/>
            <a:ext cx="8596668" cy="109573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dirty="0">
                <a:solidFill>
                  <a:srgbClr val="002060"/>
                </a:solidFill>
              </a:rPr>
              <a:t>Bilan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3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Introduction</a:t>
            </a:r>
            <a:endParaRPr lang="fr-FR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4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Organisation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6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Tableau"/>
          <p:cNvGraphicFramePr/>
          <p:nvPr>
            <p:extLst>
              <p:ext uri="{D42A27DB-BD31-4B8C-83A1-F6EECF244321}">
                <p14:modId xmlns:p14="http://schemas.microsoft.com/office/powerpoint/2010/main" val="804339534"/>
              </p:ext>
            </p:extLst>
          </p:nvPr>
        </p:nvGraphicFramePr>
        <p:xfrm>
          <a:off x="66149" y="24058"/>
          <a:ext cx="12059704" cy="6828853"/>
        </p:xfrm>
        <a:graphic>
          <a:graphicData uri="http://schemas.openxmlformats.org/drawingml/2006/table">
            <a:tbl>
              <a:tblPr bandRow="1"/>
              <a:tblGrid>
                <a:gridCol w="30149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149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1492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01492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17536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sym typeface="Helvetica Neue"/>
                        </a:rPr>
                        <a:t>Module des l’application</a:t>
                      </a:r>
                    </a:p>
                  </a:txBody>
                  <a:tcPr marL="25400" marR="25400" marT="25400" marB="2540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sym typeface="Helvetica Neue"/>
                        </a:rPr>
                        <a:t>Coût en temps (en heures)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sym typeface="Helvetica Neue"/>
                        </a:rPr>
                        <a:t>Coût en nombres de lignes (en lignes)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sym typeface="Helvetica Neue"/>
                        </a:rPr>
                        <a:t>Personne en charge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975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solidFill>
                            <a:srgbClr val="535353"/>
                          </a:solidFill>
                          <a:sym typeface="Helvetica Neue"/>
                        </a:rPr>
                        <a:t>Interface graphique</a:t>
                      </a:r>
                    </a:p>
                  </a:txBody>
                  <a:tcPr marL="25400" marR="25400" marT="25400" marB="2540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Estimation : 18</a:t>
                      </a:r>
                    </a:p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Implémentation : 16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Estimation : 800</a:t>
                      </a:r>
                    </a:p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Implémentation : 732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olidFill>
                            <a:srgbClr val="535353"/>
                          </a:solidFill>
                          <a:sym typeface="Helvetica Neue"/>
                        </a:rPr>
                        <a:t>Atouche &amp; Chahi Rabie 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34161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 dirty="0">
                          <a:solidFill>
                            <a:srgbClr val="535353"/>
                          </a:solidFill>
                          <a:sym typeface="Helvetica Neue"/>
                        </a:rPr>
                        <a:t>Cryptage et décryptage par </a:t>
                      </a:r>
                      <a:r>
                        <a:rPr sz="2000" dirty="0">
                          <a:solidFill>
                            <a:srgbClr val="C00000"/>
                          </a:solidFill>
                          <a:sym typeface="Helvetica Neue"/>
                        </a:rPr>
                        <a:t>substitution</a:t>
                      </a:r>
                    </a:p>
                  </a:txBody>
                  <a:tcPr marL="25400" marR="25400" marT="25400" marB="2540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endParaRPr sz="1600"/>
                    </a:p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Estimation : 6</a:t>
                      </a:r>
                    </a:p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Implémentation : 2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Estimation : 100</a:t>
                      </a:r>
                    </a:p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Implémentation : 65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olidFill>
                            <a:srgbClr val="535353"/>
                          </a:solidFill>
                          <a:sym typeface="Helvetica Neue"/>
                        </a:rPr>
                        <a:t>Mohammed Seghir &amp; Keskes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34161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 dirty="0">
                          <a:solidFill>
                            <a:srgbClr val="535353"/>
                          </a:solidFill>
                          <a:sym typeface="Helvetica Neue"/>
                        </a:rPr>
                        <a:t>Cryptage et décryptage par </a:t>
                      </a:r>
                      <a:r>
                        <a:rPr sz="2000" dirty="0">
                          <a:solidFill>
                            <a:srgbClr val="C00000"/>
                          </a:solidFill>
                          <a:sym typeface="Helvetica Neue"/>
                        </a:rPr>
                        <a:t>Vigenère</a:t>
                      </a:r>
                    </a:p>
                  </a:txBody>
                  <a:tcPr marL="25400" marR="25400" marT="25400" marB="2540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endParaRPr sz="1600"/>
                    </a:p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Estimation : 6</a:t>
                      </a:r>
                    </a:p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Implémentation : 2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Estimation : 100</a:t>
                      </a:r>
                    </a:p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Implémentation : 15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olidFill>
                            <a:srgbClr val="535353"/>
                          </a:solidFill>
                          <a:sym typeface="Helvetica Neue"/>
                        </a:rPr>
                        <a:t>Ben mallem &amp; benammar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5488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solidFill>
                            <a:srgbClr val="535353"/>
                          </a:solidFill>
                          <a:sym typeface="Helvetica Neue"/>
                        </a:rPr>
                        <a:t>Gestionnaire de fichiers</a:t>
                      </a:r>
                    </a:p>
                  </a:txBody>
                  <a:tcPr marL="25400" marR="25400" marT="25400" marB="2540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Estimation : 12</a:t>
                      </a:r>
                    </a:p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Implémentation : 12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Estimation : 200</a:t>
                      </a:r>
                    </a:p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Implémentation : 160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olidFill>
                            <a:srgbClr val="535353"/>
                          </a:solidFill>
                          <a:sym typeface="Helvetica Neue"/>
                        </a:rPr>
                        <a:t>Arar &amp; chergou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516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 dirty="0">
                          <a:solidFill>
                            <a:srgbClr val="C00000"/>
                          </a:solidFill>
                          <a:sym typeface="Helvetica Neue"/>
                        </a:rPr>
                        <a:t>Cryptanalyse</a:t>
                      </a:r>
                      <a:r>
                        <a:rPr sz="2000" dirty="0">
                          <a:solidFill>
                            <a:srgbClr val="535353"/>
                          </a:solidFill>
                          <a:sym typeface="Helvetica Neue"/>
                        </a:rPr>
                        <a:t> par substitution</a:t>
                      </a:r>
                    </a:p>
                  </a:txBody>
                  <a:tcPr marL="25400" marR="25400" marT="25400" marB="2540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Estimation : 75</a:t>
                      </a:r>
                    </a:p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Implémentation : 50 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Estimation : 350</a:t>
                      </a:r>
                    </a:p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Implémentation : 140 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olidFill>
                            <a:srgbClr val="535353"/>
                          </a:solidFill>
                          <a:sym typeface="Helvetica Neue"/>
                        </a:rPr>
                        <a:t>Ben mallem &amp; benammar &amp; Keskes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4049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 dirty="0">
                          <a:solidFill>
                            <a:srgbClr val="C00000"/>
                          </a:solidFill>
                          <a:sym typeface="Helvetica Neue"/>
                        </a:rPr>
                        <a:t>Cryptanalyse</a:t>
                      </a:r>
                      <a:r>
                        <a:rPr sz="2000" dirty="0">
                          <a:solidFill>
                            <a:srgbClr val="535353"/>
                          </a:solidFill>
                          <a:sym typeface="Helvetica Neue"/>
                        </a:rPr>
                        <a:t> de Vigenère</a:t>
                      </a:r>
                    </a:p>
                  </a:txBody>
                  <a:tcPr marL="25400" marR="25400" marT="25400" marB="2540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Estimation : 65</a:t>
                      </a:r>
                    </a:p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Implémentation : 35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Estimation : 250</a:t>
                      </a:r>
                    </a:p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Implémentation : 280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olidFill>
                            <a:srgbClr val="535353"/>
                          </a:solidFill>
                          <a:sym typeface="Helvetica Neue"/>
                        </a:rPr>
                        <a:t>Arar &amp; chergou &amp; Mohammed Seghir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93629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solidFill>
                            <a:srgbClr val="535353"/>
                          </a:solidFill>
                          <a:sym typeface="Helvetica Neue"/>
                        </a:rPr>
                        <a:t>Déroulement des étapes cryptage/décryptage</a:t>
                      </a:r>
                    </a:p>
                  </a:txBody>
                  <a:tcPr marL="25400" marR="25400" marT="25400" marB="2540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endParaRPr sz="1600"/>
                    </a:p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Estimation : 36</a:t>
                      </a:r>
                    </a:p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Implémentation : 28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Estimation : 800</a:t>
                      </a:r>
                    </a:p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Implémentation : 800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olidFill>
                            <a:srgbClr val="535353"/>
                          </a:solidFill>
                          <a:sym typeface="Helvetica Neue"/>
                        </a:rPr>
                        <a:t>Atouche &amp; Chahi Rabie 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50572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solidFill>
                            <a:srgbClr val="535353"/>
                          </a:solidFill>
                          <a:sym typeface="Helvetica Neue"/>
                        </a:rPr>
                        <a:t>Le coût total</a:t>
                      </a:r>
                    </a:p>
                  </a:txBody>
                  <a:tcPr marL="25400" marR="25400" marT="25400" marB="2540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Estimation : 182</a:t>
                      </a:r>
                    </a:p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Implémentation : 145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Estimation : 2600</a:t>
                      </a:r>
                    </a:p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Implémentation : 2192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endParaRPr sz="1600" dirty="0"/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38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Conclusion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8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914400">
              <a:lnSpc>
                <a:spcPct val="200000"/>
              </a:lnSpc>
              <a:spcBef>
                <a:spcPts val="0"/>
              </a:spcBef>
              <a:buClrTx/>
              <a:buSzTx/>
              <a:buNone/>
            </a:pPr>
            <a:r>
              <a:rPr lang="fr-FR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	D’après tout ce que nous avons pu voir, </a:t>
            </a:r>
            <a:r>
              <a:rPr lang="fr-FR" sz="20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Cryptopher</a:t>
            </a:r>
            <a:r>
              <a:rPr lang="fr-FR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permet de :</a:t>
            </a:r>
          </a:p>
          <a:p>
            <a:pPr marL="0" indent="0" defTabSz="914400">
              <a:lnSpc>
                <a:spcPct val="200000"/>
              </a:lnSpc>
              <a:spcBef>
                <a:spcPts val="0"/>
              </a:spcBef>
              <a:buClrTx/>
              <a:buSzTx/>
              <a:buNone/>
            </a:pPr>
            <a:endParaRPr lang="fr-FR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-457200" defTabSz="914400">
              <a:lnSpc>
                <a:spcPct val="150000"/>
              </a:lnSpc>
              <a:spcBef>
                <a:spcPts val="0"/>
              </a:spcBef>
              <a:buClrTx/>
              <a:buSzTx/>
            </a:pPr>
            <a:r>
              <a:rPr lang="fr-FR" sz="24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Crypter/Décrypter</a:t>
            </a: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 un texte</a:t>
            </a:r>
          </a:p>
          <a:p>
            <a:pPr marL="457200" lvl="1" indent="-457200" defTabSz="914400">
              <a:lnSpc>
                <a:spcPct val="150000"/>
              </a:lnSpc>
              <a:spcBef>
                <a:spcPts val="0"/>
              </a:spcBef>
              <a:buClrTx/>
              <a:buSzTx/>
            </a:pP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Par </a:t>
            </a:r>
            <a:r>
              <a:rPr lang="fr-FR" sz="24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substitution</a:t>
            </a: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 ou selon la méthode de </a:t>
            </a:r>
            <a:r>
              <a:rPr lang="fr-FR" sz="24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Vigenère</a:t>
            </a:r>
          </a:p>
          <a:p>
            <a:pPr marL="457200" lvl="1" indent="-457200" defTabSz="914400">
              <a:lnSpc>
                <a:spcPct val="150000"/>
              </a:lnSpc>
              <a:spcBef>
                <a:spcPts val="0"/>
              </a:spcBef>
              <a:buClrTx/>
              <a:buSzTx/>
            </a:pP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Avec ou sans </a:t>
            </a:r>
            <a:r>
              <a:rPr lang="fr-FR" sz="24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clé</a:t>
            </a:r>
          </a:p>
          <a:p>
            <a:pPr marL="457200" lvl="1" indent="-457200" defTabSz="914400">
              <a:lnSpc>
                <a:spcPct val="150000"/>
              </a:lnSpc>
              <a:spcBef>
                <a:spcPts val="0"/>
              </a:spcBef>
              <a:buClrTx/>
              <a:buSzTx/>
            </a:pP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Via une interface graphique </a:t>
            </a:r>
            <a:r>
              <a:rPr lang="fr-FR" sz="24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ergonomique</a:t>
            </a: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 et </a:t>
            </a:r>
            <a:r>
              <a:rPr lang="fr-FR" sz="24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facile</a:t>
            </a: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fr-FR" sz="24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d’accès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fr-FR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77334" y="597595"/>
            <a:ext cx="8596668" cy="1320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dirty="0">
                <a:solidFill>
                  <a:srgbClr val="002060"/>
                </a:solidFill>
              </a:rPr>
              <a:t>Conclusion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79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	L'élaboration de ce projet s'est révélée profitable sur plusieurs points :</a:t>
            </a:r>
          </a:p>
          <a:p>
            <a:pPr marL="0" indent="0" defTabSz="914400">
              <a:lnSpc>
                <a:spcPct val="200000"/>
              </a:lnSpc>
              <a:spcBef>
                <a:spcPts val="0"/>
              </a:spcBef>
              <a:buClrTx/>
              <a:buSzTx/>
              <a:buNone/>
            </a:pPr>
            <a:endParaRPr lang="fr-FR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fr-FR" sz="2400" dirty="0"/>
              <a:t>Acquérir une </a:t>
            </a:r>
            <a:r>
              <a:rPr lang="fr-FR" sz="2400" dirty="0">
                <a:solidFill>
                  <a:schemeClr val="tx1"/>
                </a:solidFill>
              </a:rPr>
              <a:t>expérience </a:t>
            </a:r>
            <a:r>
              <a:rPr lang="fr-FR" sz="2400" dirty="0"/>
              <a:t>enrichissante</a:t>
            </a:r>
          </a:p>
          <a:p>
            <a:pPr lvl="1"/>
            <a:r>
              <a:rPr lang="fr-FR" sz="2400" dirty="0">
                <a:solidFill>
                  <a:schemeClr val="tx1"/>
                </a:solidFill>
              </a:rPr>
              <a:t>Repousser </a:t>
            </a:r>
            <a:r>
              <a:rPr lang="fr-FR" sz="2400" dirty="0"/>
              <a:t>nos limites et relever les défis</a:t>
            </a:r>
            <a:endParaRPr lang="fr-FR" sz="2400" dirty="0">
              <a:solidFill>
                <a:srgbClr val="C00000"/>
              </a:solidFill>
            </a:endParaRPr>
          </a:p>
          <a:p>
            <a:pPr lvl="1"/>
            <a:r>
              <a:rPr lang="fr-FR" sz="2400" dirty="0">
                <a:solidFill>
                  <a:schemeClr val="tx1"/>
                </a:solidFill>
              </a:rPr>
              <a:t>Apprendre </a:t>
            </a:r>
            <a:r>
              <a:rPr lang="fr-FR" sz="2400" dirty="0"/>
              <a:t>à travailler en </a:t>
            </a:r>
            <a:r>
              <a:rPr lang="fr-FR" sz="2400" dirty="0">
                <a:solidFill>
                  <a:srgbClr val="FF0000"/>
                </a:solidFill>
              </a:rPr>
              <a:t>équipe</a:t>
            </a:r>
          </a:p>
          <a:p>
            <a:pPr lvl="1"/>
            <a:r>
              <a:rPr lang="fr-FR" sz="2400" dirty="0"/>
              <a:t>Le premier résultat de </a:t>
            </a:r>
            <a:r>
              <a:rPr lang="fr-FR" sz="2400" dirty="0" err="1">
                <a:solidFill>
                  <a:schemeClr val="tx1"/>
                </a:solidFill>
              </a:rPr>
              <a:t>Crytopher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/>
              <a:t>est très encourageant et reste ouvert à toute </a:t>
            </a:r>
            <a:r>
              <a:rPr lang="fr-FR" sz="2400" dirty="0">
                <a:solidFill>
                  <a:srgbClr val="FF0000"/>
                </a:solidFill>
              </a:rPr>
              <a:t>amélioration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fr-FR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77334" y="597595"/>
            <a:ext cx="8596668" cy="1320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dirty="0">
                <a:solidFill>
                  <a:srgbClr val="002060"/>
                </a:solidFill>
              </a:rPr>
              <a:t>Conclusion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34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	Perspectives d’amélioration</a:t>
            </a:r>
          </a:p>
          <a:p>
            <a:pPr marL="0" indent="0" defTabSz="914400">
              <a:lnSpc>
                <a:spcPct val="200000"/>
              </a:lnSpc>
              <a:spcBef>
                <a:spcPts val="0"/>
              </a:spcBef>
              <a:buClrTx/>
              <a:buSzTx/>
              <a:buNone/>
            </a:pPr>
            <a:endParaRPr lang="fr-FR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defTabSz="914400">
              <a:lnSpc>
                <a:spcPct val="200000"/>
              </a:lnSpc>
              <a:spcBef>
                <a:spcPts val="0"/>
              </a:spcBef>
              <a:buClrTx/>
              <a:buSzTx/>
            </a:pP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L’ajout de nouveaux </a:t>
            </a:r>
            <a:r>
              <a:rPr lang="fr-FR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types</a:t>
            </a: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de</a:t>
            </a: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chiffrement</a:t>
            </a: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 tel que </a:t>
            </a:r>
            <a:r>
              <a:rPr lang="fr-FR" sz="2400" dirty="0" err="1">
                <a:latin typeface="Times New Roman" charset="0"/>
                <a:ea typeface="Times New Roman" charset="0"/>
                <a:cs typeface="Times New Roman" charset="0"/>
              </a:rPr>
              <a:t>Enigma</a:t>
            </a: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, Hill...</a:t>
            </a:r>
          </a:p>
          <a:p>
            <a:pPr defTabSz="914400">
              <a:lnSpc>
                <a:spcPct val="200000"/>
              </a:lnSpc>
              <a:spcBef>
                <a:spcPts val="0"/>
              </a:spcBef>
              <a:buClrTx/>
              <a:buSzTx/>
            </a:pP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L’ajout d’autres langues tel que </a:t>
            </a:r>
            <a:r>
              <a:rPr lang="fr-FR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l’anglais</a:t>
            </a: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 ou bien </a:t>
            </a:r>
            <a:r>
              <a:rPr lang="fr-FR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l’espagnol</a:t>
            </a:r>
          </a:p>
          <a:p>
            <a:pPr defTabSz="914400">
              <a:lnSpc>
                <a:spcPct val="200000"/>
              </a:lnSpc>
              <a:spcBef>
                <a:spcPts val="0"/>
              </a:spcBef>
              <a:buClrTx/>
              <a:buSzTx/>
            </a:pPr>
            <a:endParaRPr lang="fr-FR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fr-FR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77334" y="597595"/>
            <a:ext cx="8596668" cy="1320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dirty="0">
                <a:solidFill>
                  <a:srgbClr val="002060"/>
                </a:solidFill>
              </a:rPr>
              <a:t>Conclusion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63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lang="fr-FR" sz="4800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erci</a:t>
            </a:r>
            <a:endParaRPr lang="fr-FR" sz="4800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35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85975"/>
            <a:ext cx="8596668" cy="420052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Qu’est-ce que la </a:t>
            </a:r>
            <a:r>
              <a:rPr lang="fr-FR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cryptologie</a:t>
            </a: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fr-FR" sz="2400" dirty="0" smtClean="0">
                <a:latin typeface="Times New Roman" charset="0"/>
                <a:ea typeface="Times New Roman" charset="0"/>
                <a:cs typeface="Times New Roman" charset="0"/>
              </a:rPr>
              <a:t>?</a:t>
            </a:r>
          </a:p>
          <a:p>
            <a:pPr>
              <a:lnSpc>
                <a:spcPct val="200000"/>
              </a:lnSpc>
            </a:pPr>
            <a:r>
              <a:rPr lang="fr-FR" sz="2400" dirty="0" smtClean="0">
                <a:latin typeface="Times New Roman" charset="0"/>
                <a:ea typeface="Times New Roman" charset="0"/>
                <a:cs typeface="Times New Roman" charset="0"/>
              </a:rPr>
              <a:t>Un </a:t>
            </a: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outil dédié à la cryptographie se veut d’une grande utilité pour </a:t>
            </a:r>
          </a:p>
          <a:p>
            <a:pPr lvl="1"/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les chercheurs</a:t>
            </a:r>
          </a:p>
          <a:p>
            <a:pPr lvl="1"/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des personnes voulant s'initier à la cryptologie</a:t>
            </a:r>
          </a:p>
          <a:p>
            <a:endParaRPr lang="fr-FR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74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577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Contexte de notre projet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1597215"/>
            <a:ext cx="8596668" cy="506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fr-FR" sz="2400" dirty="0" smtClean="0"/>
              <a:t>Module IN608 S6 Informatique UVSQ</a:t>
            </a:r>
          </a:p>
          <a:p>
            <a:pPr>
              <a:lnSpc>
                <a:spcPct val="250000"/>
              </a:lnSpc>
            </a:pPr>
            <a:r>
              <a:rPr lang="fr-FR" sz="2400" dirty="0" smtClean="0"/>
              <a:t>Outil automatique de décryptage</a:t>
            </a:r>
          </a:p>
          <a:p>
            <a:pPr>
              <a:lnSpc>
                <a:spcPct val="250000"/>
              </a:lnSpc>
            </a:pPr>
            <a:r>
              <a:rPr lang="fr-FR" sz="2400" dirty="0" smtClean="0"/>
              <a:t>Buts de l’outil :</a:t>
            </a:r>
          </a:p>
          <a:p>
            <a:pPr lvl="1">
              <a:lnSpc>
                <a:spcPct val="250000"/>
              </a:lnSpc>
            </a:pPr>
            <a:r>
              <a:rPr lang="fr-FR" b="1" dirty="0" smtClean="0">
                <a:solidFill>
                  <a:srgbClr val="FF0000"/>
                </a:solidFill>
              </a:rPr>
              <a:t>Crypter</a:t>
            </a:r>
            <a:r>
              <a:rPr lang="fr-FR" dirty="0" smtClean="0"/>
              <a:t> / </a:t>
            </a:r>
            <a:r>
              <a:rPr lang="fr-FR" b="1" dirty="0" smtClean="0">
                <a:solidFill>
                  <a:srgbClr val="FF0000"/>
                </a:solidFill>
              </a:rPr>
              <a:t>Décrypter</a:t>
            </a:r>
            <a:r>
              <a:rPr lang="fr-FR" dirty="0" smtClean="0"/>
              <a:t> un texte (</a:t>
            </a:r>
            <a:r>
              <a:rPr lang="fr-FR" b="1" dirty="0" smtClean="0">
                <a:solidFill>
                  <a:srgbClr val="FF0000"/>
                </a:solidFill>
              </a:rPr>
              <a:t>Substitution/</a:t>
            </a:r>
            <a:r>
              <a:rPr lang="fr-FR" b="1" dirty="0" err="1" smtClean="0">
                <a:solidFill>
                  <a:srgbClr val="FF0000"/>
                </a:solidFill>
              </a:rPr>
              <a:t>Vigenère</a:t>
            </a:r>
            <a:r>
              <a:rPr lang="fr-FR" dirty="0" smtClean="0"/>
              <a:t>)</a:t>
            </a:r>
          </a:p>
          <a:p>
            <a:pPr lvl="1">
              <a:lnSpc>
                <a:spcPct val="250000"/>
              </a:lnSpc>
            </a:pPr>
            <a:r>
              <a:rPr lang="fr-FR" dirty="0" smtClean="0"/>
              <a:t>Effectuer la </a:t>
            </a:r>
            <a:r>
              <a:rPr lang="fr-FR" b="1" dirty="0" smtClean="0">
                <a:solidFill>
                  <a:srgbClr val="FF0000"/>
                </a:solidFill>
              </a:rPr>
              <a:t>cryptanalyse</a:t>
            </a:r>
            <a:r>
              <a:rPr lang="fr-FR" dirty="0" smtClean="0"/>
              <a:t> d’un texte</a:t>
            </a:r>
            <a:endParaRPr lang="fr-FR" dirty="0"/>
          </a:p>
          <a:p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202705"/>
            <a:ext cx="10515600" cy="105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5390795"/>
            <a:ext cx="10515600" cy="105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9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Architecture de l’outil</a:t>
            </a:r>
            <a:endParaRPr lang="fr-FR" sz="4800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4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Cryptage"/>
          <p:cNvGrpSpPr/>
          <p:nvPr/>
        </p:nvGrpSpPr>
        <p:grpSpPr>
          <a:xfrm>
            <a:off x="8804787" y="684956"/>
            <a:ext cx="3313765" cy="1248554"/>
            <a:chOff x="-1" y="-1"/>
            <a:chExt cx="6627528" cy="2497106"/>
          </a:xfrm>
        </p:grpSpPr>
        <p:sp>
          <p:nvSpPr>
            <p:cNvPr id="41" name="Rectangle aux angles arrondis"/>
            <p:cNvSpPr/>
            <p:nvPr/>
          </p:nvSpPr>
          <p:spPr>
            <a:xfrm>
              <a:off x="-1" y="-1"/>
              <a:ext cx="6627528" cy="2497106"/>
            </a:xfrm>
            <a:prstGeom prst="roundRect">
              <a:avLst>
                <a:gd name="adj" fmla="val 20730"/>
              </a:avLst>
            </a:prstGeom>
            <a:solidFill>
              <a:srgbClr val="FFFC66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>
                <a:defRPr sz="3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700"/>
            </a:p>
          </p:txBody>
        </p:sp>
        <p:sp>
          <p:nvSpPr>
            <p:cNvPr id="42" name="Cryptage"/>
            <p:cNvSpPr txBox="1"/>
            <p:nvPr/>
          </p:nvSpPr>
          <p:spPr>
            <a:xfrm>
              <a:off x="2066568" y="370089"/>
              <a:ext cx="2494387" cy="6674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ctr">
              <a:spAutoFit/>
            </a:bodyPr>
            <a:lstStyle>
              <a:lvl1pPr>
                <a:defRPr sz="3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rPr sz="1700"/>
                <a:t>Cryptage</a:t>
              </a:r>
            </a:p>
          </p:txBody>
        </p:sp>
      </p:grpSp>
      <p:grpSp>
        <p:nvGrpSpPr>
          <p:cNvPr id="43" name="Interface graphique"/>
          <p:cNvGrpSpPr/>
          <p:nvPr/>
        </p:nvGrpSpPr>
        <p:grpSpPr>
          <a:xfrm>
            <a:off x="4353208" y="626473"/>
            <a:ext cx="3313765" cy="1248553"/>
            <a:chOff x="-1" y="0"/>
            <a:chExt cx="6627528" cy="2497104"/>
          </a:xfrm>
        </p:grpSpPr>
        <p:sp>
          <p:nvSpPr>
            <p:cNvPr id="44" name="Rectangle aux angles arrondis"/>
            <p:cNvSpPr/>
            <p:nvPr/>
          </p:nvSpPr>
          <p:spPr>
            <a:xfrm>
              <a:off x="-1" y="0"/>
              <a:ext cx="6627528" cy="2497104"/>
            </a:xfrm>
            <a:prstGeom prst="roundRect">
              <a:avLst>
                <a:gd name="adj" fmla="val 18019"/>
              </a:avLst>
            </a:prstGeom>
            <a:solidFill>
              <a:srgbClr val="FFCCCC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>
                <a:defRPr sz="3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700"/>
            </a:p>
          </p:txBody>
        </p:sp>
        <p:sp>
          <p:nvSpPr>
            <p:cNvPr id="45" name="Interface graphique"/>
            <p:cNvSpPr txBox="1"/>
            <p:nvPr/>
          </p:nvSpPr>
          <p:spPr>
            <a:xfrm>
              <a:off x="1226939" y="391586"/>
              <a:ext cx="4173651" cy="1713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ctr">
              <a:spAutoFit/>
            </a:bodyPr>
            <a:lstStyle/>
            <a:p>
              <a:pPr>
                <a:defRPr sz="3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700"/>
            </a:p>
            <a:p>
              <a:pPr>
                <a:defRPr sz="3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rPr sz="1700"/>
                <a:t>Interface graphique</a:t>
              </a:r>
              <a:br>
                <a:rPr sz="1700"/>
              </a:br>
              <a:endParaRPr sz="1700"/>
            </a:p>
          </p:txBody>
        </p:sp>
      </p:grpSp>
      <p:grpSp>
        <p:nvGrpSpPr>
          <p:cNvPr id="46" name="Gestionnaire de fichiers"/>
          <p:cNvGrpSpPr/>
          <p:nvPr/>
        </p:nvGrpSpPr>
        <p:grpSpPr>
          <a:xfrm>
            <a:off x="4353208" y="2737829"/>
            <a:ext cx="3313765" cy="1248553"/>
            <a:chOff x="-1" y="0"/>
            <a:chExt cx="6627528" cy="2497104"/>
          </a:xfrm>
        </p:grpSpPr>
        <p:sp>
          <p:nvSpPr>
            <p:cNvPr id="47" name="Rectangle aux angles arrondis"/>
            <p:cNvSpPr/>
            <p:nvPr/>
          </p:nvSpPr>
          <p:spPr>
            <a:xfrm>
              <a:off x="-1" y="0"/>
              <a:ext cx="6627528" cy="2497104"/>
            </a:xfrm>
            <a:prstGeom prst="roundRect">
              <a:avLst>
                <a:gd name="adj" fmla="val 17409"/>
              </a:avLst>
            </a:prstGeom>
            <a:solidFill>
              <a:srgbClr val="72FDEA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>
                <a:defRPr sz="3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700"/>
            </a:p>
          </p:txBody>
        </p:sp>
        <p:sp>
          <p:nvSpPr>
            <p:cNvPr id="48" name="Gestionnaire de fichiers"/>
            <p:cNvSpPr txBox="1"/>
            <p:nvPr/>
          </p:nvSpPr>
          <p:spPr>
            <a:xfrm>
              <a:off x="785561" y="422366"/>
              <a:ext cx="5056404" cy="1652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ctr">
              <a:spAutoFit/>
            </a:bodyPr>
            <a:lstStyle/>
            <a:p>
              <a:pPr>
                <a:defRPr sz="3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500"/>
            </a:p>
            <a:p>
              <a:pPr>
                <a:defRPr sz="3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rPr sz="1700"/>
                <a:t>Gestionnaire de fichiers</a:t>
              </a:r>
              <a:br>
                <a:rPr sz="1700"/>
              </a:br>
              <a:endParaRPr sz="1700"/>
            </a:p>
          </p:txBody>
        </p:sp>
      </p:grpSp>
      <p:sp>
        <p:nvSpPr>
          <p:cNvPr id="49" name="Ligne"/>
          <p:cNvSpPr/>
          <p:nvPr/>
        </p:nvSpPr>
        <p:spPr>
          <a:xfrm>
            <a:off x="5395103" y="1897443"/>
            <a:ext cx="2" cy="840427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50" name="[1]"/>
          <p:cNvSpPr txBox="1"/>
          <p:nvPr/>
        </p:nvSpPr>
        <p:spPr>
          <a:xfrm>
            <a:off x="5023580" y="2045258"/>
            <a:ext cx="322202" cy="287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>
              <a:defRPr sz="2000" b="1"/>
            </a:lvl1pPr>
          </a:lstStyle>
          <a:p>
            <a:r>
              <a:rPr sz="1400" dirty="0"/>
              <a:t>[1]</a:t>
            </a:r>
          </a:p>
        </p:txBody>
      </p:sp>
      <p:grpSp>
        <p:nvGrpSpPr>
          <p:cNvPr id="51" name="Cryptage par substitution"/>
          <p:cNvGrpSpPr/>
          <p:nvPr/>
        </p:nvGrpSpPr>
        <p:grpSpPr>
          <a:xfrm>
            <a:off x="9001023" y="1460020"/>
            <a:ext cx="1211564" cy="402423"/>
            <a:chOff x="0" y="-1"/>
            <a:chExt cx="2423126" cy="804845"/>
          </a:xfrm>
        </p:grpSpPr>
        <p:sp>
          <p:nvSpPr>
            <p:cNvPr id="52" name="Rectangle"/>
            <p:cNvSpPr/>
            <p:nvPr/>
          </p:nvSpPr>
          <p:spPr>
            <a:xfrm>
              <a:off x="0" y="-1"/>
              <a:ext cx="2423126" cy="804845"/>
            </a:xfrm>
            <a:prstGeom prst="rect">
              <a:avLst/>
            </a:prstGeom>
            <a:solidFill>
              <a:srgbClr val="72FDEA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>
                <a:defRPr sz="21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050"/>
            </a:p>
          </p:txBody>
        </p:sp>
        <p:sp>
          <p:nvSpPr>
            <p:cNvPr id="53" name="Cryptage par substitution"/>
            <p:cNvSpPr txBox="1"/>
            <p:nvPr/>
          </p:nvSpPr>
          <p:spPr>
            <a:xfrm>
              <a:off x="0" y="7123"/>
              <a:ext cx="2423126" cy="7905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ctr">
              <a:spAutoFit/>
            </a:bodyPr>
            <a:lstStyle>
              <a:lvl1pPr>
                <a:defRPr sz="21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rPr sz="1050"/>
                <a:t>Cryptage par substitution</a:t>
              </a:r>
            </a:p>
          </p:txBody>
        </p:sp>
      </p:grpSp>
      <p:grpSp>
        <p:nvGrpSpPr>
          <p:cNvPr id="54" name="Cryptage par Vignere"/>
          <p:cNvGrpSpPr/>
          <p:nvPr/>
        </p:nvGrpSpPr>
        <p:grpSpPr>
          <a:xfrm>
            <a:off x="10682653" y="1460020"/>
            <a:ext cx="1211564" cy="402423"/>
            <a:chOff x="0" y="-1"/>
            <a:chExt cx="2423126" cy="804845"/>
          </a:xfrm>
        </p:grpSpPr>
        <p:sp>
          <p:nvSpPr>
            <p:cNvPr id="55" name="Rectangle"/>
            <p:cNvSpPr/>
            <p:nvPr/>
          </p:nvSpPr>
          <p:spPr>
            <a:xfrm>
              <a:off x="0" y="-1"/>
              <a:ext cx="2423126" cy="804845"/>
            </a:xfrm>
            <a:prstGeom prst="rect">
              <a:avLst/>
            </a:prstGeom>
            <a:solidFill>
              <a:srgbClr val="72FDEA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>
                <a:defRPr sz="21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050"/>
            </a:p>
          </p:txBody>
        </p:sp>
        <p:sp>
          <p:nvSpPr>
            <p:cNvPr id="56" name="Cryptage par Vigenère"/>
            <p:cNvSpPr txBox="1"/>
            <p:nvPr/>
          </p:nvSpPr>
          <p:spPr>
            <a:xfrm>
              <a:off x="0" y="7123"/>
              <a:ext cx="2423126" cy="7905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ctr">
              <a:spAutoFit/>
            </a:bodyPr>
            <a:lstStyle>
              <a:lvl1pPr>
                <a:defRPr sz="21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rPr sz="1050"/>
                <a:t>Cryptage par Vigenère</a:t>
              </a:r>
            </a:p>
          </p:txBody>
        </p:sp>
      </p:grpSp>
      <p:sp>
        <p:nvSpPr>
          <p:cNvPr id="57" name="Ligne"/>
          <p:cNvSpPr/>
          <p:nvPr/>
        </p:nvSpPr>
        <p:spPr>
          <a:xfrm flipV="1">
            <a:off x="6574091" y="1897443"/>
            <a:ext cx="2" cy="840427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58" name="[2]"/>
          <p:cNvSpPr txBox="1"/>
          <p:nvPr/>
        </p:nvSpPr>
        <p:spPr>
          <a:xfrm>
            <a:off x="6672735" y="2299657"/>
            <a:ext cx="301365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584200">
              <a:defRPr sz="2000" b="1"/>
            </a:lvl1pPr>
          </a:lstStyle>
          <a:p>
            <a:r>
              <a:rPr sz="1400" dirty="0"/>
              <a:t>[2]</a:t>
            </a:r>
          </a:p>
        </p:txBody>
      </p:sp>
      <p:sp>
        <p:nvSpPr>
          <p:cNvPr id="59" name="Ligne"/>
          <p:cNvSpPr/>
          <p:nvPr/>
        </p:nvSpPr>
        <p:spPr>
          <a:xfrm>
            <a:off x="7694471" y="957522"/>
            <a:ext cx="1104280" cy="2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60" name="[3]"/>
          <p:cNvSpPr txBox="1"/>
          <p:nvPr/>
        </p:nvSpPr>
        <p:spPr>
          <a:xfrm>
            <a:off x="8040635" y="626473"/>
            <a:ext cx="301365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584200">
              <a:defRPr sz="2000" b="1"/>
            </a:lvl1pPr>
          </a:lstStyle>
          <a:p>
            <a:r>
              <a:rPr sz="1400" dirty="0"/>
              <a:t>[3]</a:t>
            </a:r>
          </a:p>
        </p:txBody>
      </p:sp>
      <p:grpSp>
        <p:nvGrpSpPr>
          <p:cNvPr id="61" name="Décryptage"/>
          <p:cNvGrpSpPr/>
          <p:nvPr/>
        </p:nvGrpSpPr>
        <p:grpSpPr>
          <a:xfrm>
            <a:off x="27745" y="626473"/>
            <a:ext cx="3313765" cy="1248553"/>
            <a:chOff x="-1" y="0"/>
            <a:chExt cx="6627528" cy="2497104"/>
          </a:xfrm>
        </p:grpSpPr>
        <p:sp>
          <p:nvSpPr>
            <p:cNvPr id="62" name="Rectangle aux angles arrondis"/>
            <p:cNvSpPr/>
            <p:nvPr/>
          </p:nvSpPr>
          <p:spPr>
            <a:xfrm>
              <a:off x="-1" y="0"/>
              <a:ext cx="6627528" cy="2497104"/>
            </a:xfrm>
            <a:prstGeom prst="roundRect">
              <a:avLst>
                <a:gd name="adj" fmla="val 24466"/>
              </a:avLst>
            </a:prstGeom>
            <a:solidFill>
              <a:srgbClr val="CCFF99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>
                <a:defRPr sz="3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700"/>
            </a:p>
          </p:txBody>
        </p:sp>
        <p:sp>
          <p:nvSpPr>
            <p:cNvPr id="63" name="Décryptage"/>
            <p:cNvSpPr txBox="1"/>
            <p:nvPr/>
          </p:nvSpPr>
          <p:spPr>
            <a:xfrm>
              <a:off x="1949900" y="475378"/>
              <a:ext cx="2727725" cy="6674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ctr">
              <a:spAutoFit/>
            </a:bodyPr>
            <a:lstStyle>
              <a:lvl1pPr>
                <a:defRPr sz="3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rPr sz="1700"/>
                <a:t>Décryptage</a:t>
              </a:r>
            </a:p>
          </p:txBody>
        </p:sp>
      </p:grpSp>
      <p:grpSp>
        <p:nvGrpSpPr>
          <p:cNvPr id="64" name="Décryptage sans clé"/>
          <p:cNvGrpSpPr/>
          <p:nvPr/>
        </p:nvGrpSpPr>
        <p:grpSpPr>
          <a:xfrm>
            <a:off x="1911189" y="1398715"/>
            <a:ext cx="1211564" cy="402424"/>
            <a:chOff x="0" y="-1"/>
            <a:chExt cx="2423126" cy="804845"/>
          </a:xfrm>
        </p:grpSpPr>
        <p:sp>
          <p:nvSpPr>
            <p:cNvPr id="65" name="Rectangle"/>
            <p:cNvSpPr/>
            <p:nvPr/>
          </p:nvSpPr>
          <p:spPr>
            <a:xfrm>
              <a:off x="0" y="-1"/>
              <a:ext cx="2423126" cy="804845"/>
            </a:xfrm>
            <a:prstGeom prst="rect">
              <a:avLst/>
            </a:prstGeom>
            <a:solidFill>
              <a:srgbClr val="FFCD66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>
                <a:defRPr sz="21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050"/>
            </a:p>
          </p:txBody>
        </p:sp>
        <p:sp>
          <p:nvSpPr>
            <p:cNvPr id="66" name="Décryptage sans clé"/>
            <p:cNvSpPr txBox="1"/>
            <p:nvPr/>
          </p:nvSpPr>
          <p:spPr>
            <a:xfrm>
              <a:off x="0" y="7121"/>
              <a:ext cx="2423126" cy="790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ctr">
              <a:spAutoFit/>
            </a:bodyPr>
            <a:lstStyle>
              <a:lvl1pPr>
                <a:defRPr sz="21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rPr sz="1050"/>
                <a:t>Décryptage sans clé</a:t>
              </a:r>
            </a:p>
          </p:txBody>
        </p:sp>
      </p:grpSp>
      <p:grpSp>
        <p:nvGrpSpPr>
          <p:cNvPr id="67" name="Décryptage avec clé"/>
          <p:cNvGrpSpPr/>
          <p:nvPr/>
        </p:nvGrpSpPr>
        <p:grpSpPr>
          <a:xfrm>
            <a:off x="262676" y="1398715"/>
            <a:ext cx="1159072" cy="402424"/>
            <a:chOff x="-2" y="-1"/>
            <a:chExt cx="2318141" cy="804845"/>
          </a:xfrm>
        </p:grpSpPr>
        <p:sp>
          <p:nvSpPr>
            <p:cNvPr id="68" name="Rectangle"/>
            <p:cNvSpPr/>
            <p:nvPr/>
          </p:nvSpPr>
          <p:spPr>
            <a:xfrm>
              <a:off x="-2" y="-1"/>
              <a:ext cx="2318141" cy="804845"/>
            </a:xfrm>
            <a:prstGeom prst="rect">
              <a:avLst/>
            </a:prstGeom>
            <a:solidFill>
              <a:srgbClr val="FFCD66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>
                <a:defRPr sz="21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050"/>
            </a:p>
          </p:txBody>
        </p:sp>
        <p:sp>
          <p:nvSpPr>
            <p:cNvPr id="69" name="Décryptage avec clé"/>
            <p:cNvSpPr txBox="1"/>
            <p:nvPr/>
          </p:nvSpPr>
          <p:spPr>
            <a:xfrm>
              <a:off x="-2" y="7121"/>
              <a:ext cx="2318141" cy="790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ctr">
              <a:spAutoFit/>
            </a:bodyPr>
            <a:lstStyle>
              <a:lvl1pPr>
                <a:defRPr sz="21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rPr sz="1050"/>
                <a:t>Décryptage avec clé</a:t>
              </a:r>
            </a:p>
          </p:txBody>
        </p:sp>
      </p:grpSp>
      <p:sp>
        <p:nvSpPr>
          <p:cNvPr id="70" name="Ligne"/>
          <p:cNvSpPr/>
          <p:nvPr/>
        </p:nvSpPr>
        <p:spPr>
          <a:xfrm flipH="1" flipV="1">
            <a:off x="7669460" y="1533133"/>
            <a:ext cx="1132839" cy="2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71" name="[4]"/>
          <p:cNvSpPr txBox="1"/>
          <p:nvPr/>
        </p:nvSpPr>
        <p:spPr>
          <a:xfrm>
            <a:off x="8235878" y="1594671"/>
            <a:ext cx="344573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defTabSz="584200">
              <a:defRPr sz="2000" b="1"/>
            </a:lvl1pPr>
          </a:lstStyle>
          <a:p>
            <a:r>
              <a:rPr sz="1400" dirty="0"/>
              <a:t>[4]</a:t>
            </a:r>
          </a:p>
        </p:txBody>
      </p:sp>
      <p:sp>
        <p:nvSpPr>
          <p:cNvPr id="72" name="Ligne"/>
          <p:cNvSpPr/>
          <p:nvPr/>
        </p:nvSpPr>
        <p:spPr>
          <a:xfrm flipH="1" flipV="1">
            <a:off x="3339232" y="1599926"/>
            <a:ext cx="986477" cy="2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73" name="[5]"/>
          <p:cNvSpPr txBox="1"/>
          <p:nvPr/>
        </p:nvSpPr>
        <p:spPr>
          <a:xfrm>
            <a:off x="3769058" y="1633128"/>
            <a:ext cx="301365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584200">
              <a:defRPr sz="2000" b="1"/>
            </a:lvl1pPr>
          </a:lstStyle>
          <a:p>
            <a:r>
              <a:rPr sz="1400" dirty="0"/>
              <a:t>[5]</a:t>
            </a:r>
          </a:p>
        </p:txBody>
      </p:sp>
      <p:sp>
        <p:nvSpPr>
          <p:cNvPr id="74" name="Ligne de connexion"/>
          <p:cNvSpPr/>
          <p:nvPr/>
        </p:nvSpPr>
        <p:spPr>
          <a:xfrm>
            <a:off x="807284" y="373299"/>
            <a:ext cx="3660816" cy="10433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143" extrusionOk="0">
                <a:moveTo>
                  <a:pt x="0" y="17143"/>
                </a:moveTo>
                <a:cubicBezTo>
                  <a:pt x="1330" y="-354"/>
                  <a:pt x="8530" y="-4457"/>
                  <a:pt x="21600" y="4834"/>
                </a:cubicBezTo>
              </a:path>
            </a:pathLst>
          </a:custGeom>
          <a:ln w="76200">
            <a:solidFill>
              <a:srgbClr val="000000"/>
            </a:solidFill>
            <a:miter lim="400000"/>
          </a:ln>
        </p:spPr>
        <p:txBody>
          <a:bodyPr lIns="35718" tIns="35718" rIns="35718" bIns="35718"/>
          <a:lstStyle/>
          <a:p>
            <a:pPr algn="ctr">
              <a:defRPr b="1"/>
            </a:pPr>
            <a:endParaRPr sz="900"/>
          </a:p>
        </p:txBody>
      </p:sp>
      <p:sp>
        <p:nvSpPr>
          <p:cNvPr id="75" name="Ligne"/>
          <p:cNvSpPr/>
          <p:nvPr/>
        </p:nvSpPr>
        <p:spPr>
          <a:xfrm>
            <a:off x="3356081" y="884909"/>
            <a:ext cx="986477" cy="2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76" name="[7]"/>
          <p:cNvSpPr txBox="1"/>
          <p:nvPr/>
        </p:nvSpPr>
        <p:spPr>
          <a:xfrm>
            <a:off x="3651872" y="967837"/>
            <a:ext cx="301365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584200">
              <a:defRPr sz="2000" b="1"/>
            </a:lvl1pPr>
          </a:lstStyle>
          <a:p>
            <a:r>
              <a:rPr sz="1400" dirty="0"/>
              <a:t>[7]</a:t>
            </a:r>
          </a:p>
        </p:txBody>
      </p:sp>
      <p:sp>
        <p:nvSpPr>
          <p:cNvPr id="78" name="[7]"/>
          <p:cNvSpPr txBox="1"/>
          <p:nvPr/>
        </p:nvSpPr>
        <p:spPr>
          <a:xfrm>
            <a:off x="2368560" y="6155"/>
            <a:ext cx="301365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584200">
              <a:defRPr sz="2000" b="1"/>
            </a:lvl1pPr>
          </a:lstStyle>
          <a:p>
            <a:r>
              <a:rPr sz="1400" dirty="0" smtClean="0"/>
              <a:t>[</a:t>
            </a:r>
            <a:r>
              <a:rPr lang="fr-FR" sz="1400" dirty="0" smtClean="0"/>
              <a:t>6</a:t>
            </a:r>
            <a:r>
              <a:rPr sz="1400" dirty="0" smtClean="0"/>
              <a:t>]</a:t>
            </a:r>
            <a:endParaRPr sz="1400" dirty="0"/>
          </a:p>
        </p:txBody>
      </p:sp>
      <p:sp>
        <p:nvSpPr>
          <p:cNvPr id="2" name="ZoneTexte 1"/>
          <p:cNvSpPr txBox="1"/>
          <p:nvPr/>
        </p:nvSpPr>
        <p:spPr>
          <a:xfrm>
            <a:off x="242170" y="4298808"/>
            <a:ext cx="457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1. </a:t>
            </a:r>
            <a:r>
              <a:rPr lang="fr-FR" b="1" dirty="0"/>
              <a:t>Chemin du fichier contenant le </a:t>
            </a:r>
            <a:r>
              <a:rPr lang="fr-FR" b="1" dirty="0" smtClean="0"/>
              <a:t>texte</a:t>
            </a:r>
            <a:endParaRPr lang="fr-FR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289082" y="4611234"/>
            <a:ext cx="363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2. Texte contenu dans le fichier</a:t>
            </a:r>
            <a:endParaRPr lang="fr-FR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289082" y="5233530"/>
            <a:ext cx="1839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4. Texte crypté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289082" y="5573131"/>
            <a:ext cx="5508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5. Texte crypté ainsi que la méthode de cryptage</a:t>
            </a:r>
            <a:endParaRPr lang="fr-FR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289082" y="4950835"/>
            <a:ext cx="5212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3. </a:t>
            </a:r>
            <a:r>
              <a:rPr lang="fr-FR" b="1" dirty="0"/>
              <a:t>Texte, clé ainsi que la méthode de </a:t>
            </a:r>
            <a:r>
              <a:rPr lang="fr-FR" b="1" dirty="0" smtClean="0"/>
              <a:t>cryptage</a:t>
            </a:r>
            <a:endParaRPr lang="fr-FR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262676" y="5885557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6. Clé pour décryptage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289082" y="6195427"/>
            <a:ext cx="2107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7. Texte décrypté</a:t>
            </a:r>
            <a:endParaRPr lang="fr-FR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25927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7" grpId="0" animBg="1"/>
      <p:bldP spid="58" grpId="0" animBg="1"/>
      <p:bldP spid="59" grpId="0" animBg="1"/>
      <p:bldP spid="60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272117"/>
            <a:ext cx="8596668" cy="182658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fr-FR" b="1" i="1" u="sng" dirty="0">
                <a:solidFill>
                  <a:srgbClr val="002060"/>
                </a:solidFill>
              </a:rPr>
              <a:t>Algorithme de substitution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87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algn="just">
              <a:lnSpc>
                <a:spcPct val="200000"/>
              </a:lnSpc>
              <a:buFont typeface="Courier New" charset="0"/>
              <a:buChar char="o"/>
            </a:pPr>
            <a:r>
              <a:rPr lang="fr-FR" sz="2800" dirty="0"/>
              <a:t>	Algorithme de chiffrement </a:t>
            </a:r>
            <a:r>
              <a:rPr lang="fr-FR" sz="2800" dirty="0">
                <a:solidFill>
                  <a:srgbClr val="C00000"/>
                </a:solidFill>
              </a:rPr>
              <a:t>mono-alphabétique</a:t>
            </a:r>
            <a:r>
              <a:rPr lang="fr-FR" sz="2800" dirty="0"/>
              <a:t>.</a:t>
            </a:r>
          </a:p>
          <a:p>
            <a:pPr algn="just">
              <a:lnSpc>
                <a:spcPct val="200000"/>
              </a:lnSpc>
              <a:buFont typeface="Courier New" charset="0"/>
              <a:buChar char="o"/>
            </a:pPr>
            <a:r>
              <a:rPr lang="fr-FR" sz="2800" dirty="0"/>
              <a:t>	Prend en </a:t>
            </a:r>
            <a:r>
              <a:rPr lang="fr-FR" sz="2800" dirty="0">
                <a:solidFill>
                  <a:srgbClr val="C00000"/>
                </a:solidFill>
              </a:rPr>
              <a:t>entrée</a:t>
            </a:r>
            <a:r>
              <a:rPr lang="fr-FR" sz="2800" dirty="0"/>
              <a:t> la </a:t>
            </a:r>
            <a:r>
              <a:rPr lang="fr-FR" sz="2800" dirty="0">
                <a:solidFill>
                  <a:srgbClr val="C00000"/>
                </a:solidFill>
              </a:rPr>
              <a:t>clé</a:t>
            </a:r>
            <a:r>
              <a:rPr lang="fr-FR" sz="2800" dirty="0"/>
              <a:t> de taille 26.</a:t>
            </a:r>
          </a:p>
          <a:p>
            <a:pPr algn="just">
              <a:lnSpc>
                <a:spcPct val="200000"/>
              </a:lnSpc>
              <a:buFont typeface="Courier New" charset="0"/>
              <a:buChar char="o"/>
            </a:pPr>
            <a:r>
              <a:rPr lang="fr-FR" sz="2800" dirty="0"/>
              <a:t>	Effectue des </a:t>
            </a:r>
            <a:r>
              <a:rPr lang="fr-FR" sz="2800" dirty="0" smtClean="0">
                <a:solidFill>
                  <a:srgbClr val="C00000"/>
                </a:solidFill>
              </a:rPr>
              <a:t>remplacements.</a:t>
            </a:r>
            <a:endParaRPr lang="fr-FR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7334" y="597595"/>
            <a:ext cx="8596668" cy="1320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dirty="0">
                <a:solidFill>
                  <a:srgbClr val="002060"/>
                </a:solidFill>
              </a:rPr>
              <a:t>Substitution</a:t>
            </a:r>
          </a:p>
          <a:p>
            <a:pPr algn="ctr"/>
            <a:r>
              <a:rPr lang="fr-FR" sz="3200" b="1" i="1" dirty="0">
                <a:solidFill>
                  <a:schemeClr val="accent2">
                    <a:lumMod val="50000"/>
                  </a:schemeClr>
                </a:solidFill>
              </a:rPr>
              <a:t>Description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4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409</TotalTime>
  <Words>1089</Words>
  <Application>Microsoft Macintosh PowerPoint</Application>
  <PresentationFormat>Widescreen</PresentationFormat>
  <Paragraphs>589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Calibri</vt:lpstr>
      <vt:lpstr>Cambria Math</vt:lpstr>
      <vt:lpstr>Courier New</vt:lpstr>
      <vt:lpstr>Helvetica Neue</vt:lpstr>
      <vt:lpstr>Helvetica Neue Medium</vt:lpstr>
      <vt:lpstr>Times New Roman</vt:lpstr>
      <vt:lpstr>Trebuchet MS</vt:lpstr>
      <vt:lpstr>Wingdings</vt:lpstr>
      <vt:lpstr>Wingdings 3</vt:lpstr>
      <vt:lpstr>Arial</vt:lpstr>
      <vt:lpstr>Facet</vt:lpstr>
      <vt:lpstr>Outil automatique de décryptage</vt:lpstr>
      <vt:lpstr>Sommaire</vt:lpstr>
      <vt:lpstr>Introduction</vt:lpstr>
      <vt:lpstr>Introduction</vt:lpstr>
      <vt:lpstr>Contexte de notre projet</vt:lpstr>
      <vt:lpstr>Architecture de l’outil</vt:lpstr>
      <vt:lpstr>PowerPoint Presentation</vt:lpstr>
      <vt:lpstr>Algorithme de substitution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Schéma de cryptanalyse</vt:lpstr>
      <vt:lpstr>Algorithme de Vigenère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Langage de programmation</vt:lpstr>
      <vt:lpstr>PowerPoint Presentation</vt:lpstr>
      <vt:lpstr>Bilan</vt:lpstr>
      <vt:lpstr>PowerPoint Presentation</vt:lpstr>
      <vt:lpstr>Organisation</vt:lpstr>
      <vt:lpstr>PowerPoint Presentation</vt:lpstr>
      <vt:lpstr>Conclusion</vt:lpstr>
      <vt:lpstr>PowerPoint Presentation</vt:lpstr>
      <vt:lpstr>PowerPoint Presentation</vt:lpstr>
      <vt:lpstr>PowerPoint Presentation</vt:lpstr>
      <vt:lpstr>Merci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 informatique de décryptage</dc:title>
  <dc:creator>Akram Arar</dc:creator>
  <cp:lastModifiedBy>Akram Arar</cp:lastModifiedBy>
  <cp:revision>45</cp:revision>
  <dcterms:created xsi:type="dcterms:W3CDTF">2019-05-26T21:36:42Z</dcterms:created>
  <dcterms:modified xsi:type="dcterms:W3CDTF">2019-05-27T16:47:41Z</dcterms:modified>
</cp:coreProperties>
</file>