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74" r:id="rId6"/>
    <p:sldId id="262" r:id="rId7"/>
    <p:sldId id="263" r:id="rId8"/>
    <p:sldId id="264" r:id="rId9"/>
    <p:sldId id="270" r:id="rId10"/>
    <p:sldId id="273" r:id="rId11"/>
    <p:sldId id="267" r:id="rId12"/>
    <p:sldId id="271" r:id="rId13"/>
    <p:sldId id="272" r:id="rId14"/>
    <p:sldId id="268" r:id="rId15"/>
    <p:sldId id="269"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F3A09B-F21D-47FF-A5D9-9A38C683B104}">
          <p14:sldIdLst>
            <p14:sldId id="256"/>
            <p14:sldId id="274"/>
            <p14:sldId id="262"/>
            <p14:sldId id="263"/>
            <p14:sldId id="264"/>
            <p14:sldId id="270"/>
            <p14:sldId id="273"/>
            <p14:sldId id="267"/>
            <p14:sldId id="271"/>
            <p14:sldId id="272"/>
            <p14:sldId id="268"/>
            <p14:sldId id="269"/>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EB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591" autoAdjust="0"/>
  </p:normalViewPr>
  <p:slideViewPr>
    <p:cSldViewPr snapToGrid="0">
      <p:cViewPr varScale="1">
        <p:scale>
          <a:sx n="90" d="100"/>
          <a:sy n="90" d="100"/>
        </p:scale>
        <p:origin x="398"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12/15/2024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279708"/>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827307" y="1717783"/>
            <a:ext cx="10993549" cy="895244"/>
          </a:xfrm>
        </p:spPr>
        <p:txBody>
          <a:bodyPr>
            <a:noAutofit/>
          </a:bodyPr>
          <a:lstStyle/>
          <a:p>
            <a:r>
              <a:rPr lang="en-CA" sz="3600" dirty="0">
                <a:solidFill>
                  <a:schemeClr val="bg1"/>
                </a:solidFill>
              </a:rPr>
              <a:t>HDFS Log Analysis Using ELK Stack</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82601" y="4539727"/>
            <a:ext cx="11135657" cy="1850837"/>
          </a:xfrm>
        </p:spPr>
        <p:txBody>
          <a:bodyPr>
            <a:normAutofit fontScale="92500" lnSpcReduction="20000"/>
          </a:bodyPr>
          <a:lstStyle/>
          <a:p>
            <a:r>
              <a:rPr lang="en-US" dirty="0">
                <a:solidFill>
                  <a:srgbClr val="7CEBFF"/>
                </a:solidFill>
              </a:rPr>
              <a:t>Presented by-</a:t>
            </a:r>
          </a:p>
          <a:p>
            <a:pPr marL="285750" indent="-285750">
              <a:buFont typeface="Arial" panose="020B0604020202020204" pitchFamily="34" charset="0"/>
              <a:buChar char="•"/>
            </a:pPr>
            <a:r>
              <a:rPr lang="en-CA" dirty="0" err="1">
                <a:solidFill>
                  <a:srgbClr val="7CEBFF"/>
                </a:solidFill>
              </a:rPr>
              <a:t>Aarya</a:t>
            </a:r>
            <a:r>
              <a:rPr lang="en-CA" dirty="0">
                <a:solidFill>
                  <a:srgbClr val="7CEBFF"/>
                </a:solidFill>
              </a:rPr>
              <a:t> Parikh (40262787)</a:t>
            </a:r>
          </a:p>
          <a:p>
            <a:pPr marL="285750" indent="-285750">
              <a:buFont typeface="Arial" panose="020B0604020202020204" pitchFamily="34" charset="0"/>
              <a:buChar char="•"/>
            </a:pPr>
            <a:r>
              <a:rPr lang="en-CA" dirty="0" err="1">
                <a:solidFill>
                  <a:srgbClr val="7CEBFF"/>
                </a:solidFill>
              </a:rPr>
              <a:t>Avaneesh</a:t>
            </a:r>
            <a:r>
              <a:rPr lang="en-CA" dirty="0">
                <a:solidFill>
                  <a:srgbClr val="7CEBFF"/>
                </a:solidFill>
              </a:rPr>
              <a:t> </a:t>
            </a:r>
            <a:r>
              <a:rPr lang="en-CA" dirty="0" err="1">
                <a:solidFill>
                  <a:srgbClr val="7CEBFF"/>
                </a:solidFill>
              </a:rPr>
              <a:t>Kanshi</a:t>
            </a:r>
            <a:r>
              <a:rPr lang="en-CA" dirty="0">
                <a:solidFill>
                  <a:srgbClr val="7CEBFF"/>
                </a:solidFill>
              </a:rPr>
              <a:t> (40273760)</a:t>
            </a:r>
          </a:p>
          <a:p>
            <a:pPr marL="285750" indent="-285750">
              <a:buFont typeface="Arial" panose="020B0604020202020204" pitchFamily="34" charset="0"/>
              <a:buChar char="•"/>
            </a:pPr>
            <a:r>
              <a:rPr lang="en-CA" dirty="0" err="1">
                <a:solidFill>
                  <a:srgbClr val="7CEBFF"/>
                </a:solidFill>
              </a:rPr>
              <a:t>Apurba</a:t>
            </a:r>
            <a:r>
              <a:rPr lang="en-CA" dirty="0">
                <a:solidFill>
                  <a:srgbClr val="7CEBFF"/>
                </a:solidFill>
              </a:rPr>
              <a:t> Das (40263612)</a:t>
            </a:r>
          </a:p>
          <a:p>
            <a:pPr marL="285750" indent="-285750">
              <a:buFont typeface="Arial" panose="020B0604020202020204" pitchFamily="34" charset="0"/>
              <a:buChar char="•"/>
            </a:pPr>
            <a:r>
              <a:rPr lang="en-CA" dirty="0">
                <a:solidFill>
                  <a:srgbClr val="7CEBFF"/>
                </a:solidFill>
              </a:rPr>
              <a:t>Pankaj Sharma (40269802)</a:t>
            </a:r>
          </a:p>
          <a:p>
            <a:pPr marL="285750" indent="-285750">
              <a:buFont typeface="Arial" panose="020B0604020202020204" pitchFamily="34" charset="0"/>
              <a:buChar char="•"/>
            </a:pPr>
            <a:r>
              <a:rPr lang="en-CA" dirty="0" err="1">
                <a:solidFill>
                  <a:srgbClr val="7CEBFF"/>
                </a:solidFill>
              </a:rPr>
              <a:t>Smridhi</a:t>
            </a:r>
            <a:r>
              <a:rPr lang="en-CA" dirty="0">
                <a:solidFill>
                  <a:srgbClr val="7CEBFF"/>
                </a:solidFill>
              </a:rPr>
              <a:t> Verma (40266036)</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D22AC-FAB1-B006-D83B-2A95EBCD10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88AD0-8D04-88B8-6FA3-03852B06E389}"/>
              </a:ext>
            </a:extLst>
          </p:cNvPr>
          <p:cNvSpPr>
            <a:spLocks noGrp="1"/>
          </p:cNvSpPr>
          <p:nvPr>
            <p:ph type="title"/>
          </p:nvPr>
        </p:nvSpPr>
        <p:spPr/>
        <p:txBody>
          <a:bodyPr/>
          <a:lstStyle/>
          <a:p>
            <a:r>
              <a:rPr lang="en-CA" dirty="0"/>
              <a:t>Load balancing screenshots</a:t>
            </a:r>
          </a:p>
        </p:txBody>
      </p:sp>
      <p:sp>
        <p:nvSpPr>
          <p:cNvPr id="14" name="Content Placeholder 13">
            <a:extLst>
              <a:ext uri="{FF2B5EF4-FFF2-40B4-BE49-F238E27FC236}">
                <a16:creationId xmlns:a16="http://schemas.microsoft.com/office/drawing/2014/main" id="{20963D03-54FC-F675-3D1A-D72065B5D72F}"/>
              </a:ext>
            </a:extLst>
          </p:cNvPr>
          <p:cNvSpPr>
            <a:spLocks noGrp="1"/>
          </p:cNvSpPr>
          <p:nvPr>
            <p:ph sz="half" idx="2"/>
          </p:nvPr>
        </p:nvSpPr>
        <p:spPr/>
        <p:txBody>
          <a:bodyPr/>
          <a:lstStyle/>
          <a:p>
            <a:endParaRPr lang="en-CA"/>
          </a:p>
        </p:txBody>
      </p:sp>
      <p:sp>
        <p:nvSpPr>
          <p:cNvPr id="18" name="Content Placeholder 17">
            <a:extLst>
              <a:ext uri="{FF2B5EF4-FFF2-40B4-BE49-F238E27FC236}">
                <a16:creationId xmlns:a16="http://schemas.microsoft.com/office/drawing/2014/main" id="{84FFE9DD-87F1-88AE-70B1-4C42D7C407EE}"/>
              </a:ext>
            </a:extLst>
          </p:cNvPr>
          <p:cNvSpPr>
            <a:spLocks noGrp="1"/>
          </p:cNvSpPr>
          <p:nvPr>
            <p:ph sz="half" idx="1"/>
          </p:nvPr>
        </p:nvSpPr>
        <p:spPr/>
        <p:txBody>
          <a:bodyPr/>
          <a:lstStyle/>
          <a:p>
            <a:endParaRPr lang="en-CA"/>
          </a:p>
        </p:txBody>
      </p:sp>
      <p:pic>
        <p:nvPicPr>
          <p:cNvPr id="4" name="Picture 3">
            <a:extLst>
              <a:ext uri="{FF2B5EF4-FFF2-40B4-BE49-F238E27FC236}">
                <a16:creationId xmlns:a16="http://schemas.microsoft.com/office/drawing/2014/main" id="{8AEC5936-101B-3031-990F-C11B8D142EBE}"/>
              </a:ext>
            </a:extLst>
          </p:cNvPr>
          <p:cNvPicPr>
            <a:picLocks noChangeAspect="1"/>
          </p:cNvPicPr>
          <p:nvPr/>
        </p:nvPicPr>
        <p:blipFill>
          <a:blip r:embed="rId2"/>
          <a:stretch>
            <a:fillRect/>
          </a:stretch>
        </p:blipFill>
        <p:spPr>
          <a:xfrm>
            <a:off x="518441" y="2127495"/>
            <a:ext cx="5577559" cy="4000847"/>
          </a:xfrm>
          <a:prstGeom prst="rect">
            <a:avLst/>
          </a:prstGeom>
        </p:spPr>
      </p:pic>
      <p:pic>
        <p:nvPicPr>
          <p:cNvPr id="6" name="Picture 5">
            <a:extLst>
              <a:ext uri="{FF2B5EF4-FFF2-40B4-BE49-F238E27FC236}">
                <a16:creationId xmlns:a16="http://schemas.microsoft.com/office/drawing/2014/main" id="{856F8D82-DD84-4F86-53B0-20C8BD0CE683}"/>
              </a:ext>
            </a:extLst>
          </p:cNvPr>
          <p:cNvPicPr>
            <a:picLocks noChangeAspect="1"/>
          </p:cNvPicPr>
          <p:nvPr/>
        </p:nvPicPr>
        <p:blipFill>
          <a:blip r:embed="rId3"/>
          <a:stretch>
            <a:fillRect/>
          </a:stretch>
        </p:blipFill>
        <p:spPr>
          <a:xfrm>
            <a:off x="6158752" y="2127495"/>
            <a:ext cx="5724183" cy="4000847"/>
          </a:xfrm>
          <a:prstGeom prst="rect">
            <a:avLst/>
          </a:prstGeom>
        </p:spPr>
      </p:pic>
    </p:spTree>
    <p:extLst>
      <p:ext uri="{BB962C8B-B14F-4D97-AF65-F5344CB8AC3E}">
        <p14:creationId xmlns:p14="http://schemas.microsoft.com/office/powerpoint/2010/main" val="426449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437477" y="1281806"/>
            <a:ext cx="11317045" cy="4294387"/>
          </a:xfrm>
        </p:spPr>
        <p:txBody>
          <a:bodyPr>
            <a:normAutofit/>
          </a:bodyPr>
          <a:lstStyle/>
          <a:p>
            <a:r>
              <a:rPr lang="en-CA" sz="1600" dirty="0"/>
              <a:t>The project to automate HDFS log analysis using the ELK stack has been a success. The system now provides real-time performance monitoring by leveraging Logstash for data input, Redis for buffering, Elasticsearch for storage, and Kibana for visualization. Key achievements include:</a:t>
            </a:r>
          </a:p>
          <a:p>
            <a:pPr lvl="1">
              <a:buFont typeface="Arial" panose="020B0604020202020204" pitchFamily="34" charset="0"/>
              <a:buChar char="•"/>
            </a:pPr>
            <a:r>
              <a:rPr lang="en-CA" sz="1400" b="1" dirty="0"/>
              <a:t>Time and Effort Savings:</a:t>
            </a:r>
            <a:r>
              <a:rPr lang="en-CA" sz="1400" dirty="0"/>
              <a:t> Automation of log retrieval, analysis, and reporting.</a:t>
            </a:r>
          </a:p>
          <a:p>
            <a:pPr lvl="1">
              <a:buFont typeface="Arial" panose="020B0604020202020204" pitchFamily="34" charset="0"/>
              <a:buChar char="•"/>
            </a:pPr>
            <a:r>
              <a:rPr lang="en-CA" sz="1400" b="1" dirty="0"/>
              <a:t>High Availability:</a:t>
            </a:r>
            <a:r>
              <a:rPr lang="en-CA" sz="1400" dirty="0"/>
              <a:t> Distributed configuration ensures redundancy and fault tolerance.</a:t>
            </a:r>
          </a:p>
          <a:p>
            <a:pPr lvl="1">
              <a:buFont typeface="Arial" panose="020B0604020202020204" pitchFamily="34" charset="0"/>
              <a:buChar char="•"/>
            </a:pPr>
            <a:r>
              <a:rPr lang="en-CA" sz="1400" b="1" dirty="0"/>
              <a:t>Actionable Insights:</a:t>
            </a:r>
            <a:r>
              <a:rPr lang="en-CA" sz="1400" dirty="0"/>
              <a:t> Detecting bottlenecks, prioritizing fixes, and optimizing resource usage.</a:t>
            </a:r>
            <a:endParaRPr lang="en-CA" sz="1600" dirty="0"/>
          </a:p>
          <a:p>
            <a:pPr marL="0" indent="0">
              <a:buNone/>
            </a:pPr>
            <a:r>
              <a:rPr lang="en-CA" sz="1600" dirty="0"/>
              <a:t>This work demonstrates the ELK stack's effectiveness for managing large-scale log data, ensuring reliable operability and enhanced system performance.</a:t>
            </a:r>
          </a:p>
        </p:txBody>
      </p:sp>
    </p:spTree>
    <p:extLst>
      <p:ext uri="{BB962C8B-B14F-4D97-AF65-F5344CB8AC3E}">
        <p14:creationId xmlns:p14="http://schemas.microsoft.com/office/powerpoint/2010/main" val="412766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451821" y="2013313"/>
            <a:ext cx="11317045" cy="2160654"/>
          </a:xfrm>
        </p:spPr>
        <p:txBody>
          <a:bodyPr>
            <a:normAutofit/>
          </a:bodyPr>
          <a:lstStyle/>
          <a:p>
            <a:pPr marL="0" indent="0">
              <a:buNone/>
            </a:pPr>
            <a:r>
              <a:rPr lang="en-CA" sz="1400" dirty="0">
                <a:solidFill>
                  <a:srgbClr val="000000"/>
                </a:solidFill>
                <a:effectLst/>
                <a:latin typeface="Gill Sans MT" panose="020B0502020104020203" pitchFamily="34" charset="77"/>
              </a:rPr>
              <a:t>[1] </a:t>
            </a:r>
            <a:r>
              <a:rPr lang="en-CA" sz="1400" dirty="0" err="1">
                <a:solidFill>
                  <a:srgbClr val="000000"/>
                </a:solidFill>
                <a:effectLst/>
                <a:latin typeface="Gill Sans MT" panose="020B0502020104020203" pitchFamily="34" charset="77"/>
              </a:rPr>
              <a:t>Loghub</a:t>
            </a:r>
            <a:r>
              <a:rPr lang="en-CA" sz="1400" dirty="0">
                <a:solidFill>
                  <a:srgbClr val="000000"/>
                </a:solidFill>
                <a:effectLst/>
                <a:latin typeface="Gill Sans MT" panose="020B0502020104020203" pitchFamily="34" charset="77"/>
              </a:rPr>
              <a:t> Dataset. 2023. </a:t>
            </a:r>
            <a:r>
              <a:rPr lang="en-CA" sz="1400" dirty="0" err="1">
                <a:solidFill>
                  <a:srgbClr val="000000"/>
                </a:solidFill>
                <a:effectLst/>
                <a:latin typeface="Gill Sans MT" panose="020B0502020104020203" pitchFamily="34" charset="77"/>
              </a:rPr>
              <a:t>Loghub</a:t>
            </a:r>
            <a:r>
              <a:rPr lang="en-CA" sz="1400" dirty="0">
                <a:solidFill>
                  <a:srgbClr val="000000"/>
                </a:solidFill>
                <a:effectLst/>
                <a:latin typeface="Gill Sans MT" panose="020B0502020104020203" pitchFamily="34" charset="77"/>
              </a:rPr>
              <a:t>: A Large Collection of System Log Datasets for AI-driven Log Analytics. https://</a:t>
            </a:r>
            <a:r>
              <a:rPr lang="en-CA" sz="1400" dirty="0" err="1">
                <a:solidFill>
                  <a:srgbClr val="000000"/>
                </a:solidFill>
                <a:effectLst/>
                <a:latin typeface="Gill Sans MT" panose="020B0502020104020203" pitchFamily="34" charset="77"/>
              </a:rPr>
              <a:t>github.com</a:t>
            </a:r>
            <a:r>
              <a:rPr lang="en-CA" sz="1400" dirty="0">
                <a:solidFill>
                  <a:srgbClr val="000000"/>
                </a:solidFill>
                <a:effectLst/>
                <a:latin typeface="Gill Sans MT" panose="020B0502020104020203" pitchFamily="34" charset="77"/>
              </a:rPr>
              <a:t>/</a:t>
            </a:r>
            <a:r>
              <a:rPr lang="en-CA" sz="1400" dirty="0" err="1">
                <a:solidFill>
                  <a:srgbClr val="000000"/>
                </a:solidFill>
                <a:effectLst/>
                <a:latin typeface="Gill Sans MT" panose="020B0502020104020203" pitchFamily="34" charset="77"/>
              </a:rPr>
              <a:t>logpai</a:t>
            </a:r>
            <a:r>
              <a:rPr lang="en-CA" sz="1400" dirty="0">
                <a:solidFill>
                  <a:srgbClr val="000000"/>
                </a:solidFill>
                <a:effectLst/>
                <a:latin typeface="Gill Sans MT" panose="020B0502020104020203" pitchFamily="34" charset="77"/>
              </a:rPr>
              <a:t>/</a:t>
            </a:r>
            <a:r>
              <a:rPr lang="en-CA" sz="1400" dirty="0" err="1">
                <a:solidFill>
                  <a:srgbClr val="000000"/>
                </a:solidFill>
                <a:effectLst/>
                <a:latin typeface="Gill Sans MT" panose="020B0502020104020203" pitchFamily="34" charset="77"/>
              </a:rPr>
              <a:t>loghub</a:t>
            </a:r>
            <a:r>
              <a:rPr lang="en-CA" sz="1400" dirty="0">
                <a:solidFill>
                  <a:srgbClr val="000000"/>
                </a:solidFill>
                <a:effectLst/>
                <a:latin typeface="Gill Sans MT" panose="020B0502020104020203" pitchFamily="34" charset="77"/>
              </a:rPr>
              <a:t>.</a:t>
            </a:r>
          </a:p>
          <a:p>
            <a:pPr marL="0" indent="0">
              <a:buNone/>
            </a:pPr>
            <a:r>
              <a:rPr lang="en-CA" sz="1400" dirty="0">
                <a:solidFill>
                  <a:srgbClr val="000000"/>
                </a:solidFill>
                <a:effectLst/>
                <a:latin typeface="Gill Sans MT" panose="020B0502020104020203" pitchFamily="34" charset="77"/>
              </a:rPr>
              <a:t>[2] </a:t>
            </a:r>
            <a:r>
              <a:rPr lang="en-CA" sz="1400" dirty="0" err="1">
                <a:solidFill>
                  <a:srgbClr val="000000"/>
                </a:solidFill>
                <a:effectLst/>
                <a:latin typeface="Gill Sans MT" panose="020B0502020104020203" pitchFamily="34" charset="77"/>
              </a:rPr>
              <a:t>Mtracer</a:t>
            </a:r>
            <a:r>
              <a:rPr lang="en-CA" sz="1400" dirty="0">
                <a:solidFill>
                  <a:srgbClr val="000000"/>
                </a:solidFill>
                <a:effectLst/>
                <a:latin typeface="Gill Sans MT" panose="020B0502020104020203" pitchFamily="34" charset="77"/>
              </a:rPr>
              <a:t>. 2014. </a:t>
            </a:r>
            <a:r>
              <a:rPr lang="en-CA" sz="1400" dirty="0" err="1">
                <a:solidFill>
                  <a:srgbClr val="000000"/>
                </a:solidFill>
                <a:effectLst/>
                <a:latin typeface="Gill Sans MT" panose="020B0502020104020203" pitchFamily="34" charset="77"/>
              </a:rPr>
              <a:t>TraceBench</a:t>
            </a:r>
            <a:r>
              <a:rPr lang="en-CA" sz="1400" dirty="0">
                <a:solidFill>
                  <a:srgbClr val="000000"/>
                </a:solidFill>
                <a:effectLst/>
                <a:latin typeface="Gill Sans MT" panose="020B0502020104020203" pitchFamily="34" charset="77"/>
              </a:rPr>
              <a:t>: An Open Data Set for Trace-oriented Monitoring. https://</a:t>
            </a:r>
            <a:r>
              <a:rPr lang="en-CA" sz="1400" dirty="0" err="1">
                <a:solidFill>
                  <a:srgbClr val="000000"/>
                </a:solidFill>
                <a:effectLst/>
                <a:latin typeface="Gill Sans MT" panose="020B0502020104020203" pitchFamily="34" charset="77"/>
              </a:rPr>
              <a:t>mtracer.github.io</a:t>
            </a:r>
            <a:r>
              <a:rPr lang="en-CA" sz="1400" dirty="0">
                <a:solidFill>
                  <a:srgbClr val="000000"/>
                </a:solidFill>
                <a:effectLst/>
                <a:latin typeface="Gill Sans MT" panose="020B0502020104020203" pitchFamily="34" charset="77"/>
              </a:rPr>
              <a:t>/</a:t>
            </a:r>
            <a:r>
              <a:rPr lang="en-CA" sz="1400" dirty="0" err="1">
                <a:solidFill>
                  <a:srgbClr val="000000"/>
                </a:solidFill>
                <a:effectLst/>
                <a:latin typeface="Gill Sans MT" panose="020B0502020104020203" pitchFamily="34" charset="77"/>
              </a:rPr>
              <a:t>TraceBench</a:t>
            </a:r>
            <a:r>
              <a:rPr lang="en-CA" sz="1400" dirty="0">
                <a:solidFill>
                  <a:srgbClr val="000000"/>
                </a:solidFill>
                <a:effectLst/>
                <a:latin typeface="Gill Sans MT" panose="020B0502020104020203" pitchFamily="34" charset="77"/>
              </a:rPr>
              <a:t>.</a:t>
            </a:r>
          </a:p>
          <a:p>
            <a:pPr marL="0" indent="0">
              <a:buNone/>
            </a:pPr>
            <a:r>
              <a:rPr lang="en-CA" sz="1400" dirty="0">
                <a:solidFill>
                  <a:srgbClr val="000000"/>
                </a:solidFill>
                <a:effectLst/>
                <a:latin typeface="Gill Sans MT" panose="020B0502020104020203" pitchFamily="34" charset="77"/>
              </a:rPr>
              <a:t>[3] </a:t>
            </a:r>
            <a:r>
              <a:rPr lang="en-CA" sz="1400" dirty="0" err="1">
                <a:solidFill>
                  <a:srgbClr val="000000"/>
                </a:solidFill>
                <a:effectLst/>
                <a:latin typeface="Gill Sans MT" panose="020B0502020104020203" pitchFamily="34" charset="77"/>
              </a:rPr>
              <a:t>Jingwen</a:t>
            </a:r>
            <a:r>
              <a:rPr lang="en-CA" sz="1400" dirty="0">
                <a:solidFill>
                  <a:srgbClr val="000000"/>
                </a:solidFill>
                <a:effectLst/>
                <a:latin typeface="Gill Sans MT" panose="020B0502020104020203" pitchFamily="34" charset="77"/>
              </a:rPr>
              <a:t> Zhou, </a:t>
            </a:r>
            <a:r>
              <a:rPr lang="en-CA" sz="1400" dirty="0" err="1">
                <a:solidFill>
                  <a:srgbClr val="000000"/>
                </a:solidFill>
                <a:effectLst/>
                <a:latin typeface="Gill Sans MT" panose="020B0502020104020203" pitchFamily="34" charset="77"/>
              </a:rPr>
              <a:t>Zhenbang</a:t>
            </a:r>
            <a:r>
              <a:rPr lang="en-CA" sz="1400" dirty="0">
                <a:solidFill>
                  <a:srgbClr val="000000"/>
                </a:solidFill>
                <a:effectLst/>
                <a:latin typeface="Gill Sans MT" panose="020B0502020104020203" pitchFamily="34" charset="77"/>
              </a:rPr>
              <a:t> Chen, Ji Wang, </a:t>
            </a:r>
            <a:r>
              <a:rPr lang="en-CA" sz="1400" dirty="0" err="1">
                <a:solidFill>
                  <a:srgbClr val="000000"/>
                </a:solidFill>
                <a:effectLst/>
                <a:latin typeface="Gill Sans MT" panose="020B0502020104020203" pitchFamily="34" charset="77"/>
              </a:rPr>
              <a:t>Zibin</a:t>
            </a:r>
            <a:r>
              <a:rPr lang="en-CA" sz="1400" dirty="0">
                <a:solidFill>
                  <a:srgbClr val="000000"/>
                </a:solidFill>
                <a:effectLst/>
                <a:latin typeface="Gill Sans MT" panose="020B0502020104020203" pitchFamily="34" charset="77"/>
              </a:rPr>
              <a:t> Zheng, and Michael R. </a:t>
            </a:r>
            <a:r>
              <a:rPr lang="en-CA" sz="1400" dirty="0" err="1">
                <a:solidFill>
                  <a:srgbClr val="000000"/>
                </a:solidFill>
                <a:effectLst/>
                <a:latin typeface="Gill Sans MT" panose="020B0502020104020203" pitchFamily="34" charset="77"/>
              </a:rPr>
              <a:t>Lyu</a:t>
            </a:r>
            <a:r>
              <a:rPr lang="en-CA" sz="1400" dirty="0">
                <a:solidFill>
                  <a:srgbClr val="000000"/>
                </a:solidFill>
                <a:effectLst/>
                <a:latin typeface="Gill Sans MT" panose="020B0502020104020203" pitchFamily="34" charset="77"/>
              </a:rPr>
              <a:t>. 2014. </a:t>
            </a:r>
            <a:r>
              <a:rPr lang="en-CA" sz="1400" dirty="0" err="1">
                <a:solidFill>
                  <a:srgbClr val="000000"/>
                </a:solidFill>
                <a:effectLst/>
                <a:latin typeface="Gill Sans MT" panose="020B0502020104020203" pitchFamily="34" charset="77"/>
              </a:rPr>
              <a:t>TraceBench</a:t>
            </a:r>
            <a:r>
              <a:rPr lang="en-CA" sz="1400" dirty="0">
                <a:solidFill>
                  <a:srgbClr val="000000"/>
                </a:solidFill>
                <a:effectLst/>
                <a:latin typeface="Gill Sans MT" panose="020B0502020104020203" pitchFamily="34" charset="77"/>
              </a:rPr>
              <a:t>: An Open Data Set for Trace-oriented Monitoring. In Proceedings of the 6th IEEE International Conference on Cloud Computing Technology and Science (</a:t>
            </a:r>
            <a:r>
              <a:rPr lang="en-CA" sz="1400" dirty="0" err="1">
                <a:solidFill>
                  <a:srgbClr val="000000"/>
                </a:solidFill>
                <a:effectLst/>
                <a:latin typeface="Gill Sans MT" panose="020B0502020104020203" pitchFamily="34" charset="77"/>
              </a:rPr>
              <a:t>CloudCom</a:t>
            </a:r>
            <a:r>
              <a:rPr lang="en-CA" sz="1400" dirty="0">
                <a:solidFill>
                  <a:srgbClr val="000000"/>
                </a:solidFill>
                <a:effectLst/>
                <a:latin typeface="Gill Sans MT" panose="020B0502020104020203" pitchFamily="34" charset="77"/>
              </a:rPr>
              <a:t>).</a:t>
            </a:r>
          </a:p>
          <a:p>
            <a:pPr marL="0" indent="0">
              <a:buNone/>
            </a:pPr>
            <a:r>
              <a:rPr lang="en-CA" sz="1400" dirty="0">
                <a:solidFill>
                  <a:srgbClr val="000000"/>
                </a:solidFill>
                <a:effectLst/>
                <a:latin typeface="Gill Sans MT" panose="020B0502020104020203" pitchFamily="34" charset="77"/>
              </a:rPr>
              <a:t>[4] </a:t>
            </a:r>
            <a:r>
              <a:rPr lang="en-CA" sz="1400" dirty="0" err="1">
                <a:solidFill>
                  <a:srgbClr val="000000"/>
                </a:solidFill>
                <a:effectLst/>
                <a:latin typeface="Gill Sans MT" panose="020B0502020104020203" pitchFamily="34" charset="77"/>
              </a:rPr>
              <a:t>Jieming</a:t>
            </a:r>
            <a:r>
              <a:rPr lang="en-CA" sz="1400" dirty="0">
                <a:solidFill>
                  <a:srgbClr val="000000"/>
                </a:solidFill>
                <a:effectLst/>
                <a:latin typeface="Gill Sans MT" panose="020B0502020104020203" pitchFamily="34" charset="77"/>
              </a:rPr>
              <a:t> Zhu, </a:t>
            </a:r>
            <a:r>
              <a:rPr lang="en-CA" sz="1400" dirty="0" err="1">
                <a:solidFill>
                  <a:srgbClr val="000000"/>
                </a:solidFill>
                <a:effectLst/>
                <a:latin typeface="Gill Sans MT" panose="020B0502020104020203" pitchFamily="34" charset="77"/>
              </a:rPr>
              <a:t>Shilin</a:t>
            </a:r>
            <a:r>
              <a:rPr lang="en-CA" sz="1400" dirty="0">
                <a:solidFill>
                  <a:srgbClr val="000000"/>
                </a:solidFill>
                <a:effectLst/>
                <a:latin typeface="Gill Sans MT" panose="020B0502020104020203" pitchFamily="34" charset="77"/>
              </a:rPr>
              <a:t> He, </a:t>
            </a:r>
            <a:r>
              <a:rPr lang="en-CA" sz="1400" dirty="0" err="1">
                <a:solidFill>
                  <a:srgbClr val="000000"/>
                </a:solidFill>
                <a:effectLst/>
                <a:latin typeface="Gill Sans MT" panose="020B0502020104020203" pitchFamily="34" charset="77"/>
              </a:rPr>
              <a:t>Pinjia</a:t>
            </a:r>
            <a:r>
              <a:rPr lang="en-CA" sz="1400" dirty="0">
                <a:solidFill>
                  <a:srgbClr val="000000"/>
                </a:solidFill>
                <a:effectLst/>
                <a:latin typeface="Gill Sans MT" panose="020B0502020104020203" pitchFamily="34" charset="77"/>
              </a:rPr>
              <a:t> He, </a:t>
            </a:r>
            <a:r>
              <a:rPr lang="en-CA" sz="1400" dirty="0" err="1">
                <a:solidFill>
                  <a:srgbClr val="000000"/>
                </a:solidFill>
                <a:effectLst/>
                <a:latin typeface="Gill Sans MT" panose="020B0502020104020203" pitchFamily="34" charset="77"/>
              </a:rPr>
              <a:t>Jinyang</a:t>
            </a:r>
            <a:r>
              <a:rPr lang="en-CA" sz="1400" dirty="0">
                <a:solidFill>
                  <a:srgbClr val="000000"/>
                </a:solidFill>
                <a:effectLst/>
                <a:latin typeface="Gill Sans MT" panose="020B0502020104020203" pitchFamily="34" charset="77"/>
              </a:rPr>
              <a:t> Liu, and Michael R. </a:t>
            </a:r>
            <a:r>
              <a:rPr lang="en-CA" sz="1400" dirty="0" err="1">
                <a:solidFill>
                  <a:srgbClr val="000000"/>
                </a:solidFill>
                <a:effectLst/>
                <a:latin typeface="Gill Sans MT" panose="020B0502020104020203" pitchFamily="34" charset="77"/>
              </a:rPr>
              <a:t>Lyu</a:t>
            </a:r>
            <a:r>
              <a:rPr lang="en-CA" sz="1400" dirty="0">
                <a:solidFill>
                  <a:srgbClr val="000000"/>
                </a:solidFill>
                <a:effectLst/>
                <a:latin typeface="Gill Sans MT" panose="020B0502020104020203" pitchFamily="34" charset="77"/>
              </a:rPr>
              <a:t>. 2023. </a:t>
            </a:r>
            <a:r>
              <a:rPr lang="en-CA" sz="1400" dirty="0" err="1">
                <a:solidFill>
                  <a:srgbClr val="000000"/>
                </a:solidFill>
                <a:effectLst/>
                <a:latin typeface="Gill Sans MT" panose="020B0502020104020203" pitchFamily="34" charset="77"/>
              </a:rPr>
              <a:t>Loghub</a:t>
            </a:r>
            <a:r>
              <a:rPr lang="en-CA" sz="1400" dirty="0">
                <a:solidFill>
                  <a:srgbClr val="000000"/>
                </a:solidFill>
                <a:effectLst/>
                <a:latin typeface="Gill Sans MT" panose="020B0502020104020203" pitchFamily="34" charset="77"/>
              </a:rPr>
              <a:t>: A Large Collection of System Log Datasets for AI-driven Log Analytics. In Pro-</a:t>
            </a:r>
            <a:r>
              <a:rPr lang="en-CA" sz="1400" dirty="0" err="1">
                <a:solidFill>
                  <a:srgbClr val="000000"/>
                </a:solidFill>
                <a:effectLst/>
                <a:latin typeface="Gill Sans MT" panose="020B0502020104020203" pitchFamily="34" charset="77"/>
              </a:rPr>
              <a:t>ceedings</a:t>
            </a:r>
            <a:r>
              <a:rPr lang="en-CA" sz="1400" dirty="0">
                <a:solidFill>
                  <a:srgbClr val="000000"/>
                </a:solidFill>
                <a:effectLst/>
                <a:latin typeface="Gill Sans MT" panose="020B0502020104020203" pitchFamily="34" charset="77"/>
              </a:rPr>
              <a:t> of the IEEE International Symposium on Software Reliability Engineering (ISSRE).</a:t>
            </a:r>
          </a:p>
          <a:p>
            <a:endParaRPr lang="en-US" sz="1400" dirty="0">
              <a:latin typeface="Gill Sans MT" panose="020B0502020104020203" pitchFamily="34" charset="77"/>
            </a:endParaRPr>
          </a:p>
        </p:txBody>
      </p:sp>
    </p:spTree>
    <p:extLst>
      <p:ext uri="{BB962C8B-B14F-4D97-AF65-F5344CB8AC3E}">
        <p14:creationId xmlns:p14="http://schemas.microsoft.com/office/powerpoint/2010/main" val="196867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482A8501-23F4-FBA4-0D9D-24041D3DF3C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7A1A-9804-78B8-B854-6FBF7BDDBECA}"/>
              </a:ext>
            </a:extLst>
          </p:cNvPr>
          <p:cNvSpPr>
            <a:spLocks noGrp="1"/>
          </p:cNvSpPr>
          <p:nvPr>
            <p:ph type="title"/>
          </p:nvPr>
        </p:nvSpPr>
        <p:spPr/>
        <p:txBody>
          <a:bodyPr/>
          <a:lstStyle/>
          <a:p>
            <a:r>
              <a:rPr lang="en-CA" dirty="0"/>
              <a:t>OUTLINE</a:t>
            </a:r>
          </a:p>
        </p:txBody>
      </p:sp>
      <p:sp>
        <p:nvSpPr>
          <p:cNvPr id="3" name="Content Placeholder 2">
            <a:extLst>
              <a:ext uri="{FF2B5EF4-FFF2-40B4-BE49-F238E27FC236}">
                <a16:creationId xmlns:a16="http://schemas.microsoft.com/office/drawing/2014/main" id="{9F2D895A-82BC-46E6-D206-4CEA1AD28A65}"/>
              </a:ext>
            </a:extLst>
          </p:cNvPr>
          <p:cNvSpPr>
            <a:spLocks noGrp="1"/>
          </p:cNvSpPr>
          <p:nvPr>
            <p:ph idx="1"/>
          </p:nvPr>
        </p:nvSpPr>
        <p:spPr/>
        <p:txBody>
          <a:bodyPr/>
          <a:lstStyle/>
          <a:p>
            <a:r>
              <a:rPr lang="en-CA" dirty="0"/>
              <a:t>Problem Statement</a:t>
            </a:r>
          </a:p>
          <a:p>
            <a:r>
              <a:rPr lang="en-CA" dirty="0"/>
              <a:t>Introduction</a:t>
            </a:r>
          </a:p>
          <a:p>
            <a:r>
              <a:rPr lang="en-CA" dirty="0"/>
              <a:t>Dataset Overview</a:t>
            </a:r>
          </a:p>
          <a:p>
            <a:r>
              <a:rPr lang="en-CA" dirty="0"/>
              <a:t>System Architecture</a:t>
            </a:r>
          </a:p>
          <a:p>
            <a:r>
              <a:rPr lang="en-CA" dirty="0"/>
              <a:t>Results</a:t>
            </a:r>
          </a:p>
          <a:p>
            <a:r>
              <a:rPr lang="en-CA" dirty="0"/>
              <a:t>Conclusion</a:t>
            </a:r>
          </a:p>
          <a:p>
            <a:r>
              <a:rPr lang="en-CA" dirty="0"/>
              <a:t>References</a:t>
            </a:r>
          </a:p>
          <a:p>
            <a:endParaRPr lang="en-CA" dirty="0"/>
          </a:p>
        </p:txBody>
      </p:sp>
    </p:spTree>
    <p:extLst>
      <p:ext uri="{BB962C8B-B14F-4D97-AF65-F5344CB8AC3E}">
        <p14:creationId xmlns:p14="http://schemas.microsoft.com/office/powerpoint/2010/main" val="186819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p:txBody>
          <a:bodyPr>
            <a:noAutofit/>
          </a:bodyPr>
          <a:lstStyle/>
          <a:p>
            <a:r>
              <a:rPr lang="en-CA" sz="1500" b="1" dirty="0"/>
              <a:t>HDFS Log Volume:</a:t>
            </a:r>
            <a:br>
              <a:rPr lang="en-CA" sz="1500" dirty="0"/>
            </a:br>
            <a:r>
              <a:rPr lang="en-CA" sz="1500" dirty="0"/>
              <a:t>HDFS logs are generated from various operations, including file system usage and diagnostic processes. These logs create a large volume of data, making manual analysis nearly impossible due to the overwhelming "noise."</a:t>
            </a:r>
          </a:p>
          <a:p>
            <a:r>
              <a:rPr lang="en-CA" sz="1500" b="1" dirty="0"/>
              <a:t>Challenges:</a:t>
            </a:r>
            <a:br>
              <a:rPr lang="en-CA" sz="1500" dirty="0"/>
            </a:br>
            <a:r>
              <a:rPr lang="en-CA" sz="1500" dirty="0"/>
              <a:t>Analyzing these logs is critical for diagnosing issues, improving system performance, and maintaining high availability in distributed architectures. However, this process is time-consuming and complex.</a:t>
            </a:r>
          </a:p>
          <a:p>
            <a:r>
              <a:rPr lang="en-CA" sz="1500" b="1" dirty="0"/>
              <a:t>Existing Gaps:</a:t>
            </a:r>
            <a:br>
              <a:rPr lang="en-CA" sz="1500" dirty="0"/>
            </a:br>
            <a:r>
              <a:rPr lang="en-CA" sz="1500" dirty="0"/>
              <a:t>Current approaches face significant limitations, such as the inability to process logs in real time, lack of scalability, and insufficient actionable insights. As a result, the sensory systems used in distributed setups often fall short of meeting operational demands.</a:t>
            </a:r>
          </a:p>
          <a:p>
            <a:r>
              <a:rPr lang="en-CA" sz="1500" b="1" dirty="0"/>
              <a:t>Need:</a:t>
            </a:r>
            <a:br>
              <a:rPr lang="en-CA" sz="1500" dirty="0"/>
            </a:br>
            <a:r>
              <a:rPr lang="en-CA" sz="1500" dirty="0"/>
              <a:t>There is a clear requirement for a user-friendly, automated system that can handle large volumes of HDFS logs. Such a system should be capable of scaling efficiently, providing visual insights, and enabling easy search functionality. This would enhance performance, simplify diagnostics, and help reduce faults in the system.</a:t>
            </a:r>
          </a:p>
        </p:txBody>
      </p:sp>
    </p:spTree>
    <p:extLst>
      <p:ext uri="{BB962C8B-B14F-4D97-AF65-F5344CB8AC3E}">
        <p14:creationId xmlns:p14="http://schemas.microsoft.com/office/powerpoint/2010/main" val="15219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444649" y="1895418"/>
            <a:ext cx="11166159" cy="4790459"/>
          </a:xfrm>
        </p:spPr>
        <p:txBody>
          <a:bodyPr>
            <a:normAutofit/>
          </a:bodyPr>
          <a:lstStyle/>
          <a:p>
            <a:r>
              <a:rPr lang="en-CA" sz="1500" dirty="0"/>
              <a:t>The Hadoop Distributed File System (HDFS) plays a vital role in managing files across distributed systems with high storage capacities. It generates a variety of logs—capturing events such as file creation, block replication, and system diagnostics. These logs are essential for identifying and fixing issues, optimizing resource allocation, and maximizing system uptime.</a:t>
            </a:r>
          </a:p>
          <a:p>
            <a:r>
              <a:rPr lang="en-CA" sz="1500" dirty="0"/>
              <a:t>However, the sheer volume of HDFS logs presents significant challenges. Logs are distributed across various nodes and processes, making manual analysis nearly impossible. Troubleshooting and tuning become cumbersome without a streamlined system. To address this, I am leveraging the ELK stack—Elasticsearch, Logstash, and Kibana—an open-source solution for processing and visualizing logs effectively.</a:t>
            </a:r>
          </a:p>
          <a:p>
            <a:r>
              <a:rPr lang="en-CA" sz="1500" b="1" dirty="0"/>
              <a:t>Project Goals and Approach</a:t>
            </a:r>
            <a:br>
              <a:rPr lang="en-CA" sz="1500" dirty="0"/>
            </a:br>
            <a:r>
              <a:rPr lang="en-CA" sz="1500" dirty="0"/>
              <a:t>The primary goal of this project is to build a scalable log analysis system that offers real-time insights, fault tolerance, and robust performance. To achieve this:</a:t>
            </a:r>
          </a:p>
          <a:p>
            <a:pPr>
              <a:buFont typeface="Arial" panose="020B0604020202020204" pitchFamily="34" charset="0"/>
              <a:buChar char="•"/>
            </a:pPr>
            <a:r>
              <a:rPr lang="en-CA" sz="1500" b="1" dirty="0"/>
              <a:t>Redis</a:t>
            </a:r>
            <a:r>
              <a:rPr lang="en-CA" sz="1500" dirty="0"/>
              <a:t> serves as an asynchronous processing layer, enabling efficient data handling.</a:t>
            </a:r>
          </a:p>
          <a:p>
            <a:pPr>
              <a:buFont typeface="Arial" panose="020B0604020202020204" pitchFamily="34" charset="0"/>
              <a:buChar char="•"/>
            </a:pPr>
            <a:r>
              <a:rPr lang="en-CA" sz="1500" b="1" dirty="0"/>
              <a:t>NGINX</a:t>
            </a:r>
            <a:r>
              <a:rPr lang="en-CA" sz="1500" dirty="0"/>
              <a:t> is utilized for resource query allocation, ensuring smooth operations even with large datasets.</a:t>
            </a:r>
          </a:p>
          <a:p>
            <a:r>
              <a:rPr lang="en-CA" sz="1500" dirty="0"/>
              <a:t>This approach automates log analysis, simplifying resource management in a distributed environment. By visualizing logs and offering actionable insights in real time, the system enhances overall performance and minimizes operational complexity.</a:t>
            </a:r>
          </a:p>
          <a:p>
            <a:pPr marL="0" indent="0">
              <a:buNone/>
            </a:pPr>
            <a:endParaRPr lang="en-US" sz="1500" dirty="0"/>
          </a:p>
        </p:txBody>
      </p:sp>
    </p:spTree>
    <p:extLst>
      <p:ext uri="{BB962C8B-B14F-4D97-AF65-F5344CB8AC3E}">
        <p14:creationId xmlns:p14="http://schemas.microsoft.com/office/powerpoint/2010/main" val="27674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581192" y="1209056"/>
            <a:ext cx="10714338" cy="4142530"/>
          </a:xfrm>
        </p:spPr>
        <p:txBody>
          <a:bodyPr>
            <a:normAutofit/>
          </a:bodyPr>
          <a:lstStyle/>
          <a:p>
            <a:r>
              <a:rPr lang="en-CA" sz="1500" dirty="0"/>
              <a:t>This project uses the </a:t>
            </a:r>
            <a:r>
              <a:rPr lang="en-CA" sz="1500" b="1" dirty="0"/>
              <a:t>HDFS_v3_TraceBench</a:t>
            </a:r>
            <a:r>
              <a:rPr lang="en-CA" sz="1500" dirty="0"/>
              <a:t> dataset from </a:t>
            </a:r>
            <a:r>
              <a:rPr lang="en-CA" sz="1500" dirty="0" err="1"/>
              <a:t>Loghub</a:t>
            </a:r>
            <a:r>
              <a:rPr lang="en-CA" sz="1500" dirty="0"/>
              <a:t> and </a:t>
            </a:r>
            <a:r>
              <a:rPr lang="en-CA" sz="1500" dirty="0" err="1"/>
              <a:t>TraceBench</a:t>
            </a:r>
            <a:r>
              <a:rPr lang="en-CA" sz="1500" dirty="0"/>
              <a:t>, which provides logs collected from a real IaaS environment. The dataset includes over </a:t>
            </a:r>
            <a:r>
              <a:rPr lang="en-CA" sz="1500" b="1" dirty="0"/>
              <a:t>370,000 traces</a:t>
            </a:r>
            <a:r>
              <a:rPr lang="en-CA" sz="1500" dirty="0"/>
              <a:t> from 364 files, representing 180+ hours of data collection under various scenarios, including normal operations, different cluster scales, and fault-injected conditions.</a:t>
            </a:r>
          </a:p>
          <a:p>
            <a:r>
              <a:rPr lang="en-CA" sz="1500" dirty="0"/>
              <a:t>The dataset focuses on four primary log types: </a:t>
            </a:r>
            <a:r>
              <a:rPr lang="en-CA" sz="1500" b="1" dirty="0"/>
              <a:t>trace logs, operation logs, edge logs, and event logs</a:t>
            </a:r>
            <a:r>
              <a:rPr lang="en-CA" sz="1500" dirty="0"/>
              <a:t>, all in CSV format. These logs document key HDFS activities like file creation, data replication, and system performance metrics, enabling detailed analysis through the ELK stack. This structured dataset highlights the effectiveness of ELK in managing and analyzing large-scale distributed system logs.</a:t>
            </a:r>
          </a:p>
          <a:p>
            <a:endParaRPr lang="en-US" sz="1500" dirty="0"/>
          </a:p>
        </p:txBody>
      </p:sp>
    </p:spTree>
    <p:extLst>
      <p:ext uri="{BB962C8B-B14F-4D97-AF65-F5344CB8AC3E}">
        <p14:creationId xmlns:p14="http://schemas.microsoft.com/office/powerpoint/2010/main" val="78260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682F-68D8-106A-0CAD-AAF8450028DA}"/>
              </a:ext>
            </a:extLst>
          </p:cNvPr>
          <p:cNvSpPr>
            <a:spLocks noGrp="1"/>
          </p:cNvSpPr>
          <p:nvPr>
            <p:ph type="title"/>
          </p:nvPr>
        </p:nvSpPr>
        <p:spPr/>
        <p:txBody>
          <a:bodyPr/>
          <a:lstStyle/>
          <a:p>
            <a:r>
              <a:rPr lang="en-US" dirty="0"/>
              <a:t>SYSTEM ARCHITECTURE</a:t>
            </a:r>
            <a:endParaRPr lang="en-IN" dirty="0"/>
          </a:p>
        </p:txBody>
      </p:sp>
      <p:pic>
        <p:nvPicPr>
          <p:cNvPr id="9" name="Content Placeholder 8">
            <a:extLst>
              <a:ext uri="{FF2B5EF4-FFF2-40B4-BE49-F238E27FC236}">
                <a16:creationId xmlns:a16="http://schemas.microsoft.com/office/drawing/2014/main" id="{35227315-BBD6-E332-F72F-D8AD4BC97F4B}"/>
              </a:ext>
            </a:extLst>
          </p:cNvPr>
          <p:cNvPicPr>
            <a:picLocks noGrp="1" noChangeAspect="1"/>
          </p:cNvPicPr>
          <p:nvPr>
            <p:ph idx="1"/>
          </p:nvPr>
        </p:nvPicPr>
        <p:blipFill>
          <a:blip r:embed="rId2"/>
          <a:stretch>
            <a:fillRect/>
          </a:stretch>
        </p:blipFill>
        <p:spPr>
          <a:xfrm>
            <a:off x="2515101" y="1888993"/>
            <a:ext cx="7161798" cy="4728623"/>
          </a:xfrm>
        </p:spPr>
      </p:pic>
    </p:spTree>
    <p:extLst>
      <p:ext uri="{BB962C8B-B14F-4D97-AF65-F5344CB8AC3E}">
        <p14:creationId xmlns:p14="http://schemas.microsoft.com/office/powerpoint/2010/main" val="319081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78B4-91D0-CF28-D620-55CC59316E32}"/>
              </a:ext>
            </a:extLst>
          </p:cNvPr>
          <p:cNvSpPr>
            <a:spLocks noGrp="1"/>
          </p:cNvSpPr>
          <p:nvPr>
            <p:ph type="ctrTitle"/>
          </p:nvPr>
        </p:nvSpPr>
        <p:spPr/>
        <p:txBody>
          <a:bodyPr/>
          <a:lstStyle/>
          <a:p>
            <a:r>
              <a:rPr lang="en-CA" dirty="0"/>
              <a:t>RESULTS</a:t>
            </a:r>
          </a:p>
        </p:txBody>
      </p:sp>
    </p:spTree>
    <p:extLst>
      <p:ext uri="{BB962C8B-B14F-4D97-AF65-F5344CB8AC3E}">
        <p14:creationId xmlns:p14="http://schemas.microsoft.com/office/powerpoint/2010/main" val="236698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Demo of distributed system design – screenshots </a:t>
            </a:r>
          </a:p>
        </p:txBody>
      </p:sp>
      <p:pic>
        <p:nvPicPr>
          <p:cNvPr id="5" name="Picture 4">
            <a:extLst>
              <a:ext uri="{FF2B5EF4-FFF2-40B4-BE49-F238E27FC236}">
                <a16:creationId xmlns:a16="http://schemas.microsoft.com/office/drawing/2014/main" id="{9D6F37F4-8611-3ACA-CD21-00152B8BA941}"/>
              </a:ext>
            </a:extLst>
          </p:cNvPr>
          <p:cNvPicPr>
            <a:picLocks noChangeAspect="1"/>
          </p:cNvPicPr>
          <p:nvPr/>
        </p:nvPicPr>
        <p:blipFill>
          <a:blip r:embed="rId2"/>
          <a:stretch>
            <a:fillRect/>
          </a:stretch>
        </p:blipFill>
        <p:spPr>
          <a:xfrm>
            <a:off x="581192" y="2248121"/>
            <a:ext cx="3557948" cy="3850986"/>
          </a:xfrm>
          <a:prstGeom prst="rect">
            <a:avLst/>
          </a:prstGeom>
        </p:spPr>
      </p:pic>
      <p:pic>
        <p:nvPicPr>
          <p:cNvPr id="13" name="Content Placeholder 12">
            <a:extLst>
              <a:ext uri="{FF2B5EF4-FFF2-40B4-BE49-F238E27FC236}">
                <a16:creationId xmlns:a16="http://schemas.microsoft.com/office/drawing/2014/main" id="{48D18279-1766-E822-A05F-0D30F64395CF}"/>
              </a:ext>
            </a:extLst>
          </p:cNvPr>
          <p:cNvPicPr>
            <a:picLocks noGrp="1" noChangeAspect="1"/>
          </p:cNvPicPr>
          <p:nvPr>
            <p:ph idx="1"/>
          </p:nvPr>
        </p:nvPicPr>
        <p:blipFill>
          <a:blip r:embed="rId3"/>
          <a:stretch>
            <a:fillRect/>
          </a:stretch>
        </p:blipFill>
        <p:spPr>
          <a:xfrm>
            <a:off x="7864474" y="2158671"/>
            <a:ext cx="3913720" cy="3971773"/>
          </a:xfrm>
        </p:spPr>
      </p:pic>
      <p:pic>
        <p:nvPicPr>
          <p:cNvPr id="11" name="Picture 10">
            <a:extLst>
              <a:ext uri="{FF2B5EF4-FFF2-40B4-BE49-F238E27FC236}">
                <a16:creationId xmlns:a16="http://schemas.microsoft.com/office/drawing/2014/main" id="{A9E26F41-B918-BE8A-A869-9FC5507E0010}"/>
              </a:ext>
            </a:extLst>
          </p:cNvPr>
          <p:cNvPicPr>
            <a:picLocks noChangeAspect="1"/>
          </p:cNvPicPr>
          <p:nvPr/>
        </p:nvPicPr>
        <p:blipFill>
          <a:blip r:embed="rId4"/>
          <a:stretch>
            <a:fillRect/>
          </a:stretch>
        </p:blipFill>
        <p:spPr>
          <a:xfrm>
            <a:off x="4525724" y="2113560"/>
            <a:ext cx="3140552" cy="3985546"/>
          </a:xfrm>
          <a:prstGeom prst="rect">
            <a:avLst/>
          </a:prstGeom>
        </p:spPr>
      </p:pic>
    </p:spTree>
    <p:extLst>
      <p:ext uri="{BB962C8B-B14F-4D97-AF65-F5344CB8AC3E}">
        <p14:creationId xmlns:p14="http://schemas.microsoft.com/office/powerpoint/2010/main" val="52696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DA05-4B30-B21D-D2CD-3CAD2341194A}"/>
              </a:ext>
            </a:extLst>
          </p:cNvPr>
          <p:cNvSpPr>
            <a:spLocks noGrp="1"/>
          </p:cNvSpPr>
          <p:nvPr>
            <p:ph type="title"/>
          </p:nvPr>
        </p:nvSpPr>
        <p:spPr/>
        <p:txBody>
          <a:bodyPr/>
          <a:lstStyle/>
          <a:p>
            <a:r>
              <a:rPr lang="en-CA" dirty="0"/>
              <a:t>Kibana Dashboard results</a:t>
            </a:r>
          </a:p>
        </p:txBody>
      </p:sp>
      <p:sp>
        <p:nvSpPr>
          <p:cNvPr id="14" name="Content Placeholder 13">
            <a:extLst>
              <a:ext uri="{FF2B5EF4-FFF2-40B4-BE49-F238E27FC236}">
                <a16:creationId xmlns:a16="http://schemas.microsoft.com/office/drawing/2014/main" id="{ABCED3D3-C999-7232-73AD-06A4D309B111}"/>
              </a:ext>
            </a:extLst>
          </p:cNvPr>
          <p:cNvSpPr>
            <a:spLocks noGrp="1"/>
          </p:cNvSpPr>
          <p:nvPr>
            <p:ph sz="half" idx="2"/>
          </p:nvPr>
        </p:nvSpPr>
        <p:spPr/>
        <p:txBody>
          <a:bodyPr/>
          <a:lstStyle/>
          <a:p>
            <a:endParaRPr lang="en-CA"/>
          </a:p>
        </p:txBody>
      </p:sp>
      <p:pic>
        <p:nvPicPr>
          <p:cNvPr id="16" name="Picture 15">
            <a:extLst>
              <a:ext uri="{FF2B5EF4-FFF2-40B4-BE49-F238E27FC236}">
                <a16:creationId xmlns:a16="http://schemas.microsoft.com/office/drawing/2014/main" id="{0FC26740-6B7F-875B-4C2E-3EA190A1599E}"/>
              </a:ext>
            </a:extLst>
          </p:cNvPr>
          <p:cNvPicPr>
            <a:picLocks noChangeAspect="1"/>
          </p:cNvPicPr>
          <p:nvPr/>
        </p:nvPicPr>
        <p:blipFill>
          <a:blip r:embed="rId2"/>
          <a:stretch>
            <a:fillRect/>
          </a:stretch>
        </p:blipFill>
        <p:spPr>
          <a:xfrm>
            <a:off x="6096171" y="1857379"/>
            <a:ext cx="5606884" cy="4270964"/>
          </a:xfrm>
          <a:prstGeom prst="rect">
            <a:avLst/>
          </a:prstGeom>
        </p:spPr>
      </p:pic>
      <p:sp>
        <p:nvSpPr>
          <p:cNvPr id="18" name="Content Placeholder 17">
            <a:extLst>
              <a:ext uri="{FF2B5EF4-FFF2-40B4-BE49-F238E27FC236}">
                <a16:creationId xmlns:a16="http://schemas.microsoft.com/office/drawing/2014/main" id="{D7876D03-5C74-5288-566F-462196369ABD}"/>
              </a:ext>
            </a:extLst>
          </p:cNvPr>
          <p:cNvSpPr>
            <a:spLocks noGrp="1"/>
          </p:cNvSpPr>
          <p:nvPr>
            <p:ph sz="half" idx="1"/>
          </p:nvPr>
        </p:nvSpPr>
        <p:spPr/>
        <p:txBody>
          <a:bodyPr/>
          <a:lstStyle/>
          <a:p>
            <a:endParaRPr lang="en-CA"/>
          </a:p>
        </p:txBody>
      </p:sp>
      <p:pic>
        <p:nvPicPr>
          <p:cNvPr id="20" name="Picture 19">
            <a:extLst>
              <a:ext uri="{FF2B5EF4-FFF2-40B4-BE49-F238E27FC236}">
                <a16:creationId xmlns:a16="http://schemas.microsoft.com/office/drawing/2014/main" id="{01EDD32D-84B0-376C-E323-8C6F7B17CC9F}"/>
              </a:ext>
            </a:extLst>
          </p:cNvPr>
          <p:cNvPicPr>
            <a:picLocks noChangeAspect="1"/>
          </p:cNvPicPr>
          <p:nvPr/>
        </p:nvPicPr>
        <p:blipFill>
          <a:blip r:embed="rId3"/>
          <a:stretch>
            <a:fillRect/>
          </a:stretch>
        </p:blipFill>
        <p:spPr>
          <a:xfrm>
            <a:off x="366054" y="2189266"/>
            <a:ext cx="5852667" cy="3847467"/>
          </a:xfrm>
          <a:prstGeom prst="rect">
            <a:avLst/>
          </a:prstGeom>
        </p:spPr>
      </p:pic>
    </p:spTree>
    <p:extLst>
      <p:ext uri="{BB962C8B-B14F-4D97-AF65-F5344CB8AC3E}">
        <p14:creationId xmlns:p14="http://schemas.microsoft.com/office/powerpoint/2010/main" val="265051006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Custom</Template>
  <TotalTime>152</TotalTime>
  <Words>877</Words>
  <Application>Microsoft Office PowerPoint</Application>
  <PresentationFormat>Widescreen</PresentationFormat>
  <Paragraphs>49</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 2</vt:lpstr>
      <vt:lpstr>Custom</vt:lpstr>
      <vt:lpstr>HDFS Log Analysis Using ELK Stack</vt:lpstr>
      <vt:lpstr>OUTLINE</vt:lpstr>
      <vt:lpstr>PROBLEM STATEMENT</vt:lpstr>
      <vt:lpstr>INTRODUCTION</vt:lpstr>
      <vt:lpstr>Dataset OVERVIEW</vt:lpstr>
      <vt:lpstr>SYSTEM ARCHITECTURE</vt:lpstr>
      <vt:lpstr>RESULTS</vt:lpstr>
      <vt:lpstr>Demo of distributed system design – screenshots </vt:lpstr>
      <vt:lpstr>Kibana Dashboard results</vt:lpstr>
      <vt:lpstr>Load balancing screenshots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 Log Analysis Using ELK Stack</dc:title>
  <dc:creator>Smridhi Verma;Apurba Das</dc:creator>
  <cp:lastModifiedBy>Apurba Das</cp:lastModifiedBy>
  <cp:revision>8</cp:revision>
  <dcterms:created xsi:type="dcterms:W3CDTF">2024-12-15T22:02:22Z</dcterms:created>
  <dcterms:modified xsi:type="dcterms:W3CDTF">2024-12-16T03:45:40Z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