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62" r:id="rId6"/>
    <p:sldId id="263" r:id="rId7"/>
    <p:sldId id="264" r:id="rId8"/>
    <p:sldId id="270" r:id="rId9"/>
    <p:sldId id="266" r:id="rId10"/>
    <p:sldId id="267" r:id="rId11"/>
    <p:sldId id="268" r:id="rId12"/>
    <p:sldId id="269"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F3A09B-F21D-47FF-A5D9-9A38C683B104}">
          <p14:sldIdLst>
            <p14:sldId id="256"/>
            <p14:sldId id="262"/>
            <p14:sldId id="263"/>
            <p14:sldId id="264"/>
            <p14:sldId id="270"/>
            <p14:sldId id="266"/>
            <p14:sldId id="267"/>
            <p14:sldId id="268"/>
            <p14:sldId id="269"/>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EB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591" autoAdjust="0"/>
  </p:normalViewPr>
  <p:slideViewPr>
    <p:cSldViewPr snapToGrid="0">
      <p:cViewPr varScale="1">
        <p:scale>
          <a:sx n="90" d="100"/>
          <a:sy n="90" d="100"/>
        </p:scale>
        <p:origin x="398"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12/15/2024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279708"/>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827307" y="1717783"/>
            <a:ext cx="10993549" cy="895244"/>
          </a:xfrm>
        </p:spPr>
        <p:txBody>
          <a:bodyPr>
            <a:noAutofit/>
          </a:bodyPr>
          <a:lstStyle/>
          <a:p>
            <a:r>
              <a:rPr lang="en-CA" sz="3600" dirty="0">
                <a:solidFill>
                  <a:schemeClr val="bg1"/>
                </a:solidFill>
              </a:rPr>
              <a:t>HDFS Log Analysis Using ELK Stack</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82601" y="4539727"/>
            <a:ext cx="11135657" cy="1850837"/>
          </a:xfrm>
        </p:spPr>
        <p:txBody>
          <a:bodyPr>
            <a:normAutofit fontScale="92500" lnSpcReduction="20000"/>
          </a:bodyPr>
          <a:lstStyle/>
          <a:p>
            <a:r>
              <a:rPr lang="en-US" dirty="0">
                <a:solidFill>
                  <a:srgbClr val="7CEBFF"/>
                </a:solidFill>
              </a:rPr>
              <a:t>Presented by-</a:t>
            </a:r>
          </a:p>
          <a:p>
            <a:r>
              <a:rPr lang="en-CA" dirty="0" err="1">
                <a:solidFill>
                  <a:srgbClr val="7CEBFF"/>
                </a:solidFill>
              </a:rPr>
              <a:t>Aarya</a:t>
            </a:r>
            <a:r>
              <a:rPr lang="en-CA" dirty="0">
                <a:solidFill>
                  <a:srgbClr val="7CEBFF"/>
                </a:solidFill>
              </a:rPr>
              <a:t> Parikh (40262787)</a:t>
            </a:r>
          </a:p>
          <a:p>
            <a:r>
              <a:rPr lang="en-CA" dirty="0" err="1">
                <a:solidFill>
                  <a:srgbClr val="7CEBFF"/>
                </a:solidFill>
              </a:rPr>
              <a:t>Avaneesh</a:t>
            </a:r>
            <a:r>
              <a:rPr lang="en-CA" dirty="0">
                <a:solidFill>
                  <a:srgbClr val="7CEBFF"/>
                </a:solidFill>
              </a:rPr>
              <a:t> </a:t>
            </a:r>
            <a:r>
              <a:rPr lang="en-CA" dirty="0" err="1">
                <a:solidFill>
                  <a:srgbClr val="7CEBFF"/>
                </a:solidFill>
              </a:rPr>
              <a:t>Kanshi</a:t>
            </a:r>
            <a:r>
              <a:rPr lang="en-CA" dirty="0">
                <a:solidFill>
                  <a:srgbClr val="7CEBFF"/>
                </a:solidFill>
              </a:rPr>
              <a:t> (40273760)</a:t>
            </a:r>
          </a:p>
          <a:p>
            <a:r>
              <a:rPr lang="en-CA" dirty="0" err="1">
                <a:solidFill>
                  <a:srgbClr val="7CEBFF"/>
                </a:solidFill>
              </a:rPr>
              <a:t>Apurba</a:t>
            </a:r>
            <a:r>
              <a:rPr lang="en-CA" dirty="0">
                <a:solidFill>
                  <a:srgbClr val="7CEBFF"/>
                </a:solidFill>
              </a:rPr>
              <a:t> Das (40263612)</a:t>
            </a:r>
          </a:p>
          <a:p>
            <a:r>
              <a:rPr lang="en-CA" dirty="0">
                <a:solidFill>
                  <a:srgbClr val="7CEBFF"/>
                </a:solidFill>
              </a:rPr>
              <a:t>Pankaj Sharma (40269802)</a:t>
            </a:r>
          </a:p>
          <a:p>
            <a:r>
              <a:rPr lang="en-CA" dirty="0" err="1">
                <a:solidFill>
                  <a:srgbClr val="7CEBFF"/>
                </a:solidFill>
              </a:rPr>
              <a:t>Smridhi</a:t>
            </a:r>
            <a:r>
              <a:rPr lang="en-CA" dirty="0">
                <a:solidFill>
                  <a:srgbClr val="7CEBFF"/>
                </a:solidFill>
              </a:rPr>
              <a:t> Verma (40266036)</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482A8501-23F4-FBA4-0D9D-24041D3DF3C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p:txBody>
          <a:bodyPr>
            <a:noAutofit/>
          </a:bodyPr>
          <a:lstStyle/>
          <a:p>
            <a:r>
              <a:rPr lang="en-CA" sz="1500" b="1" dirty="0"/>
              <a:t>HDFS Log Volume:</a:t>
            </a:r>
            <a:br>
              <a:rPr lang="en-CA" sz="1500" dirty="0"/>
            </a:br>
            <a:r>
              <a:rPr lang="en-CA" sz="1500" dirty="0"/>
              <a:t>HDFS logs are generated from various operations, including file system usage and diagnostic processes. These logs create a large volume of data, making manual analysis nearly impossible due to the overwhelming "noise."</a:t>
            </a:r>
          </a:p>
          <a:p>
            <a:r>
              <a:rPr lang="en-CA" sz="1500" b="1" dirty="0"/>
              <a:t>Challenges:</a:t>
            </a:r>
            <a:br>
              <a:rPr lang="en-CA" sz="1500" dirty="0"/>
            </a:br>
            <a:r>
              <a:rPr lang="en-CA" sz="1500" dirty="0"/>
              <a:t>Analyzing these logs is critical for diagnosing issues, improving system performance, and maintaining high availability in distributed architectures. However, this process is time-consuming and complex.</a:t>
            </a:r>
          </a:p>
          <a:p>
            <a:r>
              <a:rPr lang="en-CA" sz="1500" b="1" dirty="0"/>
              <a:t>Existing Gaps:</a:t>
            </a:r>
            <a:br>
              <a:rPr lang="en-CA" sz="1500" dirty="0"/>
            </a:br>
            <a:r>
              <a:rPr lang="en-CA" sz="1500" dirty="0"/>
              <a:t>Current approaches face significant limitations, such as the inability to process logs in real time, lack of scalability, and insufficient actionable insights. As a result, the sensory systems used in distributed setups often fall short of meeting operational demands.</a:t>
            </a:r>
          </a:p>
          <a:p>
            <a:r>
              <a:rPr lang="en-CA" sz="1500" b="1" dirty="0"/>
              <a:t>Need:</a:t>
            </a:r>
            <a:br>
              <a:rPr lang="en-CA" sz="1500" dirty="0"/>
            </a:br>
            <a:r>
              <a:rPr lang="en-CA" sz="1500" dirty="0"/>
              <a:t>There is a clear requirement for a user-friendly, automated system that can handle large volumes of HDFS logs. Such a system should be capable of scaling efficiently, providing visual insights, and enabling easy search functionality. This would enhance performance, simplify diagnostics, and help reduce faults in the system.</a:t>
            </a:r>
          </a:p>
        </p:txBody>
      </p:sp>
    </p:spTree>
    <p:extLst>
      <p:ext uri="{BB962C8B-B14F-4D97-AF65-F5344CB8AC3E}">
        <p14:creationId xmlns:p14="http://schemas.microsoft.com/office/powerpoint/2010/main" val="152193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a:xfrm>
            <a:off x="444649" y="1895418"/>
            <a:ext cx="11166159" cy="4790459"/>
          </a:xfrm>
        </p:spPr>
        <p:txBody>
          <a:bodyPr>
            <a:normAutofit/>
          </a:bodyPr>
          <a:lstStyle/>
          <a:p>
            <a:r>
              <a:rPr lang="en-CA" sz="1500" dirty="0"/>
              <a:t>The Hadoop Distributed File System (HDFS) plays a vital role in managing files across distributed systems with high storage capacities. It generates a variety of logs—capturing events such as file creation, block replication, and system diagnostics. These logs are essential for identifying and fixing issues, optimizing resource allocation, and maximizing system uptime.</a:t>
            </a:r>
          </a:p>
          <a:p>
            <a:r>
              <a:rPr lang="en-CA" sz="1500" dirty="0"/>
              <a:t>However, the sheer volume of HDFS logs presents significant challenges. Logs are distributed across various nodes and processes, making manual analysis nearly impossible. Troubleshooting and tuning become cumbersome without a streamlined system. To address this, I am leveraging the ELK stack—Elasticsearch, Logstash, and Kibana—an open-source solution for processing and visualizing logs effectively.</a:t>
            </a:r>
          </a:p>
          <a:p>
            <a:r>
              <a:rPr lang="en-CA" sz="1500" b="1" dirty="0"/>
              <a:t>Project Goals and Approach</a:t>
            </a:r>
            <a:br>
              <a:rPr lang="en-CA" sz="1500" dirty="0"/>
            </a:br>
            <a:r>
              <a:rPr lang="en-CA" sz="1500" dirty="0"/>
              <a:t>The primary goal of this project is to build a scalable log analysis system that offers real-time insights, fault tolerance, and robust performance. To achieve this:</a:t>
            </a:r>
          </a:p>
          <a:p>
            <a:pPr>
              <a:buFont typeface="Arial" panose="020B0604020202020204" pitchFamily="34" charset="0"/>
              <a:buChar char="•"/>
            </a:pPr>
            <a:r>
              <a:rPr lang="en-CA" sz="1500" b="1" dirty="0"/>
              <a:t>Redis</a:t>
            </a:r>
            <a:r>
              <a:rPr lang="en-CA" sz="1500" dirty="0"/>
              <a:t> serves as an asynchronous processing layer, enabling efficient data handling.</a:t>
            </a:r>
          </a:p>
          <a:p>
            <a:pPr>
              <a:buFont typeface="Arial" panose="020B0604020202020204" pitchFamily="34" charset="0"/>
              <a:buChar char="•"/>
            </a:pPr>
            <a:r>
              <a:rPr lang="en-CA" sz="1500" b="1" dirty="0"/>
              <a:t>NGINX</a:t>
            </a:r>
            <a:r>
              <a:rPr lang="en-CA" sz="1500" dirty="0"/>
              <a:t> is utilized for resource query allocation, ensuring smooth operations even with large datasets.</a:t>
            </a:r>
          </a:p>
          <a:p>
            <a:r>
              <a:rPr lang="en-CA" sz="1500" dirty="0"/>
              <a:t>This approach automates log analysis, simplifying resource management in a distributed environment. By visualizing logs and offering actionable insights in real time, the system enhances overall performance and minimizes operational complexity.</a:t>
            </a:r>
          </a:p>
          <a:p>
            <a:pPr marL="0" indent="0">
              <a:buNone/>
            </a:pPr>
            <a:endParaRPr lang="en-US" sz="1500" dirty="0"/>
          </a:p>
        </p:txBody>
      </p:sp>
    </p:spTree>
    <p:extLst>
      <p:ext uri="{BB962C8B-B14F-4D97-AF65-F5344CB8AC3E}">
        <p14:creationId xmlns:p14="http://schemas.microsoft.com/office/powerpoint/2010/main" val="27674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a:xfrm>
            <a:off x="581192" y="1209056"/>
            <a:ext cx="10714338" cy="4142530"/>
          </a:xfrm>
        </p:spPr>
        <p:txBody>
          <a:bodyPr>
            <a:normAutofit/>
          </a:bodyPr>
          <a:lstStyle/>
          <a:p>
            <a:r>
              <a:rPr lang="en-CA" sz="1500" dirty="0"/>
              <a:t>This project uses the </a:t>
            </a:r>
            <a:r>
              <a:rPr lang="en-CA" sz="1500" b="1" dirty="0"/>
              <a:t>HDFS_v3_TraceBench</a:t>
            </a:r>
            <a:r>
              <a:rPr lang="en-CA" sz="1500" dirty="0"/>
              <a:t> dataset from </a:t>
            </a:r>
            <a:r>
              <a:rPr lang="en-CA" sz="1500" dirty="0" err="1"/>
              <a:t>Loghub</a:t>
            </a:r>
            <a:r>
              <a:rPr lang="en-CA" sz="1500" dirty="0"/>
              <a:t> and </a:t>
            </a:r>
            <a:r>
              <a:rPr lang="en-CA" sz="1500" dirty="0" err="1"/>
              <a:t>TraceBench</a:t>
            </a:r>
            <a:r>
              <a:rPr lang="en-CA" sz="1500" dirty="0"/>
              <a:t>, which provides logs collected from a real IaaS environment. The dataset includes over </a:t>
            </a:r>
            <a:r>
              <a:rPr lang="en-CA" sz="1500" b="1" dirty="0"/>
              <a:t>370,000 traces</a:t>
            </a:r>
            <a:r>
              <a:rPr lang="en-CA" sz="1500" dirty="0"/>
              <a:t> from 364 files, representing 180+ hours of data collection under various scenarios, including normal operations, different cluster scales, and fault-injected conditions.</a:t>
            </a:r>
          </a:p>
          <a:p>
            <a:r>
              <a:rPr lang="en-CA" sz="1500" dirty="0"/>
              <a:t>The dataset focuses on four primary log types: </a:t>
            </a:r>
            <a:r>
              <a:rPr lang="en-CA" sz="1500" b="1" dirty="0"/>
              <a:t>trace logs, operation logs, edge logs, and event logs</a:t>
            </a:r>
            <a:r>
              <a:rPr lang="en-CA" sz="1500" dirty="0"/>
              <a:t>, all in CSV format. These logs document key HDFS activities like file creation, data replication, and system performance metrics, enabling detailed analysis through the ELK stack. This structured dataset highlights the effectiveness of ELK in managing and analyzing large-scale distributed system logs.</a:t>
            </a:r>
          </a:p>
          <a:p>
            <a:endParaRPr lang="en-US" sz="1500" dirty="0"/>
          </a:p>
        </p:txBody>
      </p:sp>
    </p:spTree>
    <p:extLst>
      <p:ext uri="{BB962C8B-B14F-4D97-AF65-F5344CB8AC3E}">
        <p14:creationId xmlns:p14="http://schemas.microsoft.com/office/powerpoint/2010/main" val="78260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682F-68D8-106A-0CAD-AAF8450028DA}"/>
              </a:ext>
            </a:extLst>
          </p:cNvPr>
          <p:cNvSpPr>
            <a:spLocks noGrp="1"/>
          </p:cNvSpPr>
          <p:nvPr>
            <p:ph type="title"/>
          </p:nvPr>
        </p:nvSpPr>
        <p:spPr/>
        <p:txBody>
          <a:bodyPr/>
          <a:lstStyle/>
          <a:p>
            <a:r>
              <a:rPr lang="en-US" dirty="0"/>
              <a:t>SYSTEM ARCHITECTURE</a:t>
            </a:r>
            <a:endParaRPr lang="en-IN" dirty="0"/>
          </a:p>
        </p:txBody>
      </p:sp>
      <p:pic>
        <p:nvPicPr>
          <p:cNvPr id="9" name="Content Placeholder 8">
            <a:extLst>
              <a:ext uri="{FF2B5EF4-FFF2-40B4-BE49-F238E27FC236}">
                <a16:creationId xmlns:a16="http://schemas.microsoft.com/office/drawing/2014/main" id="{35227315-BBD6-E332-F72F-D8AD4BC97F4B}"/>
              </a:ext>
            </a:extLst>
          </p:cNvPr>
          <p:cNvPicPr>
            <a:picLocks noGrp="1" noChangeAspect="1"/>
          </p:cNvPicPr>
          <p:nvPr>
            <p:ph idx="1"/>
          </p:nvPr>
        </p:nvPicPr>
        <p:blipFill>
          <a:blip r:embed="rId2"/>
          <a:stretch>
            <a:fillRect/>
          </a:stretch>
        </p:blipFill>
        <p:spPr>
          <a:xfrm>
            <a:off x="2515101" y="1888993"/>
            <a:ext cx="7161798" cy="4728623"/>
          </a:xfrm>
        </p:spPr>
      </p:pic>
    </p:spTree>
    <p:extLst>
      <p:ext uri="{BB962C8B-B14F-4D97-AF65-F5344CB8AC3E}">
        <p14:creationId xmlns:p14="http://schemas.microsoft.com/office/powerpoint/2010/main" val="319081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a:xfrm>
            <a:off x="451821" y="2013313"/>
            <a:ext cx="11317045" cy="4591882"/>
          </a:xfrm>
        </p:spPr>
        <p:txBody>
          <a:bodyPr>
            <a:normAutofit fontScale="85000" lnSpcReduction="10000"/>
          </a:bodyPr>
          <a:lstStyle/>
          <a:p>
            <a:pPr>
              <a:buFont typeface="+mj-lt"/>
              <a:buAutoNum type="arabicPeriod"/>
            </a:pPr>
            <a:r>
              <a:rPr lang="en-CA" b="1" dirty="0"/>
              <a:t>Log Collection and Parsing</a:t>
            </a:r>
            <a:br>
              <a:rPr lang="en-CA" dirty="0"/>
            </a:br>
            <a:r>
              <a:rPr lang="en-CA" dirty="0"/>
              <a:t>The final stage of the log management process involves collecting and parsing HDFS logs. These raw logs, stored in CSV format, are managed using MongoDB. Each log entry includes timestamps to provide detailed insights into operations and activities performed within the system.</a:t>
            </a:r>
          </a:p>
          <a:p>
            <a:pPr>
              <a:buFont typeface="+mj-lt"/>
              <a:buAutoNum type="arabicPeriod"/>
            </a:pPr>
            <a:r>
              <a:rPr lang="en-CA" b="1" dirty="0"/>
              <a:t>Asynchronous Buffering with Redis</a:t>
            </a:r>
            <a:br>
              <a:rPr lang="en-CA" dirty="0"/>
            </a:br>
            <a:r>
              <a:rPr lang="en-CA" dirty="0"/>
              <a:t>Redis acts as a buffer to manage the flow of logs through asynchronous operations, preventing data loss during log shredding. This creates "breathing space" for handling different log types, ensuring efficient bulk transfers and uninterrupted data flow.</a:t>
            </a:r>
          </a:p>
          <a:p>
            <a:pPr>
              <a:buFont typeface="+mj-lt"/>
              <a:buAutoNum type="arabicPeriod"/>
            </a:pPr>
            <a:r>
              <a:rPr lang="en-CA" b="1" dirty="0"/>
              <a:t>Indexing in Elasticsearch</a:t>
            </a:r>
            <a:br>
              <a:rPr lang="en-CA" dirty="0"/>
            </a:br>
            <a:r>
              <a:rPr lang="en-CA" dirty="0"/>
              <a:t>After log shredding, the processed HDFS logs are indexed in Elasticsearch. Data is stored using RAID configurations with replicas, ensuring redundancy and autonomy, which enhances fault tolerance and scalability.</a:t>
            </a:r>
          </a:p>
          <a:p>
            <a:pPr>
              <a:buFont typeface="+mj-lt"/>
              <a:buAutoNum type="arabicPeriod"/>
            </a:pPr>
            <a:r>
              <a:rPr lang="en-CA" b="1" dirty="0"/>
              <a:t>Visualization in Kibana</a:t>
            </a:r>
            <a:br>
              <a:rPr lang="en-CA" dirty="0"/>
            </a:br>
            <a:r>
              <a:rPr lang="en-CA" dirty="0"/>
              <a:t>Indexed data is visualized using Kibana dashboards. These dashboards provide key metrics, such as time spent on tasks, host-related delays, and overall system performance, offering actionable insights for optimization.</a:t>
            </a:r>
          </a:p>
          <a:p>
            <a:pPr>
              <a:buFont typeface="+mj-lt"/>
              <a:buAutoNum type="arabicPeriod"/>
            </a:pPr>
            <a:r>
              <a:rPr lang="en-CA" b="1" dirty="0"/>
              <a:t>NGINX for Load Balancing</a:t>
            </a:r>
            <a:br>
              <a:rPr lang="en-CA" dirty="0"/>
            </a:br>
            <a:r>
              <a:rPr lang="en-CA" dirty="0"/>
              <a:t>NGINX ensures high availability of Kibana by distributing query workloads across multiple Elasticsearch nodes. This prevents system bottlenecks and maintains a seamless user experience, even under high loads.</a:t>
            </a:r>
          </a:p>
          <a:p>
            <a:pPr marL="0" indent="0">
              <a:buNone/>
            </a:pPr>
            <a:r>
              <a:rPr lang="en-CA" dirty="0"/>
              <a:t>This integrated approach ensures smooth log management, real-time insights, and high system performance, making it ideal for distributed architectures like HDFS.</a:t>
            </a:r>
          </a:p>
        </p:txBody>
      </p:sp>
    </p:spTree>
    <p:extLst>
      <p:ext uri="{BB962C8B-B14F-4D97-AF65-F5344CB8AC3E}">
        <p14:creationId xmlns:p14="http://schemas.microsoft.com/office/powerpoint/2010/main" val="1523767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a:xfrm>
            <a:off x="437477" y="1715956"/>
            <a:ext cx="11317045" cy="4591882"/>
          </a:xfrm>
        </p:spPr>
        <p:txBody>
          <a:bodyPr>
            <a:normAutofit/>
          </a:bodyPr>
          <a:lstStyle/>
          <a:p>
            <a:pPr algn="l" fontAlgn="base"/>
            <a:r>
              <a:rPr lang="en-CA" sz="1500" b="0" i="0" dirty="0">
                <a:solidFill>
                  <a:schemeClr val="tx1"/>
                </a:solidFill>
                <a:effectLst/>
                <a:highlight>
                  <a:srgbClr val="FFFFFF"/>
                </a:highlight>
                <a:latin typeface="Gill Sans MT" panose="020B0502020104020203" pitchFamily="34" charset="77"/>
              </a:rPr>
              <a:t>It was the implementation of the ELK stack to the analysis of HDFS logs that proved the usefulness of such an approach on big volumes of data, allowing for system performance analysis. The points of the relevance of the findings are the following:</a:t>
            </a:r>
          </a:p>
          <a:p>
            <a:pPr algn="l" fontAlgn="base"/>
            <a:r>
              <a:rPr lang="en-CA" sz="1500" b="0" i="0" dirty="0">
                <a:solidFill>
                  <a:schemeClr val="tx1"/>
                </a:solidFill>
                <a:effectLst/>
                <a:highlight>
                  <a:srgbClr val="FFFFFF"/>
                </a:highlight>
                <a:latin typeface="Gill Sans MT" panose="020B0502020104020203" pitchFamily="34" charset="77"/>
              </a:rPr>
              <a:t>Task Duration Analysis- Based on histograms, some operations such as large file writes were expected to take less time than is actually the case.</a:t>
            </a:r>
          </a:p>
          <a:p>
            <a:pPr algn="l" fontAlgn="base"/>
            <a:r>
              <a:rPr lang="en-CA" sz="1500" b="0" i="0" dirty="0">
                <a:solidFill>
                  <a:schemeClr val="tx1"/>
                </a:solidFill>
                <a:effectLst/>
                <a:highlight>
                  <a:srgbClr val="FFFFFF"/>
                </a:highlight>
                <a:latin typeface="Gill Sans MT" panose="020B0502020104020203" pitchFamily="34" charset="77"/>
              </a:rPr>
              <a:t>Delay Analysis- Some of the bar charts shed light on the delays experienced in the processes of the creation of files which could be attributed to congestion or bottlenecks in the data resources and the pipelines.</a:t>
            </a:r>
          </a:p>
          <a:p>
            <a:pPr algn="l" fontAlgn="base"/>
            <a:r>
              <a:rPr lang="en-CA" sz="1500" b="0" i="0" dirty="0">
                <a:solidFill>
                  <a:schemeClr val="tx1"/>
                </a:solidFill>
                <a:effectLst/>
                <a:highlight>
                  <a:srgbClr val="FFFFFF"/>
                </a:highlight>
                <a:latin typeface="Gill Sans MT" panose="020B0502020104020203" pitchFamily="34" charset="77"/>
              </a:rPr>
              <a:t>Host Level Analysis- From the pie charts it could be seen that there was uneven distribution of events in the different nodes of the cluster. This signaled less used nodes and indicated potential areas for improvement in load balancing.</a:t>
            </a:r>
          </a:p>
          <a:p>
            <a:pPr algn="l" fontAlgn="base"/>
            <a:r>
              <a:rPr lang="en-CA" sz="1500" b="0" i="0" dirty="0">
                <a:solidFill>
                  <a:schemeClr val="tx1"/>
                </a:solidFill>
                <a:effectLst/>
                <a:highlight>
                  <a:srgbClr val="FFFFFF"/>
                </a:highlight>
                <a:latin typeface="Gill Sans MT" panose="020B0502020104020203" pitchFamily="34" charset="77"/>
              </a:rPr>
              <a:t>Scalability and Fault Tolerance- Utilization of the master-slave structure of the clusters of Elasticsearch secured reliability against node </a:t>
            </a:r>
            <a:r>
              <a:rPr lang="en-CA" sz="1500" b="0" i="0" dirty="0" err="1">
                <a:solidFill>
                  <a:schemeClr val="tx1"/>
                </a:solidFill>
                <a:effectLst/>
                <a:highlight>
                  <a:srgbClr val="FFFFFF"/>
                </a:highlight>
                <a:latin typeface="Gill Sans MT" panose="020B0502020104020203" pitchFamily="34" charset="77"/>
              </a:rPr>
              <a:t>failures.The</a:t>
            </a:r>
            <a:r>
              <a:rPr lang="en-CA" sz="1500" b="0" i="0" dirty="0">
                <a:solidFill>
                  <a:schemeClr val="tx1"/>
                </a:solidFill>
                <a:effectLst/>
                <a:highlight>
                  <a:srgbClr val="FFFFFF"/>
                </a:highlight>
                <a:latin typeface="Gill Sans MT" panose="020B0502020104020203" pitchFamily="34" charset="77"/>
              </a:rPr>
              <a:t> Redis buffer provided a means of carrying out data processing tasks out of sequence making it possible to easily and cleanly the subsequent tasks without interrupting them.</a:t>
            </a:r>
          </a:p>
          <a:p>
            <a:pPr algn="l" fontAlgn="base"/>
            <a:r>
              <a:rPr lang="en-CA" sz="1500" b="0" i="0" dirty="0">
                <a:solidFill>
                  <a:schemeClr val="tx1"/>
                </a:solidFill>
                <a:effectLst/>
                <a:highlight>
                  <a:srgbClr val="FFFFFF"/>
                </a:highlight>
                <a:latin typeface="Gill Sans MT" panose="020B0502020104020203" pitchFamily="34" charset="77"/>
              </a:rPr>
              <a:t>Kibana Dashboard</a:t>
            </a:r>
          </a:p>
        </p:txBody>
      </p:sp>
    </p:spTree>
    <p:extLst>
      <p:ext uri="{BB962C8B-B14F-4D97-AF65-F5344CB8AC3E}">
        <p14:creationId xmlns:p14="http://schemas.microsoft.com/office/powerpoint/2010/main" val="52696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a:xfrm>
            <a:off x="437477" y="1281806"/>
            <a:ext cx="11317045" cy="4294387"/>
          </a:xfrm>
        </p:spPr>
        <p:txBody>
          <a:bodyPr>
            <a:normAutofit/>
          </a:bodyPr>
          <a:lstStyle/>
          <a:p>
            <a:r>
              <a:rPr lang="en-CA" sz="1600" dirty="0"/>
              <a:t>The project to automate HDFS log analysis using the ELK stack has been a success. The system now provides real-time performance monitoring by leveraging Logstash for data input, Redis for buffering, Elasticsearch for storage, and Kibana for visualization. Key achievements include:</a:t>
            </a:r>
          </a:p>
          <a:p>
            <a:pPr lvl="1">
              <a:buFont typeface="Arial" panose="020B0604020202020204" pitchFamily="34" charset="0"/>
              <a:buChar char="•"/>
            </a:pPr>
            <a:r>
              <a:rPr lang="en-CA" sz="1400" b="1" dirty="0"/>
              <a:t>Time and Effort Savings:</a:t>
            </a:r>
            <a:r>
              <a:rPr lang="en-CA" sz="1400" dirty="0"/>
              <a:t> Automation of log retrieval, analysis, and reporting.</a:t>
            </a:r>
          </a:p>
          <a:p>
            <a:pPr lvl="1">
              <a:buFont typeface="Arial" panose="020B0604020202020204" pitchFamily="34" charset="0"/>
              <a:buChar char="•"/>
            </a:pPr>
            <a:r>
              <a:rPr lang="en-CA" sz="1400" b="1" dirty="0"/>
              <a:t>High Availability:</a:t>
            </a:r>
            <a:r>
              <a:rPr lang="en-CA" sz="1400" dirty="0"/>
              <a:t> Distributed configuration ensures redundancy and fault tolerance.</a:t>
            </a:r>
          </a:p>
          <a:p>
            <a:pPr lvl="1">
              <a:buFont typeface="Arial" panose="020B0604020202020204" pitchFamily="34" charset="0"/>
              <a:buChar char="•"/>
            </a:pPr>
            <a:r>
              <a:rPr lang="en-CA" sz="1400" b="1" dirty="0"/>
              <a:t>Actionable Insights:</a:t>
            </a:r>
            <a:r>
              <a:rPr lang="en-CA" sz="1400" dirty="0"/>
              <a:t> Detecting bottlenecks, prioritizing fixes, and optimizing resource usage.</a:t>
            </a:r>
            <a:endParaRPr lang="en-CA" sz="1600" dirty="0"/>
          </a:p>
          <a:p>
            <a:pPr marL="0" indent="0">
              <a:buNone/>
            </a:pPr>
            <a:r>
              <a:rPr lang="en-CA" sz="1600" dirty="0"/>
              <a:t>This work demonstrates the ELK stack's effectiveness for managing large-scale log data, ensuring reliable operability and enhanced system performance.</a:t>
            </a:r>
          </a:p>
        </p:txBody>
      </p:sp>
    </p:spTree>
    <p:extLst>
      <p:ext uri="{BB962C8B-B14F-4D97-AF65-F5344CB8AC3E}">
        <p14:creationId xmlns:p14="http://schemas.microsoft.com/office/powerpoint/2010/main" val="412766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FA-81EE-4223-2034-899F8D675DB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EFCEFA-885A-1055-D9EB-836646FDC6CD}"/>
              </a:ext>
            </a:extLst>
          </p:cNvPr>
          <p:cNvSpPr>
            <a:spLocks noGrp="1"/>
          </p:cNvSpPr>
          <p:nvPr>
            <p:ph idx="1"/>
          </p:nvPr>
        </p:nvSpPr>
        <p:spPr>
          <a:xfrm>
            <a:off x="451821" y="2013313"/>
            <a:ext cx="11317045" cy="2160654"/>
          </a:xfrm>
        </p:spPr>
        <p:txBody>
          <a:bodyPr>
            <a:normAutofit/>
          </a:bodyPr>
          <a:lstStyle/>
          <a:p>
            <a:pPr marL="0" indent="0">
              <a:buNone/>
            </a:pPr>
            <a:r>
              <a:rPr lang="en-CA" sz="1400" dirty="0">
                <a:solidFill>
                  <a:srgbClr val="000000"/>
                </a:solidFill>
                <a:effectLst/>
                <a:latin typeface="Gill Sans MT" panose="020B0502020104020203" pitchFamily="34" charset="77"/>
              </a:rPr>
              <a:t>[1] </a:t>
            </a:r>
            <a:r>
              <a:rPr lang="en-CA" sz="1400" dirty="0" err="1">
                <a:solidFill>
                  <a:srgbClr val="000000"/>
                </a:solidFill>
                <a:effectLst/>
                <a:latin typeface="Gill Sans MT" panose="020B0502020104020203" pitchFamily="34" charset="77"/>
              </a:rPr>
              <a:t>Loghub</a:t>
            </a:r>
            <a:r>
              <a:rPr lang="en-CA" sz="1400" dirty="0">
                <a:solidFill>
                  <a:srgbClr val="000000"/>
                </a:solidFill>
                <a:effectLst/>
                <a:latin typeface="Gill Sans MT" panose="020B0502020104020203" pitchFamily="34" charset="77"/>
              </a:rPr>
              <a:t> Dataset. 2023. </a:t>
            </a:r>
            <a:r>
              <a:rPr lang="en-CA" sz="1400" dirty="0" err="1">
                <a:solidFill>
                  <a:srgbClr val="000000"/>
                </a:solidFill>
                <a:effectLst/>
                <a:latin typeface="Gill Sans MT" panose="020B0502020104020203" pitchFamily="34" charset="77"/>
              </a:rPr>
              <a:t>Loghub</a:t>
            </a:r>
            <a:r>
              <a:rPr lang="en-CA" sz="1400" dirty="0">
                <a:solidFill>
                  <a:srgbClr val="000000"/>
                </a:solidFill>
                <a:effectLst/>
                <a:latin typeface="Gill Sans MT" panose="020B0502020104020203" pitchFamily="34" charset="77"/>
              </a:rPr>
              <a:t>: A Large Collection of System Log Datasets for AI-driven Log Analytics. https://</a:t>
            </a:r>
            <a:r>
              <a:rPr lang="en-CA" sz="1400" dirty="0" err="1">
                <a:solidFill>
                  <a:srgbClr val="000000"/>
                </a:solidFill>
                <a:effectLst/>
                <a:latin typeface="Gill Sans MT" panose="020B0502020104020203" pitchFamily="34" charset="77"/>
              </a:rPr>
              <a:t>github.com</a:t>
            </a:r>
            <a:r>
              <a:rPr lang="en-CA" sz="1400" dirty="0">
                <a:solidFill>
                  <a:srgbClr val="000000"/>
                </a:solidFill>
                <a:effectLst/>
                <a:latin typeface="Gill Sans MT" panose="020B0502020104020203" pitchFamily="34" charset="77"/>
              </a:rPr>
              <a:t>/</a:t>
            </a:r>
            <a:r>
              <a:rPr lang="en-CA" sz="1400" dirty="0" err="1">
                <a:solidFill>
                  <a:srgbClr val="000000"/>
                </a:solidFill>
                <a:effectLst/>
                <a:latin typeface="Gill Sans MT" panose="020B0502020104020203" pitchFamily="34" charset="77"/>
              </a:rPr>
              <a:t>logpai</a:t>
            </a:r>
            <a:r>
              <a:rPr lang="en-CA" sz="1400" dirty="0">
                <a:solidFill>
                  <a:srgbClr val="000000"/>
                </a:solidFill>
                <a:effectLst/>
                <a:latin typeface="Gill Sans MT" panose="020B0502020104020203" pitchFamily="34" charset="77"/>
              </a:rPr>
              <a:t>/</a:t>
            </a:r>
            <a:r>
              <a:rPr lang="en-CA" sz="1400" dirty="0" err="1">
                <a:solidFill>
                  <a:srgbClr val="000000"/>
                </a:solidFill>
                <a:effectLst/>
                <a:latin typeface="Gill Sans MT" panose="020B0502020104020203" pitchFamily="34" charset="77"/>
              </a:rPr>
              <a:t>loghub</a:t>
            </a:r>
            <a:r>
              <a:rPr lang="en-CA" sz="1400" dirty="0">
                <a:solidFill>
                  <a:srgbClr val="000000"/>
                </a:solidFill>
                <a:effectLst/>
                <a:latin typeface="Gill Sans MT" panose="020B0502020104020203" pitchFamily="34" charset="77"/>
              </a:rPr>
              <a:t>.</a:t>
            </a:r>
          </a:p>
          <a:p>
            <a:pPr marL="0" indent="0">
              <a:buNone/>
            </a:pPr>
            <a:r>
              <a:rPr lang="en-CA" sz="1400" dirty="0">
                <a:solidFill>
                  <a:srgbClr val="000000"/>
                </a:solidFill>
                <a:effectLst/>
                <a:latin typeface="Gill Sans MT" panose="020B0502020104020203" pitchFamily="34" charset="77"/>
              </a:rPr>
              <a:t>[2] </a:t>
            </a:r>
            <a:r>
              <a:rPr lang="en-CA" sz="1400" dirty="0" err="1">
                <a:solidFill>
                  <a:srgbClr val="000000"/>
                </a:solidFill>
                <a:effectLst/>
                <a:latin typeface="Gill Sans MT" panose="020B0502020104020203" pitchFamily="34" charset="77"/>
              </a:rPr>
              <a:t>Mtracer</a:t>
            </a:r>
            <a:r>
              <a:rPr lang="en-CA" sz="1400" dirty="0">
                <a:solidFill>
                  <a:srgbClr val="000000"/>
                </a:solidFill>
                <a:effectLst/>
                <a:latin typeface="Gill Sans MT" panose="020B0502020104020203" pitchFamily="34" charset="77"/>
              </a:rPr>
              <a:t>. 2014. </a:t>
            </a:r>
            <a:r>
              <a:rPr lang="en-CA" sz="1400" dirty="0" err="1">
                <a:solidFill>
                  <a:srgbClr val="000000"/>
                </a:solidFill>
                <a:effectLst/>
                <a:latin typeface="Gill Sans MT" panose="020B0502020104020203" pitchFamily="34" charset="77"/>
              </a:rPr>
              <a:t>TraceBench</a:t>
            </a:r>
            <a:r>
              <a:rPr lang="en-CA" sz="1400" dirty="0">
                <a:solidFill>
                  <a:srgbClr val="000000"/>
                </a:solidFill>
                <a:effectLst/>
                <a:latin typeface="Gill Sans MT" panose="020B0502020104020203" pitchFamily="34" charset="77"/>
              </a:rPr>
              <a:t>: An Open Data Set for Trace-oriented Monitoring. https://</a:t>
            </a:r>
            <a:r>
              <a:rPr lang="en-CA" sz="1400" dirty="0" err="1">
                <a:solidFill>
                  <a:srgbClr val="000000"/>
                </a:solidFill>
                <a:effectLst/>
                <a:latin typeface="Gill Sans MT" panose="020B0502020104020203" pitchFamily="34" charset="77"/>
              </a:rPr>
              <a:t>mtracer.github.io</a:t>
            </a:r>
            <a:r>
              <a:rPr lang="en-CA" sz="1400" dirty="0">
                <a:solidFill>
                  <a:srgbClr val="000000"/>
                </a:solidFill>
                <a:effectLst/>
                <a:latin typeface="Gill Sans MT" panose="020B0502020104020203" pitchFamily="34" charset="77"/>
              </a:rPr>
              <a:t>/</a:t>
            </a:r>
            <a:r>
              <a:rPr lang="en-CA" sz="1400" dirty="0" err="1">
                <a:solidFill>
                  <a:srgbClr val="000000"/>
                </a:solidFill>
                <a:effectLst/>
                <a:latin typeface="Gill Sans MT" panose="020B0502020104020203" pitchFamily="34" charset="77"/>
              </a:rPr>
              <a:t>TraceBench</a:t>
            </a:r>
            <a:r>
              <a:rPr lang="en-CA" sz="1400" dirty="0">
                <a:solidFill>
                  <a:srgbClr val="000000"/>
                </a:solidFill>
                <a:effectLst/>
                <a:latin typeface="Gill Sans MT" panose="020B0502020104020203" pitchFamily="34" charset="77"/>
              </a:rPr>
              <a:t>.</a:t>
            </a:r>
          </a:p>
          <a:p>
            <a:pPr marL="0" indent="0">
              <a:buNone/>
            </a:pPr>
            <a:r>
              <a:rPr lang="en-CA" sz="1400" dirty="0">
                <a:solidFill>
                  <a:srgbClr val="000000"/>
                </a:solidFill>
                <a:effectLst/>
                <a:latin typeface="Gill Sans MT" panose="020B0502020104020203" pitchFamily="34" charset="77"/>
              </a:rPr>
              <a:t>[3] </a:t>
            </a:r>
            <a:r>
              <a:rPr lang="en-CA" sz="1400" dirty="0" err="1">
                <a:solidFill>
                  <a:srgbClr val="000000"/>
                </a:solidFill>
                <a:effectLst/>
                <a:latin typeface="Gill Sans MT" panose="020B0502020104020203" pitchFamily="34" charset="77"/>
              </a:rPr>
              <a:t>Jingwen</a:t>
            </a:r>
            <a:r>
              <a:rPr lang="en-CA" sz="1400" dirty="0">
                <a:solidFill>
                  <a:srgbClr val="000000"/>
                </a:solidFill>
                <a:effectLst/>
                <a:latin typeface="Gill Sans MT" panose="020B0502020104020203" pitchFamily="34" charset="77"/>
              </a:rPr>
              <a:t> Zhou, </a:t>
            </a:r>
            <a:r>
              <a:rPr lang="en-CA" sz="1400" dirty="0" err="1">
                <a:solidFill>
                  <a:srgbClr val="000000"/>
                </a:solidFill>
                <a:effectLst/>
                <a:latin typeface="Gill Sans MT" panose="020B0502020104020203" pitchFamily="34" charset="77"/>
              </a:rPr>
              <a:t>Zhenbang</a:t>
            </a:r>
            <a:r>
              <a:rPr lang="en-CA" sz="1400" dirty="0">
                <a:solidFill>
                  <a:srgbClr val="000000"/>
                </a:solidFill>
                <a:effectLst/>
                <a:latin typeface="Gill Sans MT" panose="020B0502020104020203" pitchFamily="34" charset="77"/>
              </a:rPr>
              <a:t> Chen, Ji Wang, </a:t>
            </a:r>
            <a:r>
              <a:rPr lang="en-CA" sz="1400" dirty="0" err="1">
                <a:solidFill>
                  <a:srgbClr val="000000"/>
                </a:solidFill>
                <a:effectLst/>
                <a:latin typeface="Gill Sans MT" panose="020B0502020104020203" pitchFamily="34" charset="77"/>
              </a:rPr>
              <a:t>Zibin</a:t>
            </a:r>
            <a:r>
              <a:rPr lang="en-CA" sz="1400" dirty="0">
                <a:solidFill>
                  <a:srgbClr val="000000"/>
                </a:solidFill>
                <a:effectLst/>
                <a:latin typeface="Gill Sans MT" panose="020B0502020104020203" pitchFamily="34" charset="77"/>
              </a:rPr>
              <a:t> Zheng, and Michael R. </a:t>
            </a:r>
            <a:r>
              <a:rPr lang="en-CA" sz="1400" dirty="0" err="1">
                <a:solidFill>
                  <a:srgbClr val="000000"/>
                </a:solidFill>
                <a:effectLst/>
                <a:latin typeface="Gill Sans MT" panose="020B0502020104020203" pitchFamily="34" charset="77"/>
              </a:rPr>
              <a:t>Lyu</a:t>
            </a:r>
            <a:r>
              <a:rPr lang="en-CA" sz="1400" dirty="0">
                <a:solidFill>
                  <a:srgbClr val="000000"/>
                </a:solidFill>
                <a:effectLst/>
                <a:latin typeface="Gill Sans MT" panose="020B0502020104020203" pitchFamily="34" charset="77"/>
              </a:rPr>
              <a:t>. 2014. </a:t>
            </a:r>
            <a:r>
              <a:rPr lang="en-CA" sz="1400" dirty="0" err="1">
                <a:solidFill>
                  <a:srgbClr val="000000"/>
                </a:solidFill>
                <a:effectLst/>
                <a:latin typeface="Gill Sans MT" panose="020B0502020104020203" pitchFamily="34" charset="77"/>
              </a:rPr>
              <a:t>TraceBench</a:t>
            </a:r>
            <a:r>
              <a:rPr lang="en-CA" sz="1400" dirty="0">
                <a:solidFill>
                  <a:srgbClr val="000000"/>
                </a:solidFill>
                <a:effectLst/>
                <a:latin typeface="Gill Sans MT" panose="020B0502020104020203" pitchFamily="34" charset="77"/>
              </a:rPr>
              <a:t>: An Open Data Set for Trace-oriented Monitoring. In Proceedings of the 6th IEEE International Conference on Cloud Computing Technology and Science (</a:t>
            </a:r>
            <a:r>
              <a:rPr lang="en-CA" sz="1400" dirty="0" err="1">
                <a:solidFill>
                  <a:srgbClr val="000000"/>
                </a:solidFill>
                <a:effectLst/>
                <a:latin typeface="Gill Sans MT" panose="020B0502020104020203" pitchFamily="34" charset="77"/>
              </a:rPr>
              <a:t>CloudCom</a:t>
            </a:r>
            <a:r>
              <a:rPr lang="en-CA" sz="1400" dirty="0">
                <a:solidFill>
                  <a:srgbClr val="000000"/>
                </a:solidFill>
                <a:effectLst/>
                <a:latin typeface="Gill Sans MT" panose="020B0502020104020203" pitchFamily="34" charset="77"/>
              </a:rPr>
              <a:t>).</a:t>
            </a:r>
          </a:p>
          <a:p>
            <a:pPr marL="0" indent="0">
              <a:buNone/>
            </a:pPr>
            <a:r>
              <a:rPr lang="en-CA" sz="1400" dirty="0">
                <a:solidFill>
                  <a:srgbClr val="000000"/>
                </a:solidFill>
                <a:effectLst/>
                <a:latin typeface="Gill Sans MT" panose="020B0502020104020203" pitchFamily="34" charset="77"/>
              </a:rPr>
              <a:t>[4] </a:t>
            </a:r>
            <a:r>
              <a:rPr lang="en-CA" sz="1400" dirty="0" err="1">
                <a:solidFill>
                  <a:srgbClr val="000000"/>
                </a:solidFill>
                <a:effectLst/>
                <a:latin typeface="Gill Sans MT" panose="020B0502020104020203" pitchFamily="34" charset="77"/>
              </a:rPr>
              <a:t>Jieming</a:t>
            </a:r>
            <a:r>
              <a:rPr lang="en-CA" sz="1400" dirty="0">
                <a:solidFill>
                  <a:srgbClr val="000000"/>
                </a:solidFill>
                <a:effectLst/>
                <a:latin typeface="Gill Sans MT" panose="020B0502020104020203" pitchFamily="34" charset="77"/>
              </a:rPr>
              <a:t> Zhu, </a:t>
            </a:r>
            <a:r>
              <a:rPr lang="en-CA" sz="1400" dirty="0" err="1">
                <a:solidFill>
                  <a:srgbClr val="000000"/>
                </a:solidFill>
                <a:effectLst/>
                <a:latin typeface="Gill Sans MT" panose="020B0502020104020203" pitchFamily="34" charset="77"/>
              </a:rPr>
              <a:t>Shilin</a:t>
            </a:r>
            <a:r>
              <a:rPr lang="en-CA" sz="1400" dirty="0">
                <a:solidFill>
                  <a:srgbClr val="000000"/>
                </a:solidFill>
                <a:effectLst/>
                <a:latin typeface="Gill Sans MT" panose="020B0502020104020203" pitchFamily="34" charset="77"/>
              </a:rPr>
              <a:t> He, </a:t>
            </a:r>
            <a:r>
              <a:rPr lang="en-CA" sz="1400" dirty="0" err="1">
                <a:solidFill>
                  <a:srgbClr val="000000"/>
                </a:solidFill>
                <a:effectLst/>
                <a:latin typeface="Gill Sans MT" panose="020B0502020104020203" pitchFamily="34" charset="77"/>
              </a:rPr>
              <a:t>Pinjia</a:t>
            </a:r>
            <a:r>
              <a:rPr lang="en-CA" sz="1400" dirty="0">
                <a:solidFill>
                  <a:srgbClr val="000000"/>
                </a:solidFill>
                <a:effectLst/>
                <a:latin typeface="Gill Sans MT" panose="020B0502020104020203" pitchFamily="34" charset="77"/>
              </a:rPr>
              <a:t> He, </a:t>
            </a:r>
            <a:r>
              <a:rPr lang="en-CA" sz="1400" dirty="0" err="1">
                <a:solidFill>
                  <a:srgbClr val="000000"/>
                </a:solidFill>
                <a:effectLst/>
                <a:latin typeface="Gill Sans MT" panose="020B0502020104020203" pitchFamily="34" charset="77"/>
              </a:rPr>
              <a:t>Jinyang</a:t>
            </a:r>
            <a:r>
              <a:rPr lang="en-CA" sz="1400" dirty="0">
                <a:solidFill>
                  <a:srgbClr val="000000"/>
                </a:solidFill>
                <a:effectLst/>
                <a:latin typeface="Gill Sans MT" panose="020B0502020104020203" pitchFamily="34" charset="77"/>
              </a:rPr>
              <a:t> Liu, and Michael R. </a:t>
            </a:r>
            <a:r>
              <a:rPr lang="en-CA" sz="1400" dirty="0" err="1">
                <a:solidFill>
                  <a:srgbClr val="000000"/>
                </a:solidFill>
                <a:effectLst/>
                <a:latin typeface="Gill Sans MT" panose="020B0502020104020203" pitchFamily="34" charset="77"/>
              </a:rPr>
              <a:t>Lyu</a:t>
            </a:r>
            <a:r>
              <a:rPr lang="en-CA" sz="1400" dirty="0">
                <a:solidFill>
                  <a:srgbClr val="000000"/>
                </a:solidFill>
                <a:effectLst/>
                <a:latin typeface="Gill Sans MT" panose="020B0502020104020203" pitchFamily="34" charset="77"/>
              </a:rPr>
              <a:t>. 2023. </a:t>
            </a:r>
            <a:r>
              <a:rPr lang="en-CA" sz="1400" dirty="0" err="1">
                <a:solidFill>
                  <a:srgbClr val="000000"/>
                </a:solidFill>
                <a:effectLst/>
                <a:latin typeface="Gill Sans MT" panose="020B0502020104020203" pitchFamily="34" charset="77"/>
              </a:rPr>
              <a:t>Loghub</a:t>
            </a:r>
            <a:r>
              <a:rPr lang="en-CA" sz="1400" dirty="0">
                <a:solidFill>
                  <a:srgbClr val="000000"/>
                </a:solidFill>
                <a:effectLst/>
                <a:latin typeface="Gill Sans MT" panose="020B0502020104020203" pitchFamily="34" charset="77"/>
              </a:rPr>
              <a:t>: A Large Collection of System Log Datasets for AI-driven Log Analytics. In Pro-</a:t>
            </a:r>
            <a:r>
              <a:rPr lang="en-CA" sz="1400" dirty="0" err="1">
                <a:solidFill>
                  <a:srgbClr val="000000"/>
                </a:solidFill>
                <a:effectLst/>
                <a:latin typeface="Gill Sans MT" panose="020B0502020104020203" pitchFamily="34" charset="77"/>
              </a:rPr>
              <a:t>ceedings</a:t>
            </a:r>
            <a:r>
              <a:rPr lang="en-CA" sz="1400" dirty="0">
                <a:solidFill>
                  <a:srgbClr val="000000"/>
                </a:solidFill>
                <a:effectLst/>
                <a:latin typeface="Gill Sans MT" panose="020B0502020104020203" pitchFamily="34" charset="77"/>
              </a:rPr>
              <a:t> of the IEEE International Symposium on Software Reliability Engineering (ISSRE).</a:t>
            </a:r>
          </a:p>
          <a:p>
            <a:endParaRPr lang="en-US" sz="1400" dirty="0">
              <a:latin typeface="Gill Sans MT" panose="020B0502020104020203" pitchFamily="34" charset="77"/>
            </a:endParaRPr>
          </a:p>
        </p:txBody>
      </p:sp>
    </p:spTree>
    <p:extLst>
      <p:ext uri="{BB962C8B-B14F-4D97-AF65-F5344CB8AC3E}">
        <p14:creationId xmlns:p14="http://schemas.microsoft.com/office/powerpoint/2010/main" val="1968670941"/>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Custom</Template>
  <TotalTime>137</TotalTime>
  <Words>1293</Words>
  <Application>Microsoft Office PowerPoint</Application>
  <PresentationFormat>Widescreen</PresentationFormat>
  <Paragraphs>51</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 2</vt:lpstr>
      <vt:lpstr>Custom</vt:lpstr>
      <vt:lpstr>HDFS Log Analysis Using ELK Stack</vt:lpstr>
      <vt:lpstr>PROBLEM STATEMENT</vt:lpstr>
      <vt:lpstr>INTRODUCTION</vt:lpstr>
      <vt:lpstr>Dataset OVERVIEW</vt:lpstr>
      <vt:lpstr>SYSTEM ARCHITECTURE</vt:lpstr>
      <vt:lpstr>METHODOLOGY</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 Log Analysis Using ELK Stack</dc:title>
  <dc:creator>Smridhi Verma;Apurba Das</dc:creator>
  <cp:lastModifiedBy>Apurba Das</cp:lastModifiedBy>
  <cp:revision>5</cp:revision>
  <dcterms:created xsi:type="dcterms:W3CDTF">2024-12-15T22:02:22Z</dcterms:created>
  <dcterms:modified xsi:type="dcterms:W3CDTF">2024-12-16T01:58:52Z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