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85" r:id="rId4"/>
    <p:sldId id="286" r:id="rId5"/>
    <p:sldId id="259" r:id="rId6"/>
    <p:sldId id="261" r:id="rId7"/>
    <p:sldId id="262" r:id="rId8"/>
    <p:sldId id="276" r:id="rId9"/>
    <p:sldId id="287" r:id="rId10"/>
    <p:sldId id="264" r:id="rId11"/>
    <p:sldId id="279" r:id="rId12"/>
    <p:sldId id="280" r:id="rId13"/>
    <p:sldId id="281" r:id="rId14"/>
    <p:sldId id="282" r:id="rId15"/>
    <p:sldId id="289" r:id="rId16"/>
    <p:sldId id="265" r:id="rId17"/>
    <p:sldId id="267" r:id="rId18"/>
    <p:sldId id="270" r:id="rId19"/>
    <p:sldId id="269" r:id="rId20"/>
    <p:sldId id="290" r:id="rId21"/>
    <p:sldId id="274" r:id="rId22"/>
    <p:sldId id="283" r:id="rId23"/>
    <p:sldId id="271" r:id="rId24"/>
    <p:sldId id="284" r:id="rId25"/>
    <p:sldId id="291" r:id="rId26"/>
    <p:sldId id="336" r:id="rId27"/>
    <p:sldId id="293" r:id="rId28"/>
    <p:sldId id="330" r:id="rId29"/>
    <p:sldId id="331" r:id="rId30"/>
    <p:sldId id="332" r:id="rId31"/>
    <p:sldId id="333" r:id="rId32"/>
    <p:sldId id="334" r:id="rId33"/>
    <p:sldId id="33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9AB8A-FFFC-4EFC-A684-C039501F0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BigData</a:t>
            </a:r>
            <a:r>
              <a:rPr lang="en-US" altLang="ko-KR" dirty="0"/>
              <a:t> Eco-System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2EEE25-902B-4EF4-B9A3-6FF15E44F1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</a:t>
            </a:r>
            <a:r>
              <a:rPr lang="ko-KR" altLang="en-US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826912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HDFS, MapReduce </a:t>
            </a:r>
            <a:r>
              <a:rPr lang="ko-KR" altLang="en-US" dirty="0"/>
              <a:t>등 구성요소</a:t>
            </a:r>
          </a:p>
        </p:txBody>
      </p:sp>
      <p:pic>
        <p:nvPicPr>
          <p:cNvPr id="2050" name="Picture 2" descr="hadoop namenode and datanodeì ëí ì´ë¯¸ì§ ê²ìê²°ê³¼">
            <a:extLst>
              <a:ext uri="{FF2B5EF4-FFF2-40B4-BE49-F238E27FC236}">
                <a16:creationId xmlns:a16="http://schemas.microsoft.com/office/drawing/2014/main" id="{B53B50A5-95D3-4C7D-BD08-386F0C7CE5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04188"/>
            <a:ext cx="8955244" cy="416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8A24D25-49F2-4B3A-9F54-FB490D37DD97}"/>
              </a:ext>
            </a:extLst>
          </p:cNvPr>
          <p:cNvSpPr/>
          <p:nvPr/>
        </p:nvSpPr>
        <p:spPr>
          <a:xfrm>
            <a:off x="4609322" y="2043404"/>
            <a:ext cx="3377682" cy="138559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61CBD5-8AEA-4B8A-893B-C6CE525FB754}"/>
              </a:ext>
            </a:extLst>
          </p:cNvPr>
          <p:cNvSpPr/>
          <p:nvPr/>
        </p:nvSpPr>
        <p:spPr>
          <a:xfrm>
            <a:off x="2130489" y="3838111"/>
            <a:ext cx="3377682" cy="138559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B313E8-14AA-4207-B5E4-0D8887B13B6B}"/>
              </a:ext>
            </a:extLst>
          </p:cNvPr>
          <p:cNvSpPr/>
          <p:nvPr/>
        </p:nvSpPr>
        <p:spPr>
          <a:xfrm>
            <a:off x="870581" y="1270000"/>
            <a:ext cx="1688841" cy="64633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별: 꼭짓점 5개 5">
            <a:extLst>
              <a:ext uri="{FF2B5EF4-FFF2-40B4-BE49-F238E27FC236}">
                <a16:creationId xmlns:a16="http://schemas.microsoft.com/office/drawing/2014/main" id="{648DC44C-98F5-4D83-99FB-14A79AB50167}"/>
              </a:ext>
            </a:extLst>
          </p:cNvPr>
          <p:cNvSpPr/>
          <p:nvPr/>
        </p:nvSpPr>
        <p:spPr>
          <a:xfrm>
            <a:off x="524170" y="1131911"/>
            <a:ext cx="433009" cy="41933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546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네임노드와</a:t>
            </a:r>
            <a:r>
              <a:rPr lang="ko-KR" altLang="en-US" dirty="0"/>
              <a:t> </a:t>
            </a:r>
            <a:r>
              <a:rPr lang="ko-KR" altLang="en-US" dirty="0" err="1"/>
              <a:t>데이터노드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617BA-E599-4C1F-A842-40933977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9343744" cy="3880773"/>
          </a:xfrm>
        </p:spPr>
        <p:txBody>
          <a:bodyPr/>
          <a:lstStyle/>
          <a:p>
            <a:r>
              <a:rPr lang="ko-KR" altLang="en-US" dirty="0" err="1"/>
              <a:t>네임노드의</a:t>
            </a:r>
            <a:r>
              <a:rPr lang="ko-KR" altLang="en-US" dirty="0"/>
              <a:t> 기능</a:t>
            </a:r>
            <a:endParaRPr lang="en-US" altLang="ko-KR" dirty="0"/>
          </a:p>
          <a:p>
            <a:pPr lvl="1"/>
            <a:r>
              <a:rPr lang="ko-KR" altLang="en-US" dirty="0"/>
              <a:t>메타데이터 관리</a:t>
            </a:r>
            <a:endParaRPr lang="en-US" altLang="ko-KR" dirty="0"/>
          </a:p>
          <a:p>
            <a:pPr lvl="2"/>
            <a:r>
              <a:rPr lang="ko-KR" altLang="en-US" dirty="0" err="1"/>
              <a:t>네임노드는</a:t>
            </a:r>
            <a:r>
              <a:rPr lang="ko-KR" altLang="en-US" dirty="0"/>
              <a:t> 파일 시스템을 유지하기 위한 메타데이터를 관리한다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메타데이터 </a:t>
            </a:r>
            <a:r>
              <a:rPr lang="en-US" altLang="ko-KR" dirty="0"/>
              <a:t>: </a:t>
            </a:r>
            <a:r>
              <a:rPr lang="ko-KR" altLang="en-US" dirty="0"/>
              <a:t>파일 시스템 이미지</a:t>
            </a:r>
            <a:r>
              <a:rPr lang="en-US" altLang="ko-KR" dirty="0"/>
              <a:t>(</a:t>
            </a:r>
            <a:r>
              <a:rPr lang="ko-KR" altLang="en-US" dirty="0"/>
              <a:t>파일명</a:t>
            </a:r>
            <a:r>
              <a:rPr lang="en-US" altLang="ko-KR" dirty="0"/>
              <a:t>, </a:t>
            </a:r>
            <a:r>
              <a:rPr lang="ko-KR" altLang="en-US" dirty="0"/>
              <a:t>디렉터리</a:t>
            </a:r>
            <a:r>
              <a:rPr lang="en-US" altLang="ko-KR" dirty="0"/>
              <a:t>, </a:t>
            </a:r>
            <a:r>
              <a:rPr lang="ko-KR" altLang="en-US" dirty="0"/>
              <a:t>크기 권한 등</a:t>
            </a:r>
            <a:r>
              <a:rPr lang="en-US" altLang="ko-KR" dirty="0"/>
              <a:t>)</a:t>
            </a:r>
            <a:r>
              <a:rPr lang="ko-KR" altLang="en-US" dirty="0"/>
              <a:t>와 파일에 대한 블록 </a:t>
            </a:r>
            <a:r>
              <a:rPr lang="ko-KR" altLang="en-US" dirty="0" err="1"/>
              <a:t>매핑정보로</a:t>
            </a:r>
            <a:r>
              <a:rPr lang="ko-KR" altLang="en-US" dirty="0"/>
              <a:t> 구성</a:t>
            </a:r>
            <a:endParaRPr lang="en-US" altLang="ko-KR" dirty="0"/>
          </a:p>
          <a:p>
            <a:pPr lvl="2"/>
            <a:r>
              <a:rPr lang="ko-KR" altLang="en-US" dirty="0" err="1"/>
              <a:t>네임노드는</a:t>
            </a:r>
            <a:r>
              <a:rPr lang="ko-KR" altLang="en-US" dirty="0"/>
              <a:t> 클라이언트에게 빠르게 응답할 수 있게 전체 메타데이터를 로딩해서 관리한다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(</a:t>
            </a:r>
            <a:r>
              <a:rPr lang="ko-KR" altLang="en-US" dirty="0"/>
              <a:t>간단설명 </a:t>
            </a:r>
            <a:r>
              <a:rPr lang="en-US" altLang="ko-KR" dirty="0"/>
              <a:t>: </a:t>
            </a:r>
            <a:r>
              <a:rPr lang="ko-KR" altLang="en-US" dirty="0"/>
              <a:t>파일명 등 전부 </a:t>
            </a:r>
            <a:r>
              <a:rPr lang="ko-KR" altLang="en-US" dirty="0" err="1"/>
              <a:t>기억해놨다가</a:t>
            </a:r>
            <a:r>
              <a:rPr lang="ko-KR" altLang="en-US" dirty="0"/>
              <a:t> 요청하면 바로 제공할 수 있게 모든 정보를 </a:t>
            </a:r>
            <a:r>
              <a:rPr lang="ko-KR" altLang="en-US" dirty="0" err="1"/>
              <a:t>로딩함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데이터노드</a:t>
            </a:r>
            <a:r>
              <a:rPr lang="ko-KR" altLang="en-US" dirty="0"/>
              <a:t> 모니터링</a:t>
            </a:r>
            <a:endParaRPr lang="en-US" altLang="ko-KR" dirty="0"/>
          </a:p>
          <a:p>
            <a:pPr lvl="2"/>
            <a:r>
              <a:rPr lang="ko-KR" altLang="en-US" dirty="0" err="1"/>
              <a:t>데이터노드는</a:t>
            </a:r>
            <a:r>
              <a:rPr lang="ko-KR" altLang="en-US" dirty="0"/>
              <a:t> </a:t>
            </a:r>
            <a:r>
              <a:rPr lang="ko-KR" altLang="en-US" dirty="0" err="1"/>
              <a:t>네임노드에게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초마다 하트비트 메시지를 전송</a:t>
            </a:r>
            <a:endParaRPr lang="en-US" altLang="ko-KR" dirty="0"/>
          </a:p>
          <a:p>
            <a:pPr lvl="2"/>
            <a:r>
              <a:rPr lang="ko-KR" altLang="en-US" dirty="0" err="1"/>
              <a:t>네임노드는</a:t>
            </a:r>
            <a:r>
              <a:rPr lang="ko-KR" altLang="en-US" dirty="0"/>
              <a:t> 하트비트를 이용해 </a:t>
            </a:r>
            <a:r>
              <a:rPr lang="ko-KR" altLang="en-US" dirty="0" err="1"/>
              <a:t>데이터노드의</a:t>
            </a:r>
            <a:r>
              <a:rPr lang="ko-KR" altLang="en-US" dirty="0"/>
              <a:t> 실행상태와 용량을 모니터링</a:t>
            </a:r>
            <a:endParaRPr lang="en-US" altLang="ko-KR" dirty="0"/>
          </a:p>
          <a:p>
            <a:pPr lvl="3"/>
            <a:r>
              <a:rPr lang="ko-KR" altLang="en-US" dirty="0"/>
              <a:t>만약 하트비트가 </a:t>
            </a:r>
            <a:r>
              <a:rPr lang="ko-KR" altLang="en-US" dirty="0" err="1"/>
              <a:t>안올</a:t>
            </a:r>
            <a:r>
              <a:rPr lang="ko-KR" altLang="en-US" dirty="0"/>
              <a:t> 경우 장애가 발생한 서버로 판단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560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네임노드와</a:t>
            </a:r>
            <a:r>
              <a:rPr lang="ko-KR" altLang="en-US" dirty="0"/>
              <a:t> </a:t>
            </a:r>
            <a:r>
              <a:rPr lang="ko-KR" altLang="en-US" dirty="0" err="1"/>
              <a:t>데이터노드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617BA-E599-4C1F-A842-40933977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9343744" cy="3880773"/>
          </a:xfrm>
        </p:spPr>
        <p:txBody>
          <a:bodyPr/>
          <a:lstStyle/>
          <a:p>
            <a:r>
              <a:rPr lang="ko-KR" altLang="en-US" dirty="0" err="1"/>
              <a:t>네임노드의</a:t>
            </a:r>
            <a:r>
              <a:rPr lang="ko-KR" altLang="en-US" dirty="0"/>
              <a:t> 기능</a:t>
            </a:r>
            <a:endParaRPr lang="en-US" altLang="ko-KR" dirty="0"/>
          </a:p>
          <a:p>
            <a:pPr lvl="1"/>
            <a:r>
              <a:rPr lang="ko-KR" altLang="en-US" dirty="0"/>
              <a:t>블록 관리</a:t>
            </a:r>
            <a:endParaRPr lang="en-US" altLang="ko-KR" dirty="0"/>
          </a:p>
          <a:p>
            <a:pPr lvl="2"/>
            <a:r>
              <a:rPr lang="ko-KR" altLang="en-US" dirty="0" err="1"/>
              <a:t>네임노드는</a:t>
            </a:r>
            <a:r>
              <a:rPr lang="ko-KR" altLang="en-US" dirty="0"/>
              <a:t> 장애가 발생한 </a:t>
            </a:r>
            <a:r>
              <a:rPr lang="ko-KR" altLang="en-US" dirty="0" err="1"/>
              <a:t>데이토노드를</a:t>
            </a:r>
            <a:r>
              <a:rPr lang="ko-KR" altLang="en-US" dirty="0"/>
              <a:t> 발견하면 해당 </a:t>
            </a:r>
            <a:r>
              <a:rPr lang="ko-KR" altLang="en-US" dirty="0" err="1"/>
              <a:t>데이터노드의</a:t>
            </a:r>
            <a:r>
              <a:rPr lang="ko-KR" altLang="en-US" dirty="0"/>
              <a:t> 블록을 새로운 </a:t>
            </a:r>
            <a:r>
              <a:rPr lang="ko-KR" altLang="en-US" dirty="0" err="1"/>
              <a:t>데이터노드로</a:t>
            </a:r>
            <a:r>
              <a:rPr lang="ko-KR" altLang="en-US" dirty="0"/>
              <a:t> 복제함</a:t>
            </a:r>
            <a:endParaRPr lang="en-US" altLang="ko-KR" dirty="0"/>
          </a:p>
          <a:p>
            <a:pPr lvl="2"/>
            <a:r>
              <a:rPr lang="ko-KR" altLang="en-US" dirty="0"/>
              <a:t>또한 용량이 부족한 </a:t>
            </a:r>
            <a:r>
              <a:rPr lang="ko-KR" altLang="en-US" dirty="0" err="1"/>
              <a:t>데이터노드가</a:t>
            </a:r>
            <a:r>
              <a:rPr lang="ko-KR" altLang="en-US" dirty="0"/>
              <a:t> 있다면 다른 </a:t>
            </a:r>
            <a:r>
              <a:rPr lang="ko-KR" altLang="en-US" dirty="0" err="1"/>
              <a:t>여유있는</a:t>
            </a:r>
            <a:r>
              <a:rPr lang="ko-KR" altLang="en-US" dirty="0"/>
              <a:t> </a:t>
            </a:r>
            <a:r>
              <a:rPr lang="ko-KR" altLang="en-US" dirty="0" err="1"/>
              <a:t>데이터노드로</a:t>
            </a:r>
            <a:r>
              <a:rPr lang="ko-KR" altLang="en-US" dirty="0"/>
              <a:t> 블록을 이동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 err="1"/>
              <a:t>네임노드는</a:t>
            </a:r>
            <a:r>
              <a:rPr lang="ko-KR" altLang="en-US" dirty="0"/>
              <a:t> 블록의 </a:t>
            </a:r>
            <a:r>
              <a:rPr lang="ko-KR" altLang="en-US" dirty="0" err="1"/>
              <a:t>복제본</a:t>
            </a:r>
            <a:r>
              <a:rPr lang="ko-KR" altLang="en-US" dirty="0"/>
              <a:t> 수도 관리해준다</a:t>
            </a:r>
            <a:r>
              <a:rPr lang="en-US" altLang="ko-KR" dirty="0"/>
              <a:t>.</a:t>
            </a:r>
          </a:p>
          <a:p>
            <a:pPr lvl="3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991C65-5941-416A-B0CC-6D266124274F}"/>
              </a:ext>
            </a:extLst>
          </p:cNvPr>
          <p:cNvSpPr/>
          <p:nvPr/>
        </p:nvSpPr>
        <p:spPr>
          <a:xfrm>
            <a:off x="2267339" y="3349518"/>
            <a:ext cx="1698171" cy="1156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</a:t>
            </a:r>
            <a:r>
              <a:rPr lang="ko-KR" altLang="en-US" dirty="0" err="1"/>
              <a:t>데이터노드</a:t>
            </a:r>
            <a:endParaRPr lang="en-US" altLang="ko-KR" dirty="0"/>
          </a:p>
          <a:p>
            <a:pPr algn="ctr"/>
            <a:r>
              <a:rPr lang="ko-KR" altLang="en-US" dirty="0"/>
              <a:t>용량</a:t>
            </a:r>
            <a:r>
              <a:rPr lang="en-US" altLang="ko-KR" dirty="0"/>
              <a:t>100%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5FD71F-3C85-4EA1-8110-D01B62056ABB}"/>
              </a:ext>
            </a:extLst>
          </p:cNvPr>
          <p:cNvSpPr/>
          <p:nvPr/>
        </p:nvSpPr>
        <p:spPr>
          <a:xfrm>
            <a:off x="4397829" y="3349518"/>
            <a:ext cx="1698171" cy="1156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 </a:t>
            </a:r>
            <a:r>
              <a:rPr lang="ko-KR" altLang="en-US" dirty="0" err="1"/>
              <a:t>데이터노드</a:t>
            </a:r>
            <a:endParaRPr lang="en-US" altLang="ko-KR" dirty="0"/>
          </a:p>
          <a:p>
            <a:pPr algn="ctr"/>
            <a:r>
              <a:rPr lang="ko-KR" altLang="en-US" dirty="0"/>
              <a:t>용량</a:t>
            </a:r>
            <a:r>
              <a:rPr lang="en-US" altLang="ko-KR" dirty="0"/>
              <a:t>0%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032B5AF-F21D-42FD-A1B9-4753FD0D235F}"/>
              </a:ext>
            </a:extLst>
          </p:cNvPr>
          <p:cNvCxnSpPr>
            <a:stCxn id="5" idx="3"/>
          </p:cNvCxnSpPr>
          <p:nvPr/>
        </p:nvCxnSpPr>
        <p:spPr>
          <a:xfrm>
            <a:off x="6096000" y="3928016"/>
            <a:ext cx="734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77489B-5478-4BC1-96D6-21B6211ACA0A}"/>
              </a:ext>
            </a:extLst>
          </p:cNvPr>
          <p:cNvSpPr/>
          <p:nvPr/>
        </p:nvSpPr>
        <p:spPr>
          <a:xfrm>
            <a:off x="6830008" y="3349518"/>
            <a:ext cx="1698171" cy="1156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</a:t>
            </a:r>
            <a:r>
              <a:rPr lang="ko-KR" altLang="en-US" dirty="0" err="1"/>
              <a:t>데이터노드</a:t>
            </a:r>
            <a:endParaRPr lang="en-US" altLang="ko-KR" dirty="0"/>
          </a:p>
          <a:p>
            <a:pPr algn="ctr"/>
            <a:r>
              <a:rPr lang="ko-KR" altLang="en-US" dirty="0"/>
              <a:t>용량 </a:t>
            </a:r>
            <a:r>
              <a:rPr lang="en-US" altLang="ko-KR" dirty="0"/>
              <a:t>50%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0BDE45-644C-4C83-B076-858791B5128E}"/>
              </a:ext>
            </a:extLst>
          </p:cNvPr>
          <p:cNvSpPr/>
          <p:nvPr/>
        </p:nvSpPr>
        <p:spPr>
          <a:xfrm>
            <a:off x="8960498" y="3349518"/>
            <a:ext cx="1698171" cy="1156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 </a:t>
            </a:r>
            <a:r>
              <a:rPr lang="ko-KR" altLang="en-US" dirty="0" err="1"/>
              <a:t>데이터노드</a:t>
            </a:r>
            <a:endParaRPr lang="en-US" altLang="ko-KR" dirty="0"/>
          </a:p>
          <a:p>
            <a:pPr algn="ctr"/>
            <a:r>
              <a:rPr lang="ko-KR" altLang="en-US" dirty="0"/>
              <a:t>용량</a:t>
            </a:r>
            <a:r>
              <a:rPr lang="en-US" altLang="ko-KR" dirty="0"/>
              <a:t>50%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686FCE-6670-44C0-AC6F-916F0213B893}"/>
              </a:ext>
            </a:extLst>
          </p:cNvPr>
          <p:cNvSpPr txBox="1"/>
          <p:nvPr/>
        </p:nvSpPr>
        <p:spPr>
          <a:xfrm>
            <a:off x="6108442" y="3513161"/>
            <a:ext cx="662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블록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3799200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네임노드와</a:t>
            </a:r>
            <a:r>
              <a:rPr lang="ko-KR" altLang="en-US" dirty="0"/>
              <a:t> </a:t>
            </a:r>
            <a:r>
              <a:rPr lang="ko-KR" altLang="en-US" dirty="0" err="1"/>
              <a:t>데이터노드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617BA-E599-4C1F-A842-40933977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648" y="1488613"/>
            <a:ext cx="9343744" cy="3880773"/>
          </a:xfrm>
        </p:spPr>
        <p:txBody>
          <a:bodyPr/>
          <a:lstStyle/>
          <a:p>
            <a:r>
              <a:rPr lang="ko-KR" altLang="en-US" dirty="0" err="1"/>
              <a:t>네임노드의</a:t>
            </a:r>
            <a:r>
              <a:rPr lang="ko-KR" altLang="en-US" dirty="0"/>
              <a:t> 기능</a:t>
            </a:r>
            <a:endParaRPr lang="en-US" altLang="ko-KR" dirty="0"/>
          </a:p>
          <a:p>
            <a:pPr lvl="1"/>
            <a:r>
              <a:rPr lang="ko-KR" altLang="en-US" dirty="0"/>
              <a:t>클라이언트 요청 접수</a:t>
            </a:r>
            <a:endParaRPr lang="en-US" altLang="ko-KR" dirty="0"/>
          </a:p>
          <a:p>
            <a:pPr lvl="2"/>
            <a:r>
              <a:rPr lang="ko-KR" altLang="en-US" dirty="0"/>
              <a:t>클라이언트가 </a:t>
            </a:r>
            <a:r>
              <a:rPr lang="en-US" altLang="ko-KR" dirty="0"/>
              <a:t>HDFS</a:t>
            </a:r>
            <a:r>
              <a:rPr lang="ko-KR" altLang="en-US" dirty="0"/>
              <a:t>에 </a:t>
            </a:r>
            <a:r>
              <a:rPr lang="ko-KR" altLang="en-US" dirty="0" err="1"/>
              <a:t>접근할려면</a:t>
            </a:r>
            <a:r>
              <a:rPr lang="ko-KR" altLang="en-US" dirty="0"/>
              <a:t> 반드시 </a:t>
            </a:r>
            <a:r>
              <a:rPr lang="ko-KR" altLang="en-US" dirty="0" err="1"/>
              <a:t>네임노드에</a:t>
            </a:r>
            <a:r>
              <a:rPr lang="ko-KR" altLang="en-US" dirty="0"/>
              <a:t> 먼저 접속해야 한다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HDFS</a:t>
            </a:r>
            <a:r>
              <a:rPr lang="ko-KR" altLang="en-US" dirty="0"/>
              <a:t>에 파일을 저장하는 경우 </a:t>
            </a:r>
            <a:endParaRPr lang="en-US" altLang="ko-KR" dirty="0"/>
          </a:p>
          <a:p>
            <a:pPr lvl="4"/>
            <a:r>
              <a:rPr lang="en-US" altLang="ko-KR" dirty="0"/>
              <a:t>1. </a:t>
            </a:r>
            <a:r>
              <a:rPr lang="ko-KR" altLang="en-US" dirty="0"/>
              <a:t>기존 파일의 저장 여부 확인</a:t>
            </a:r>
            <a:endParaRPr lang="en-US" altLang="ko-KR" dirty="0"/>
          </a:p>
          <a:p>
            <a:pPr lvl="4"/>
            <a:r>
              <a:rPr lang="en-US" altLang="ko-KR" dirty="0"/>
              <a:t>2. </a:t>
            </a:r>
            <a:r>
              <a:rPr lang="ko-KR" altLang="en-US" dirty="0"/>
              <a:t>권한 확인 절차</a:t>
            </a:r>
            <a:endParaRPr lang="en-US" altLang="ko-KR" dirty="0"/>
          </a:p>
          <a:p>
            <a:pPr lvl="4"/>
            <a:r>
              <a:rPr lang="en-US" altLang="ko-KR" dirty="0"/>
              <a:t>3. </a:t>
            </a:r>
            <a:r>
              <a:rPr lang="ko-KR" altLang="en-US" dirty="0"/>
              <a:t>승인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또한 </a:t>
            </a:r>
            <a:r>
              <a:rPr lang="en-US" altLang="ko-KR" dirty="0"/>
              <a:t>HDFS</a:t>
            </a:r>
            <a:r>
              <a:rPr lang="ko-KR" altLang="en-US" dirty="0"/>
              <a:t>에 저장된 파일을 조회하는 경우 블록의 위치정보를 반환</a:t>
            </a:r>
            <a:endParaRPr lang="en-US" altLang="ko-KR" dirty="0"/>
          </a:p>
          <a:p>
            <a:pPr lvl="3"/>
            <a:r>
              <a:rPr lang="en-US" altLang="ko-KR" dirty="0"/>
              <a:t>EX. “A.TXT</a:t>
            </a:r>
            <a:r>
              <a:rPr lang="ko-KR" altLang="en-US" dirty="0"/>
              <a:t>가 저장된 블록은 </a:t>
            </a:r>
            <a:r>
              <a:rPr lang="en-US" altLang="ko-KR" dirty="0"/>
              <a:t>A,C,D </a:t>
            </a:r>
            <a:r>
              <a:rPr lang="ko-KR" altLang="en-US" dirty="0"/>
              <a:t>위치에 있음</a:t>
            </a:r>
            <a:r>
              <a:rPr lang="en-US" altLang="ko-K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536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네임노드와</a:t>
            </a:r>
            <a:r>
              <a:rPr lang="ko-KR" altLang="en-US" dirty="0"/>
              <a:t> </a:t>
            </a:r>
            <a:r>
              <a:rPr lang="ko-KR" altLang="en-US" dirty="0" err="1"/>
              <a:t>데이터노드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617BA-E599-4C1F-A842-40933977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9343744" cy="3880773"/>
          </a:xfrm>
        </p:spPr>
        <p:txBody>
          <a:bodyPr/>
          <a:lstStyle/>
          <a:p>
            <a:r>
              <a:rPr lang="ko-KR" altLang="en-US" dirty="0"/>
              <a:t>데이터 노드의 기능</a:t>
            </a:r>
            <a:endParaRPr lang="en-US" altLang="ko-KR" dirty="0"/>
          </a:p>
          <a:p>
            <a:pPr lvl="1"/>
            <a:r>
              <a:rPr lang="ko-KR" altLang="en-US" dirty="0"/>
              <a:t>클라이언트가 </a:t>
            </a:r>
            <a:r>
              <a:rPr lang="en-US" altLang="ko-KR" dirty="0"/>
              <a:t>HDFS</a:t>
            </a:r>
            <a:r>
              <a:rPr lang="ko-KR" altLang="en-US" dirty="0"/>
              <a:t>에 저장하는 파일을 로컬 디스크에 유지한다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로킬디스크에</a:t>
            </a:r>
            <a:r>
              <a:rPr lang="ko-KR" altLang="en-US" dirty="0"/>
              <a:t> 저장되는 파일 구성</a:t>
            </a:r>
            <a:endParaRPr lang="en-US" altLang="ko-KR" dirty="0"/>
          </a:p>
          <a:p>
            <a:pPr lvl="3"/>
            <a:r>
              <a:rPr lang="en-US" altLang="ko-KR" dirty="0"/>
              <a:t>1. </a:t>
            </a:r>
            <a:r>
              <a:rPr lang="ko-KR" altLang="en-US" dirty="0"/>
              <a:t>실제 데이터가 저장되어 있는 </a:t>
            </a:r>
            <a:r>
              <a:rPr lang="en-US" altLang="ko-KR" dirty="0"/>
              <a:t>RAW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lvl="3"/>
            <a:r>
              <a:rPr lang="en-US" altLang="ko-KR" dirty="0"/>
              <a:t>2. </a:t>
            </a:r>
            <a:r>
              <a:rPr lang="ko-KR" altLang="en-US" dirty="0" err="1"/>
              <a:t>체크섬이나</a:t>
            </a:r>
            <a:r>
              <a:rPr lang="ko-KR" altLang="en-US" dirty="0"/>
              <a:t> 파일 생성 일자와 같은 메타데이터가 설정되어 있는 파일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7972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C1034-5DBD-48E5-B379-CCE11203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20" y="0"/>
            <a:ext cx="12198220" cy="6858000"/>
          </a:xfrm>
        </p:spPr>
        <p:txBody>
          <a:bodyPr/>
          <a:lstStyle/>
          <a:p>
            <a:pPr algn="ctr"/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 err="1"/>
              <a:t>맵리듀스</a:t>
            </a:r>
            <a:r>
              <a:rPr lang="en-US" altLang="ko-KR" dirty="0"/>
              <a:t>(MapReduce)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721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맵리듀스</a:t>
            </a:r>
            <a:r>
              <a:rPr lang="en-US" altLang="ko-KR" dirty="0"/>
              <a:t>(MapReduce)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80AC1-A83F-46E4-8FEF-7069C957E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HDFS</a:t>
            </a:r>
            <a:r>
              <a:rPr lang="ko-KR" altLang="en-US" dirty="0"/>
              <a:t>에 저장된 파일을 분산 배치 분석을 할 수 있게 도와주는 프레임워크이다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맵리듀스</a:t>
            </a:r>
            <a:r>
              <a:rPr lang="ko-KR" altLang="en-US" dirty="0"/>
              <a:t> 프로그래밍 모델은 맵</a:t>
            </a:r>
            <a:r>
              <a:rPr lang="en-US" altLang="ko-KR" dirty="0"/>
              <a:t>(Map)</a:t>
            </a:r>
            <a:r>
              <a:rPr lang="ko-KR" altLang="en-US" dirty="0"/>
              <a:t>과 </a:t>
            </a:r>
            <a:r>
              <a:rPr lang="ko-KR" altLang="en-US" dirty="0" err="1"/>
              <a:t>리듀스</a:t>
            </a:r>
            <a:r>
              <a:rPr lang="en-US" altLang="ko-KR" dirty="0"/>
              <a:t>(Reduce)</a:t>
            </a:r>
            <a:r>
              <a:rPr lang="ko-KR" altLang="en-US" dirty="0"/>
              <a:t>라는 두 가지 단계로 데이터를 처리한다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Map : </a:t>
            </a:r>
            <a:r>
              <a:rPr lang="ko-KR" altLang="en-US" dirty="0"/>
              <a:t>입력 파일을 한 </a:t>
            </a:r>
            <a:r>
              <a:rPr lang="ko-KR" altLang="en-US" dirty="0" err="1"/>
              <a:t>줄씩</a:t>
            </a:r>
            <a:r>
              <a:rPr lang="ko-KR" altLang="en-US" dirty="0"/>
              <a:t> 읽어서 데이터 변형을 한다</a:t>
            </a:r>
            <a:endParaRPr lang="en-US" altLang="ko-KR" dirty="0"/>
          </a:p>
          <a:p>
            <a:pPr lvl="1"/>
            <a:r>
              <a:rPr lang="en-US" altLang="ko-KR" dirty="0"/>
              <a:t>Reduce : </a:t>
            </a:r>
            <a:r>
              <a:rPr lang="ko-KR" altLang="en-US" dirty="0" err="1"/>
              <a:t>맵의</a:t>
            </a:r>
            <a:r>
              <a:rPr lang="ko-KR" altLang="en-US" dirty="0"/>
              <a:t> 결과 데이터를 집계한다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개념은 </a:t>
            </a:r>
            <a:r>
              <a:rPr lang="ko-KR" altLang="en-US" dirty="0" err="1">
                <a:solidFill>
                  <a:srgbClr val="FF0000"/>
                </a:solidFill>
              </a:rPr>
              <a:t>말로썬</a:t>
            </a:r>
            <a:r>
              <a:rPr lang="ko-KR" altLang="en-US" dirty="0">
                <a:solidFill>
                  <a:srgbClr val="FF0000"/>
                </a:solidFill>
              </a:rPr>
              <a:t> 복잡하니 예시 보고 이해하는게 좋다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348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맵리듀스</a:t>
            </a:r>
            <a:r>
              <a:rPr lang="en-US" altLang="ko-KR" dirty="0"/>
              <a:t>(MapReduce) - </a:t>
            </a:r>
            <a:r>
              <a:rPr lang="ko-KR" altLang="en-US" dirty="0"/>
              <a:t>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80AC1-A83F-46E4-8FEF-7069C957E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8802"/>
            <a:ext cx="8596668" cy="5129444"/>
          </a:xfrm>
        </p:spPr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89E1DDD-C607-4C02-826D-F4361ECCFE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1668" y="166370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408719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09208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360252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26600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사용자아이디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행동유형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관련금액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36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20190305 09:30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Chulsoo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AddToCart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62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20190305 10:02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Chulsoo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Buy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33000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14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20190305 12:33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YeongHee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Buy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8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20190404 10:22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Chulsoo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Buy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33000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203650"/>
                  </a:ext>
                </a:extLst>
              </a:tr>
            </a:tbl>
          </a:graphicData>
        </a:graphic>
      </p:graphicFrame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52814CB-CE78-44DF-A8E6-B46684048C4D}"/>
              </a:ext>
            </a:extLst>
          </p:cNvPr>
          <p:cNvSpPr txBox="1">
            <a:spLocks/>
          </p:cNvSpPr>
          <p:nvPr/>
        </p:nvSpPr>
        <p:spPr>
          <a:xfrm>
            <a:off x="812956" y="1270000"/>
            <a:ext cx="8596668" cy="53656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MapReduce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맵리듀스는</a:t>
            </a:r>
            <a:r>
              <a:rPr lang="ko-KR" altLang="en-US" dirty="0"/>
              <a:t> 로그파일에서 한 </a:t>
            </a:r>
            <a:r>
              <a:rPr lang="ko-KR" altLang="en-US" dirty="0" err="1"/>
              <a:t>줄씩</a:t>
            </a:r>
            <a:r>
              <a:rPr lang="ko-KR" altLang="en-US" dirty="0"/>
              <a:t> 읽어서 적당한 부분을 잘라내는 </a:t>
            </a:r>
            <a:r>
              <a:rPr lang="ko-KR" altLang="en-US" dirty="0" err="1"/>
              <a:t>파싱작업을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실제 </a:t>
            </a:r>
            <a:r>
              <a:rPr lang="ko-KR" altLang="en-US" dirty="0" err="1"/>
              <a:t>맵리듀스</a:t>
            </a:r>
            <a:r>
              <a:rPr lang="ko-KR" altLang="en-US" dirty="0"/>
              <a:t> 사용방법</a:t>
            </a:r>
            <a:r>
              <a:rPr lang="en-US" altLang="ko-KR" dirty="0"/>
              <a:t>(?)</a:t>
            </a:r>
          </a:p>
          <a:p>
            <a:pPr lvl="2"/>
            <a:r>
              <a:rPr lang="en-US" altLang="ko-KR" dirty="0"/>
              <a:t>map(</a:t>
            </a:r>
            <a:r>
              <a:rPr lang="en-US" altLang="ko-KR" dirty="0">
                <a:solidFill>
                  <a:srgbClr val="FF0000"/>
                </a:solidFill>
              </a:rPr>
              <a:t>Buy</a:t>
            </a:r>
            <a:r>
              <a:rPr lang="en-US" altLang="ko-KR" dirty="0"/>
              <a:t>, 1)</a:t>
            </a:r>
            <a:endParaRPr lang="ko-KR" altLang="en-US" dirty="0"/>
          </a:p>
          <a:p>
            <a:pPr lvl="2"/>
            <a:r>
              <a:rPr lang="en-US" altLang="ko-KR" dirty="0" err="1"/>
              <a:t>reduceByKey</a:t>
            </a:r>
            <a:r>
              <a:rPr lang="en-US" altLang="ko-KR" dirty="0"/>
              <a:t>((</a:t>
            </a:r>
            <a:r>
              <a:rPr lang="en-US" altLang="ko-KR" dirty="0" err="1"/>
              <a:t>a,b</a:t>
            </a:r>
            <a:r>
              <a:rPr lang="en-US" altLang="ko-KR" dirty="0"/>
              <a:t>) =&gt; </a:t>
            </a:r>
            <a:r>
              <a:rPr lang="en-US" altLang="ko-KR" dirty="0" err="1"/>
              <a:t>a+b</a:t>
            </a:r>
            <a:r>
              <a:rPr lang="en-US" altLang="ko-KR" dirty="0"/>
              <a:t>) </a:t>
            </a:r>
          </a:p>
          <a:p>
            <a:pPr lvl="2"/>
            <a:r>
              <a:rPr lang="ko-KR" altLang="en-US" dirty="0"/>
              <a:t>결과 </a:t>
            </a:r>
            <a:r>
              <a:rPr lang="en-US" altLang="ko-KR" dirty="0"/>
              <a:t>: 88000</a:t>
            </a:r>
            <a:r>
              <a:rPr lang="ko-KR" altLang="en-US" dirty="0"/>
              <a:t>원</a:t>
            </a:r>
            <a:endParaRPr lang="en-US" altLang="ko-KR" dirty="0"/>
          </a:p>
          <a:p>
            <a:pPr lvl="2"/>
            <a:r>
              <a:rPr lang="en-US" altLang="ko-KR" dirty="0"/>
              <a:t>Map(</a:t>
            </a:r>
            <a:r>
              <a:rPr lang="en-US" altLang="ko-KR" dirty="0" err="1">
                <a:solidFill>
                  <a:srgbClr val="FF0000"/>
                </a:solidFill>
              </a:rPr>
              <a:t>Chulsoo_Buy</a:t>
            </a:r>
            <a:r>
              <a:rPr lang="en-US" altLang="ko-KR" dirty="0"/>
              <a:t>, 1)</a:t>
            </a:r>
          </a:p>
          <a:p>
            <a:pPr lvl="2"/>
            <a:r>
              <a:rPr lang="en-US" altLang="ko-KR" dirty="0" err="1"/>
              <a:t>reduceByKey</a:t>
            </a:r>
            <a:r>
              <a:rPr lang="en-US" altLang="ko-KR" dirty="0"/>
              <a:t>((</a:t>
            </a:r>
            <a:r>
              <a:rPr lang="en-US" altLang="ko-KR" dirty="0" err="1"/>
              <a:t>a,b</a:t>
            </a:r>
            <a:r>
              <a:rPr lang="en-US" altLang="ko-KR" dirty="0"/>
              <a:t>) =&gt; </a:t>
            </a:r>
            <a:r>
              <a:rPr lang="en-US" altLang="ko-KR" dirty="0" err="1"/>
              <a:t>a+b</a:t>
            </a:r>
            <a:r>
              <a:rPr lang="en-US" altLang="ko-KR" dirty="0"/>
              <a:t>) </a:t>
            </a:r>
          </a:p>
          <a:p>
            <a:pPr lvl="2"/>
            <a:r>
              <a:rPr lang="ko-KR" altLang="en-US" dirty="0"/>
              <a:t>결과 </a:t>
            </a:r>
            <a:r>
              <a:rPr lang="en-US" altLang="ko-KR" dirty="0"/>
              <a:t>: 66000</a:t>
            </a:r>
            <a:r>
              <a:rPr lang="ko-KR" altLang="en-US" dirty="0"/>
              <a:t>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3917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맵리듀스</a:t>
            </a:r>
            <a:r>
              <a:rPr lang="en-US" altLang="ko-KR" dirty="0"/>
              <a:t>(MapReduce) – </a:t>
            </a:r>
            <a:r>
              <a:rPr lang="en-US" altLang="ko-KR" dirty="0" err="1"/>
              <a:t>WordCount</a:t>
            </a:r>
            <a:r>
              <a:rPr lang="en-US" altLang="ko-KR" dirty="0"/>
              <a:t>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80AC1-A83F-46E4-8FEF-7069C957E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8802"/>
            <a:ext cx="8596668" cy="5129444"/>
          </a:xfrm>
        </p:spPr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52814CB-CE78-44DF-A8E6-B46684048C4D}"/>
              </a:ext>
            </a:extLst>
          </p:cNvPr>
          <p:cNvSpPr txBox="1">
            <a:spLocks/>
          </p:cNvSpPr>
          <p:nvPr/>
        </p:nvSpPr>
        <p:spPr>
          <a:xfrm>
            <a:off x="812956" y="1270000"/>
            <a:ext cx="8596668" cy="5365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C5B6DE-D789-4C36-9E25-D2ACE1001050}"/>
              </a:ext>
            </a:extLst>
          </p:cNvPr>
          <p:cNvSpPr/>
          <p:nvPr/>
        </p:nvSpPr>
        <p:spPr>
          <a:xfrm>
            <a:off x="1073790" y="1867524"/>
            <a:ext cx="1844207" cy="122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Read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book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672C38-2373-4A47-A30E-5D482D85B982}"/>
              </a:ext>
            </a:extLst>
          </p:cNvPr>
          <p:cNvSpPr/>
          <p:nvPr/>
        </p:nvSpPr>
        <p:spPr>
          <a:xfrm>
            <a:off x="1073790" y="3259122"/>
            <a:ext cx="1844207" cy="122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 a book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8EED3-F04D-491B-9A5F-AAD614D15909}"/>
              </a:ext>
            </a:extLst>
          </p:cNvPr>
          <p:cNvSpPr txBox="1"/>
          <p:nvPr/>
        </p:nvSpPr>
        <p:spPr>
          <a:xfrm>
            <a:off x="1334624" y="1363966"/>
            <a:ext cx="237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파일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8D415F-0A03-4F28-AF07-BFE5C6B61015}"/>
              </a:ext>
            </a:extLst>
          </p:cNvPr>
          <p:cNvSpPr txBox="1"/>
          <p:nvPr/>
        </p:nvSpPr>
        <p:spPr>
          <a:xfrm>
            <a:off x="3924247" y="1388802"/>
            <a:ext cx="237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맵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72182C-FDFE-47A9-82D1-A9604AE998DE}"/>
              </a:ext>
            </a:extLst>
          </p:cNvPr>
          <p:cNvSpPr/>
          <p:nvPr/>
        </p:nvSpPr>
        <p:spPr>
          <a:xfrm>
            <a:off x="3239146" y="1867524"/>
            <a:ext cx="1844207" cy="122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Read 1</a:t>
            </a:r>
          </a:p>
          <a:p>
            <a:pPr algn="ctr"/>
            <a:r>
              <a:rPr lang="en-US" altLang="ko-KR" dirty="0"/>
              <a:t>A 1</a:t>
            </a:r>
          </a:p>
          <a:p>
            <a:pPr algn="ctr"/>
            <a:r>
              <a:rPr lang="en-US" altLang="ko-KR" dirty="0"/>
              <a:t>Book 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BE55FB-7459-4DAD-8B64-9A97F1C48512}"/>
              </a:ext>
            </a:extLst>
          </p:cNvPr>
          <p:cNvSpPr/>
          <p:nvPr/>
        </p:nvSpPr>
        <p:spPr>
          <a:xfrm>
            <a:off x="3239145" y="3259122"/>
            <a:ext cx="1844207" cy="122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 1</a:t>
            </a:r>
          </a:p>
          <a:p>
            <a:pPr algn="ctr"/>
            <a:r>
              <a:rPr lang="en-US" altLang="ko-KR" dirty="0"/>
              <a:t>A 1</a:t>
            </a:r>
          </a:p>
          <a:p>
            <a:pPr algn="ctr"/>
            <a:r>
              <a:rPr lang="en-US" altLang="ko-KR" dirty="0"/>
              <a:t>Book 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20AF88-4525-480B-978A-CCCFD47E08AC}"/>
              </a:ext>
            </a:extLst>
          </p:cNvPr>
          <p:cNvSpPr txBox="1"/>
          <p:nvPr/>
        </p:nvSpPr>
        <p:spPr>
          <a:xfrm>
            <a:off x="6006198" y="1388802"/>
            <a:ext cx="237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리듀스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522336-402C-4888-A193-5839E6F85C6E}"/>
              </a:ext>
            </a:extLst>
          </p:cNvPr>
          <p:cNvSpPr/>
          <p:nvPr/>
        </p:nvSpPr>
        <p:spPr>
          <a:xfrm>
            <a:off x="5530738" y="1867523"/>
            <a:ext cx="1844207" cy="2616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Read 1</a:t>
            </a:r>
          </a:p>
          <a:p>
            <a:pPr algn="ctr"/>
            <a:r>
              <a:rPr lang="en-US" altLang="ko-KR" dirty="0"/>
              <a:t>A 1</a:t>
            </a:r>
          </a:p>
          <a:p>
            <a:pPr algn="ctr"/>
            <a:r>
              <a:rPr lang="en-US" altLang="ko-KR" dirty="0"/>
              <a:t>Book 1</a:t>
            </a:r>
          </a:p>
          <a:p>
            <a:pPr algn="ctr"/>
            <a:r>
              <a:rPr lang="en-US" altLang="ko-KR" dirty="0"/>
              <a:t>Write 1</a:t>
            </a:r>
          </a:p>
          <a:p>
            <a:pPr algn="ctr"/>
            <a:r>
              <a:rPr lang="en-US" altLang="ko-KR" dirty="0"/>
              <a:t>A 1</a:t>
            </a:r>
          </a:p>
          <a:p>
            <a:pPr algn="ctr"/>
            <a:r>
              <a:rPr lang="en-US" altLang="ko-KR" dirty="0"/>
              <a:t>Book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AC5229-B942-45B0-800E-733AD2B28E27}"/>
              </a:ext>
            </a:extLst>
          </p:cNvPr>
          <p:cNvSpPr txBox="1"/>
          <p:nvPr/>
        </p:nvSpPr>
        <p:spPr>
          <a:xfrm>
            <a:off x="8076514" y="1388802"/>
            <a:ext cx="237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 파일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B92372-3127-4200-9CDE-303DBF7BDDA2}"/>
              </a:ext>
            </a:extLst>
          </p:cNvPr>
          <p:cNvSpPr/>
          <p:nvPr/>
        </p:nvSpPr>
        <p:spPr>
          <a:xfrm>
            <a:off x="7782805" y="1867523"/>
            <a:ext cx="1844207" cy="2616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Read 1</a:t>
            </a:r>
          </a:p>
          <a:p>
            <a:pPr algn="ctr"/>
            <a:r>
              <a:rPr lang="en-US" altLang="ko-KR" dirty="0"/>
              <a:t>A 2</a:t>
            </a:r>
          </a:p>
          <a:p>
            <a:pPr algn="ctr"/>
            <a:r>
              <a:rPr lang="en-US" altLang="ko-KR" dirty="0"/>
              <a:t>Book 2</a:t>
            </a:r>
          </a:p>
          <a:p>
            <a:pPr algn="ctr"/>
            <a:r>
              <a:rPr lang="en-US" altLang="ko-KR" dirty="0"/>
              <a:t>Write 1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F55F95E-5C90-470C-A03E-A512A4F74772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917997" y="2479921"/>
            <a:ext cx="321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C098C03-9BD9-4DF8-97B7-8253CFAB66F0}"/>
              </a:ext>
            </a:extLst>
          </p:cNvPr>
          <p:cNvCxnSpPr>
            <a:cxnSpLocks/>
          </p:cNvCxnSpPr>
          <p:nvPr/>
        </p:nvCxnSpPr>
        <p:spPr>
          <a:xfrm>
            <a:off x="2917996" y="3871518"/>
            <a:ext cx="321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450169C-E8FB-4ADE-A800-DA348A514E3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083352" y="2479920"/>
            <a:ext cx="447386" cy="69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0D87757-D362-48DF-893E-3F8F89B30B5E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5083352" y="3175719"/>
            <a:ext cx="447386" cy="69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ACD92E5-1B6B-4967-8596-D4CC9B37DCC5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374945" y="3175719"/>
            <a:ext cx="407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DDFA10B-8031-417C-A2B5-5BC3C81D584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12444" y="471685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309792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0417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Map</a:t>
                      </a:r>
                      <a:r>
                        <a:rPr lang="ko-KR" altLang="en-US" dirty="0"/>
                        <a:t>의 입력 </a:t>
                      </a:r>
                      <a:r>
                        <a:rPr lang="en-US" altLang="ko-KR" dirty="0"/>
                        <a:t>Key : </a:t>
                      </a:r>
                      <a:r>
                        <a:rPr lang="ko-KR" altLang="en-US" dirty="0"/>
                        <a:t>각 줄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Reduce</a:t>
                      </a:r>
                      <a:r>
                        <a:rPr lang="ko-KR" altLang="en-US" dirty="0"/>
                        <a:t>의 입력 </a:t>
                      </a:r>
                      <a:r>
                        <a:rPr lang="en-US" altLang="ko-KR" dirty="0"/>
                        <a:t>Key : </a:t>
                      </a:r>
                      <a:r>
                        <a:rPr lang="ko-KR" altLang="en-US" dirty="0"/>
                        <a:t>단어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12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입력값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각 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입력값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단어 개수의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39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Map</a:t>
                      </a:r>
                      <a:r>
                        <a:rPr lang="ko-KR" altLang="en-US" dirty="0"/>
                        <a:t>의 출력 </a:t>
                      </a:r>
                      <a:r>
                        <a:rPr lang="en-US" altLang="ko-KR" dirty="0"/>
                        <a:t>Key : </a:t>
                      </a:r>
                      <a:r>
                        <a:rPr lang="ko-KR" altLang="en-US" dirty="0"/>
                        <a:t>단어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출력 </a:t>
                      </a:r>
                      <a:r>
                        <a:rPr lang="en-US" altLang="ko-KR" dirty="0"/>
                        <a:t>Key : </a:t>
                      </a:r>
                      <a:r>
                        <a:rPr lang="ko-KR" altLang="en-US" dirty="0"/>
                        <a:t>단어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Map</a:t>
                      </a:r>
                      <a:r>
                        <a:rPr lang="ko-KR" altLang="en-US" dirty="0"/>
                        <a:t>의 출력 </a:t>
                      </a:r>
                      <a:r>
                        <a:rPr lang="en-US" altLang="ko-KR" dirty="0"/>
                        <a:t>Value : </a:t>
                      </a:r>
                      <a:r>
                        <a:rPr lang="ko-KR" altLang="en-US" dirty="0"/>
                        <a:t>단어의 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출력 </a:t>
                      </a:r>
                      <a:r>
                        <a:rPr lang="en-US" altLang="ko-KR" dirty="0"/>
                        <a:t>Value : </a:t>
                      </a:r>
                      <a:r>
                        <a:rPr lang="ko-KR" altLang="en-US" dirty="0"/>
                        <a:t>단어 개수의 합계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70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393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맵리듀스</a:t>
            </a:r>
            <a:r>
              <a:rPr lang="en-US" altLang="ko-KR" dirty="0"/>
              <a:t>(MapReduce) </a:t>
            </a:r>
            <a:r>
              <a:rPr lang="ko-KR" altLang="en-US" dirty="0"/>
              <a:t>추가설명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313C352-9BC7-46C2-89B5-C215B0A22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66714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맵리듀스</a:t>
            </a:r>
            <a:r>
              <a:rPr lang="ko-KR" altLang="en-US" dirty="0"/>
              <a:t> 추가 설명</a:t>
            </a:r>
            <a:endParaRPr lang="en-US" altLang="ko-KR" dirty="0"/>
          </a:p>
          <a:p>
            <a:pPr lvl="1"/>
            <a:r>
              <a:rPr lang="ko-KR" altLang="en-US" dirty="0"/>
              <a:t>데이터의 양이 너무 많기 때문에 최대한 단순화해서 처리해야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위의 예제에서 봤듯이 단순한처리가 가능하며</a:t>
            </a:r>
            <a:r>
              <a:rPr lang="en-US" altLang="ko-KR" dirty="0"/>
              <a:t>, </a:t>
            </a:r>
            <a:r>
              <a:rPr lang="ko-KR" altLang="en-US" dirty="0"/>
              <a:t>그래야 병렬처리가 가능하다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기준이 되는 값은 하나여야 프로세스가 단순하다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8044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C1034-5DBD-48E5-B379-CCE11203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20" y="0"/>
            <a:ext cx="12198220" cy="6858000"/>
          </a:xfrm>
        </p:spPr>
        <p:txBody>
          <a:bodyPr/>
          <a:lstStyle/>
          <a:p>
            <a:pPr algn="ctr"/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빅데이터와 </a:t>
            </a:r>
            <a:r>
              <a:rPr lang="ko-KR" altLang="en-US" dirty="0" err="1"/>
              <a:t>하둡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4461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C1034-5DBD-48E5-B379-CCE11203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20" y="0"/>
            <a:ext cx="12198220" cy="6858000"/>
          </a:xfrm>
        </p:spPr>
        <p:txBody>
          <a:bodyPr/>
          <a:lstStyle/>
          <a:p>
            <a:pPr algn="ctr"/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 err="1"/>
              <a:t>하둡</a:t>
            </a:r>
            <a:r>
              <a:rPr lang="ko-KR" altLang="en-US" dirty="0"/>
              <a:t> </a:t>
            </a:r>
            <a:r>
              <a:rPr lang="en-US" altLang="ko-KR" dirty="0"/>
              <a:t>1.x</a:t>
            </a:r>
            <a:r>
              <a:rPr lang="ko-KR" altLang="en-US" dirty="0"/>
              <a:t>버전의 단점 및 </a:t>
            </a:r>
            <a:r>
              <a:rPr lang="en-US" altLang="ko-KR" dirty="0"/>
              <a:t>YARN</a:t>
            </a:r>
            <a:r>
              <a:rPr lang="ko-KR" altLang="en-US" dirty="0"/>
              <a:t>의 등장</a:t>
            </a:r>
          </a:p>
        </p:txBody>
      </p:sp>
    </p:spTree>
    <p:extLst>
      <p:ext uri="{BB962C8B-B14F-4D97-AF65-F5344CB8AC3E}">
        <p14:creationId xmlns:p14="http://schemas.microsoft.com/office/powerpoint/2010/main" val="2416176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하둡</a:t>
            </a:r>
            <a:r>
              <a:rPr lang="ko-KR" altLang="en-US" dirty="0"/>
              <a:t> </a:t>
            </a:r>
            <a:r>
              <a:rPr lang="en-US" altLang="ko-KR" dirty="0"/>
              <a:t>1.x</a:t>
            </a:r>
            <a:r>
              <a:rPr lang="ko-KR" altLang="en-US" dirty="0"/>
              <a:t>의 단점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313C352-9BC7-46C2-89B5-C215B0A22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66714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3AB2FAC-5E97-44C1-A6CF-E5F514A26642}"/>
              </a:ext>
            </a:extLst>
          </p:cNvPr>
          <p:cNvSpPr txBox="1">
            <a:spLocks/>
          </p:cNvSpPr>
          <p:nvPr/>
        </p:nvSpPr>
        <p:spPr>
          <a:xfrm>
            <a:off x="677334" y="1597905"/>
            <a:ext cx="8596668" cy="4466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하둡</a:t>
            </a:r>
            <a:r>
              <a:rPr lang="ko-KR" altLang="en-US" dirty="0"/>
              <a:t> </a:t>
            </a:r>
            <a:r>
              <a:rPr lang="en-US" altLang="ko-KR" dirty="0"/>
              <a:t>1.x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ko-KR" altLang="en-US" dirty="0" err="1">
                <a:solidFill>
                  <a:srgbClr val="FF0000"/>
                </a:solidFill>
              </a:rPr>
              <a:t>맵리듀스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API</a:t>
            </a:r>
            <a:r>
              <a:rPr lang="ko-KR" altLang="en-US" dirty="0">
                <a:solidFill>
                  <a:srgbClr val="FF0000"/>
                </a:solidFill>
              </a:rPr>
              <a:t>로만 만든 프로그램만 실행이 가능</a:t>
            </a:r>
            <a:r>
              <a:rPr lang="ko-KR" altLang="en-US" dirty="0"/>
              <a:t>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하이브</a:t>
            </a:r>
            <a:r>
              <a:rPr lang="en-US" altLang="ko-KR" dirty="0"/>
              <a:t>, </a:t>
            </a:r>
            <a:r>
              <a:rPr lang="ko-KR" altLang="en-US" dirty="0" err="1"/>
              <a:t>피그</a:t>
            </a:r>
            <a:r>
              <a:rPr lang="ko-KR" altLang="en-US" dirty="0"/>
              <a:t> 등 </a:t>
            </a:r>
            <a:r>
              <a:rPr lang="ko-KR" altLang="en-US" dirty="0" err="1"/>
              <a:t>맵리듀스</a:t>
            </a:r>
            <a:r>
              <a:rPr lang="ko-KR" altLang="en-US" dirty="0"/>
              <a:t> 기반 어플리케이션만 실행이 가능하며</a:t>
            </a:r>
            <a:r>
              <a:rPr lang="en-US" altLang="ko-KR" dirty="0"/>
              <a:t>, </a:t>
            </a:r>
            <a:r>
              <a:rPr lang="ko-KR" altLang="en-US" dirty="0"/>
              <a:t>실시간 처리</a:t>
            </a:r>
            <a:r>
              <a:rPr lang="en-US" altLang="ko-KR" dirty="0"/>
              <a:t>, </a:t>
            </a:r>
            <a:r>
              <a:rPr lang="ko-KR" altLang="en-US" dirty="0"/>
              <a:t>그래프 알고리즘 등 다양한 형태 사용이 불가능하다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다른 알고리즘을 적용하고 싶어도 </a:t>
            </a:r>
            <a:r>
              <a:rPr lang="ko-KR" altLang="en-US" dirty="0" err="1"/>
              <a:t>맵리듀스</a:t>
            </a:r>
            <a:r>
              <a:rPr lang="ko-KR" altLang="en-US" dirty="0"/>
              <a:t> 방식만 사용하기 때문에 다른 알고리즘 지원에 한계가 존재한다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4329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하둡</a:t>
            </a:r>
            <a:r>
              <a:rPr lang="ko-KR" altLang="en-US" dirty="0"/>
              <a:t> </a:t>
            </a:r>
            <a:r>
              <a:rPr lang="en-US" altLang="ko-KR" dirty="0"/>
              <a:t>1.x</a:t>
            </a:r>
            <a:r>
              <a:rPr lang="ko-KR" altLang="en-US" dirty="0"/>
              <a:t>의 단점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313C352-9BC7-46C2-89B5-C215B0A22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66714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3AB2FAC-5E97-44C1-A6CF-E5F514A26642}"/>
              </a:ext>
            </a:extLst>
          </p:cNvPr>
          <p:cNvSpPr txBox="1">
            <a:spLocks/>
          </p:cNvSpPr>
          <p:nvPr/>
        </p:nvSpPr>
        <p:spPr>
          <a:xfrm>
            <a:off x="677334" y="1597905"/>
            <a:ext cx="8596668" cy="4466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맵리듀스</a:t>
            </a:r>
            <a:r>
              <a:rPr lang="ko-KR" altLang="en-US" dirty="0"/>
              <a:t> </a:t>
            </a:r>
            <a:r>
              <a:rPr lang="en-US" altLang="ko-KR" dirty="0"/>
              <a:t>SPOF</a:t>
            </a:r>
            <a:r>
              <a:rPr lang="ko-KR" altLang="en-US" dirty="0"/>
              <a:t>의 문제 </a:t>
            </a:r>
            <a:r>
              <a:rPr lang="en-US" altLang="ko-KR" dirty="0"/>
              <a:t>(</a:t>
            </a:r>
            <a:r>
              <a:rPr lang="ko-KR" altLang="en-US" dirty="0" err="1"/>
              <a:t>단일고장점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잡트래커에</a:t>
            </a:r>
            <a:r>
              <a:rPr lang="ko-KR" altLang="en-US" dirty="0"/>
              <a:t> 문제가 생기면 </a:t>
            </a:r>
            <a:r>
              <a:rPr lang="ko-KR" altLang="en-US" dirty="0" err="1"/>
              <a:t>테스크트래커가</a:t>
            </a:r>
            <a:r>
              <a:rPr lang="ko-KR" altLang="en-US" dirty="0"/>
              <a:t> </a:t>
            </a:r>
            <a:r>
              <a:rPr lang="ko-KR" altLang="en-US" dirty="0" err="1"/>
              <a:t>작동중이라도</a:t>
            </a:r>
            <a:r>
              <a:rPr lang="ko-KR" altLang="en-US" dirty="0"/>
              <a:t> </a:t>
            </a:r>
            <a:r>
              <a:rPr lang="ko-KR" altLang="en-US" dirty="0" err="1"/>
              <a:t>맵리듀스를</a:t>
            </a:r>
            <a:r>
              <a:rPr lang="ko-KR" altLang="en-US" dirty="0"/>
              <a:t> 사용을 못한다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14338" name="Picture 2" descr="íë¡ ì¡í¸ëì»¤ì ëí ì´ë¯¸ì§ ê²ìê²°ê³¼">
            <a:extLst>
              <a:ext uri="{FF2B5EF4-FFF2-40B4-BE49-F238E27FC236}">
                <a16:creationId xmlns:a16="http://schemas.microsoft.com/office/drawing/2014/main" id="{DDAF61C6-CE27-4F94-8F79-9EB736E3A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80" y="2388678"/>
            <a:ext cx="653415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9EAD554-6FDE-4001-8768-E7AC2D0773F6}"/>
              </a:ext>
            </a:extLst>
          </p:cNvPr>
          <p:cNvSpPr/>
          <p:nvPr/>
        </p:nvSpPr>
        <p:spPr>
          <a:xfrm>
            <a:off x="2761861" y="3200401"/>
            <a:ext cx="2668555" cy="75578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AED3089-DC63-4076-B5BF-7CE80D48346B}"/>
              </a:ext>
            </a:extLst>
          </p:cNvPr>
          <p:cNvCxnSpPr>
            <a:cxnSpLocks/>
          </p:cNvCxnSpPr>
          <p:nvPr/>
        </p:nvCxnSpPr>
        <p:spPr>
          <a:xfrm flipV="1">
            <a:off x="5477069" y="3429000"/>
            <a:ext cx="2799184" cy="16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8B67CB-ADD9-47C9-AE2D-CDA5E04DC2DA}"/>
              </a:ext>
            </a:extLst>
          </p:cNvPr>
          <p:cNvSpPr txBox="1"/>
          <p:nvPr/>
        </p:nvSpPr>
        <p:spPr>
          <a:xfrm>
            <a:off x="8192276" y="3200401"/>
            <a:ext cx="3844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잡트래커</a:t>
            </a:r>
            <a:r>
              <a:rPr lang="ko-KR" altLang="en-US" dirty="0"/>
              <a:t> 문제발생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태스크트래커</a:t>
            </a:r>
            <a:r>
              <a:rPr lang="ko-KR" altLang="en-US" dirty="0"/>
              <a:t> </a:t>
            </a:r>
            <a:r>
              <a:rPr lang="ko-KR" altLang="en-US" dirty="0" err="1"/>
              <a:t>사용못함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맵리듀스</a:t>
            </a:r>
            <a:r>
              <a:rPr lang="ko-KR" altLang="en-US" dirty="0"/>
              <a:t> 못씀</a:t>
            </a:r>
            <a:endParaRPr lang="en-US" altLang="ko-KR" dirty="0"/>
          </a:p>
          <a:p>
            <a:r>
              <a:rPr lang="en-US" altLang="ko-KR" dirty="0"/>
              <a:t> =&gt; </a:t>
            </a:r>
            <a:r>
              <a:rPr lang="ko-KR" altLang="en-US" dirty="0"/>
              <a:t>데이터 추출 불가능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FB2F49-0226-454C-9898-1FB1A043BAF9}"/>
              </a:ext>
            </a:extLst>
          </p:cNvPr>
          <p:cNvSpPr/>
          <p:nvPr/>
        </p:nvSpPr>
        <p:spPr>
          <a:xfrm>
            <a:off x="5788090" y="4273421"/>
            <a:ext cx="1396481" cy="197496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FDB1C57-5A3E-46B1-A4C5-1DFD8906381E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184571" y="3800566"/>
            <a:ext cx="1007705" cy="158847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868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ko-KR" dirty="0"/>
              <a:t>YARN (Yet Another Resource Negotiator)</a:t>
            </a:r>
            <a:br>
              <a:rPr lang="en-US" altLang="ko-KR" dirty="0"/>
            </a:br>
            <a:r>
              <a:rPr lang="en-US" altLang="ko-KR" dirty="0"/>
              <a:t>(= MapReduce ver.2)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313C352-9BC7-46C2-89B5-C215B0A22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211490" cy="4466714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잡트래커의</a:t>
            </a:r>
            <a:r>
              <a:rPr lang="ko-KR" altLang="en-US" dirty="0"/>
              <a:t> 주요 기능 추상화</a:t>
            </a:r>
            <a:r>
              <a:rPr lang="en-US" altLang="ko-KR" dirty="0"/>
              <a:t>(</a:t>
            </a:r>
            <a:r>
              <a:rPr lang="ko-KR" altLang="en-US" dirty="0"/>
              <a:t>이건 얀 </a:t>
            </a:r>
            <a:r>
              <a:rPr lang="ko-KR" altLang="en-US" dirty="0" err="1"/>
              <a:t>아키텍쳐를</a:t>
            </a:r>
            <a:r>
              <a:rPr lang="ko-KR" altLang="en-US" dirty="0"/>
              <a:t> 들어가야 아는 내용</a:t>
            </a:r>
            <a:r>
              <a:rPr lang="en-US" altLang="ko-KR" dirty="0"/>
              <a:t>. </a:t>
            </a:r>
            <a:r>
              <a:rPr lang="ko-KR" altLang="en-US" dirty="0"/>
              <a:t>그렇다더라 정도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클러스터 자원 관리</a:t>
            </a:r>
            <a:endParaRPr lang="en-US" altLang="ko-KR" dirty="0"/>
          </a:p>
          <a:p>
            <a:pPr lvl="1"/>
            <a:r>
              <a:rPr lang="ko-KR" altLang="en-US" dirty="0"/>
              <a:t>어플리케이션 라이프 사이클 관리</a:t>
            </a:r>
            <a:endParaRPr lang="en-US" altLang="ko-KR" dirty="0"/>
          </a:p>
          <a:p>
            <a:r>
              <a:rPr lang="ko-KR" altLang="en-US" dirty="0"/>
              <a:t>다양한 데이터 처리 어플리케이션의 수용</a:t>
            </a:r>
            <a:endParaRPr lang="en-US" altLang="ko-KR" dirty="0"/>
          </a:p>
          <a:p>
            <a:pPr lvl="1"/>
            <a:r>
              <a:rPr lang="ko-KR" altLang="en-US" dirty="0" err="1">
                <a:solidFill>
                  <a:srgbClr val="FF0000"/>
                </a:solidFill>
              </a:rPr>
              <a:t>하둡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1.x : “</a:t>
            </a:r>
            <a:r>
              <a:rPr lang="ko-KR" altLang="en-US" dirty="0">
                <a:solidFill>
                  <a:srgbClr val="FF0000"/>
                </a:solidFill>
              </a:rPr>
              <a:t>반드시</a:t>
            </a:r>
            <a:r>
              <a:rPr lang="en-US" altLang="ko-KR" dirty="0">
                <a:solidFill>
                  <a:srgbClr val="FF0000"/>
                </a:solidFill>
              </a:rPr>
              <a:t>” </a:t>
            </a:r>
            <a:r>
              <a:rPr lang="ko-KR" altLang="en-US" dirty="0" err="1">
                <a:solidFill>
                  <a:srgbClr val="FF0000"/>
                </a:solidFill>
              </a:rPr>
              <a:t>맵리듀스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API</a:t>
            </a:r>
            <a:r>
              <a:rPr lang="ko-KR" altLang="en-US" dirty="0">
                <a:solidFill>
                  <a:srgbClr val="FF0000"/>
                </a:solidFill>
              </a:rPr>
              <a:t>로만 구현된 프로그램만 실행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1"/>
            <a:r>
              <a:rPr lang="ko-KR" altLang="en-US" dirty="0" err="1">
                <a:highlight>
                  <a:srgbClr val="FFFF00"/>
                </a:highlight>
              </a:rPr>
              <a:t>하둡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</a:rPr>
              <a:t>2.x : </a:t>
            </a:r>
            <a:r>
              <a:rPr lang="ko-KR" altLang="en-US" dirty="0">
                <a:highlight>
                  <a:srgbClr val="FFFF00"/>
                </a:highlight>
              </a:rPr>
              <a:t>다양한 </a:t>
            </a:r>
            <a:r>
              <a:rPr lang="en-US" altLang="ko-KR" dirty="0">
                <a:highlight>
                  <a:srgbClr val="FFFF00"/>
                </a:highlight>
              </a:rPr>
              <a:t>Application </a:t>
            </a:r>
            <a:r>
              <a:rPr lang="ko-KR" altLang="en-US" dirty="0">
                <a:highlight>
                  <a:srgbClr val="FFFF00"/>
                </a:highlight>
              </a:rPr>
              <a:t>수행 가능 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중요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pPr lvl="2"/>
            <a:r>
              <a:rPr lang="en-US" altLang="ko-KR" dirty="0"/>
              <a:t>Hive, Tajo, Spark, </a:t>
            </a:r>
            <a:r>
              <a:rPr lang="ko-KR" altLang="en-US" dirty="0"/>
              <a:t>등등 </a:t>
            </a:r>
            <a:r>
              <a:rPr lang="ko-KR" altLang="en-US" dirty="0" err="1"/>
              <a:t>맵리듀스가</a:t>
            </a:r>
            <a:r>
              <a:rPr lang="ko-KR" altLang="en-US" dirty="0"/>
              <a:t> </a:t>
            </a:r>
            <a:r>
              <a:rPr lang="ko-KR" altLang="en-US" dirty="0" err="1"/>
              <a:t>아니여도</a:t>
            </a:r>
            <a:r>
              <a:rPr lang="ko-KR" altLang="en-US" dirty="0"/>
              <a:t> 다른 </a:t>
            </a:r>
            <a:r>
              <a:rPr lang="en-US" altLang="ko-KR" dirty="0"/>
              <a:t>Application </a:t>
            </a:r>
            <a:r>
              <a:rPr lang="ko-KR" altLang="en-US" dirty="0"/>
              <a:t>수행 가능</a:t>
            </a:r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7825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ko-KR" dirty="0"/>
              <a:t>YARN </a:t>
            </a:r>
            <a:r>
              <a:rPr lang="ko-KR" altLang="en-US" dirty="0"/>
              <a:t>특징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313C352-9BC7-46C2-89B5-C215B0A22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1068"/>
            <a:ext cx="8596668" cy="4466714"/>
          </a:xfrm>
        </p:spPr>
        <p:txBody>
          <a:bodyPr>
            <a:normAutofit/>
          </a:bodyPr>
          <a:lstStyle/>
          <a:p>
            <a:r>
              <a:rPr lang="ko-KR" altLang="en-US" dirty="0"/>
              <a:t>확장성</a:t>
            </a:r>
            <a:endParaRPr lang="en-US" altLang="ko-KR" dirty="0"/>
          </a:p>
          <a:p>
            <a:pPr lvl="1"/>
            <a:r>
              <a:rPr lang="ko-KR" altLang="en-US" dirty="0"/>
              <a:t>수용 가능한 단일 클러스터 규모 증가 </a:t>
            </a:r>
            <a:endParaRPr lang="en-US" altLang="ko-KR" dirty="0"/>
          </a:p>
          <a:p>
            <a:r>
              <a:rPr lang="ko-KR" altLang="en-US" dirty="0"/>
              <a:t>클러스터 활용 개선</a:t>
            </a:r>
            <a:endParaRPr lang="en-US" altLang="ko-KR" dirty="0"/>
          </a:p>
          <a:p>
            <a:pPr lvl="1"/>
            <a:r>
              <a:rPr lang="ko-KR" altLang="en-US" dirty="0"/>
              <a:t>자원관리인 </a:t>
            </a:r>
            <a:r>
              <a:rPr lang="ko-KR" altLang="en-US" dirty="0">
                <a:solidFill>
                  <a:srgbClr val="FF0000"/>
                </a:solidFill>
              </a:rPr>
              <a:t>리소스 매니저라는 새로운 컴포넌트</a:t>
            </a:r>
            <a:r>
              <a:rPr lang="ko-KR" altLang="en-US" dirty="0"/>
              <a:t> 개발</a:t>
            </a:r>
            <a:endParaRPr lang="en-US" altLang="ko-KR" dirty="0"/>
          </a:p>
          <a:p>
            <a:pPr lvl="1"/>
            <a:r>
              <a:rPr lang="ko-KR" altLang="en-US" dirty="0"/>
              <a:t>마치 윈도우의 작업관리자라고 생각하면 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08164-5312-4806-8BC1-D46AD7AFAB6A}"/>
              </a:ext>
            </a:extLst>
          </p:cNvPr>
          <p:cNvSpPr txBox="1"/>
          <p:nvPr/>
        </p:nvSpPr>
        <p:spPr>
          <a:xfrm>
            <a:off x="745935" y="3407620"/>
            <a:ext cx="210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기존의 </a:t>
            </a:r>
            <a:r>
              <a:rPr lang="en-US" altLang="ko-KR" dirty="0"/>
              <a:t>MapReduce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EC827D-22EE-492E-BA42-8A3490D7E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13" y="3776952"/>
            <a:ext cx="1381125" cy="1895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4A424-6485-4CA5-92A0-A2F3F7FFE072}"/>
              </a:ext>
            </a:extLst>
          </p:cNvPr>
          <p:cNvSpPr txBox="1"/>
          <p:nvPr/>
        </p:nvSpPr>
        <p:spPr>
          <a:xfrm>
            <a:off x="698872" y="5672427"/>
            <a:ext cx="38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맵 슬롯 </a:t>
            </a:r>
            <a:r>
              <a:rPr lang="en-US" altLang="ko-KR" dirty="0"/>
              <a:t>/ </a:t>
            </a:r>
            <a:r>
              <a:rPr lang="ko-KR" altLang="en-US" dirty="0" err="1"/>
              <a:t>리듀스</a:t>
            </a:r>
            <a:r>
              <a:rPr lang="ko-KR" altLang="en-US" dirty="0"/>
              <a:t> 슬롯으로 자원관리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59A91-07A8-460A-B8B6-F99BA9DFCD92}"/>
              </a:ext>
            </a:extLst>
          </p:cNvPr>
          <p:cNvSpPr txBox="1"/>
          <p:nvPr/>
        </p:nvSpPr>
        <p:spPr>
          <a:xfrm>
            <a:off x="5568731" y="3441183"/>
            <a:ext cx="2723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YARN - </a:t>
            </a:r>
            <a:r>
              <a:rPr lang="en-US" altLang="ko-KR" dirty="0" err="1"/>
              <a:t>ResourceManager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F86A58-CCDC-4DD6-803B-FD425C36D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755" y="3862902"/>
            <a:ext cx="5400675" cy="1790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B5D03F-E500-4E06-A28F-B1CEF3179241}"/>
              </a:ext>
            </a:extLst>
          </p:cNvPr>
          <p:cNvSpPr txBox="1"/>
          <p:nvPr/>
        </p:nvSpPr>
        <p:spPr>
          <a:xfrm>
            <a:off x="5199395" y="5863814"/>
            <a:ext cx="595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CPU, </a:t>
            </a:r>
            <a:r>
              <a:rPr lang="ko-KR" altLang="en-US" dirty="0"/>
              <a:t>메모리</a:t>
            </a:r>
            <a:r>
              <a:rPr lang="en-US" altLang="ko-KR" dirty="0"/>
              <a:t>, </a:t>
            </a:r>
            <a:r>
              <a:rPr lang="ko-KR" altLang="en-US" dirty="0"/>
              <a:t>디스크</a:t>
            </a:r>
            <a:r>
              <a:rPr lang="en-US" altLang="ko-KR" dirty="0"/>
              <a:t>, </a:t>
            </a:r>
            <a:r>
              <a:rPr lang="ko-KR" altLang="en-US" dirty="0"/>
              <a:t>네트워크 등 실제 가용한 데이터로</a:t>
            </a:r>
            <a:endParaRPr lang="en-US" altLang="ko-KR" dirty="0"/>
          </a:p>
          <a:p>
            <a:r>
              <a:rPr lang="ko-KR" altLang="en-US" dirty="0"/>
              <a:t>자원을 관리하고</a:t>
            </a:r>
            <a:r>
              <a:rPr lang="en-US" altLang="ko-KR" dirty="0"/>
              <a:t>, Application</a:t>
            </a:r>
            <a:r>
              <a:rPr lang="ko-KR" altLang="en-US" dirty="0"/>
              <a:t>에 자원을 배분한다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BAAF41-9790-4A1D-AD84-DF95068E8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061" y="933163"/>
            <a:ext cx="4847934" cy="1751856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40B3A8E-1370-44BB-8174-1358A7F829F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985093" y="2881868"/>
            <a:ext cx="1736183" cy="98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26039FE-BA70-4979-89D6-66E5E1B4E108}"/>
              </a:ext>
            </a:extLst>
          </p:cNvPr>
          <p:cNvSpPr txBox="1"/>
          <p:nvPr/>
        </p:nvSpPr>
        <p:spPr>
          <a:xfrm>
            <a:off x="8645412" y="3205431"/>
            <a:ext cx="3209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작업관리자랑 비슷하다고 생각하면 편하다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07005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dirty="0" err="1"/>
              <a:t>하둡</a:t>
            </a:r>
            <a:r>
              <a:rPr lang="ko-KR" altLang="en-US" dirty="0"/>
              <a:t> </a:t>
            </a:r>
            <a:r>
              <a:rPr lang="en-US" altLang="ko-KR" dirty="0"/>
              <a:t>1.0 -&gt; 2.0</a:t>
            </a:r>
            <a:endParaRPr lang="ko-KR" altLang="en-US" dirty="0"/>
          </a:p>
        </p:txBody>
      </p:sp>
      <p:pic>
        <p:nvPicPr>
          <p:cNvPr id="19458" name="Picture 2" descr="íë¡1 íë¡2ì ëí ì´ë¯¸ì§ ê²ìê²°ê³¼">
            <a:extLst>
              <a:ext uri="{FF2B5EF4-FFF2-40B4-BE49-F238E27FC236}">
                <a16:creationId xmlns:a16="http://schemas.microsoft.com/office/drawing/2014/main" id="{9BFE5FBC-421F-4689-8252-BB4DF4F35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43" y="1719262"/>
            <a:ext cx="81724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915F82-C88B-4812-A5AF-61B18D01919D}"/>
              </a:ext>
            </a:extLst>
          </p:cNvPr>
          <p:cNvSpPr/>
          <p:nvPr/>
        </p:nvSpPr>
        <p:spPr>
          <a:xfrm>
            <a:off x="1250302" y="3610947"/>
            <a:ext cx="2136710" cy="419877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254C056-EE6D-44C3-91F8-6265A98F74F5}"/>
              </a:ext>
            </a:extLst>
          </p:cNvPr>
          <p:cNvSpPr/>
          <p:nvPr/>
        </p:nvSpPr>
        <p:spPr>
          <a:xfrm>
            <a:off x="4973216" y="2939144"/>
            <a:ext cx="1296955" cy="279918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A7E0AB-0AC1-4325-A88F-910ACF1409FE}"/>
              </a:ext>
            </a:extLst>
          </p:cNvPr>
          <p:cNvSpPr/>
          <p:nvPr/>
        </p:nvSpPr>
        <p:spPr>
          <a:xfrm>
            <a:off x="5575975" y="3750907"/>
            <a:ext cx="2215086" cy="279918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E2E1EE0-CFC3-4CA5-B49D-A807285FB3CB}"/>
              </a:ext>
            </a:extLst>
          </p:cNvPr>
          <p:cNvCxnSpPr>
            <a:stCxn id="22" idx="3"/>
          </p:cNvCxnSpPr>
          <p:nvPr/>
        </p:nvCxnSpPr>
        <p:spPr>
          <a:xfrm flipV="1">
            <a:off x="3387012" y="3069771"/>
            <a:ext cx="1586204" cy="751115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8BA01F0-D866-4F7E-8B79-60F9903CAF31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439265" y="3820886"/>
            <a:ext cx="2136710" cy="6998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BDF6B8A-4CC2-4BC9-8606-3FF85BCDADEE}"/>
              </a:ext>
            </a:extLst>
          </p:cNvPr>
          <p:cNvSpPr/>
          <p:nvPr/>
        </p:nvSpPr>
        <p:spPr>
          <a:xfrm>
            <a:off x="7142583" y="2939144"/>
            <a:ext cx="1296955" cy="279918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1FB6B2-ABEE-43F6-81A3-AC5A7CB448EC}"/>
              </a:ext>
            </a:extLst>
          </p:cNvPr>
          <p:cNvSpPr txBox="1"/>
          <p:nvPr/>
        </p:nvSpPr>
        <p:spPr>
          <a:xfrm>
            <a:off x="8714795" y="2939144"/>
            <a:ext cx="2587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YARN</a:t>
            </a:r>
            <a:r>
              <a:rPr lang="ko-KR" altLang="en-US" dirty="0"/>
              <a:t>의 등장으로 다른 </a:t>
            </a:r>
            <a:r>
              <a:rPr lang="en-US" altLang="ko-KR" dirty="0"/>
              <a:t>Application </a:t>
            </a:r>
            <a:r>
              <a:rPr lang="ko-KR" altLang="en-US" dirty="0"/>
              <a:t>활용 가능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25D1B9-7A2F-4797-9910-735BD260635B}"/>
              </a:ext>
            </a:extLst>
          </p:cNvPr>
          <p:cNvSpPr txBox="1"/>
          <p:nvPr/>
        </p:nvSpPr>
        <p:spPr>
          <a:xfrm>
            <a:off x="799250" y="5269364"/>
            <a:ext cx="25877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기존의 </a:t>
            </a:r>
            <a:r>
              <a:rPr lang="ko-KR" altLang="en-US" dirty="0" err="1"/>
              <a:t>맵리듀스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리소스 매니지먼트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 프로세싱</a:t>
            </a:r>
            <a:endParaRPr lang="en-US" altLang="ko-KR" dirty="0"/>
          </a:p>
          <a:p>
            <a:r>
              <a:rPr lang="en-US" altLang="ko-KR" dirty="0"/>
              <a:t> -&gt; </a:t>
            </a:r>
            <a:r>
              <a:rPr lang="ko-KR" altLang="en-US" dirty="0"/>
              <a:t>과부하</a:t>
            </a:r>
            <a:endParaRPr lang="en-US" altLang="ko-K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022855-FB26-4159-9798-CA483EA70535}"/>
              </a:ext>
            </a:extLst>
          </p:cNvPr>
          <p:cNvSpPr txBox="1"/>
          <p:nvPr/>
        </p:nvSpPr>
        <p:spPr>
          <a:xfrm>
            <a:off x="4282093" y="5269364"/>
            <a:ext cx="5822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YARN</a:t>
            </a:r>
            <a:r>
              <a:rPr lang="ko-KR" altLang="en-US" dirty="0"/>
              <a:t>의 등장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맵리듀스는</a:t>
            </a:r>
            <a:r>
              <a:rPr lang="ko-KR" altLang="en-US" dirty="0"/>
              <a:t> 데이터 프로세싱</a:t>
            </a:r>
            <a:r>
              <a:rPr lang="en-US" altLang="ko-KR" dirty="0"/>
              <a:t>(</a:t>
            </a:r>
            <a:r>
              <a:rPr lang="ko-KR" altLang="en-US" dirty="0"/>
              <a:t>데이터추출 등</a:t>
            </a:r>
            <a:r>
              <a:rPr lang="en-US" altLang="ko-KR" dirty="0"/>
              <a:t>)</a:t>
            </a:r>
            <a:r>
              <a:rPr lang="ko-KR" altLang="en-US" dirty="0"/>
              <a:t>만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리소스 매니지먼트는 </a:t>
            </a:r>
            <a:r>
              <a:rPr lang="en-US" altLang="ko-KR" dirty="0"/>
              <a:t>YARN</a:t>
            </a:r>
            <a:r>
              <a:rPr lang="ko-KR" altLang="en-US" dirty="0"/>
              <a:t>에서 관리함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2715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ko-KR" dirty="0"/>
              <a:t>MapReduce Ver.2 Architecture</a:t>
            </a:r>
            <a:endParaRPr lang="ko-KR" altLang="en-US" dirty="0"/>
          </a:p>
        </p:txBody>
      </p:sp>
      <p:pic>
        <p:nvPicPr>
          <p:cNvPr id="1026" name="Picture 2" descr="http://blog.cloudera.com/wp-content/uploads/2013/11/mr21.png">
            <a:extLst>
              <a:ext uri="{FF2B5EF4-FFF2-40B4-BE49-F238E27FC236}">
                <a16:creationId xmlns:a16="http://schemas.microsoft.com/office/drawing/2014/main" id="{0E0BC0EF-2490-4ED0-8E98-058EF0AEC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664473"/>
            <a:ext cx="7636156" cy="37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957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002836A-7003-44B2-BAC4-6BC299A8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</a:t>
            </a:r>
            <a:r>
              <a:rPr lang="ko-KR" altLang="en-US" dirty="0"/>
              <a:t> </a:t>
            </a:r>
            <a:r>
              <a:rPr lang="en-US" altLang="ko-KR" dirty="0"/>
              <a:t>Eco-System</a:t>
            </a:r>
            <a:r>
              <a:rPr lang="ko-KR" altLang="en-US" dirty="0"/>
              <a:t> 전체 도면</a:t>
            </a:r>
          </a:p>
        </p:txBody>
      </p:sp>
      <p:pic>
        <p:nvPicPr>
          <p:cNvPr id="22530" name="Picture 2" descr="íë¡ ìì½ìì¤íì ëí ì´ë¯¸ì§ ê²ìê²°ê³¼">
            <a:extLst>
              <a:ext uri="{FF2B5EF4-FFF2-40B4-BE49-F238E27FC236}">
                <a16:creationId xmlns:a16="http://schemas.microsoft.com/office/drawing/2014/main" id="{5C037045-E317-48FB-B4C8-93E13519D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70000"/>
            <a:ext cx="8044089" cy="542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577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002836A-7003-44B2-BAC4-6BC299A8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</a:t>
            </a:r>
            <a:r>
              <a:rPr lang="ko-KR" altLang="en-US" dirty="0"/>
              <a:t> </a:t>
            </a:r>
            <a:r>
              <a:rPr lang="en-US" altLang="ko-KR" dirty="0"/>
              <a:t>Eco-System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err="1"/>
              <a:t>ZooKeeper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3B4A112-A2F7-49C9-A4B4-47BAE5CCE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14" y="1749833"/>
            <a:ext cx="8596668" cy="4863284"/>
          </a:xfrm>
        </p:spPr>
        <p:txBody>
          <a:bodyPr>
            <a:normAutofit/>
          </a:bodyPr>
          <a:lstStyle/>
          <a:p>
            <a:r>
              <a:rPr lang="ko-KR" altLang="en-US" dirty="0"/>
              <a:t>분산 환경에서 서버 간의 상호 조정이 필요한 다양한 서비스를 제공하는 시스템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하나의 서버에만 서비스가 집중되지 않게 서비스를 알맞게 분산해 동시에 처리하게 해준다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하나의 서버에서 처리한 결과를 다른 </a:t>
            </a:r>
            <a:r>
              <a:rPr lang="ko-KR" altLang="en-US" dirty="0" err="1"/>
              <a:t>서버와도</a:t>
            </a:r>
            <a:r>
              <a:rPr lang="ko-KR" altLang="en-US" dirty="0"/>
              <a:t> 동기화해서 데이터의 안정성을 보장한다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운영 서버에 문제가 발생해서 서비스를 제공할 수 없는 경우</a:t>
            </a:r>
            <a:r>
              <a:rPr lang="en-US" altLang="ko-KR" dirty="0"/>
              <a:t>, </a:t>
            </a:r>
            <a:r>
              <a:rPr lang="ko-KR" altLang="en-US" dirty="0"/>
              <a:t>다른 대기중인 서버를 운영 서버로 바꿔서 서비스가 중지 없이 제공되게 해준다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분산 환경을 구성하는 서버의 환경설정을 통합적으로 관리한다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logoImage">
            <a:extLst>
              <a:ext uri="{FF2B5EF4-FFF2-40B4-BE49-F238E27FC236}">
                <a16:creationId xmlns:a16="http://schemas.microsoft.com/office/drawing/2014/main" id="{E3DD4477-3AF8-4AFF-AABA-600D534AB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394" y="244883"/>
            <a:ext cx="3852582" cy="128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651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002836A-7003-44B2-BAC4-6BC299A8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</a:t>
            </a:r>
            <a:r>
              <a:rPr lang="ko-KR" altLang="en-US" dirty="0"/>
              <a:t> </a:t>
            </a:r>
            <a:r>
              <a:rPr lang="en-US" altLang="ko-KR" dirty="0"/>
              <a:t>Eco-System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YARN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3B4A112-A2F7-49C9-A4B4-47BAE5CCE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14" y="1749833"/>
            <a:ext cx="8596668" cy="4863284"/>
          </a:xfrm>
        </p:spPr>
        <p:txBody>
          <a:bodyPr>
            <a:normAutofit/>
          </a:bodyPr>
          <a:lstStyle/>
          <a:p>
            <a:r>
              <a:rPr lang="ko-KR" altLang="en-US" dirty="0"/>
              <a:t>얀</a:t>
            </a:r>
            <a:r>
              <a:rPr lang="en-US" altLang="ko-KR" dirty="0"/>
              <a:t>(YARN)</a:t>
            </a:r>
            <a:r>
              <a:rPr lang="ko-KR" altLang="en-US" dirty="0"/>
              <a:t>은 데이터 처리 작업을 실행하기 위한 클러스터 자원 </a:t>
            </a:r>
            <a:r>
              <a:rPr lang="en-US" altLang="ko-KR" dirty="0"/>
              <a:t>(CPU, </a:t>
            </a:r>
            <a:r>
              <a:rPr lang="ko-KR" altLang="en-US" dirty="0"/>
              <a:t>메모리</a:t>
            </a:r>
            <a:r>
              <a:rPr lang="en-US" altLang="ko-KR" dirty="0"/>
              <a:t>, </a:t>
            </a:r>
            <a:r>
              <a:rPr lang="ko-KR" altLang="en-US" dirty="0"/>
              <a:t>디스크 등</a:t>
            </a:r>
            <a:r>
              <a:rPr lang="en-US" altLang="ko-KR" dirty="0"/>
              <a:t>) </a:t>
            </a:r>
            <a:r>
              <a:rPr lang="ko-KR" altLang="en-US" dirty="0"/>
              <a:t>과 스케줄링을 위한 프레임워크이다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기존 </a:t>
            </a:r>
            <a:r>
              <a:rPr lang="ko-KR" altLang="en-US" dirty="0" err="1"/>
              <a:t>하둡의</a:t>
            </a:r>
            <a:r>
              <a:rPr lang="ko-KR" altLang="en-US" dirty="0"/>
              <a:t> 데이터 처리 프레임워크인 </a:t>
            </a:r>
            <a:r>
              <a:rPr lang="ko-KR" altLang="en-US" dirty="0" err="1"/>
              <a:t>맵리듀스의</a:t>
            </a:r>
            <a:r>
              <a:rPr lang="ko-KR" altLang="en-US" dirty="0"/>
              <a:t> 단점을 극복하기 위해 시작된 프로젝트이다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하둡</a:t>
            </a:r>
            <a:r>
              <a:rPr lang="ko-KR" altLang="en-US" dirty="0"/>
              <a:t> </a:t>
            </a:r>
            <a:r>
              <a:rPr lang="en-US" altLang="ko-KR" dirty="0"/>
              <a:t>2.0</a:t>
            </a:r>
            <a:r>
              <a:rPr lang="ko-KR" altLang="en-US" dirty="0"/>
              <a:t>부터 사용이 가능하며</a:t>
            </a:r>
            <a:r>
              <a:rPr lang="en-US" altLang="ko-KR" dirty="0"/>
              <a:t>, </a:t>
            </a:r>
            <a:r>
              <a:rPr lang="ko-KR" altLang="en-US" dirty="0" err="1"/>
              <a:t>맵리듀스</a:t>
            </a:r>
            <a:r>
              <a:rPr lang="en-US" altLang="ko-KR" dirty="0"/>
              <a:t>, </a:t>
            </a:r>
            <a:r>
              <a:rPr lang="ko-KR" altLang="en-US" dirty="0" err="1"/>
              <a:t>하이브</a:t>
            </a:r>
            <a:r>
              <a:rPr lang="en-US" altLang="ko-KR" dirty="0"/>
              <a:t>, </a:t>
            </a:r>
            <a:r>
              <a:rPr lang="ko-KR" altLang="en-US" dirty="0" err="1"/>
              <a:t>임팔라</a:t>
            </a:r>
            <a:r>
              <a:rPr lang="en-US" altLang="ko-KR" dirty="0"/>
              <a:t>, </a:t>
            </a:r>
            <a:r>
              <a:rPr lang="ko-KR" altLang="en-US" dirty="0"/>
              <a:t>타조</a:t>
            </a:r>
            <a:r>
              <a:rPr lang="en-US" altLang="ko-KR" dirty="0"/>
              <a:t>, </a:t>
            </a:r>
            <a:r>
              <a:rPr lang="ko-KR" altLang="en-US" dirty="0"/>
              <a:t>스파크 등 다양한 어플리케이션들은 </a:t>
            </a:r>
            <a:r>
              <a:rPr lang="ko-KR" altLang="en-US" dirty="0" err="1"/>
              <a:t>얀에서</a:t>
            </a:r>
            <a:r>
              <a:rPr lang="ko-KR" altLang="en-US" dirty="0"/>
              <a:t> 리소스를 </a:t>
            </a:r>
            <a:r>
              <a:rPr lang="ko-KR" altLang="en-US" dirty="0" err="1"/>
              <a:t>할당받아서</a:t>
            </a:r>
            <a:r>
              <a:rPr lang="ko-KR" altLang="en-US" dirty="0"/>
              <a:t> 작업을 실행하게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 descr="APACHE YARNì ëí ì´ë¯¸ì§ ê²ìê²°ê³¼">
            <a:extLst>
              <a:ext uri="{FF2B5EF4-FFF2-40B4-BE49-F238E27FC236}">
                <a16:creationId xmlns:a16="http://schemas.microsoft.com/office/drawing/2014/main" id="{9615A6F2-A495-451F-8717-D5ADFC2CC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427" y="67796"/>
            <a:ext cx="357187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97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C1034-5DBD-48E5-B379-CCE11203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FDD760-1E15-4458-834D-A4E1C00B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빅데이터의 </a:t>
            </a:r>
            <a:r>
              <a:rPr lang="en-US" altLang="ko-KR" dirty="0"/>
              <a:t>3</a:t>
            </a:r>
            <a:r>
              <a:rPr lang="ko-KR" altLang="en-US" dirty="0"/>
              <a:t>대 요소</a:t>
            </a:r>
            <a:r>
              <a:rPr lang="en-US" altLang="ko-KR" dirty="0"/>
              <a:t>(3V)</a:t>
            </a:r>
          </a:p>
          <a:p>
            <a:pPr lvl="1"/>
            <a:r>
              <a:rPr lang="en-US" altLang="ko-KR" dirty="0"/>
              <a:t>Volume (</a:t>
            </a:r>
            <a:r>
              <a:rPr lang="ko-KR" altLang="en-US" dirty="0"/>
              <a:t>크기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데이터의 용량이 증가함에 따라 기존 파일 시스템에 저장하기 어렵다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또한 데이터 분석을 위해 사용하는 </a:t>
            </a:r>
            <a:r>
              <a:rPr lang="en-US" altLang="ko-KR" dirty="0"/>
              <a:t>DW</a:t>
            </a:r>
            <a:r>
              <a:rPr lang="ko-KR" altLang="en-US" dirty="0"/>
              <a:t>같은 곳에 소화하기 어려울 정도로 데이터의 양 증가</a:t>
            </a:r>
            <a:endParaRPr lang="en-US" altLang="ko-KR" dirty="0"/>
          </a:p>
          <a:p>
            <a:pPr lvl="1"/>
            <a:r>
              <a:rPr lang="en-US" altLang="ko-KR" dirty="0"/>
              <a:t>Velocity (</a:t>
            </a:r>
            <a:r>
              <a:rPr lang="ko-KR" altLang="en-US" dirty="0"/>
              <a:t>속도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오늘날 디지털 데이터는 매우 빠른 속도로 생성되기 때문에 생산</a:t>
            </a:r>
            <a:r>
              <a:rPr lang="en-US" altLang="ko-KR" dirty="0"/>
              <a:t>,</a:t>
            </a:r>
            <a:r>
              <a:rPr lang="ko-KR" altLang="en-US" dirty="0"/>
              <a:t>저장</a:t>
            </a:r>
            <a:r>
              <a:rPr lang="en-US" altLang="ko-KR" dirty="0"/>
              <a:t>,</a:t>
            </a:r>
            <a:r>
              <a:rPr lang="ko-KR" altLang="en-US" dirty="0"/>
              <a:t>유통</a:t>
            </a:r>
            <a:r>
              <a:rPr lang="en-US" altLang="ko-KR" dirty="0"/>
              <a:t>,</a:t>
            </a:r>
            <a:r>
              <a:rPr lang="ko-KR" altLang="en-US" dirty="0"/>
              <a:t>수집</a:t>
            </a:r>
            <a:r>
              <a:rPr lang="en-US" altLang="ko-KR" dirty="0"/>
              <a:t>,</a:t>
            </a:r>
            <a:r>
              <a:rPr lang="ko-KR" altLang="en-US" dirty="0"/>
              <a:t>분석이 실시간으로 처리되어야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수집된 대량의 데이터를 다양한 분석 기법과 표현 기술로 빠르게 분석하여야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Variety (</a:t>
            </a:r>
            <a:r>
              <a:rPr lang="ko-KR" altLang="en-US" dirty="0"/>
              <a:t>다양성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정형데이터</a:t>
            </a:r>
            <a:r>
              <a:rPr lang="en-US" altLang="ko-KR" dirty="0"/>
              <a:t>, </a:t>
            </a:r>
            <a:r>
              <a:rPr lang="ko-KR" altLang="en-US" dirty="0"/>
              <a:t>비정형데이터 등 다양한 데이터들이 존재한다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빅데이터는 비정형데이터도 처리할 수 있는 능력을 갖추어야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4439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002836A-7003-44B2-BAC4-6BC299A8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</a:t>
            </a:r>
            <a:r>
              <a:rPr lang="ko-KR" altLang="en-US" dirty="0"/>
              <a:t> </a:t>
            </a:r>
            <a:r>
              <a:rPr lang="en-US" altLang="ko-KR" dirty="0"/>
              <a:t>Eco-System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Flume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3B4A112-A2F7-49C9-A4B4-47BAE5CCE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14" y="1749833"/>
            <a:ext cx="8596668" cy="4863284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플럼</a:t>
            </a:r>
            <a:r>
              <a:rPr lang="en-US" altLang="ko-KR" dirty="0"/>
              <a:t>(Flume)</a:t>
            </a:r>
            <a:r>
              <a:rPr lang="ko-KR" altLang="en-US" dirty="0"/>
              <a:t>은 분산된 서버에서 에이전트가 설치되고</a:t>
            </a:r>
            <a:r>
              <a:rPr lang="en-US" altLang="ko-KR" dirty="0"/>
              <a:t>, </a:t>
            </a:r>
            <a:r>
              <a:rPr lang="ko-KR" altLang="en-US" dirty="0"/>
              <a:t>에이전트로부터 데이터를 전달받는 </a:t>
            </a:r>
            <a:r>
              <a:rPr lang="ko-KR" altLang="en-US" dirty="0" err="1"/>
              <a:t>콜랙터로</a:t>
            </a:r>
            <a:r>
              <a:rPr lang="ko-KR" altLang="en-US" dirty="0"/>
              <a:t> 구성된다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Chukwa</a:t>
            </a:r>
            <a:r>
              <a:rPr lang="ko-KR" altLang="en-US" dirty="0"/>
              <a:t>와의 차이점은 전체 데이터의 흐름을 관리하는 마스터 서버가 있어서 데이터를 어디서 수집하고</a:t>
            </a:r>
            <a:r>
              <a:rPr lang="en-US" altLang="ko-KR" dirty="0"/>
              <a:t>, </a:t>
            </a:r>
            <a:r>
              <a:rPr lang="ko-KR" altLang="en-US" dirty="0"/>
              <a:t>어떤 방식으로 전송하고</a:t>
            </a:r>
            <a:r>
              <a:rPr lang="en-US" altLang="ko-KR" dirty="0"/>
              <a:t>, </a:t>
            </a:r>
            <a:r>
              <a:rPr lang="ko-KR" altLang="en-US" dirty="0"/>
              <a:t>어디에 저장할지를 동적으로 변경할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아파치 오픈소스 프로젝트로 공개되어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FD12AD-DAD0-45A7-9705-01AC6767D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310" y="164201"/>
            <a:ext cx="15811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8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002836A-7003-44B2-BAC4-6BC299A8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</a:t>
            </a:r>
            <a:r>
              <a:rPr lang="ko-KR" altLang="en-US" dirty="0"/>
              <a:t> </a:t>
            </a:r>
            <a:r>
              <a:rPr lang="en-US" altLang="ko-KR" dirty="0"/>
              <a:t>Eco-System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Spark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3B4A112-A2F7-49C9-A4B4-47BAE5CCE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14" y="1749833"/>
            <a:ext cx="8596668" cy="4863284"/>
          </a:xfrm>
        </p:spPr>
        <p:txBody>
          <a:bodyPr>
            <a:normAutofit/>
          </a:bodyPr>
          <a:lstStyle/>
          <a:p>
            <a:r>
              <a:rPr lang="ko-KR" altLang="en-US" dirty="0"/>
              <a:t>스파크는 인메모리 기반의 범용 데이터 처리 플랫폼이다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배치처리</a:t>
            </a:r>
            <a:r>
              <a:rPr lang="en-US" altLang="ko-KR" dirty="0"/>
              <a:t>, </a:t>
            </a:r>
            <a:r>
              <a:rPr lang="ko-KR" altLang="en-US" dirty="0" err="1"/>
              <a:t>머신러닝</a:t>
            </a:r>
            <a:r>
              <a:rPr lang="en-US" altLang="ko-KR" dirty="0"/>
              <a:t>, SQL </a:t>
            </a:r>
            <a:r>
              <a:rPr lang="ko-KR" altLang="en-US" dirty="0"/>
              <a:t>질의 처리</a:t>
            </a:r>
            <a:r>
              <a:rPr lang="en-US" altLang="ko-KR" dirty="0"/>
              <a:t>, </a:t>
            </a:r>
            <a:r>
              <a:rPr lang="ko-KR" altLang="en-US" dirty="0"/>
              <a:t>스트리밍 데이터 처리</a:t>
            </a:r>
            <a:r>
              <a:rPr lang="en-US" altLang="ko-KR" dirty="0"/>
              <a:t>, </a:t>
            </a:r>
            <a:r>
              <a:rPr lang="ko-KR" altLang="en-US" dirty="0"/>
              <a:t>그래프 라이브러리 처리와 같은 다양한 작업을 수용할 수 있도록 설계되어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가장 빠르게 성장하고 있는 오픈소스 </a:t>
            </a:r>
            <a:r>
              <a:rPr lang="ko-KR" altLang="en-US" dirty="0" err="1"/>
              <a:t>프로젝트중</a:t>
            </a:r>
            <a:r>
              <a:rPr lang="ko-KR" altLang="en-US" dirty="0"/>
              <a:t> 하나이다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6" name="Picture 2" descr="apache sparkì ëí ì´ë¯¸ì§ ê²ìê²°ê³¼">
            <a:extLst>
              <a:ext uri="{FF2B5EF4-FFF2-40B4-BE49-F238E27FC236}">
                <a16:creationId xmlns:a16="http://schemas.microsoft.com/office/drawing/2014/main" id="{975949AF-286E-4BE3-BB4B-C8355FD38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604" y="63675"/>
            <a:ext cx="29337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314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002836A-7003-44B2-BAC4-6BC299A8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</a:t>
            </a:r>
            <a:r>
              <a:rPr lang="ko-KR" altLang="en-US" dirty="0"/>
              <a:t> </a:t>
            </a:r>
            <a:r>
              <a:rPr lang="en-US" altLang="ko-KR" dirty="0"/>
              <a:t>Eco-System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Hive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3B4A112-A2F7-49C9-A4B4-47BAE5CCE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14" y="1749833"/>
            <a:ext cx="8596668" cy="4863284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하이브</a:t>
            </a:r>
            <a:r>
              <a:rPr lang="en-US" altLang="ko-KR" dirty="0"/>
              <a:t>(Hive)</a:t>
            </a:r>
            <a:r>
              <a:rPr lang="ko-KR" altLang="en-US" dirty="0"/>
              <a:t>는 </a:t>
            </a:r>
            <a:r>
              <a:rPr lang="ko-KR" altLang="en-US" dirty="0" err="1"/>
              <a:t>하둡</a:t>
            </a:r>
            <a:r>
              <a:rPr lang="ko-KR" altLang="en-US" dirty="0"/>
              <a:t> 기반 </a:t>
            </a:r>
            <a:r>
              <a:rPr lang="ko-KR" altLang="en-US" dirty="0" err="1"/>
              <a:t>데이터웨어하우징용</a:t>
            </a:r>
            <a:r>
              <a:rPr lang="ko-KR" altLang="en-US" dirty="0"/>
              <a:t> 솔루션이다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페이스북에서</a:t>
            </a:r>
            <a:r>
              <a:rPr lang="ko-KR" altLang="en-US" dirty="0"/>
              <a:t> 개발되었으며</a:t>
            </a:r>
            <a:r>
              <a:rPr lang="en-US" altLang="ko-KR" dirty="0"/>
              <a:t>, </a:t>
            </a:r>
            <a:r>
              <a:rPr lang="ko-KR" altLang="en-US" dirty="0"/>
              <a:t>오픈소스로 공개되며 주목받는 기술이다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SQL</a:t>
            </a:r>
            <a:r>
              <a:rPr lang="ko-KR" altLang="en-US" dirty="0"/>
              <a:t>과 매우 유사한 </a:t>
            </a:r>
            <a:r>
              <a:rPr lang="en-US" altLang="ko-KR" dirty="0"/>
              <a:t>HiveQL</a:t>
            </a:r>
            <a:r>
              <a:rPr lang="ko-KR" altLang="en-US" dirty="0"/>
              <a:t>이라는 쿼리언어를 제공한다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이로써 </a:t>
            </a:r>
            <a:r>
              <a:rPr lang="en-US" altLang="ko-KR" dirty="0"/>
              <a:t>MapReduce</a:t>
            </a:r>
            <a:r>
              <a:rPr lang="ko-KR" altLang="en-US" dirty="0"/>
              <a:t>를 모르는 데이터분석가들도 쉽게 </a:t>
            </a:r>
            <a:r>
              <a:rPr lang="ko-KR" altLang="en-US" dirty="0" err="1"/>
              <a:t>하둡</a:t>
            </a:r>
            <a:r>
              <a:rPr lang="ko-KR" altLang="en-US" dirty="0"/>
              <a:t> 데이터를 분석할 수 있게 도와준다</a:t>
            </a:r>
            <a:r>
              <a:rPr lang="en-US" altLang="ko-KR" dirty="0"/>
              <a:t>	</a:t>
            </a:r>
          </a:p>
          <a:p>
            <a:r>
              <a:rPr lang="en-US" altLang="ko-KR" dirty="0"/>
              <a:t>HiveQL</a:t>
            </a:r>
            <a:r>
              <a:rPr lang="ko-KR" altLang="en-US" dirty="0"/>
              <a:t>은 내부적으로 </a:t>
            </a:r>
            <a:r>
              <a:rPr lang="ko-KR" altLang="en-US" dirty="0" err="1"/>
              <a:t>맵리듀스</a:t>
            </a:r>
            <a:r>
              <a:rPr lang="ko-KR" altLang="en-US" dirty="0"/>
              <a:t> </a:t>
            </a:r>
            <a:r>
              <a:rPr lang="ko-KR" altLang="en-US" dirty="0" err="1"/>
              <a:t>잡으로</a:t>
            </a:r>
            <a:r>
              <a:rPr lang="ko-KR" altLang="en-US" dirty="0"/>
              <a:t> 변환되어 실행된다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4" descr="ìíì¹ íì´ë¸">
            <a:extLst>
              <a:ext uri="{FF2B5EF4-FFF2-40B4-BE49-F238E27FC236}">
                <a16:creationId xmlns:a16="http://schemas.microsoft.com/office/drawing/2014/main" id="{0345D329-B902-4F62-B63E-43924F6F0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605" y="244883"/>
            <a:ext cx="14287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950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002836A-7003-44B2-BAC4-6BC299A8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</a:t>
            </a:r>
            <a:r>
              <a:rPr lang="ko-KR" altLang="en-US" dirty="0"/>
              <a:t> </a:t>
            </a:r>
            <a:r>
              <a:rPr lang="en-US" altLang="ko-KR" dirty="0"/>
              <a:t>Eco-System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Zeppelin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3B4A112-A2F7-49C9-A4B4-47BAE5CCE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14" y="1749833"/>
            <a:ext cx="8596668" cy="4863284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제플린</a:t>
            </a:r>
            <a:r>
              <a:rPr lang="en-US" altLang="ko-KR" dirty="0"/>
              <a:t>(Zeppelin)</a:t>
            </a:r>
            <a:r>
              <a:rPr lang="ko-KR" altLang="en-US" dirty="0"/>
              <a:t>은 빅데이터 분석가를 위한 웹 기반의 분석 도구이며</a:t>
            </a:r>
            <a:r>
              <a:rPr lang="en-US" altLang="ko-KR" dirty="0"/>
              <a:t>, </a:t>
            </a:r>
            <a:r>
              <a:rPr lang="ko-KR" altLang="en-US" dirty="0"/>
              <a:t>분석결과를 즉시 표</a:t>
            </a:r>
            <a:r>
              <a:rPr lang="en-US" altLang="ko-KR" dirty="0"/>
              <a:t>, </a:t>
            </a:r>
            <a:r>
              <a:rPr lang="ko-KR" altLang="en-US" dirty="0"/>
              <a:t>그래프로 표현하는 시각화를 지원해준다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아이파이썬</a:t>
            </a:r>
            <a:r>
              <a:rPr lang="en-US" altLang="ko-KR" dirty="0"/>
              <a:t>(</a:t>
            </a:r>
            <a:r>
              <a:rPr lang="en-US" altLang="ko-KR" dirty="0" err="1"/>
              <a:t>iPython</a:t>
            </a:r>
            <a:r>
              <a:rPr lang="en-US" altLang="ko-KR" dirty="0"/>
              <a:t>)</a:t>
            </a:r>
            <a:r>
              <a:rPr lang="ko-KR" altLang="en-US" dirty="0"/>
              <a:t>의 노트북</a:t>
            </a:r>
            <a:r>
              <a:rPr lang="en-US" altLang="ko-KR" dirty="0"/>
              <a:t>(Notebook)</a:t>
            </a:r>
            <a:r>
              <a:rPr lang="ko-KR" altLang="en-US" dirty="0"/>
              <a:t>과 유사한 노트북 기능을 제공하며</a:t>
            </a:r>
            <a:r>
              <a:rPr lang="en-US" altLang="ko-KR" dirty="0"/>
              <a:t>, </a:t>
            </a:r>
            <a:r>
              <a:rPr lang="ko-KR" altLang="en-US" dirty="0"/>
              <a:t>분석가는 이를 통해 손쉽게 데이터를 추출</a:t>
            </a:r>
            <a:r>
              <a:rPr lang="en-US" altLang="ko-KR" dirty="0"/>
              <a:t>, </a:t>
            </a:r>
            <a:r>
              <a:rPr lang="ko-KR" altLang="en-US" dirty="0"/>
              <a:t>정제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공유할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스파크</a:t>
            </a:r>
            <a:r>
              <a:rPr lang="en-US" altLang="ko-KR" dirty="0"/>
              <a:t>, </a:t>
            </a:r>
            <a:r>
              <a:rPr lang="ko-KR" altLang="en-US" dirty="0" err="1"/>
              <a:t>하이브</a:t>
            </a:r>
            <a:r>
              <a:rPr lang="en-US" altLang="ko-KR" dirty="0"/>
              <a:t>, </a:t>
            </a:r>
            <a:r>
              <a:rPr lang="ko-KR" altLang="en-US" dirty="0"/>
              <a:t>타조</a:t>
            </a:r>
            <a:r>
              <a:rPr lang="en-US" altLang="ko-KR" dirty="0"/>
              <a:t>, </a:t>
            </a:r>
            <a:r>
              <a:rPr lang="ko-KR" altLang="en-US" dirty="0" err="1"/>
              <a:t>플링크</a:t>
            </a:r>
            <a:r>
              <a:rPr lang="en-US" altLang="ko-KR" dirty="0"/>
              <a:t>(</a:t>
            </a:r>
            <a:r>
              <a:rPr lang="en-US" altLang="ko-KR" dirty="0" err="1"/>
              <a:t>Flink</a:t>
            </a:r>
            <a:r>
              <a:rPr lang="en-US" altLang="ko-KR" dirty="0"/>
              <a:t>), DBMS,</a:t>
            </a:r>
            <a:r>
              <a:rPr lang="ko-KR" altLang="en-US" dirty="0"/>
              <a:t> </a:t>
            </a:r>
            <a:r>
              <a:rPr lang="ko-KR" altLang="en-US" dirty="0" err="1"/>
              <a:t>카산드라</a:t>
            </a:r>
            <a:r>
              <a:rPr lang="ko-KR" altLang="en-US" dirty="0"/>
              <a:t> 등 다양한 분석 플랫폼과 연동할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074" name="Picture 2" descr="apache zeppelinì ëí ì´ë¯¸ì§ ê²ìê²°ê³¼">
            <a:extLst>
              <a:ext uri="{FF2B5EF4-FFF2-40B4-BE49-F238E27FC236}">
                <a16:creationId xmlns:a16="http://schemas.microsoft.com/office/drawing/2014/main" id="{2F4FABD6-5B09-4E42-A95C-05A349DA0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429" y="326651"/>
            <a:ext cx="1759543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51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6B4D2-91B9-479B-B246-0C2FA30A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하둡이란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CB091-1631-4302-8046-95DB892A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하둡은</a:t>
            </a:r>
            <a:r>
              <a:rPr lang="ko-KR" altLang="en-US" dirty="0"/>
              <a:t> 대용량 데이터를 분산 처리할 수 있는 자바기반의 오픈소스 프레임워크이다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하둡은</a:t>
            </a:r>
            <a:r>
              <a:rPr lang="ko-KR" altLang="en-US" dirty="0"/>
              <a:t> 구글이 발표한 </a:t>
            </a:r>
            <a:r>
              <a:rPr lang="ko-KR" altLang="en-US" dirty="0" err="1"/>
              <a:t>맵리듀스를</a:t>
            </a:r>
            <a:r>
              <a:rPr lang="ko-KR" altLang="en-US" dirty="0"/>
              <a:t> 구현한 결과물이며</a:t>
            </a:r>
            <a:r>
              <a:rPr lang="en-US" altLang="ko-KR" dirty="0"/>
              <a:t>, 2008</a:t>
            </a:r>
            <a:r>
              <a:rPr lang="ko-KR" altLang="en-US" dirty="0"/>
              <a:t>년에는 아파치 최상위 프로젝트로 승격되었다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하둡은</a:t>
            </a:r>
            <a:r>
              <a:rPr lang="ko-KR" altLang="en-US" dirty="0"/>
              <a:t> 분산 파일시스템인 </a:t>
            </a:r>
            <a:r>
              <a:rPr lang="en-US" altLang="ko-KR" dirty="0"/>
              <a:t>HDFS</a:t>
            </a:r>
            <a:r>
              <a:rPr lang="ko-KR" altLang="en-US" dirty="0"/>
              <a:t>에 데이터를 저장하고</a:t>
            </a:r>
            <a:r>
              <a:rPr lang="en-US" altLang="ko-KR" dirty="0"/>
              <a:t>, </a:t>
            </a:r>
            <a:r>
              <a:rPr lang="ko-KR" altLang="en-US" dirty="0"/>
              <a:t>분산 처리 시스템인 </a:t>
            </a:r>
            <a:r>
              <a:rPr lang="ko-KR" altLang="en-US" dirty="0" err="1"/>
              <a:t>맵리듀스를</a:t>
            </a:r>
            <a:r>
              <a:rPr lang="ko-KR" altLang="en-US" dirty="0"/>
              <a:t> 이용해 데이터를 처리한다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20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221F0-50DF-492B-8D0B-2C6967D4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하둡의</a:t>
            </a:r>
            <a:r>
              <a:rPr lang="ko-KR" altLang="en-US" dirty="0"/>
              <a:t> 사용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4A02E6-F600-4CE8-B2A8-9BBB7E30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기존의 관계형 데이터베이스인 </a:t>
            </a:r>
            <a:r>
              <a:rPr lang="en-US" altLang="ko-KR" dirty="0"/>
              <a:t>RDBMS</a:t>
            </a:r>
            <a:r>
              <a:rPr lang="ko-KR" altLang="en-US" dirty="0"/>
              <a:t>에 저장이 가능하지만</a:t>
            </a:r>
            <a:r>
              <a:rPr lang="en-US" altLang="ko-KR" dirty="0"/>
              <a:t>, </a:t>
            </a:r>
            <a:r>
              <a:rPr lang="ko-KR" altLang="en-US" dirty="0"/>
              <a:t>비정형 데이터를 </a:t>
            </a:r>
            <a:r>
              <a:rPr lang="en-US" altLang="ko-KR" dirty="0"/>
              <a:t>RDBMS</a:t>
            </a:r>
            <a:r>
              <a:rPr lang="ko-KR" altLang="en-US" dirty="0"/>
              <a:t>에 저장하기에는 데이터가 너무 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하둡은</a:t>
            </a:r>
            <a:r>
              <a:rPr lang="ko-KR" altLang="en-US" dirty="0"/>
              <a:t> 오픈소스 프로젝트이기 때문에 라이선스 비용에 대한 부담이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/>
              <a:t>RDBMS</a:t>
            </a:r>
            <a:r>
              <a:rPr lang="ko-KR" altLang="en-US" dirty="0"/>
              <a:t>는 데이터가 저장된 서버에서 데이터를 처리하는 방식이지만</a:t>
            </a:r>
            <a:r>
              <a:rPr lang="en-US" altLang="ko-KR" dirty="0"/>
              <a:t>, </a:t>
            </a:r>
            <a:r>
              <a:rPr lang="ko-KR" altLang="en-US" dirty="0" err="1"/>
              <a:t>하둡은</a:t>
            </a:r>
            <a:r>
              <a:rPr lang="ko-KR" altLang="en-US" dirty="0"/>
              <a:t> </a:t>
            </a:r>
            <a:r>
              <a:rPr lang="ko-KR" altLang="en-US" dirty="0" err="1"/>
              <a:t>여러대에</a:t>
            </a:r>
            <a:r>
              <a:rPr lang="ko-KR" altLang="en-US" dirty="0"/>
              <a:t> 서버를 데이터에 저장하고</a:t>
            </a:r>
            <a:r>
              <a:rPr lang="en-US" altLang="ko-KR" dirty="0"/>
              <a:t>, </a:t>
            </a:r>
            <a:r>
              <a:rPr lang="ko-KR" altLang="en-US" dirty="0"/>
              <a:t>데이터가 저장된 각 서버에서 동시에 데이터를 처리하는 방식이다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분산저장으로 만약에 데이터를 저장하는 곳이 </a:t>
            </a:r>
            <a:r>
              <a:rPr lang="ko-KR" altLang="en-US" dirty="0" err="1"/>
              <a:t>정지됐을시에</a:t>
            </a:r>
            <a:r>
              <a:rPr lang="ko-KR" altLang="en-US" dirty="0"/>
              <a:t> 다른 서버에 있는 데이터를 불러올 수 있으므로 서버정지에 대한 대응이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아마존</a:t>
            </a:r>
            <a:r>
              <a:rPr lang="en-US" altLang="ko-KR" dirty="0"/>
              <a:t>, </a:t>
            </a:r>
            <a:r>
              <a:rPr lang="ko-KR" altLang="en-US" dirty="0"/>
              <a:t>이베이</a:t>
            </a:r>
            <a:r>
              <a:rPr lang="en-US" altLang="ko-KR" dirty="0"/>
              <a:t>, </a:t>
            </a:r>
            <a:r>
              <a:rPr lang="ko-KR" altLang="en-US" dirty="0"/>
              <a:t>페이스북</a:t>
            </a:r>
            <a:r>
              <a:rPr lang="en-US" altLang="ko-KR" dirty="0"/>
              <a:t>, </a:t>
            </a:r>
            <a:r>
              <a:rPr lang="ko-KR" altLang="en-US" dirty="0"/>
              <a:t>네이버</a:t>
            </a:r>
            <a:r>
              <a:rPr lang="en-US" altLang="ko-KR" dirty="0"/>
              <a:t>, </a:t>
            </a:r>
            <a:r>
              <a:rPr lang="ko-KR" altLang="en-US" dirty="0" err="1"/>
              <a:t>다음카카오</a:t>
            </a:r>
            <a:r>
              <a:rPr lang="ko-KR" altLang="en-US" dirty="0"/>
              <a:t> 등 </a:t>
            </a:r>
            <a:r>
              <a:rPr lang="ko-KR" altLang="en-US" dirty="0" err="1"/>
              <a:t>여러곳에서</a:t>
            </a:r>
            <a:r>
              <a:rPr lang="ko-KR" altLang="en-US" dirty="0"/>
              <a:t> </a:t>
            </a:r>
            <a:r>
              <a:rPr lang="ko-KR" altLang="en-US" dirty="0" err="1"/>
              <a:t>사용중이다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983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하둡의</a:t>
            </a:r>
            <a:r>
              <a:rPr lang="ko-KR" altLang="en-US" dirty="0"/>
              <a:t>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5EDEF-05FB-4B66-91C1-C822D011F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장애복구</a:t>
            </a:r>
            <a:endParaRPr lang="en-US" altLang="ko-KR" dirty="0"/>
          </a:p>
          <a:p>
            <a:pPr lvl="1"/>
            <a:r>
              <a:rPr lang="en-US" altLang="ko-KR" dirty="0"/>
              <a:t>HDFS</a:t>
            </a:r>
            <a:r>
              <a:rPr lang="ko-KR" altLang="en-US" dirty="0"/>
              <a:t>를 구성하는 분산서버에는 다양한 장애가 발생할 수 있다</a:t>
            </a:r>
            <a:r>
              <a:rPr lang="en-US" altLang="ko-KR" dirty="0"/>
              <a:t>.	</a:t>
            </a:r>
          </a:p>
          <a:p>
            <a:pPr lvl="2"/>
            <a:r>
              <a:rPr lang="en-US" altLang="ko-KR" dirty="0"/>
              <a:t>Ex. </a:t>
            </a:r>
            <a:r>
              <a:rPr lang="ko-KR" altLang="en-US" dirty="0"/>
              <a:t>하드디스크에 오류가 생겨서 데이터 저장이 실패</a:t>
            </a:r>
            <a:endParaRPr lang="en-US" altLang="ko-KR" dirty="0"/>
          </a:p>
          <a:p>
            <a:pPr lvl="2"/>
            <a:r>
              <a:rPr lang="en-US" altLang="ko-KR" dirty="0"/>
              <a:t>Ex2. </a:t>
            </a:r>
            <a:r>
              <a:rPr lang="ko-KR" altLang="en-US" dirty="0"/>
              <a:t>디스크 복구가 불가능할 경우 유실되는 심각한 상황 발생</a:t>
            </a:r>
            <a:endParaRPr lang="en-US" altLang="ko-KR" dirty="0"/>
          </a:p>
          <a:p>
            <a:pPr lvl="2"/>
            <a:r>
              <a:rPr lang="en-US" altLang="ko-KR" dirty="0"/>
              <a:t>HDFS</a:t>
            </a:r>
            <a:r>
              <a:rPr lang="ko-KR" altLang="en-US" dirty="0"/>
              <a:t>는 장애를 빠른 시간에 감지하고</a:t>
            </a:r>
            <a:r>
              <a:rPr lang="en-US" altLang="ko-KR" dirty="0"/>
              <a:t>, </a:t>
            </a:r>
            <a:r>
              <a:rPr lang="ko-KR" altLang="en-US" dirty="0"/>
              <a:t>대처할 수 있게 설계되었다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HDFS</a:t>
            </a:r>
            <a:r>
              <a:rPr lang="ko-KR" altLang="en-US" dirty="0"/>
              <a:t>에 데이터를 저장하면</a:t>
            </a:r>
            <a:r>
              <a:rPr lang="en-US" altLang="ko-KR" dirty="0"/>
              <a:t>, </a:t>
            </a:r>
            <a:r>
              <a:rPr lang="ko-KR" altLang="en-US" dirty="0"/>
              <a:t>복제데이터도 함께 저장되어 데이터 유실을 방지한다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스트리밍 방식의 데이터 접근</a:t>
            </a:r>
            <a:endParaRPr lang="en-US" altLang="ko-KR" dirty="0"/>
          </a:p>
          <a:p>
            <a:pPr lvl="1"/>
            <a:r>
              <a:rPr lang="en-US" altLang="ko-KR" dirty="0"/>
              <a:t>HDFS</a:t>
            </a:r>
            <a:r>
              <a:rPr lang="ko-KR" altLang="en-US" dirty="0"/>
              <a:t>는 빠른 시간 내에 처리하는 것 보다는 동일한 시간 내에 더 많은 데이터를 </a:t>
            </a:r>
            <a:r>
              <a:rPr lang="ko-KR" altLang="en-US" dirty="0" err="1"/>
              <a:t>처리하는것을</a:t>
            </a:r>
            <a:r>
              <a:rPr lang="ko-KR" altLang="en-US" dirty="0"/>
              <a:t> 목표로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또한 스트리밍 방식으로 데이터에 접근하도록 설계되어 있어</a:t>
            </a:r>
            <a:r>
              <a:rPr lang="en-US" altLang="ko-KR" dirty="0"/>
              <a:t>, </a:t>
            </a:r>
            <a:r>
              <a:rPr lang="ko-KR" altLang="en-US" dirty="0"/>
              <a:t>클라이언트는 끊김없이 연속된 흐름으로 데이터에 접근할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316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하둡의</a:t>
            </a:r>
            <a:r>
              <a:rPr lang="ko-KR" altLang="en-US" dirty="0"/>
              <a:t>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5EDEF-05FB-4B66-91C1-C822D011F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대용량 데이터 저장</a:t>
            </a:r>
            <a:endParaRPr lang="en-US" altLang="ko-KR" dirty="0"/>
          </a:p>
          <a:p>
            <a:pPr lvl="1"/>
            <a:r>
              <a:rPr lang="en-US" altLang="ko-KR" dirty="0"/>
              <a:t>HDFS</a:t>
            </a:r>
            <a:r>
              <a:rPr lang="ko-KR" altLang="en-US" dirty="0"/>
              <a:t>는 높은 데이터 전송 대역폭과 하나의 클러스터에서 수백대의 노드를 지원할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또한 하나의 인스턴스에서는 수백만개 이상의 파일을 지원한다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데이터 무결성</a:t>
            </a:r>
            <a:endParaRPr lang="en-US" altLang="ko-KR" dirty="0"/>
          </a:p>
          <a:p>
            <a:pPr lvl="1"/>
            <a:r>
              <a:rPr lang="ko-KR" altLang="en-US" dirty="0"/>
              <a:t>데이터베이스에서 데이터 무결성이란 데이터베이스에 저장되는 데이터의 일관성을 의미한다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HDFS</a:t>
            </a:r>
            <a:r>
              <a:rPr lang="ko-KR" altLang="en-US" dirty="0"/>
              <a:t>에서는 한번 저장한 데이터는 더는 수정할 수 없고</a:t>
            </a:r>
            <a:r>
              <a:rPr lang="en-US" altLang="ko-KR" dirty="0"/>
              <a:t>, </a:t>
            </a:r>
            <a:r>
              <a:rPr lang="ko-KR" altLang="en-US" dirty="0"/>
              <a:t>읽기만 가능하게 해서 데이터 무결성을 유지한다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* Hadoop 2.0 </a:t>
            </a:r>
            <a:r>
              <a:rPr lang="ko-KR" altLang="en-US" dirty="0"/>
              <a:t>버전 부터는 </a:t>
            </a:r>
            <a:r>
              <a:rPr lang="en-US" altLang="ko-KR" dirty="0"/>
              <a:t>HDFS</a:t>
            </a:r>
            <a:r>
              <a:rPr lang="ko-KR" altLang="en-US" dirty="0"/>
              <a:t>에 저장된 파일에 </a:t>
            </a:r>
            <a:r>
              <a:rPr lang="en-US" altLang="ko-KR" dirty="0"/>
              <a:t>append</a:t>
            </a:r>
            <a:r>
              <a:rPr lang="ko-KR" altLang="en-US" dirty="0"/>
              <a:t>가 가능하다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9485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 </a:t>
            </a:r>
            <a:r>
              <a:rPr lang="ko-KR" altLang="en-US" dirty="0"/>
              <a:t>아키텍처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5EDEF-05FB-4B66-91C1-C822D011F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 구조 파일 시스템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1266" name="Picture 2" descr="ë¸ë¡êµ¬ì¡° íì¼ìì¤íì ëí ì´ë¯¸ì§ ê²ìê²°ê³¼">
            <a:extLst>
              <a:ext uri="{FF2B5EF4-FFF2-40B4-BE49-F238E27FC236}">
                <a16:creationId xmlns:a16="http://schemas.microsoft.com/office/drawing/2014/main" id="{47D9E429-0C7D-4B60-B682-442E041C7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11" y="2653175"/>
            <a:ext cx="6722662" cy="407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82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C1034-5DBD-48E5-B379-CCE11203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20" y="0"/>
            <a:ext cx="12198220" cy="6858000"/>
          </a:xfrm>
        </p:spPr>
        <p:txBody>
          <a:bodyPr/>
          <a:lstStyle/>
          <a:p>
            <a:pPr algn="ctr"/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 err="1"/>
              <a:t>네임노드와</a:t>
            </a:r>
            <a:r>
              <a:rPr lang="ko-KR" altLang="en-US" dirty="0"/>
              <a:t> </a:t>
            </a:r>
            <a:r>
              <a:rPr lang="ko-KR" altLang="en-US" dirty="0" err="1"/>
              <a:t>데이터노드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1166591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</TotalTime>
  <Words>1471</Words>
  <Application>Microsoft Office PowerPoint</Application>
  <PresentationFormat>와이드스크린</PresentationFormat>
  <Paragraphs>277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Arial</vt:lpstr>
      <vt:lpstr>Trebuchet MS</vt:lpstr>
      <vt:lpstr>Wingdings 3</vt:lpstr>
      <vt:lpstr>패싯</vt:lpstr>
      <vt:lpstr>BigData Eco-System</vt:lpstr>
      <vt:lpstr>      빅데이터와 하둡</vt:lpstr>
      <vt:lpstr>빅데이터의 개념</vt:lpstr>
      <vt:lpstr>하둡이란?</vt:lpstr>
      <vt:lpstr>하둡의 사용 이유</vt:lpstr>
      <vt:lpstr>하둡의 목표</vt:lpstr>
      <vt:lpstr>하둡의 목표</vt:lpstr>
      <vt:lpstr>HDFS 아키텍처</vt:lpstr>
      <vt:lpstr>      네임노드와 데이터노드</vt:lpstr>
      <vt:lpstr>HDFS, MapReduce 등 구성요소</vt:lpstr>
      <vt:lpstr>네임노드와 데이터노드</vt:lpstr>
      <vt:lpstr>네임노드와 데이터노드</vt:lpstr>
      <vt:lpstr>네임노드와 데이터노드</vt:lpstr>
      <vt:lpstr>네임노드와 데이터노드</vt:lpstr>
      <vt:lpstr>      맵리듀스(MapReduce)</vt:lpstr>
      <vt:lpstr>맵리듀스(MapReduce)</vt:lpstr>
      <vt:lpstr>맵리듀스(MapReduce) - 로그</vt:lpstr>
      <vt:lpstr>맵리듀스(MapReduce) – WordCount  </vt:lpstr>
      <vt:lpstr>맵리듀스(MapReduce) 추가설명</vt:lpstr>
      <vt:lpstr>      하둡 1.x버전의 단점 및 YARN의 등장</vt:lpstr>
      <vt:lpstr>하둡 1.x의 단점</vt:lpstr>
      <vt:lpstr>하둡 1.x의 단점</vt:lpstr>
      <vt:lpstr>YARN (Yet Another Resource Negotiator) (= MapReduce ver.2)</vt:lpstr>
      <vt:lpstr>YARN 특징</vt:lpstr>
      <vt:lpstr>하둡 1.0 -&gt; 2.0</vt:lpstr>
      <vt:lpstr>MapReduce Ver.2 Architecture</vt:lpstr>
      <vt:lpstr>Hadoop Eco-System 전체 도면</vt:lpstr>
      <vt:lpstr>Hadoop Eco-System - ZooKeeper</vt:lpstr>
      <vt:lpstr>Hadoop Eco-System - YARN</vt:lpstr>
      <vt:lpstr>Hadoop Eco-System - Flume</vt:lpstr>
      <vt:lpstr>Hadoop Eco-System - Spark</vt:lpstr>
      <vt:lpstr>Hadoop Eco-System - Hive</vt:lpstr>
      <vt:lpstr>Hadoop Eco-System - Zeppelin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Eco-System</dc:title>
  <dc:creator>동준 신</dc:creator>
  <cp:lastModifiedBy>동준 신</cp:lastModifiedBy>
  <cp:revision>6</cp:revision>
  <dcterms:created xsi:type="dcterms:W3CDTF">2019-04-26T00:07:43Z</dcterms:created>
  <dcterms:modified xsi:type="dcterms:W3CDTF">2019-04-26T03:06:19Z</dcterms:modified>
</cp:coreProperties>
</file>