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408" r:id="rId2"/>
    <p:sldId id="410" r:id="rId3"/>
    <p:sldId id="411" r:id="rId4"/>
    <p:sldId id="417" r:id="rId5"/>
    <p:sldId id="412" r:id="rId6"/>
    <p:sldId id="413" r:id="rId7"/>
    <p:sldId id="426" r:id="rId8"/>
    <p:sldId id="428" r:id="rId9"/>
    <p:sldId id="425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5" autoAdjust="0"/>
    <p:restoredTop sz="94660"/>
  </p:normalViewPr>
  <p:slideViewPr>
    <p:cSldViewPr snapToGrid="0">
      <p:cViewPr>
        <p:scale>
          <a:sx n="75" d="100"/>
          <a:sy n="75" d="100"/>
        </p:scale>
        <p:origin x="930" y="10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C7C246-F168-4627-8E54-3CE251EE0630}" type="datetimeFigureOut">
              <a:rPr lang="ko-KR" altLang="en-US" smtClean="0"/>
              <a:t>2019-04-19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5E8C2C-5057-408A-B1A9-FB17158F80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70364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ko-KR"/>
          </a:p>
        </p:txBody>
      </p:sp>
      <p:sp>
        <p:nvSpPr>
          <p:cNvPr id="5018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E01426C-690F-4F2F-BEFF-1E2CFC0572BF}" type="slidenum">
              <a:rPr kumimoji="1" lang="ko-KR" altLang="en-US" smtClean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kumimoji="1" lang="ko-KR" altLang="en-US">
              <a:solidFill>
                <a:srgbClr val="000000"/>
              </a:solidFill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ko-KR" altLang="en-US"/>
              <a:t>비교기준은 </a:t>
            </a:r>
            <a:r>
              <a:rPr lang="en-US" altLang="ko-KR"/>
              <a:t>3</a:t>
            </a:r>
            <a:r>
              <a:rPr lang="ko-KR" altLang="en-US"/>
              <a:t>가지 관점에서 지지도</a:t>
            </a:r>
            <a:r>
              <a:rPr lang="en-US" altLang="ko-KR"/>
              <a:t>(Support), </a:t>
            </a:r>
            <a:r>
              <a:rPr lang="ko-KR" altLang="en-US"/>
              <a:t>신뢰도</a:t>
            </a:r>
            <a:r>
              <a:rPr lang="en-US" altLang="ko-KR"/>
              <a:t>(Confidence), </a:t>
            </a:r>
            <a:r>
              <a:rPr lang="ko-KR" altLang="en-US"/>
              <a:t>향상도</a:t>
            </a:r>
            <a:r>
              <a:rPr lang="en-US" altLang="ko-KR"/>
              <a:t>(Lift)</a:t>
            </a:r>
            <a:r>
              <a:rPr lang="ko-KR" altLang="en-US"/>
              <a:t>를 기준으로 볼 수 있다</a:t>
            </a:r>
            <a:r>
              <a:rPr lang="en-US" altLang="ko-KR"/>
              <a:t>.</a:t>
            </a:r>
            <a:endParaRPr lang="en-US" altLang="ko-KR" b="1"/>
          </a:p>
        </p:txBody>
      </p:sp>
      <p:sp>
        <p:nvSpPr>
          <p:cNvPr id="5120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BAD7CEB-D6FD-4100-B280-A4356CE2B245}" type="slidenum">
              <a:rPr kumimoji="1" lang="ko-KR" altLang="en-US" smtClean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kumimoji="1" lang="ko-KR" altLang="en-US">
              <a:solidFill>
                <a:srgbClr val="000000"/>
              </a:solidFill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ko-KR" b="1"/>
          </a:p>
        </p:txBody>
      </p:sp>
      <p:sp>
        <p:nvSpPr>
          <p:cNvPr id="5222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75ECE55-4165-4CDC-B6A4-FB04D667AD04}" type="slidenum">
              <a:rPr kumimoji="1" lang="ko-KR" altLang="en-US" smtClean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kumimoji="1" lang="ko-KR" altLang="en-US">
              <a:solidFill>
                <a:srgbClr val="000000"/>
              </a:solidFill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FC6D7E-6D37-4430-851E-FF2640D962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7C8FDB4-3F1D-4C69-B9AF-554DBEA332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3CE945-1A09-4AE7-8344-43341B149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0720B-1824-44F0-AA89-646D9211BCAF}" type="datetimeFigureOut">
              <a:rPr lang="ko-KR" altLang="en-US" smtClean="0"/>
              <a:t>2019-04-19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942237-63FF-4916-8D58-94ED08288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03A94E-858C-4DD7-B3B0-BC1C4D1CE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7611B-8D49-4E12-9697-61536C3396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695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66F2E0-84E6-4509-A576-022B96DA0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F059556-070F-43BD-9D9B-98045ABD9B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53A418-4F10-4590-94E3-B252CD8FF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0720B-1824-44F0-AA89-646D9211BCAF}" type="datetimeFigureOut">
              <a:rPr lang="ko-KR" altLang="en-US" smtClean="0"/>
              <a:t>2019-04-19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8C7387-A3D7-4C4A-9343-5DCCCB5EE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8CC440-9179-4208-BC47-AA58F9446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7611B-8D49-4E12-9697-61536C3396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3404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47AE8D9-B802-4160-AACD-A27BF846FD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4C6E250-C9AB-497F-9346-C8C41AA9F3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986E3A-1321-4BA9-92B4-14D25BE9C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0720B-1824-44F0-AA89-646D9211BCAF}" type="datetimeFigureOut">
              <a:rPr lang="ko-KR" altLang="en-US" smtClean="0"/>
              <a:t>2019-04-19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FD821B-E136-426C-B888-944B17C33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2C0597-06A5-4DE4-AE64-5D1175947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7611B-8D49-4E12-9697-61536C3396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77803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7"/>
          <p:cNvSpPr>
            <a:spLocks noGrp="1" noChangeArrowheads="1"/>
          </p:cNvSpPr>
          <p:nvPr>
            <p:ph type="title"/>
          </p:nvPr>
        </p:nvSpPr>
        <p:spPr bwMode="auto">
          <a:xfrm>
            <a:off x="209063" y="103188"/>
            <a:ext cx="10867292" cy="690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lvl="0"/>
            <a:r>
              <a:rPr lang="en-US" altLang="ko-KR" dirty="0"/>
              <a:t>Click to edit Master title style</a:t>
            </a:r>
          </a:p>
        </p:txBody>
      </p:sp>
      <p:sp>
        <p:nvSpPr>
          <p:cNvPr id="3" name="Rectangle 21"/>
          <p:cNvSpPr>
            <a:spLocks noGrp="1" noChangeArrowheads="1"/>
          </p:cNvSpPr>
          <p:nvPr>
            <p:ph type="ftr" sz="quarter" idx="10"/>
          </p:nvPr>
        </p:nvSpPr>
        <p:spPr>
          <a:xfrm>
            <a:off x="-27354" y="6592888"/>
            <a:ext cx="3860800" cy="2397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/>
              <a:t>Copyright 2012, SPSS Korea, All right reserved.</a:t>
            </a:r>
          </a:p>
        </p:txBody>
      </p:sp>
    </p:spTree>
    <p:extLst>
      <p:ext uri="{BB962C8B-B14F-4D97-AF65-F5344CB8AC3E}">
        <p14:creationId xmlns:p14="http://schemas.microsoft.com/office/powerpoint/2010/main" val="1827803141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7"/>
          <p:cNvSpPr>
            <a:spLocks noGrp="1" noChangeArrowheads="1"/>
          </p:cNvSpPr>
          <p:nvPr>
            <p:ph type="title"/>
          </p:nvPr>
        </p:nvSpPr>
        <p:spPr bwMode="auto">
          <a:xfrm>
            <a:off x="209063" y="103188"/>
            <a:ext cx="10867292" cy="690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lvl="0"/>
            <a:r>
              <a:rPr lang="en-US" altLang="ko-KR" dirty="0"/>
              <a:t>Click to edit Master title style</a:t>
            </a:r>
          </a:p>
        </p:txBody>
      </p:sp>
      <p:sp>
        <p:nvSpPr>
          <p:cNvPr id="3" name="Rectangle 21"/>
          <p:cNvSpPr>
            <a:spLocks noGrp="1" noChangeArrowheads="1"/>
          </p:cNvSpPr>
          <p:nvPr>
            <p:ph type="ftr" sz="quarter" idx="10"/>
          </p:nvPr>
        </p:nvSpPr>
        <p:spPr>
          <a:xfrm>
            <a:off x="-27354" y="6592888"/>
            <a:ext cx="3860800" cy="2397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/>
              <a:t>Copyright 2012, SPSS Korea, All right reserved.</a:t>
            </a:r>
          </a:p>
        </p:txBody>
      </p:sp>
    </p:spTree>
    <p:extLst>
      <p:ext uri="{BB962C8B-B14F-4D97-AF65-F5344CB8AC3E}">
        <p14:creationId xmlns:p14="http://schemas.microsoft.com/office/powerpoint/2010/main" val="3142836078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4D3127-EC6F-4B96-9955-6D949217C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92D47E-9096-48A1-8BD6-C4E327F86B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B35068-82FB-42D7-9F5A-BE1ACB29D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0720B-1824-44F0-AA89-646D9211BCAF}" type="datetimeFigureOut">
              <a:rPr lang="ko-KR" altLang="en-US" smtClean="0"/>
              <a:t>2019-04-19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070E09-F492-4809-9F59-1F3F2DA15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2D4079-6C39-41B3-93BF-CAD693658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7611B-8D49-4E12-9697-61536C3396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5626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BB3448-32CA-4557-B327-049FB5A87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966AD6E-D8BE-4BB4-A845-5C38B1BE0F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853B15-CBB0-4499-ACC6-C21AA9E53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0720B-1824-44F0-AA89-646D9211BCAF}" type="datetimeFigureOut">
              <a:rPr lang="ko-KR" altLang="en-US" smtClean="0"/>
              <a:t>2019-04-19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9DF2A2-E2A0-497B-8866-EF15B8A93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82FDCF-6764-4860-8409-D1FAB58FE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7611B-8D49-4E12-9697-61536C3396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7594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6FF10E-7C73-49EA-A34D-D86B82EAD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8565D5-3ADA-43D2-9B67-BEA3AE2586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5D3F9D8-FF8F-48CE-976A-A90755A5A4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6450249-45C7-4A34-AF60-2FA6B6E14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0720B-1824-44F0-AA89-646D9211BCAF}" type="datetimeFigureOut">
              <a:rPr lang="ko-KR" altLang="en-US" smtClean="0"/>
              <a:t>2019-04-19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2CDEAC1-563A-44DC-9D00-C29E7949C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1780005-4BED-4430-B7D2-69BF66FD1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7611B-8D49-4E12-9697-61536C3396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9041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0376ED-CE25-46E6-9CAF-CDBD08E81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7FBAE7-7486-4424-A1C1-CB2C702E0B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CA1A054-A33B-4691-BA02-EBC8511F7F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D411CFB-90EF-4849-A61B-8392BE84D4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1D18B15-1720-44A9-94A5-FA4C2CA43E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4374A72-C41B-4E58-91C2-9B255F015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0720B-1824-44F0-AA89-646D9211BCAF}" type="datetimeFigureOut">
              <a:rPr lang="ko-KR" altLang="en-US" smtClean="0"/>
              <a:t>2019-04-19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58B1DC4-F8C3-4364-A494-3AFEFDAD4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17C2991-E67A-4C94-82B8-9F513BDE5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7611B-8D49-4E12-9697-61536C3396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7870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2DEBFF-42A8-4E9B-8569-DD5FD63AD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A339F69-12B2-496D-AC07-B4DB4CEAF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0720B-1824-44F0-AA89-646D9211BCAF}" type="datetimeFigureOut">
              <a:rPr lang="ko-KR" altLang="en-US" smtClean="0"/>
              <a:t>2019-04-19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81FFD70-4E64-4C59-BB1E-929FF9CF6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2F28981-5C6A-4973-A924-43A3B6462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7611B-8D49-4E12-9697-61536C3396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8416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BDAE5FE-D320-4542-8071-40B4018A0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0720B-1824-44F0-AA89-646D9211BCAF}" type="datetimeFigureOut">
              <a:rPr lang="ko-KR" altLang="en-US" smtClean="0"/>
              <a:t>2019-04-19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89621AE-F3E2-4ACD-A1F8-68FA7FF43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47A0824-E85C-422D-9A6C-6A6C58533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7611B-8D49-4E12-9697-61536C3396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2487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55B30D-9E86-4BA7-92F6-3C3A2054F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C02E0B-1D6E-490C-8FB4-42904741C6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B207C8A-0D1C-41A8-9DE6-4F31896758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302E2DC-54C4-4175-A321-4016D9D43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0720B-1824-44F0-AA89-646D9211BCAF}" type="datetimeFigureOut">
              <a:rPr lang="ko-KR" altLang="en-US" smtClean="0"/>
              <a:t>2019-04-19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028F8B6-AD04-40AD-8400-AA7A74CE4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74A5FDF-BFA7-430C-877A-010178B65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7611B-8D49-4E12-9697-61536C3396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9552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803CD5-4A74-41A4-AFF1-9698EA077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15F5FD6-9737-4C40-B547-E0218DBD06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B6AAA20-B386-4D26-9BFA-7774F01B4E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2DE9F49-5A1D-465F-B2C8-4D8D8B8FC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0720B-1824-44F0-AA89-646D9211BCAF}" type="datetimeFigureOut">
              <a:rPr lang="ko-KR" altLang="en-US" smtClean="0"/>
              <a:t>2019-04-19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AA265E-9996-4CD7-8602-3C47ECEFE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09AA459-1C8F-4D22-9F37-46D32CECB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7611B-8D49-4E12-9697-61536C3396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448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AF41F0E-A5EB-41E7-B5F0-CB7B7D014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7D76A3-DA5C-4D04-8E0E-33AD7DA498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916125-D5CE-45F2-AC5C-6F606360C9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50720B-1824-44F0-AA89-646D9211BCAF}" type="datetimeFigureOut">
              <a:rPr lang="ko-KR" altLang="en-US" smtClean="0"/>
              <a:t>2019-04-19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D6B1BA-F1E0-4FDD-9630-81BF6805E4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1F5515-D723-4A29-BF95-F75855C630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17611B-8D49-4E12-9697-61536C3396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7492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wmf"/><Relationship Id="rId7" Type="http://schemas.openxmlformats.org/officeDocument/2006/relationships/image" Target="../media/image6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gif"/><Relationship Id="rId4" Type="http://schemas.openxmlformats.org/officeDocument/2006/relationships/image" Target="../media/image3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7" Type="http://schemas.openxmlformats.org/officeDocument/2006/relationships/image" Target="../media/image12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wmf"/><Relationship Id="rId5" Type="http://schemas.openxmlformats.org/officeDocument/2006/relationships/image" Target="../media/image10.wmf"/><Relationship Id="rId4" Type="http://schemas.openxmlformats.org/officeDocument/2006/relationships/image" Target="../media/image9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직사각형 24"/>
          <p:cNvSpPr>
            <a:spLocks noChangeArrowheads="1"/>
          </p:cNvSpPr>
          <p:nvPr/>
        </p:nvSpPr>
        <p:spPr bwMode="auto">
          <a:xfrm>
            <a:off x="5783264" y="3000375"/>
            <a:ext cx="4776787" cy="642938"/>
          </a:xfrm>
          <a:prstGeom prst="rect">
            <a:avLst/>
          </a:prstGeom>
          <a:noFill/>
          <a:ln w="31750" algn="ctr">
            <a:solidFill>
              <a:schemeClr val="bg1"/>
            </a:solidFill>
            <a:round/>
            <a:headEnd/>
            <a:tailEnd/>
          </a:ln>
        </p:spPr>
        <p:txBody>
          <a:bodyPr wrap="none" anchor="b"/>
          <a:lstStyle/>
          <a:p>
            <a:r>
              <a:rPr lang="en-US" altLang="ko-KR" sz="2100" b="1" dirty="0">
                <a:solidFill>
                  <a:srgbClr val="FFFFFF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3.1 </a:t>
            </a:r>
            <a:r>
              <a:rPr lang="ko-KR" altLang="en-US" sz="2100" b="1" dirty="0">
                <a:solidFill>
                  <a:srgbClr val="FFFFFF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연관성분석 개념</a:t>
            </a:r>
          </a:p>
        </p:txBody>
      </p:sp>
      <p:sp>
        <p:nvSpPr>
          <p:cNvPr id="15363" name="직사각형 25"/>
          <p:cNvSpPr>
            <a:spLocks noChangeArrowheads="1"/>
          </p:cNvSpPr>
          <p:nvPr/>
        </p:nvSpPr>
        <p:spPr bwMode="auto">
          <a:xfrm>
            <a:off x="1952625" y="3000375"/>
            <a:ext cx="3822700" cy="642938"/>
          </a:xfrm>
          <a:prstGeom prst="rect">
            <a:avLst/>
          </a:prstGeom>
          <a:solidFill>
            <a:schemeClr val="bg1"/>
          </a:solidFill>
          <a:ln w="31750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2400" b="1" dirty="0">
                <a:solidFill>
                  <a:srgbClr val="DF0000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03. </a:t>
            </a:r>
            <a:r>
              <a:rPr lang="ko-KR" altLang="en-US" sz="2400" b="1" dirty="0">
                <a:solidFill>
                  <a:srgbClr val="DF0000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연관성분석</a:t>
            </a:r>
          </a:p>
        </p:txBody>
      </p:sp>
      <p:pic>
        <p:nvPicPr>
          <p:cNvPr id="4" name="그림 20" descr="logo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12325" y="6093297"/>
            <a:ext cx="1697037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Group 50"/>
          <p:cNvGraphicFramePr>
            <a:graphicFrameLocks noGrp="1"/>
          </p:cNvGraphicFramePr>
          <p:nvPr/>
        </p:nvGraphicFramePr>
        <p:xfrm>
          <a:off x="1624014" y="857251"/>
          <a:ext cx="8936069" cy="4714895"/>
        </p:xfrm>
        <a:graphic>
          <a:graphicData uri="http://schemas.openxmlformats.org/drawingml/2006/table">
            <a:tbl>
              <a:tblPr/>
              <a:tblGrid>
                <a:gridCol w="89360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6313">
                <a:tc>
                  <a:txBody>
                    <a:bodyPr/>
                    <a:lstStyle/>
                    <a:p>
                      <a:pPr marL="0" marR="0" lvl="0" indent="0" algn="ctr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Buying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Pattern</a:t>
                      </a:r>
                      <a:endParaRPr lang="en-US" altLang="ko-KR" sz="14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88582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3" name="Rectangle 101"/>
          <p:cNvSpPr>
            <a:spLocks noChangeArrowheads="1"/>
          </p:cNvSpPr>
          <p:nvPr/>
        </p:nvSpPr>
        <p:spPr bwMode="gray">
          <a:xfrm>
            <a:off x="4173538" y="1774826"/>
            <a:ext cx="3351212" cy="1438275"/>
          </a:xfrm>
          <a:prstGeom prst="rect">
            <a:avLst/>
          </a:prstGeom>
          <a:solidFill>
            <a:schemeClr val="bg1"/>
          </a:solidFill>
          <a:ln w="12700" algn="ctr">
            <a:solidFill>
              <a:srgbClr val="969696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72000" tIns="108000" rIns="72000" bIns="72000" anchor="ctr"/>
          <a:lstStyle/>
          <a:p>
            <a:pPr algn="just">
              <a:lnSpc>
                <a:spcPct val="150000"/>
              </a:lnSpc>
              <a:defRPr/>
            </a:pPr>
            <a:endParaRPr lang="ko-KR" altLang="en-US" sz="1200" dirty="0">
              <a:solidFill>
                <a:srgbClr val="000000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20491" name="직사각형 23"/>
          <p:cNvSpPr>
            <a:spLocks noChangeArrowheads="1"/>
          </p:cNvSpPr>
          <p:nvPr/>
        </p:nvSpPr>
        <p:spPr bwMode="auto">
          <a:xfrm>
            <a:off x="4316414" y="1631951"/>
            <a:ext cx="1571625" cy="2571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72000" tIns="36000" rIns="72000" bIns="36000" anchor="ctr">
            <a:spAutoFit/>
          </a:bodyPr>
          <a:lstStyle/>
          <a:p>
            <a:pPr algn="ctr"/>
            <a:r>
              <a:rPr lang="ko-KR" altLang="en-US" sz="1200" b="1">
                <a:solidFill>
                  <a:srgbClr val="000000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전항</a:t>
            </a:r>
            <a:r>
              <a:rPr lang="en-US" altLang="ko-KR" sz="1200" b="1">
                <a:solidFill>
                  <a:srgbClr val="000000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(Antecedent) </a:t>
            </a:r>
            <a:endParaRPr lang="ko-KR" altLang="en-US" sz="1200" b="1">
              <a:solidFill>
                <a:srgbClr val="000000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25" name="Rectangle 101"/>
          <p:cNvSpPr>
            <a:spLocks noChangeArrowheads="1"/>
          </p:cNvSpPr>
          <p:nvPr/>
        </p:nvSpPr>
        <p:spPr bwMode="gray">
          <a:xfrm>
            <a:off x="8239126" y="1773238"/>
            <a:ext cx="1851025" cy="1441450"/>
          </a:xfrm>
          <a:prstGeom prst="rect">
            <a:avLst/>
          </a:prstGeom>
          <a:solidFill>
            <a:schemeClr val="bg1"/>
          </a:solidFill>
          <a:ln w="12700" algn="ctr">
            <a:solidFill>
              <a:srgbClr val="969696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72000" tIns="108000" rIns="72000" bIns="72000" anchor="ctr"/>
          <a:lstStyle/>
          <a:p>
            <a:pPr>
              <a:lnSpc>
                <a:spcPct val="150000"/>
              </a:lnSpc>
              <a:defRPr/>
            </a:pPr>
            <a:endParaRPr lang="ko-KR" altLang="en-US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493" name="직사각형 25"/>
          <p:cNvSpPr>
            <a:spLocks noChangeArrowheads="1"/>
          </p:cNvSpPr>
          <p:nvPr/>
        </p:nvSpPr>
        <p:spPr bwMode="auto">
          <a:xfrm>
            <a:off x="8382001" y="1631951"/>
            <a:ext cx="1489075" cy="2571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72000" tIns="36000" rIns="72000" bIns="36000" anchor="ctr">
            <a:spAutoFit/>
          </a:bodyPr>
          <a:lstStyle/>
          <a:p>
            <a:pPr algn="ctr"/>
            <a:r>
              <a:rPr lang="ko-KR" altLang="en-US" sz="1200" b="1">
                <a:solidFill>
                  <a:srgbClr val="000000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후항</a:t>
            </a:r>
            <a:r>
              <a:rPr lang="en-US" altLang="ko-KR" sz="1200" b="1">
                <a:solidFill>
                  <a:srgbClr val="000000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(Consequent) </a:t>
            </a:r>
            <a:endParaRPr lang="ko-KR" altLang="en-US" sz="1200" b="1">
              <a:solidFill>
                <a:srgbClr val="000000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20494" name="AutoShape 56"/>
          <p:cNvSpPr>
            <a:spLocks noChangeArrowheads="1"/>
          </p:cNvSpPr>
          <p:nvPr/>
        </p:nvSpPr>
        <p:spPr bwMode="gray">
          <a:xfrm rot="5400000">
            <a:off x="7169151" y="2363789"/>
            <a:ext cx="1439863" cy="261937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12700">
            <a:solidFill>
              <a:srgbClr val="969696"/>
            </a:solidFill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grpSp>
        <p:nvGrpSpPr>
          <p:cNvPr id="20495" name="그룹 50"/>
          <p:cNvGrpSpPr>
            <a:grpSpLocks/>
          </p:cNvGrpSpPr>
          <p:nvPr/>
        </p:nvGrpSpPr>
        <p:grpSpPr bwMode="auto">
          <a:xfrm>
            <a:off x="4389439" y="2000251"/>
            <a:ext cx="1000125" cy="987425"/>
            <a:chOff x="595282" y="1556131"/>
            <a:chExt cx="857256" cy="820939"/>
          </a:xfrm>
        </p:grpSpPr>
        <p:pic>
          <p:nvPicPr>
            <p:cNvPr id="20529" name="Picture 17" descr="C:\Users\spss-3\AppData\Local\Microsoft\Windows\Temporary Internet Files\Content.IE5\0EI8Z10E\MCj04218000000[1].wm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95282" y="1556131"/>
              <a:ext cx="857256" cy="515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0530" name="TextBox 15"/>
            <p:cNvSpPr txBox="1">
              <a:spLocks noChangeArrowheads="1"/>
            </p:cNvSpPr>
            <p:nvPr/>
          </p:nvSpPr>
          <p:spPr bwMode="auto">
            <a:xfrm>
              <a:off x="738158" y="2121091"/>
              <a:ext cx="466065" cy="2559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ko-KR" altLang="en-US" sz="1400" b="1">
                  <a:solidFill>
                    <a:srgbClr val="000000"/>
                  </a:solidFill>
                  <a:latin typeface="Arial" pitchFamily="34" charset="0"/>
                  <a:ea typeface="맑은 고딕" pitchFamily="50" charset="-127"/>
                  <a:cs typeface="Arial" pitchFamily="34" charset="0"/>
                </a:rPr>
                <a:t>야채</a:t>
              </a:r>
            </a:p>
          </p:txBody>
        </p:sp>
      </p:grpSp>
      <p:grpSp>
        <p:nvGrpSpPr>
          <p:cNvPr id="20496" name="그룹 51"/>
          <p:cNvGrpSpPr>
            <a:grpSpLocks/>
          </p:cNvGrpSpPr>
          <p:nvPr/>
        </p:nvGrpSpPr>
        <p:grpSpPr bwMode="auto">
          <a:xfrm>
            <a:off x="6318251" y="2009776"/>
            <a:ext cx="1000125" cy="968375"/>
            <a:chOff x="2309794" y="1571612"/>
            <a:chExt cx="785818" cy="805567"/>
          </a:xfrm>
        </p:grpSpPr>
        <p:grpSp>
          <p:nvGrpSpPr>
            <p:cNvPr id="20524" name="그룹 62"/>
            <p:cNvGrpSpPr>
              <a:grpSpLocks/>
            </p:cNvGrpSpPr>
            <p:nvPr/>
          </p:nvGrpSpPr>
          <p:grpSpPr bwMode="auto">
            <a:xfrm>
              <a:off x="2309794" y="1571612"/>
              <a:ext cx="785818" cy="428629"/>
              <a:chOff x="4037228" y="3172968"/>
              <a:chExt cx="2136343" cy="816866"/>
            </a:xfrm>
          </p:grpSpPr>
          <p:pic>
            <p:nvPicPr>
              <p:cNvPr id="20526" name="Picture 18" descr="C:\Users\spss-3\AppData\Local\Microsoft\Windows\Temporary Internet Files\Content.IE5\0EI8Z10E\MCj03489150000[1].wmf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4037228" y="3172968"/>
                <a:ext cx="1831543" cy="51206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0527" name="Picture 18" descr="C:\Users\spss-3\AppData\Local\Microsoft\Windows\Temporary Internet Files\Content.IE5\0EI8Z10E\MCj03489150000[1].wmf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4189628" y="3325368"/>
                <a:ext cx="1831543" cy="51206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0528" name="Picture 18" descr="C:\Users\spss-3\AppData\Local\Microsoft\Windows\Temporary Internet Files\Content.IE5\0EI8Z10E\MCj03489150000[1].wmf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4342029" y="3477770"/>
                <a:ext cx="1831542" cy="51206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20525" name="TextBox 49"/>
            <p:cNvSpPr txBox="1">
              <a:spLocks noChangeArrowheads="1"/>
            </p:cNvSpPr>
            <p:nvPr/>
          </p:nvSpPr>
          <p:spPr bwMode="auto">
            <a:xfrm>
              <a:off x="2452670" y="2121091"/>
              <a:ext cx="427226" cy="2560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ko-KR" altLang="en-US" sz="1400" b="1">
                  <a:solidFill>
                    <a:srgbClr val="000000"/>
                  </a:solidFill>
                  <a:latin typeface="Arial" pitchFamily="34" charset="0"/>
                  <a:ea typeface="맑은 고딕" pitchFamily="50" charset="-127"/>
                  <a:cs typeface="Arial" pitchFamily="34" charset="0"/>
                </a:rPr>
                <a:t>생선</a:t>
              </a:r>
            </a:p>
          </p:txBody>
        </p:sp>
      </p:grpSp>
      <p:sp>
        <p:nvSpPr>
          <p:cNvPr id="26" name="덧셈 기호 25"/>
          <p:cNvSpPr/>
          <p:nvPr/>
        </p:nvSpPr>
        <p:spPr bwMode="auto">
          <a:xfrm>
            <a:off x="5674653" y="2294040"/>
            <a:ext cx="428628" cy="399875"/>
          </a:xfrm>
          <a:prstGeom prst="mathPlus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none" anchor="ctr"/>
          <a:lstStyle/>
          <a:p>
            <a:pPr algn="ctr">
              <a:defRPr/>
            </a:pPr>
            <a:endParaRPr lang="ko-KR" altLang="en-US" sz="1500" b="1" dirty="0">
              <a:solidFill>
                <a:srgbClr val="000000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grpSp>
        <p:nvGrpSpPr>
          <p:cNvPr id="20500" name="그룹 53"/>
          <p:cNvGrpSpPr>
            <a:grpSpLocks/>
          </p:cNvGrpSpPr>
          <p:nvPr/>
        </p:nvGrpSpPr>
        <p:grpSpPr bwMode="auto">
          <a:xfrm>
            <a:off x="8489951" y="1966913"/>
            <a:ext cx="1349375" cy="1054100"/>
            <a:chOff x="3644628" y="1500174"/>
            <a:chExt cx="1350330" cy="877036"/>
          </a:xfrm>
        </p:grpSpPr>
        <p:pic>
          <p:nvPicPr>
            <p:cNvPr id="20522" name="Picture 3" descr="C:\Users\spss-3\AppData\Local\Microsoft\Windows\Temporary Internet Files\Content.IE5\0EI8Z10E\MMj03363960000[1].gif"/>
            <p:cNvPicPr>
              <a:picLocks noChangeAspect="1" noChangeArrowheads="1" noCrop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952868" y="1500174"/>
              <a:ext cx="642942" cy="5715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0523" name="TextBox 52"/>
            <p:cNvSpPr txBox="1">
              <a:spLocks noChangeArrowheads="1"/>
            </p:cNvSpPr>
            <p:nvPr/>
          </p:nvSpPr>
          <p:spPr bwMode="auto">
            <a:xfrm>
              <a:off x="3644628" y="2121092"/>
              <a:ext cx="1350330" cy="2561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ko-KR" altLang="en-US" sz="1400" b="1">
                  <a:solidFill>
                    <a:srgbClr val="000000"/>
                  </a:solidFill>
                  <a:latin typeface="Arial" pitchFamily="34" charset="0"/>
                  <a:ea typeface="맑은 고딕" pitchFamily="50" charset="-127"/>
                  <a:cs typeface="Arial" pitchFamily="34" charset="0"/>
                </a:rPr>
                <a:t>포도주</a:t>
              </a:r>
              <a:r>
                <a:rPr lang="en-US" altLang="ko-KR" sz="1400" b="1">
                  <a:solidFill>
                    <a:srgbClr val="000000"/>
                  </a:solidFill>
                  <a:latin typeface="Arial" pitchFamily="34" charset="0"/>
                  <a:ea typeface="맑은 고딕" pitchFamily="50" charset="-127"/>
                  <a:cs typeface="Arial" pitchFamily="34" charset="0"/>
                </a:rPr>
                <a:t>? </a:t>
              </a:r>
              <a:r>
                <a:rPr lang="ko-KR" altLang="en-US" sz="1400" b="1">
                  <a:solidFill>
                    <a:srgbClr val="000000"/>
                  </a:solidFill>
                  <a:latin typeface="Arial" pitchFamily="34" charset="0"/>
                  <a:ea typeface="맑은 고딕" pitchFamily="50" charset="-127"/>
                  <a:cs typeface="Arial" pitchFamily="34" charset="0"/>
                </a:rPr>
                <a:t>맥주</a:t>
              </a:r>
              <a:r>
                <a:rPr lang="en-US" altLang="ko-KR" sz="1400" b="1">
                  <a:solidFill>
                    <a:srgbClr val="000000"/>
                  </a:solidFill>
                  <a:latin typeface="Arial" pitchFamily="34" charset="0"/>
                  <a:ea typeface="맑은 고딕" pitchFamily="50" charset="-127"/>
                  <a:cs typeface="Arial" pitchFamily="34" charset="0"/>
                </a:rPr>
                <a:t>?</a:t>
              </a:r>
              <a:endParaRPr lang="ko-KR" altLang="en-US" sz="1400" b="1">
                <a:solidFill>
                  <a:srgbClr val="000000"/>
                </a:solidFill>
                <a:latin typeface="Arial" pitchFamily="34" charset="0"/>
                <a:ea typeface="맑은 고딕" pitchFamily="50" charset="-127"/>
                <a:cs typeface="Arial" pitchFamily="34" charset="0"/>
              </a:endParaRPr>
            </a:p>
          </p:txBody>
        </p:sp>
      </p:grpSp>
      <p:sp>
        <p:nvSpPr>
          <p:cNvPr id="33" name="Rectangle 101"/>
          <p:cNvSpPr>
            <a:spLocks noChangeArrowheads="1"/>
          </p:cNvSpPr>
          <p:nvPr/>
        </p:nvSpPr>
        <p:spPr bwMode="gray">
          <a:xfrm>
            <a:off x="4176713" y="3722689"/>
            <a:ext cx="3351212" cy="1438275"/>
          </a:xfrm>
          <a:prstGeom prst="rect">
            <a:avLst/>
          </a:prstGeom>
          <a:solidFill>
            <a:schemeClr val="bg1"/>
          </a:solidFill>
          <a:ln w="12700" algn="ctr">
            <a:solidFill>
              <a:srgbClr val="969696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72000" tIns="108000" rIns="72000" bIns="72000" anchor="ctr"/>
          <a:lstStyle/>
          <a:p>
            <a:pPr algn="just">
              <a:lnSpc>
                <a:spcPct val="150000"/>
              </a:lnSpc>
              <a:defRPr/>
            </a:pPr>
            <a:endParaRPr lang="ko-KR" altLang="en-US" sz="1200" dirty="0">
              <a:solidFill>
                <a:srgbClr val="000000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20502" name="직사각형 23"/>
          <p:cNvSpPr>
            <a:spLocks noChangeArrowheads="1"/>
          </p:cNvSpPr>
          <p:nvPr/>
        </p:nvSpPr>
        <p:spPr bwMode="auto">
          <a:xfrm>
            <a:off x="4319589" y="3579814"/>
            <a:ext cx="1571625" cy="2571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72000" tIns="36000" rIns="72000" bIns="36000" anchor="ctr">
            <a:spAutoFit/>
          </a:bodyPr>
          <a:lstStyle/>
          <a:p>
            <a:pPr algn="ctr"/>
            <a:r>
              <a:rPr lang="ko-KR" altLang="en-US" sz="1200" b="1">
                <a:solidFill>
                  <a:srgbClr val="000000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전항</a:t>
            </a:r>
            <a:r>
              <a:rPr lang="en-US" altLang="ko-KR" sz="1200" b="1">
                <a:solidFill>
                  <a:srgbClr val="000000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(Antecedent) </a:t>
            </a:r>
            <a:endParaRPr lang="ko-KR" altLang="en-US" sz="1200" b="1">
              <a:solidFill>
                <a:srgbClr val="000000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35" name="Rectangle 101"/>
          <p:cNvSpPr>
            <a:spLocks noChangeArrowheads="1"/>
          </p:cNvSpPr>
          <p:nvPr/>
        </p:nvSpPr>
        <p:spPr bwMode="gray">
          <a:xfrm>
            <a:off x="8242301" y="3721100"/>
            <a:ext cx="1851025" cy="1441450"/>
          </a:xfrm>
          <a:prstGeom prst="rect">
            <a:avLst/>
          </a:prstGeom>
          <a:solidFill>
            <a:schemeClr val="bg1"/>
          </a:solidFill>
          <a:ln w="12700" algn="ctr">
            <a:solidFill>
              <a:srgbClr val="969696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72000" tIns="108000" rIns="72000" bIns="72000" anchor="ctr"/>
          <a:lstStyle/>
          <a:p>
            <a:pPr>
              <a:lnSpc>
                <a:spcPct val="150000"/>
              </a:lnSpc>
              <a:defRPr/>
            </a:pPr>
            <a:endParaRPr lang="ko-KR" altLang="en-US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04" name="직사각형 25"/>
          <p:cNvSpPr>
            <a:spLocks noChangeArrowheads="1"/>
          </p:cNvSpPr>
          <p:nvPr/>
        </p:nvSpPr>
        <p:spPr bwMode="auto">
          <a:xfrm>
            <a:off x="8385176" y="3579814"/>
            <a:ext cx="1489075" cy="2571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72000" tIns="36000" rIns="72000" bIns="36000" anchor="ctr">
            <a:spAutoFit/>
          </a:bodyPr>
          <a:lstStyle/>
          <a:p>
            <a:pPr algn="ctr"/>
            <a:r>
              <a:rPr lang="ko-KR" altLang="en-US" sz="1200" b="1">
                <a:solidFill>
                  <a:srgbClr val="000000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후항</a:t>
            </a:r>
            <a:r>
              <a:rPr lang="en-US" altLang="ko-KR" sz="1200" b="1">
                <a:solidFill>
                  <a:srgbClr val="000000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(Consequent) </a:t>
            </a:r>
            <a:endParaRPr lang="ko-KR" altLang="en-US" sz="1200" b="1">
              <a:solidFill>
                <a:srgbClr val="000000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20505" name="AutoShape 56"/>
          <p:cNvSpPr>
            <a:spLocks noChangeArrowheads="1"/>
          </p:cNvSpPr>
          <p:nvPr/>
        </p:nvSpPr>
        <p:spPr bwMode="gray">
          <a:xfrm rot="5400000">
            <a:off x="7172326" y="4311651"/>
            <a:ext cx="1439862" cy="261937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12700">
            <a:solidFill>
              <a:srgbClr val="969696"/>
            </a:solidFill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51" name="덧셈 기호 50"/>
          <p:cNvSpPr/>
          <p:nvPr/>
        </p:nvSpPr>
        <p:spPr bwMode="auto">
          <a:xfrm>
            <a:off x="5595934" y="4241914"/>
            <a:ext cx="428628" cy="399875"/>
          </a:xfrm>
          <a:prstGeom prst="mathPlus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none" anchor="ctr"/>
          <a:lstStyle/>
          <a:p>
            <a:pPr algn="ctr">
              <a:defRPr/>
            </a:pPr>
            <a:endParaRPr lang="ko-KR" altLang="en-US" sz="1500" b="1" dirty="0">
              <a:solidFill>
                <a:srgbClr val="000000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grpSp>
        <p:nvGrpSpPr>
          <p:cNvPr id="20509" name="그룹 68"/>
          <p:cNvGrpSpPr>
            <a:grpSpLocks/>
          </p:cNvGrpSpPr>
          <p:nvPr/>
        </p:nvGrpSpPr>
        <p:grpSpPr bwMode="auto">
          <a:xfrm>
            <a:off x="8423275" y="3930650"/>
            <a:ext cx="1530350" cy="1022350"/>
            <a:chOff x="3595667" y="1500174"/>
            <a:chExt cx="1530029" cy="887874"/>
          </a:xfrm>
        </p:grpSpPr>
        <p:pic>
          <p:nvPicPr>
            <p:cNvPr id="20520" name="Picture 3" descr="C:\Users\spss-3\AppData\Local\Microsoft\Windows\Temporary Internet Files\Content.IE5\0EI8Z10E\MMj03363960000[1].gif"/>
            <p:cNvPicPr>
              <a:picLocks noChangeAspect="1" noChangeArrowheads="1" noCrop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952868" y="1500174"/>
              <a:ext cx="642942" cy="5715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0521" name="TextBox 70"/>
            <p:cNvSpPr txBox="1">
              <a:spLocks noChangeArrowheads="1"/>
            </p:cNvSpPr>
            <p:nvPr/>
          </p:nvSpPr>
          <p:spPr bwMode="auto">
            <a:xfrm>
              <a:off x="3595667" y="2121091"/>
              <a:ext cx="1530029" cy="2669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ko-KR" altLang="en-US" sz="1400" b="1">
                  <a:solidFill>
                    <a:srgbClr val="000000"/>
                  </a:solidFill>
                  <a:latin typeface="Arial" pitchFamily="34" charset="0"/>
                  <a:ea typeface="맑은 고딕" pitchFamily="50" charset="-127"/>
                  <a:cs typeface="Arial" pitchFamily="34" charset="0"/>
                </a:rPr>
                <a:t>이어폰</a:t>
              </a:r>
              <a:r>
                <a:rPr lang="en-US" altLang="ko-KR" sz="1400" b="1">
                  <a:solidFill>
                    <a:srgbClr val="000000"/>
                  </a:solidFill>
                  <a:latin typeface="Arial" pitchFamily="34" charset="0"/>
                  <a:ea typeface="맑은 고딕" pitchFamily="50" charset="-127"/>
                  <a:cs typeface="Arial" pitchFamily="34" charset="0"/>
                </a:rPr>
                <a:t>? </a:t>
              </a:r>
              <a:r>
                <a:rPr lang="ko-KR" altLang="en-US" sz="1400" b="1">
                  <a:solidFill>
                    <a:srgbClr val="000000"/>
                  </a:solidFill>
                  <a:latin typeface="Arial" pitchFamily="34" charset="0"/>
                  <a:ea typeface="맑은 고딕" pitchFamily="50" charset="-127"/>
                  <a:cs typeface="Arial" pitchFamily="34" charset="0"/>
                </a:rPr>
                <a:t>메모리</a:t>
              </a:r>
              <a:r>
                <a:rPr lang="en-US" altLang="ko-KR" sz="1400" b="1">
                  <a:solidFill>
                    <a:srgbClr val="000000"/>
                  </a:solidFill>
                  <a:latin typeface="Arial" pitchFamily="34" charset="0"/>
                  <a:ea typeface="맑은 고딕" pitchFamily="50" charset="-127"/>
                  <a:cs typeface="Arial" pitchFamily="34" charset="0"/>
                </a:rPr>
                <a:t>?</a:t>
              </a:r>
              <a:endParaRPr lang="ko-KR" altLang="en-US" sz="1400" b="1">
                <a:solidFill>
                  <a:srgbClr val="000000"/>
                </a:solidFill>
                <a:latin typeface="Arial" pitchFamily="34" charset="0"/>
                <a:ea typeface="맑은 고딕" pitchFamily="50" charset="-127"/>
                <a:cs typeface="Arial" pitchFamily="34" charset="0"/>
              </a:endParaRPr>
            </a:p>
          </p:txBody>
        </p:sp>
      </p:grpSp>
      <p:grpSp>
        <p:nvGrpSpPr>
          <p:cNvPr id="20510" name="그룹 90"/>
          <p:cNvGrpSpPr>
            <a:grpSpLocks/>
          </p:cNvGrpSpPr>
          <p:nvPr/>
        </p:nvGrpSpPr>
        <p:grpSpPr bwMode="auto">
          <a:xfrm>
            <a:off x="4381500" y="3930650"/>
            <a:ext cx="876300" cy="1023938"/>
            <a:chOff x="719096" y="3500439"/>
            <a:chExt cx="642930" cy="888134"/>
          </a:xfrm>
        </p:grpSpPr>
        <p:sp>
          <p:nvSpPr>
            <p:cNvPr id="20518" name="TextBox 61"/>
            <p:cNvSpPr txBox="1">
              <a:spLocks noChangeArrowheads="1"/>
            </p:cNvSpPr>
            <p:nvPr/>
          </p:nvSpPr>
          <p:spPr bwMode="auto">
            <a:xfrm>
              <a:off x="764961" y="4121357"/>
              <a:ext cx="530401" cy="2672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400" b="1">
                  <a:solidFill>
                    <a:srgbClr val="000000"/>
                  </a:solidFill>
                  <a:latin typeface="Arial" pitchFamily="34" charset="0"/>
                  <a:ea typeface="맑은 고딕" pitchFamily="50" charset="-127"/>
                  <a:cs typeface="Arial" pitchFamily="34" charset="0"/>
                </a:rPr>
                <a:t>핸드폰</a:t>
              </a:r>
            </a:p>
          </p:txBody>
        </p:sp>
        <p:pic>
          <p:nvPicPr>
            <p:cNvPr id="20519" name="Picture 5" descr="C:\Users\spss-3\AppData\Local\Microsoft\Windows\Temporary Internet Files\Content.IE5\87FERV38\MCj04326290000[1]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719096" y="3500439"/>
              <a:ext cx="642930" cy="6429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0511" name="그룹 92"/>
          <p:cNvGrpSpPr>
            <a:grpSpLocks/>
          </p:cNvGrpSpPr>
          <p:nvPr/>
        </p:nvGrpSpPr>
        <p:grpSpPr bwMode="auto">
          <a:xfrm>
            <a:off x="6273800" y="3963988"/>
            <a:ext cx="965200" cy="957262"/>
            <a:chOff x="2022400" y="3557836"/>
            <a:chExt cx="767313" cy="830738"/>
          </a:xfrm>
        </p:grpSpPr>
        <p:sp>
          <p:nvSpPr>
            <p:cNvPr id="20516" name="TextBox 64"/>
            <p:cNvSpPr txBox="1">
              <a:spLocks noChangeArrowheads="1"/>
            </p:cNvSpPr>
            <p:nvPr/>
          </p:nvSpPr>
          <p:spPr bwMode="auto">
            <a:xfrm>
              <a:off x="2022400" y="4121358"/>
              <a:ext cx="767313" cy="2672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400" b="1">
                  <a:solidFill>
                    <a:srgbClr val="000000"/>
                  </a:solidFill>
                  <a:latin typeface="Arial" pitchFamily="34" charset="0"/>
                  <a:ea typeface="맑은 고딕" pitchFamily="50" charset="-127"/>
                  <a:cs typeface="Arial" pitchFamily="34" charset="0"/>
                </a:rPr>
                <a:t>잭 연결기</a:t>
              </a:r>
            </a:p>
          </p:txBody>
        </p:sp>
        <p:pic>
          <p:nvPicPr>
            <p:cNvPr id="20517" name="Picture 6" descr="C:\Users\spss-3\AppData\Local\Microsoft\Windows\Temporary Internet Files\Content.IE5\JK6CKYEP\MCj03101100000[1].wmf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2095480" y="3557836"/>
              <a:ext cx="646298" cy="5827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61" name="Picture 58" descr="C:\Documents and Settings\jwon3703\Local Settings\Temporary Internet Files\Content.IE5\GEME1BZE\MPj04222640000[1]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076518" y="1771663"/>
            <a:ext cx="1785854" cy="3390009"/>
          </a:xfrm>
          <a:prstGeom prst="homePlate">
            <a:avLst>
              <a:gd name="adj" fmla="val 22316"/>
            </a:avLst>
          </a:prstGeom>
          <a:solidFill>
            <a:schemeClr val="bg1"/>
          </a:solidFill>
          <a:ln w="12700" algn="ctr">
            <a:solidFill>
              <a:srgbClr val="969696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</p:pic>
      <p:sp>
        <p:nvSpPr>
          <p:cNvPr id="20513" name="TextBox 39"/>
          <p:cNvSpPr txBox="1">
            <a:spLocks noChangeArrowheads="1"/>
          </p:cNvSpPr>
          <p:nvPr/>
        </p:nvSpPr>
        <p:spPr bwMode="auto">
          <a:xfrm>
            <a:off x="2524126" y="5715001"/>
            <a:ext cx="7127875" cy="646113"/>
          </a:xfrm>
          <a:prstGeom prst="rect">
            <a:avLst/>
          </a:prstGeom>
          <a:noFill/>
          <a:ln w="12700">
            <a:solidFill>
              <a:srgbClr val="0000CC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ko-KR" altLang="en-US" b="1">
                <a:latin typeface="맑은 고딕" pitchFamily="50" charset="-127"/>
                <a:ea typeface="맑은 고딕" pitchFamily="50" charset="-127"/>
              </a:rPr>
              <a:t>결론     </a:t>
            </a:r>
            <a:r>
              <a:rPr lang="en-US" altLang="ko-KR" b="1">
                <a:latin typeface="맑은 고딕" pitchFamily="50" charset="-127"/>
                <a:ea typeface="맑은 고딕" pitchFamily="50" charset="-127"/>
              </a:rPr>
              <a:t>&lt;= </a:t>
            </a:r>
            <a:r>
              <a:rPr lang="ko-KR" altLang="en-US" b="1">
                <a:latin typeface="맑은 고딕" pitchFamily="50" charset="-127"/>
                <a:ea typeface="맑은 고딕" pitchFamily="50" charset="-127"/>
              </a:rPr>
              <a:t>전제</a:t>
            </a:r>
            <a:r>
              <a:rPr lang="en-US" altLang="ko-KR" b="1">
                <a:latin typeface="맑은 고딕" pitchFamily="50" charset="-127"/>
                <a:ea typeface="맑은 고딕" pitchFamily="50" charset="-127"/>
              </a:rPr>
              <a:t>(1) &amp; </a:t>
            </a:r>
            <a:r>
              <a:rPr lang="ko-KR" altLang="en-US" b="1">
                <a:latin typeface="맑은 고딕" pitchFamily="50" charset="-127"/>
                <a:ea typeface="맑은 고딕" pitchFamily="50" charset="-127"/>
              </a:rPr>
              <a:t>전제</a:t>
            </a:r>
            <a:r>
              <a:rPr lang="en-US" altLang="ko-KR" b="1">
                <a:latin typeface="맑은 고딕" pitchFamily="50" charset="-127"/>
                <a:ea typeface="맑은 고딕" pitchFamily="50" charset="-127"/>
              </a:rPr>
              <a:t>(2) &amp; … &amp; </a:t>
            </a:r>
            <a:r>
              <a:rPr lang="ko-KR" altLang="en-US" b="1">
                <a:latin typeface="맑은 고딕" pitchFamily="50" charset="-127"/>
                <a:ea typeface="맑은 고딕" pitchFamily="50" charset="-127"/>
              </a:rPr>
              <a:t>전제</a:t>
            </a:r>
            <a:r>
              <a:rPr lang="en-US" altLang="ko-KR" b="1">
                <a:latin typeface="맑은 고딕" pitchFamily="50" charset="-127"/>
                <a:ea typeface="맑은 고딕" pitchFamily="50" charset="-127"/>
              </a:rPr>
              <a:t>(m)</a:t>
            </a:r>
          </a:p>
          <a:p>
            <a:r>
              <a:rPr lang="en-US" altLang="ko-KR" b="1">
                <a:latin typeface="맑은 고딕" pitchFamily="50" charset="-127"/>
                <a:ea typeface="맑은 고딕" pitchFamily="50" charset="-127"/>
              </a:rPr>
              <a:t>       Consequent                    Antecedents</a:t>
            </a:r>
            <a:endParaRPr lang="ko-KR" altLang="en-US" b="1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15" name="TextBox 7"/>
          <p:cNvSpPr txBox="1">
            <a:spLocks noChangeArrowheads="1"/>
          </p:cNvSpPr>
          <p:nvPr/>
        </p:nvSpPr>
        <p:spPr bwMode="auto">
          <a:xfrm>
            <a:off x="8739188" y="500063"/>
            <a:ext cx="1619250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r>
              <a:rPr lang="ko-KR" altLang="en-US" sz="1000">
                <a:solidFill>
                  <a:schemeClr val="bg2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연관성분석 개념</a:t>
            </a:r>
            <a:endParaRPr lang="en-US" altLang="ko-KR" sz="1000">
              <a:solidFill>
                <a:schemeClr val="bg2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40" name="Rectangle 4"/>
          <p:cNvSpPr txBox="1">
            <a:spLocks noChangeArrowheads="1"/>
          </p:cNvSpPr>
          <p:nvPr/>
        </p:nvSpPr>
        <p:spPr>
          <a:xfrm>
            <a:off x="1238251" y="109538"/>
            <a:ext cx="8359775" cy="461962"/>
          </a:xfrm>
          <a:prstGeom prst="rect">
            <a:avLst/>
          </a:prstGeom>
        </p:spPr>
        <p:txBody>
          <a:bodyPr/>
          <a:lstStyle/>
          <a:p>
            <a:pPr defTabSz="1073150" eaLnBrk="0" fontAlgn="base" latinLnBrk="0" hangingPunct="0">
              <a:spcBef>
                <a:spcPct val="0"/>
              </a:spcBef>
              <a:spcAft>
                <a:spcPct val="0"/>
              </a:spcAft>
              <a:buClr>
                <a:srgbClr val="C00000"/>
              </a:buClr>
              <a:buFont typeface="HY헤드라인M" pitchFamily="18" charset="-127"/>
              <a:buChar char="&gt;"/>
              <a:defRPr/>
            </a:pPr>
            <a:r>
              <a:rPr kumimoji="1" lang="en-US" altLang="ko-KR" sz="2600" b="1" kern="0">
                <a:solidFill>
                  <a:srgbClr val="7F7F7F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kumimoji="1" lang="ko-KR" altLang="en-US" sz="2600" b="1" kern="0">
                <a:solidFill>
                  <a:srgbClr val="7F7F7F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연관성 분석 알고리즘 </a:t>
            </a:r>
            <a:r>
              <a:rPr kumimoji="1" lang="en-US" altLang="ko-KR" sz="2600" b="1" kern="0">
                <a:solidFill>
                  <a:srgbClr val="7F7F7F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(1/4)</a:t>
            </a:r>
            <a:endParaRPr kumimoji="1" lang="en-GB" altLang="ko-KR" sz="2000" b="1" kern="0">
              <a:solidFill>
                <a:srgbClr val="7F7F7F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Group 50"/>
          <p:cNvGraphicFramePr>
            <a:graphicFrameLocks noGrp="1"/>
          </p:cNvGraphicFramePr>
          <p:nvPr/>
        </p:nvGraphicFramePr>
        <p:xfrm>
          <a:off x="1624014" y="1643064"/>
          <a:ext cx="8901143" cy="4714895"/>
        </p:xfrm>
        <a:graphic>
          <a:graphicData uri="http://schemas.openxmlformats.org/drawingml/2006/table">
            <a:tbl>
              <a:tblPr/>
              <a:tblGrid>
                <a:gridCol w="18113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898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6313">
                <a:tc gridSpan="2">
                  <a:txBody>
                    <a:bodyPr/>
                    <a:lstStyle/>
                    <a:p>
                      <a:pPr marL="0" marR="0" lvl="0" indent="0" algn="ctr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평가 기준</a:t>
                      </a:r>
                      <a:endParaRPr lang="en-US" altLang="ko-KR" sz="14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313">
                <a:tc>
                  <a:txBody>
                    <a:bodyPr/>
                    <a:lstStyle/>
                    <a:p>
                      <a:pPr marL="0" marR="0" lvl="0" indent="0" algn="ctr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ko-KR" altLang="en-US" sz="13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지지도 </a:t>
                      </a:r>
                      <a:r>
                        <a:rPr lang="en-US" altLang="ko-KR" sz="13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(Support)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Char char="Ø"/>
                        <a:tabLst/>
                        <a:defRPr/>
                      </a:pPr>
                      <a:r>
                        <a:rPr kumimoji="0" lang="ko-KR" altLang="en-US" sz="1200" b="0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 두 품목의 구매가 얼마나 자주 일어났는가를 측정</a:t>
                      </a:r>
                      <a:endParaRPr kumimoji="0" lang="en-US" altLang="ko-KR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Char char="Ø"/>
                        <a:tabLst/>
                        <a:defRPr/>
                      </a:pPr>
                      <a:r>
                        <a:rPr kumimoji="0" lang="ko-KR" altLang="en-US" sz="1200" b="0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 두 품목 </a:t>
                      </a:r>
                      <a:r>
                        <a:rPr kumimoji="0" lang="en-US" altLang="ko-KR" sz="1200" b="0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A</a:t>
                      </a:r>
                      <a:r>
                        <a:rPr kumimoji="0" lang="ko-KR" altLang="en-US" sz="1200" b="0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와 </a:t>
                      </a:r>
                      <a:r>
                        <a:rPr kumimoji="0" lang="en-US" altLang="ko-KR" sz="1200" b="0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B</a:t>
                      </a:r>
                      <a:r>
                        <a:rPr kumimoji="0" lang="ko-KR" altLang="en-US" sz="1200" b="0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의 지지도는 전체 거래항목 중 항목 </a:t>
                      </a:r>
                      <a:r>
                        <a:rPr kumimoji="0" lang="en-US" altLang="ko-KR" sz="1200" b="0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A</a:t>
                      </a:r>
                      <a:r>
                        <a:rPr kumimoji="0" lang="ko-KR" altLang="en-US" sz="1200" b="0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와 항목 </a:t>
                      </a:r>
                      <a:r>
                        <a:rPr kumimoji="0" lang="en-US" altLang="ko-KR" sz="1200" b="0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B</a:t>
                      </a:r>
                      <a:r>
                        <a:rPr kumimoji="0" lang="ko-KR" altLang="en-US" sz="1200" b="0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가 동시에 포함하는 거래 건수의 비율</a:t>
                      </a:r>
                      <a:endParaRPr kumimoji="0" lang="en-US" altLang="ko-KR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313">
                <a:tc>
                  <a:txBody>
                    <a:bodyPr/>
                    <a:lstStyle/>
                    <a:p>
                      <a:pPr marL="0" marR="0" lvl="0" indent="0" algn="ctr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ko-KR" altLang="en-US" sz="13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신뢰도 </a:t>
                      </a:r>
                      <a:r>
                        <a:rPr lang="en-US" altLang="ko-KR" sz="13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(Confidence)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Char char="Ø"/>
                        <a:tabLst/>
                        <a:defRPr/>
                      </a:pPr>
                      <a:r>
                        <a:rPr kumimoji="0" lang="ko-KR" altLang="en-US" sz="1200" b="0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 두 품목 </a:t>
                      </a:r>
                      <a:r>
                        <a:rPr kumimoji="0" lang="en-US" altLang="ko-KR" sz="1200" b="0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A</a:t>
                      </a:r>
                      <a:r>
                        <a:rPr kumimoji="0" lang="ko-KR" altLang="en-US" sz="1200" b="0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와 </a:t>
                      </a:r>
                      <a:r>
                        <a:rPr kumimoji="0" lang="en-US" altLang="ko-KR" sz="1200" b="0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B</a:t>
                      </a:r>
                      <a:r>
                        <a:rPr kumimoji="0" lang="ko-KR" altLang="en-US" sz="1200" b="0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의 신뢰도는 품목 </a:t>
                      </a:r>
                      <a:r>
                        <a:rPr kumimoji="0" lang="en-US" altLang="ko-KR" sz="1200" b="0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A</a:t>
                      </a:r>
                      <a:r>
                        <a:rPr kumimoji="0" lang="ko-KR" altLang="en-US" sz="1200" b="0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를 구매한 전체 거래 건수 중 품목 </a:t>
                      </a:r>
                      <a:r>
                        <a:rPr kumimoji="0" lang="en-US" altLang="ko-KR" sz="1200" b="0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A</a:t>
                      </a:r>
                      <a:r>
                        <a:rPr kumimoji="0" lang="ko-KR" altLang="en-US" sz="1200" b="0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와 </a:t>
                      </a:r>
                      <a:r>
                        <a:rPr kumimoji="0" lang="en-US" altLang="ko-KR" sz="1200" b="0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B</a:t>
                      </a:r>
                      <a:r>
                        <a:rPr kumimoji="0" lang="ko-KR" altLang="en-US" sz="1200" b="0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를 함께 구매한 거래 건수의 </a:t>
                      </a:r>
                      <a:br>
                        <a:rPr kumimoji="0" lang="en-US" altLang="ko-KR" sz="1200" b="0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</a:br>
                      <a:r>
                        <a:rPr kumimoji="0" lang="en-US" altLang="ko-KR" sz="1200" b="0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   </a:t>
                      </a:r>
                      <a:r>
                        <a:rPr kumimoji="0" lang="ko-KR" altLang="en-US" sz="1200" b="0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비율</a:t>
                      </a:r>
                      <a:endParaRPr kumimoji="0" lang="en-US" altLang="ko-KR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6313">
                <a:tc>
                  <a:txBody>
                    <a:bodyPr/>
                    <a:lstStyle/>
                    <a:p>
                      <a:pPr marL="0" marR="0" lvl="0" indent="0" algn="ctr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ko-KR" altLang="en-US" sz="13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향상도 </a:t>
                      </a:r>
                      <a:r>
                        <a:rPr lang="en-US" altLang="ko-KR" sz="13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(Lift)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Char char="Ø"/>
                        <a:tabLst/>
                        <a:defRPr/>
                      </a:pPr>
                      <a:r>
                        <a:rPr kumimoji="0" lang="ko-KR" altLang="en-US" sz="1200" b="0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 품목 </a:t>
                      </a:r>
                      <a:r>
                        <a:rPr kumimoji="0" lang="en-US" altLang="ko-KR" sz="1200" b="0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A</a:t>
                      </a:r>
                      <a:r>
                        <a:rPr kumimoji="0" lang="ko-KR" altLang="en-US" sz="1200" b="0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가 주어지지 않았을 때의 품목 </a:t>
                      </a:r>
                      <a:r>
                        <a:rPr kumimoji="0" lang="en-US" altLang="ko-KR" sz="1200" b="0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B</a:t>
                      </a:r>
                      <a:r>
                        <a:rPr kumimoji="0" lang="ko-KR" altLang="en-US" sz="1200" b="0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의 확률 대비 품목 </a:t>
                      </a:r>
                      <a:r>
                        <a:rPr kumimoji="0" lang="en-US" altLang="ko-KR" sz="1200" b="0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A</a:t>
                      </a:r>
                      <a:r>
                        <a:rPr kumimoji="0" lang="ko-KR" altLang="en-US" sz="1200" b="0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가 주어졌을 때의 품목 </a:t>
                      </a:r>
                      <a:r>
                        <a:rPr kumimoji="0" lang="en-US" altLang="ko-KR" sz="1200" b="0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B</a:t>
                      </a:r>
                      <a:r>
                        <a:rPr kumimoji="0" lang="ko-KR" altLang="en-US" sz="1200" b="0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를 동시에 구매한   </a:t>
                      </a:r>
                      <a:br>
                        <a:rPr kumimoji="0" lang="en-US" altLang="ko-KR" sz="1200" b="0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</a:br>
                      <a:r>
                        <a:rPr kumimoji="0" lang="en-US" altLang="ko-KR" sz="1200" b="0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   </a:t>
                      </a:r>
                      <a:r>
                        <a:rPr kumimoji="0" lang="ko-KR" altLang="en-US" sz="1200" b="0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거래 건수의 비율</a:t>
                      </a:r>
                      <a:endParaRPr kumimoji="0" lang="en-US" altLang="ko-KR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Char char="Ø"/>
                        <a:tabLst/>
                        <a:defRPr/>
                      </a:pPr>
                      <a:r>
                        <a:rPr kumimoji="0" lang="en-US" altLang="ko-KR" sz="1200" b="0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 </a:t>
                      </a:r>
                      <a:r>
                        <a:rPr kumimoji="0" lang="ko-KR" altLang="en-US" sz="1200" b="0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향상도</a:t>
                      </a:r>
                      <a:r>
                        <a:rPr kumimoji="0" lang="en-US" altLang="ko-KR" sz="1200" b="0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(Lift)</a:t>
                      </a:r>
                      <a:r>
                        <a:rPr kumimoji="0" lang="ko-KR" altLang="en-US" sz="1200" b="0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가 </a:t>
                      </a:r>
                      <a:r>
                        <a:rPr kumimoji="0" lang="en-US" altLang="ko-KR" sz="1200" b="0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1</a:t>
                      </a:r>
                      <a:r>
                        <a:rPr kumimoji="0" lang="ko-KR" altLang="en-US" sz="1200" b="0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보다 크면 클수록 양의 상관관계가 많으므로 유용한 연관규칙임을 의미</a:t>
                      </a:r>
                      <a:endParaRPr kumimoji="0" lang="en-US" altLang="ko-KR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51806">
                <a:tc>
                  <a:txBody>
                    <a:bodyPr/>
                    <a:lstStyle/>
                    <a:p>
                      <a:pPr marL="0" marR="0" lvl="0" indent="0" algn="ctr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ko-KR" altLang="en-US" sz="13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산출방법</a:t>
                      </a:r>
                      <a:endParaRPr lang="en-US" altLang="ko-KR" sz="13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Char char="Ø"/>
                        <a:tabLst/>
                        <a:defRPr/>
                      </a:pPr>
                      <a:endParaRPr kumimoji="0" lang="en-US" altLang="ko-KR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1525" name="직사각형 31"/>
          <p:cNvSpPr>
            <a:spLocks noChangeArrowheads="1"/>
          </p:cNvSpPr>
          <p:nvPr/>
        </p:nvSpPr>
        <p:spPr bwMode="auto">
          <a:xfrm>
            <a:off x="1622426" y="948126"/>
            <a:ext cx="8937625" cy="550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indent="-225425" eaLnBrk="0" hangingPunct="0">
              <a:lnSpc>
                <a:spcPct val="120000"/>
              </a:lnSpc>
              <a:spcBef>
                <a:spcPct val="50000"/>
              </a:spcBef>
              <a:buClr>
                <a:srgbClr val="BF0B25"/>
              </a:buClr>
              <a:buSzPct val="80000"/>
            </a:pPr>
            <a:r>
              <a:rPr lang="ko-KR" altLang="en-US" sz="1300">
                <a:solidFill>
                  <a:srgbClr val="000000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대용량 데이터를 다루는 데이터 마이닝</a:t>
            </a:r>
            <a:r>
              <a:rPr lang="en-US" altLang="ko-KR" sz="1300">
                <a:solidFill>
                  <a:srgbClr val="000000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(Data Mining)</a:t>
            </a:r>
            <a:r>
              <a:rPr lang="ko-KR" altLang="en-US" sz="1300">
                <a:solidFill>
                  <a:srgbClr val="000000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의 경우</a:t>
            </a:r>
            <a:r>
              <a:rPr lang="en-US" altLang="ko-KR" sz="1300">
                <a:solidFill>
                  <a:srgbClr val="000000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, </a:t>
            </a:r>
            <a:r>
              <a:rPr lang="ko-KR" altLang="en-US" sz="1300">
                <a:solidFill>
                  <a:srgbClr val="000000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수많은 품목들의 관계 속에서 연관성을 일반화 할 수 있도록 각 연관규칙을 비교할 수 있는 다음과 같은 평가기준이 필요하다</a:t>
            </a:r>
            <a:r>
              <a:rPr lang="en-US" altLang="ko-KR" sz="1300">
                <a:solidFill>
                  <a:srgbClr val="000000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.</a:t>
            </a:r>
          </a:p>
        </p:txBody>
      </p:sp>
      <p:sp>
        <p:nvSpPr>
          <p:cNvPr id="21526" name="직사각형 194"/>
          <p:cNvSpPr>
            <a:spLocks noChangeArrowheads="1"/>
          </p:cNvSpPr>
          <p:nvPr/>
        </p:nvSpPr>
        <p:spPr bwMode="auto">
          <a:xfrm>
            <a:off x="3462338" y="4041776"/>
            <a:ext cx="17145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anchor="ctr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Ø"/>
            </a:pPr>
            <a:r>
              <a:rPr lang="ko-KR" altLang="en-US" sz="1200" b="1">
                <a:solidFill>
                  <a:srgbClr val="000000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지지도</a:t>
            </a:r>
            <a:r>
              <a:rPr lang="en-US" altLang="ko-KR" sz="1200" b="1">
                <a:solidFill>
                  <a:srgbClr val="000000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(Support)  </a:t>
            </a:r>
            <a:r>
              <a:rPr lang="en-US" altLang="ko-KR" sz="1200">
                <a:solidFill>
                  <a:srgbClr val="000000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= </a:t>
            </a:r>
            <a:endParaRPr lang="ko-KR" altLang="en-US" sz="1200">
              <a:solidFill>
                <a:srgbClr val="000000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cxnSp>
        <p:nvCxnSpPr>
          <p:cNvPr id="21527" name="직선 연결선 196"/>
          <p:cNvCxnSpPr>
            <a:cxnSpLocks noChangeShapeType="1"/>
          </p:cNvCxnSpPr>
          <p:nvPr/>
        </p:nvCxnSpPr>
        <p:spPr bwMode="auto">
          <a:xfrm rot="10800000" flipH="1">
            <a:off x="5119688" y="4178300"/>
            <a:ext cx="2894012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1528" name="직사각형 197"/>
          <p:cNvSpPr>
            <a:spLocks noChangeArrowheads="1"/>
          </p:cNvSpPr>
          <p:nvPr/>
        </p:nvSpPr>
        <p:spPr bwMode="auto">
          <a:xfrm>
            <a:off x="5119688" y="3894139"/>
            <a:ext cx="2894012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ko-KR" altLang="en-US" sz="1200">
                <a:solidFill>
                  <a:srgbClr val="000000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품목 </a:t>
            </a:r>
            <a:r>
              <a:rPr lang="en-US" altLang="ko-KR" sz="1200">
                <a:solidFill>
                  <a:srgbClr val="000000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A</a:t>
            </a:r>
            <a:r>
              <a:rPr lang="ko-KR" altLang="en-US" sz="1200">
                <a:solidFill>
                  <a:srgbClr val="000000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와 </a:t>
            </a:r>
            <a:r>
              <a:rPr lang="en-US" altLang="ko-KR" sz="1200">
                <a:solidFill>
                  <a:srgbClr val="000000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B</a:t>
            </a:r>
            <a:r>
              <a:rPr lang="ko-KR" altLang="en-US" sz="1200">
                <a:solidFill>
                  <a:srgbClr val="000000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를 동시에 포함하는 거래 수 </a:t>
            </a:r>
          </a:p>
        </p:txBody>
      </p:sp>
      <p:sp>
        <p:nvSpPr>
          <p:cNvPr id="21529" name="직사각형 200"/>
          <p:cNvSpPr>
            <a:spLocks noChangeArrowheads="1"/>
          </p:cNvSpPr>
          <p:nvPr/>
        </p:nvSpPr>
        <p:spPr bwMode="auto">
          <a:xfrm>
            <a:off x="5227638" y="4184651"/>
            <a:ext cx="2678112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ko-KR" altLang="en-US" sz="1200">
                <a:solidFill>
                  <a:srgbClr val="000000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전체 거래 수</a:t>
            </a:r>
          </a:p>
        </p:txBody>
      </p:sp>
      <p:sp>
        <p:nvSpPr>
          <p:cNvPr id="21530" name="직사각형 194"/>
          <p:cNvSpPr>
            <a:spLocks noChangeArrowheads="1"/>
          </p:cNvSpPr>
          <p:nvPr/>
        </p:nvSpPr>
        <p:spPr bwMode="auto">
          <a:xfrm>
            <a:off x="3462338" y="4857751"/>
            <a:ext cx="189865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anchor="ctr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Ø"/>
            </a:pPr>
            <a:r>
              <a:rPr lang="ko-KR" altLang="en-US" sz="1200" b="1">
                <a:solidFill>
                  <a:srgbClr val="000000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신뢰도</a:t>
            </a:r>
            <a:r>
              <a:rPr lang="en-US" altLang="ko-KR" sz="1200" b="1">
                <a:solidFill>
                  <a:srgbClr val="000000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(Confidence) =</a:t>
            </a:r>
            <a:endParaRPr lang="ko-KR" altLang="en-US" sz="1200" b="1">
              <a:solidFill>
                <a:srgbClr val="000000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21531" name="직사각형 197"/>
          <p:cNvSpPr>
            <a:spLocks noChangeArrowheads="1"/>
          </p:cNvSpPr>
          <p:nvPr/>
        </p:nvSpPr>
        <p:spPr bwMode="auto">
          <a:xfrm>
            <a:off x="5199063" y="4700589"/>
            <a:ext cx="2894012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ko-KR" altLang="en-US" sz="1200">
                <a:solidFill>
                  <a:srgbClr val="000000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품목 </a:t>
            </a:r>
            <a:r>
              <a:rPr lang="en-US" altLang="ko-KR" sz="1200">
                <a:solidFill>
                  <a:srgbClr val="000000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A</a:t>
            </a:r>
            <a:r>
              <a:rPr lang="ko-KR" altLang="en-US" sz="1200">
                <a:solidFill>
                  <a:srgbClr val="000000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와 </a:t>
            </a:r>
            <a:r>
              <a:rPr lang="en-US" altLang="ko-KR" sz="1200">
                <a:solidFill>
                  <a:srgbClr val="000000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B</a:t>
            </a:r>
            <a:r>
              <a:rPr lang="ko-KR" altLang="en-US" sz="1200">
                <a:solidFill>
                  <a:srgbClr val="000000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를 동시에 포함하는 거래 수</a:t>
            </a:r>
          </a:p>
        </p:txBody>
      </p:sp>
      <p:sp>
        <p:nvSpPr>
          <p:cNvPr id="21532" name="직사각형 200"/>
          <p:cNvSpPr>
            <a:spLocks noChangeArrowheads="1"/>
          </p:cNvSpPr>
          <p:nvPr/>
        </p:nvSpPr>
        <p:spPr bwMode="auto">
          <a:xfrm>
            <a:off x="5291138" y="4994276"/>
            <a:ext cx="2709862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ko-KR" altLang="en-US" sz="1200">
                <a:solidFill>
                  <a:srgbClr val="000000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품목 </a:t>
            </a:r>
            <a:r>
              <a:rPr lang="en-US" altLang="ko-KR" sz="1200">
                <a:solidFill>
                  <a:srgbClr val="000000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A</a:t>
            </a:r>
            <a:r>
              <a:rPr lang="ko-KR" altLang="en-US" sz="1200">
                <a:solidFill>
                  <a:srgbClr val="000000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를 포함하는 거래 수</a:t>
            </a:r>
          </a:p>
        </p:txBody>
      </p:sp>
      <p:sp>
        <p:nvSpPr>
          <p:cNvPr id="21533" name="직사각형 194"/>
          <p:cNvSpPr>
            <a:spLocks noChangeArrowheads="1"/>
          </p:cNvSpPr>
          <p:nvPr/>
        </p:nvSpPr>
        <p:spPr bwMode="auto">
          <a:xfrm>
            <a:off x="3462338" y="5740401"/>
            <a:ext cx="189865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anchor="ctr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Ø"/>
            </a:pPr>
            <a:r>
              <a:rPr lang="ko-KR" altLang="en-US" sz="1200" b="1">
                <a:solidFill>
                  <a:srgbClr val="000000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향상도</a:t>
            </a:r>
            <a:r>
              <a:rPr lang="en-US" altLang="ko-KR" sz="1200" b="1">
                <a:solidFill>
                  <a:srgbClr val="000000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(Lift) =</a:t>
            </a:r>
            <a:endParaRPr lang="ko-KR" altLang="en-US" sz="1200" b="1">
              <a:solidFill>
                <a:srgbClr val="000000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21534" name="직사각형 197"/>
          <p:cNvSpPr>
            <a:spLocks noChangeArrowheads="1"/>
          </p:cNvSpPr>
          <p:nvPr/>
        </p:nvSpPr>
        <p:spPr bwMode="auto">
          <a:xfrm>
            <a:off x="4729164" y="5581651"/>
            <a:ext cx="38512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ko-KR" altLang="en-US" sz="1200">
                <a:solidFill>
                  <a:srgbClr val="000000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품목 </a:t>
            </a:r>
            <a:r>
              <a:rPr lang="en-US" altLang="ko-KR" sz="1200">
                <a:solidFill>
                  <a:srgbClr val="000000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A</a:t>
            </a:r>
            <a:r>
              <a:rPr lang="ko-KR" altLang="en-US" sz="1200">
                <a:solidFill>
                  <a:srgbClr val="000000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와 </a:t>
            </a:r>
            <a:r>
              <a:rPr lang="en-US" altLang="ko-KR" sz="1200">
                <a:solidFill>
                  <a:srgbClr val="000000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B</a:t>
            </a:r>
            <a:r>
              <a:rPr lang="ko-KR" altLang="en-US" sz="1200">
                <a:solidFill>
                  <a:srgbClr val="000000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를 동시에 포함하는 거래 수</a:t>
            </a:r>
            <a:r>
              <a:rPr lang="en-US" altLang="ko-KR" sz="1200">
                <a:solidFill>
                  <a:srgbClr val="000000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* </a:t>
            </a:r>
            <a:r>
              <a:rPr lang="ko-KR" altLang="en-US" sz="1200">
                <a:solidFill>
                  <a:srgbClr val="000000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전체 거래 수</a:t>
            </a:r>
          </a:p>
        </p:txBody>
      </p:sp>
      <p:sp>
        <p:nvSpPr>
          <p:cNvPr id="21535" name="직사각형 200"/>
          <p:cNvSpPr>
            <a:spLocks noChangeArrowheads="1"/>
          </p:cNvSpPr>
          <p:nvPr/>
        </p:nvSpPr>
        <p:spPr bwMode="auto">
          <a:xfrm>
            <a:off x="4632325" y="5886451"/>
            <a:ext cx="404495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ko-KR" altLang="en-US" sz="1200">
                <a:solidFill>
                  <a:srgbClr val="000000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품목 </a:t>
            </a:r>
            <a:r>
              <a:rPr lang="en-US" altLang="ko-KR" sz="1200">
                <a:solidFill>
                  <a:srgbClr val="000000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A</a:t>
            </a:r>
            <a:r>
              <a:rPr lang="ko-KR" altLang="en-US" sz="1200">
                <a:solidFill>
                  <a:srgbClr val="000000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를 포함하는 거래 수</a:t>
            </a:r>
            <a:r>
              <a:rPr lang="en-US" altLang="ko-KR" sz="1200">
                <a:solidFill>
                  <a:srgbClr val="000000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* </a:t>
            </a:r>
            <a:r>
              <a:rPr lang="ko-KR" altLang="en-US" sz="1200">
                <a:solidFill>
                  <a:srgbClr val="000000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품목 </a:t>
            </a:r>
            <a:r>
              <a:rPr lang="en-US" altLang="ko-KR" sz="1200">
                <a:solidFill>
                  <a:srgbClr val="000000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B</a:t>
            </a:r>
            <a:r>
              <a:rPr lang="ko-KR" altLang="en-US" sz="1200">
                <a:solidFill>
                  <a:srgbClr val="000000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를 포함하는 거래 수</a:t>
            </a:r>
          </a:p>
        </p:txBody>
      </p:sp>
      <p:cxnSp>
        <p:nvCxnSpPr>
          <p:cNvPr id="21536" name="직선 연결선 196"/>
          <p:cNvCxnSpPr>
            <a:cxnSpLocks noChangeShapeType="1"/>
          </p:cNvCxnSpPr>
          <p:nvPr/>
        </p:nvCxnSpPr>
        <p:spPr bwMode="auto">
          <a:xfrm rot="10800000" flipH="1">
            <a:off x="5386388" y="4994275"/>
            <a:ext cx="2519362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537" name="직선 연결선 196"/>
          <p:cNvCxnSpPr>
            <a:cxnSpLocks noChangeShapeType="1"/>
          </p:cNvCxnSpPr>
          <p:nvPr/>
        </p:nvCxnSpPr>
        <p:spPr bwMode="auto">
          <a:xfrm rot="10800000" flipH="1">
            <a:off x="4764089" y="5876925"/>
            <a:ext cx="3781425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1539" name="TextBox 7"/>
          <p:cNvSpPr txBox="1">
            <a:spLocks noChangeArrowheads="1"/>
          </p:cNvSpPr>
          <p:nvPr/>
        </p:nvSpPr>
        <p:spPr bwMode="auto">
          <a:xfrm>
            <a:off x="8739188" y="500063"/>
            <a:ext cx="1619250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r>
              <a:rPr lang="ko-KR" altLang="en-US" sz="1000">
                <a:solidFill>
                  <a:schemeClr val="bg2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연관성분석 개념</a:t>
            </a:r>
            <a:endParaRPr lang="en-US" altLang="ko-KR" sz="1000">
              <a:solidFill>
                <a:schemeClr val="bg2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19" name="Rectangle 4"/>
          <p:cNvSpPr txBox="1">
            <a:spLocks noChangeArrowheads="1"/>
          </p:cNvSpPr>
          <p:nvPr/>
        </p:nvSpPr>
        <p:spPr>
          <a:xfrm>
            <a:off x="1238251" y="109538"/>
            <a:ext cx="8359775" cy="461962"/>
          </a:xfrm>
          <a:prstGeom prst="rect">
            <a:avLst/>
          </a:prstGeom>
        </p:spPr>
        <p:txBody>
          <a:bodyPr/>
          <a:lstStyle/>
          <a:p>
            <a:pPr defTabSz="1073150" eaLnBrk="0" fontAlgn="base" latinLnBrk="0" hangingPunct="0">
              <a:spcBef>
                <a:spcPct val="0"/>
              </a:spcBef>
              <a:spcAft>
                <a:spcPct val="0"/>
              </a:spcAft>
              <a:buClr>
                <a:srgbClr val="C00000"/>
              </a:buClr>
              <a:buFont typeface="HY헤드라인M" pitchFamily="18" charset="-127"/>
              <a:buChar char="&gt;"/>
              <a:defRPr/>
            </a:pPr>
            <a:r>
              <a:rPr kumimoji="1" lang="en-US" altLang="ko-KR" sz="2600" b="1" kern="0">
                <a:solidFill>
                  <a:srgbClr val="7F7F7F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kumimoji="1" lang="ko-KR" altLang="en-US" sz="2600" b="1" kern="0">
                <a:solidFill>
                  <a:srgbClr val="7F7F7F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연관성 분석 알고리즘 </a:t>
            </a:r>
            <a:r>
              <a:rPr kumimoji="1" lang="en-US" altLang="ko-KR" sz="2600" b="1" kern="0">
                <a:solidFill>
                  <a:srgbClr val="7F7F7F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(2/4)</a:t>
            </a:r>
            <a:endParaRPr kumimoji="1" lang="en-GB" altLang="ko-KR" sz="2000" b="1" kern="0">
              <a:solidFill>
                <a:srgbClr val="7F7F7F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7"/>
          <p:cNvSpPr>
            <a:spLocks noChangeArrowheads="1"/>
          </p:cNvSpPr>
          <p:nvPr/>
        </p:nvSpPr>
        <p:spPr bwMode="auto">
          <a:xfrm>
            <a:off x="7048500" y="4176713"/>
            <a:ext cx="1358900" cy="533400"/>
          </a:xfrm>
          <a:prstGeom prst="rect">
            <a:avLst/>
          </a:prstGeom>
          <a:solidFill>
            <a:srgbClr val="7030A0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endParaRPr lang="ko-KR" altLang="en-US" sz="100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Rectangle 8"/>
          <p:cNvSpPr>
            <a:spLocks noChangeArrowheads="1"/>
          </p:cNvSpPr>
          <p:nvPr/>
        </p:nvSpPr>
        <p:spPr bwMode="auto">
          <a:xfrm>
            <a:off x="7200900" y="2576513"/>
            <a:ext cx="1371600" cy="609600"/>
          </a:xfrm>
          <a:prstGeom prst="rect">
            <a:avLst/>
          </a:prstGeom>
          <a:solidFill>
            <a:schemeClr val="accent2">
              <a:lumMod val="60000"/>
              <a:lumOff val="40000"/>
              <a:alpha val="50195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ko-KR" altLang="en-US" sz="100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Oval 10"/>
          <p:cNvSpPr>
            <a:spLocks noChangeArrowheads="1"/>
          </p:cNvSpPr>
          <p:nvPr/>
        </p:nvSpPr>
        <p:spPr bwMode="auto">
          <a:xfrm>
            <a:off x="3238500" y="2652713"/>
            <a:ext cx="2209800" cy="1524000"/>
          </a:xfrm>
          <a:prstGeom prst="ellipse">
            <a:avLst/>
          </a:prstGeom>
          <a:solidFill>
            <a:schemeClr val="accent2">
              <a:lumMod val="40000"/>
              <a:lumOff val="60000"/>
              <a:alpha val="50195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ko-KR" altLang="en-US" sz="100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Oval 11"/>
          <p:cNvSpPr>
            <a:spLocks noChangeArrowheads="1"/>
          </p:cNvSpPr>
          <p:nvPr/>
        </p:nvSpPr>
        <p:spPr bwMode="auto">
          <a:xfrm>
            <a:off x="4838700" y="2500313"/>
            <a:ext cx="2057400" cy="1600200"/>
          </a:xfrm>
          <a:prstGeom prst="ellipse">
            <a:avLst/>
          </a:prstGeom>
          <a:solidFill>
            <a:schemeClr val="accent2">
              <a:lumMod val="40000"/>
              <a:lumOff val="60000"/>
              <a:alpha val="50195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ko-KR" altLang="en-US" sz="100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Oval 12"/>
          <p:cNvSpPr>
            <a:spLocks noChangeArrowheads="1"/>
          </p:cNvSpPr>
          <p:nvPr/>
        </p:nvSpPr>
        <p:spPr bwMode="auto">
          <a:xfrm>
            <a:off x="4305300" y="3567113"/>
            <a:ext cx="2057400" cy="1600200"/>
          </a:xfrm>
          <a:prstGeom prst="ellipse">
            <a:avLst/>
          </a:prstGeom>
          <a:solidFill>
            <a:schemeClr val="accent2">
              <a:lumMod val="40000"/>
              <a:lumOff val="60000"/>
              <a:alpha val="50195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ko-KR" altLang="en-US" sz="100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536" name="Text Box 13"/>
          <p:cNvSpPr txBox="1">
            <a:spLocks noChangeArrowheads="1"/>
          </p:cNvSpPr>
          <p:nvPr/>
        </p:nvSpPr>
        <p:spPr bwMode="auto">
          <a:xfrm>
            <a:off x="5429250" y="3133726"/>
            <a:ext cx="1143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ko-KR" altLang="en-US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조건</a:t>
            </a:r>
            <a:r>
              <a:rPr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22537" name="Text Box 14"/>
          <p:cNvSpPr txBox="1">
            <a:spLocks noChangeArrowheads="1"/>
          </p:cNvSpPr>
          <p:nvPr/>
        </p:nvSpPr>
        <p:spPr bwMode="auto">
          <a:xfrm>
            <a:off x="3619500" y="3186113"/>
            <a:ext cx="1143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ko-KR" altLang="en-US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조건</a:t>
            </a:r>
            <a:r>
              <a:rPr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22538" name="Text Box 15"/>
          <p:cNvSpPr txBox="1">
            <a:spLocks noChangeArrowheads="1"/>
          </p:cNvSpPr>
          <p:nvPr/>
        </p:nvSpPr>
        <p:spPr bwMode="auto">
          <a:xfrm>
            <a:off x="4786313" y="4276726"/>
            <a:ext cx="1143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ko-KR" altLang="en-US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조건 </a:t>
            </a:r>
            <a:r>
              <a:rPr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Freeform 16"/>
          <p:cNvSpPr>
            <a:spLocks/>
          </p:cNvSpPr>
          <p:nvPr/>
        </p:nvSpPr>
        <p:spPr bwMode="auto">
          <a:xfrm>
            <a:off x="4835525" y="2814639"/>
            <a:ext cx="615950" cy="828675"/>
          </a:xfrm>
          <a:custGeom>
            <a:avLst/>
            <a:gdLst>
              <a:gd name="T0" fmla="*/ 134 w 388"/>
              <a:gd name="T1" fmla="*/ 9 h 522"/>
              <a:gd name="T2" fmla="*/ 125 w 388"/>
              <a:gd name="T3" fmla="*/ 8 h 522"/>
              <a:gd name="T4" fmla="*/ 116 w 388"/>
              <a:gd name="T5" fmla="*/ 17 h 522"/>
              <a:gd name="T6" fmla="*/ 97 w 388"/>
              <a:gd name="T7" fmla="*/ 39 h 522"/>
              <a:gd name="T8" fmla="*/ 47 w 388"/>
              <a:gd name="T9" fmla="*/ 125 h 522"/>
              <a:gd name="T10" fmla="*/ 22 w 388"/>
              <a:gd name="T11" fmla="*/ 182 h 522"/>
              <a:gd name="T12" fmla="*/ 2 w 388"/>
              <a:gd name="T13" fmla="*/ 282 h 522"/>
              <a:gd name="T14" fmla="*/ 8 w 388"/>
              <a:gd name="T15" fmla="*/ 375 h 522"/>
              <a:gd name="T16" fmla="*/ 29 w 388"/>
              <a:gd name="T17" fmla="*/ 453 h 522"/>
              <a:gd name="T18" fmla="*/ 62 w 388"/>
              <a:gd name="T19" fmla="*/ 512 h 522"/>
              <a:gd name="T20" fmla="*/ 61 w 388"/>
              <a:gd name="T21" fmla="*/ 516 h 522"/>
              <a:gd name="T22" fmla="*/ 107 w 388"/>
              <a:gd name="T23" fmla="*/ 503 h 522"/>
              <a:gd name="T24" fmla="*/ 175 w 388"/>
              <a:gd name="T25" fmla="*/ 486 h 522"/>
              <a:gd name="T26" fmla="*/ 257 w 388"/>
              <a:gd name="T27" fmla="*/ 478 h 522"/>
              <a:gd name="T28" fmla="*/ 317 w 388"/>
              <a:gd name="T29" fmla="*/ 474 h 522"/>
              <a:gd name="T30" fmla="*/ 346 w 388"/>
              <a:gd name="T31" fmla="*/ 477 h 522"/>
              <a:gd name="T32" fmla="*/ 371 w 388"/>
              <a:gd name="T33" fmla="*/ 479 h 522"/>
              <a:gd name="T34" fmla="*/ 371 w 388"/>
              <a:gd name="T35" fmla="*/ 480 h 522"/>
              <a:gd name="T36" fmla="*/ 385 w 388"/>
              <a:gd name="T37" fmla="*/ 372 h 522"/>
              <a:gd name="T38" fmla="*/ 350 w 388"/>
              <a:gd name="T39" fmla="*/ 227 h 522"/>
              <a:gd name="T40" fmla="*/ 290 w 388"/>
              <a:gd name="T41" fmla="*/ 138 h 522"/>
              <a:gd name="T42" fmla="*/ 206 w 388"/>
              <a:gd name="T43" fmla="*/ 57 h 522"/>
              <a:gd name="T44" fmla="*/ 134 w 388"/>
              <a:gd name="T45" fmla="*/ 9 h 522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w 388"/>
              <a:gd name="T70" fmla="*/ 0 h 522"/>
              <a:gd name="T71" fmla="*/ 388 w 388"/>
              <a:gd name="T72" fmla="*/ 522 h 522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T69" t="T70" r="T71" b="T72"/>
            <a:pathLst>
              <a:path w="388" h="522">
                <a:moveTo>
                  <a:pt x="134" y="9"/>
                </a:moveTo>
                <a:cubicBezTo>
                  <a:pt x="122" y="0"/>
                  <a:pt x="128" y="7"/>
                  <a:pt x="125" y="8"/>
                </a:cubicBezTo>
                <a:cubicBezTo>
                  <a:pt x="122" y="9"/>
                  <a:pt x="121" y="12"/>
                  <a:pt x="116" y="17"/>
                </a:cubicBezTo>
                <a:cubicBezTo>
                  <a:pt x="111" y="22"/>
                  <a:pt x="109" y="21"/>
                  <a:pt x="97" y="39"/>
                </a:cubicBezTo>
                <a:cubicBezTo>
                  <a:pt x="85" y="57"/>
                  <a:pt x="59" y="101"/>
                  <a:pt x="47" y="125"/>
                </a:cubicBezTo>
                <a:cubicBezTo>
                  <a:pt x="35" y="149"/>
                  <a:pt x="29" y="156"/>
                  <a:pt x="22" y="182"/>
                </a:cubicBezTo>
                <a:cubicBezTo>
                  <a:pt x="15" y="208"/>
                  <a:pt x="4" y="250"/>
                  <a:pt x="2" y="282"/>
                </a:cubicBezTo>
                <a:cubicBezTo>
                  <a:pt x="0" y="314"/>
                  <a:pt x="4" y="347"/>
                  <a:pt x="8" y="375"/>
                </a:cubicBezTo>
                <a:cubicBezTo>
                  <a:pt x="12" y="403"/>
                  <a:pt x="20" y="430"/>
                  <a:pt x="29" y="453"/>
                </a:cubicBezTo>
                <a:cubicBezTo>
                  <a:pt x="38" y="476"/>
                  <a:pt x="57" y="502"/>
                  <a:pt x="62" y="512"/>
                </a:cubicBezTo>
                <a:cubicBezTo>
                  <a:pt x="67" y="522"/>
                  <a:pt x="54" y="517"/>
                  <a:pt x="61" y="516"/>
                </a:cubicBezTo>
                <a:cubicBezTo>
                  <a:pt x="68" y="515"/>
                  <a:pt x="88" y="508"/>
                  <a:pt x="107" y="503"/>
                </a:cubicBezTo>
                <a:cubicBezTo>
                  <a:pt x="126" y="498"/>
                  <a:pt x="150" y="490"/>
                  <a:pt x="175" y="486"/>
                </a:cubicBezTo>
                <a:cubicBezTo>
                  <a:pt x="200" y="482"/>
                  <a:pt x="233" y="480"/>
                  <a:pt x="257" y="478"/>
                </a:cubicBezTo>
                <a:cubicBezTo>
                  <a:pt x="281" y="476"/>
                  <a:pt x="302" y="474"/>
                  <a:pt x="317" y="474"/>
                </a:cubicBezTo>
                <a:cubicBezTo>
                  <a:pt x="332" y="474"/>
                  <a:pt x="337" y="476"/>
                  <a:pt x="346" y="477"/>
                </a:cubicBezTo>
                <a:cubicBezTo>
                  <a:pt x="355" y="478"/>
                  <a:pt x="367" y="479"/>
                  <a:pt x="371" y="479"/>
                </a:cubicBezTo>
                <a:cubicBezTo>
                  <a:pt x="375" y="479"/>
                  <a:pt x="369" y="498"/>
                  <a:pt x="371" y="480"/>
                </a:cubicBezTo>
                <a:cubicBezTo>
                  <a:pt x="373" y="462"/>
                  <a:pt x="388" y="414"/>
                  <a:pt x="385" y="372"/>
                </a:cubicBezTo>
                <a:cubicBezTo>
                  <a:pt x="382" y="330"/>
                  <a:pt x="366" y="266"/>
                  <a:pt x="350" y="227"/>
                </a:cubicBezTo>
                <a:cubicBezTo>
                  <a:pt x="334" y="188"/>
                  <a:pt x="314" y="166"/>
                  <a:pt x="290" y="138"/>
                </a:cubicBezTo>
                <a:cubicBezTo>
                  <a:pt x="266" y="110"/>
                  <a:pt x="232" y="78"/>
                  <a:pt x="206" y="57"/>
                </a:cubicBezTo>
                <a:cubicBezTo>
                  <a:pt x="180" y="36"/>
                  <a:pt x="149" y="19"/>
                  <a:pt x="134" y="9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195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pPr algn="ctr">
              <a:spcBef>
                <a:spcPct val="50000"/>
              </a:spcBef>
              <a:defRPr/>
            </a:pPr>
            <a:endParaRPr lang="ko-KR" altLang="en-US" sz="100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540" name="Freeform 17"/>
          <p:cNvSpPr>
            <a:spLocks/>
          </p:cNvSpPr>
          <p:nvPr/>
        </p:nvSpPr>
        <p:spPr bwMode="auto">
          <a:xfrm>
            <a:off x="4933950" y="3562350"/>
            <a:ext cx="488950" cy="338138"/>
          </a:xfrm>
          <a:custGeom>
            <a:avLst/>
            <a:gdLst>
              <a:gd name="T0" fmla="*/ 0 w 308"/>
              <a:gd name="T1" fmla="*/ 2147483647 h 213"/>
              <a:gd name="T2" fmla="*/ 2147483647 w 308"/>
              <a:gd name="T3" fmla="*/ 2147483647 h 213"/>
              <a:gd name="T4" fmla="*/ 2147483647 w 308"/>
              <a:gd name="T5" fmla="*/ 2147483647 h 213"/>
              <a:gd name="T6" fmla="*/ 2147483647 w 308"/>
              <a:gd name="T7" fmla="*/ 2147483647 h 213"/>
              <a:gd name="T8" fmla="*/ 2147483647 w 308"/>
              <a:gd name="T9" fmla="*/ 2147483647 h 213"/>
              <a:gd name="T10" fmla="*/ 2147483647 w 308"/>
              <a:gd name="T11" fmla="*/ 2147483647 h 213"/>
              <a:gd name="T12" fmla="*/ 2147483647 w 308"/>
              <a:gd name="T13" fmla="*/ 2147483647 h 213"/>
              <a:gd name="T14" fmla="*/ 2147483647 w 308"/>
              <a:gd name="T15" fmla="*/ 2147483647 h 213"/>
              <a:gd name="T16" fmla="*/ 2147483647 w 308"/>
              <a:gd name="T17" fmla="*/ 2147483647 h 213"/>
              <a:gd name="T18" fmla="*/ 2147483647 w 308"/>
              <a:gd name="T19" fmla="*/ 2147483647 h 213"/>
              <a:gd name="T20" fmla="*/ 2147483647 w 308"/>
              <a:gd name="T21" fmla="*/ 2147483647 h 213"/>
              <a:gd name="T22" fmla="*/ 2147483647 w 308"/>
              <a:gd name="T23" fmla="*/ 2147483647 h 213"/>
              <a:gd name="T24" fmla="*/ 2147483647 w 308"/>
              <a:gd name="T25" fmla="*/ 2147483647 h 213"/>
              <a:gd name="T26" fmla="*/ 2147483647 w 308"/>
              <a:gd name="T27" fmla="*/ 2147483647 h 213"/>
              <a:gd name="T28" fmla="*/ 2147483647 w 308"/>
              <a:gd name="T29" fmla="*/ 2147483647 h 213"/>
              <a:gd name="T30" fmla="*/ 2147483647 w 308"/>
              <a:gd name="T31" fmla="*/ 2147483647 h 213"/>
              <a:gd name="T32" fmla="*/ 2147483647 w 308"/>
              <a:gd name="T33" fmla="*/ 0 h 213"/>
              <a:gd name="T34" fmla="*/ 2147483647 w 308"/>
              <a:gd name="T35" fmla="*/ 2147483647 h 213"/>
              <a:gd name="T36" fmla="*/ 2147483647 w 308"/>
              <a:gd name="T37" fmla="*/ 2147483647 h 213"/>
              <a:gd name="T38" fmla="*/ 2147483647 w 308"/>
              <a:gd name="T39" fmla="*/ 2147483647 h 213"/>
              <a:gd name="T40" fmla="*/ 2147483647 w 308"/>
              <a:gd name="T41" fmla="*/ 2147483647 h 213"/>
              <a:gd name="T42" fmla="*/ 2147483647 w 308"/>
              <a:gd name="T43" fmla="*/ 2147483647 h 213"/>
              <a:gd name="T44" fmla="*/ 2147483647 w 308"/>
              <a:gd name="T45" fmla="*/ 2147483647 h 213"/>
              <a:gd name="T46" fmla="*/ 0 w 308"/>
              <a:gd name="T47" fmla="*/ 2147483647 h 213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w 308"/>
              <a:gd name="T73" fmla="*/ 0 h 213"/>
              <a:gd name="T74" fmla="*/ 308 w 308"/>
              <a:gd name="T75" fmla="*/ 213 h 213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T72" t="T73" r="T74" b="T75"/>
            <a:pathLst>
              <a:path w="308" h="213">
                <a:moveTo>
                  <a:pt x="0" y="50"/>
                </a:moveTo>
                <a:cubicBezTo>
                  <a:pt x="11" y="72"/>
                  <a:pt x="28" y="90"/>
                  <a:pt x="45" y="107"/>
                </a:cubicBezTo>
                <a:cubicBezTo>
                  <a:pt x="54" y="116"/>
                  <a:pt x="61" y="130"/>
                  <a:pt x="71" y="138"/>
                </a:cubicBezTo>
                <a:cubicBezTo>
                  <a:pt x="74" y="143"/>
                  <a:pt x="76" y="146"/>
                  <a:pt x="81" y="150"/>
                </a:cubicBezTo>
                <a:cubicBezTo>
                  <a:pt x="87" y="160"/>
                  <a:pt x="97" y="168"/>
                  <a:pt x="107" y="174"/>
                </a:cubicBezTo>
                <a:cubicBezTo>
                  <a:pt x="113" y="181"/>
                  <a:pt x="124" y="193"/>
                  <a:pt x="134" y="195"/>
                </a:cubicBezTo>
                <a:cubicBezTo>
                  <a:pt x="143" y="202"/>
                  <a:pt x="153" y="211"/>
                  <a:pt x="164" y="213"/>
                </a:cubicBezTo>
                <a:cubicBezTo>
                  <a:pt x="174" y="205"/>
                  <a:pt x="185" y="199"/>
                  <a:pt x="195" y="191"/>
                </a:cubicBezTo>
                <a:cubicBezTo>
                  <a:pt x="202" y="180"/>
                  <a:pt x="215" y="163"/>
                  <a:pt x="227" y="156"/>
                </a:cubicBezTo>
                <a:cubicBezTo>
                  <a:pt x="235" y="146"/>
                  <a:pt x="243" y="136"/>
                  <a:pt x="251" y="125"/>
                </a:cubicBezTo>
                <a:cubicBezTo>
                  <a:pt x="253" y="117"/>
                  <a:pt x="258" y="108"/>
                  <a:pt x="263" y="101"/>
                </a:cubicBezTo>
                <a:cubicBezTo>
                  <a:pt x="265" y="93"/>
                  <a:pt x="279" y="77"/>
                  <a:pt x="285" y="71"/>
                </a:cubicBezTo>
                <a:cubicBezTo>
                  <a:pt x="287" y="65"/>
                  <a:pt x="290" y="59"/>
                  <a:pt x="293" y="53"/>
                </a:cubicBezTo>
                <a:cubicBezTo>
                  <a:pt x="294" y="46"/>
                  <a:pt x="299" y="36"/>
                  <a:pt x="302" y="29"/>
                </a:cubicBezTo>
                <a:cubicBezTo>
                  <a:pt x="303" y="24"/>
                  <a:pt x="305" y="20"/>
                  <a:pt x="306" y="15"/>
                </a:cubicBezTo>
                <a:cubicBezTo>
                  <a:pt x="306" y="12"/>
                  <a:pt x="308" y="8"/>
                  <a:pt x="305" y="6"/>
                </a:cubicBezTo>
                <a:cubicBezTo>
                  <a:pt x="299" y="2"/>
                  <a:pt x="270" y="1"/>
                  <a:pt x="263" y="0"/>
                </a:cubicBezTo>
                <a:cubicBezTo>
                  <a:pt x="234" y="3"/>
                  <a:pt x="211" y="5"/>
                  <a:pt x="180" y="6"/>
                </a:cubicBezTo>
                <a:cubicBezTo>
                  <a:pt x="160" y="9"/>
                  <a:pt x="140" y="13"/>
                  <a:pt x="120" y="15"/>
                </a:cubicBezTo>
                <a:cubicBezTo>
                  <a:pt x="107" y="18"/>
                  <a:pt x="93" y="20"/>
                  <a:pt x="80" y="21"/>
                </a:cubicBezTo>
                <a:cubicBezTo>
                  <a:pt x="69" y="25"/>
                  <a:pt x="57" y="28"/>
                  <a:pt x="45" y="30"/>
                </a:cubicBezTo>
                <a:cubicBezTo>
                  <a:pt x="39" y="33"/>
                  <a:pt x="31" y="35"/>
                  <a:pt x="24" y="36"/>
                </a:cubicBezTo>
                <a:cubicBezTo>
                  <a:pt x="19" y="39"/>
                  <a:pt x="15" y="41"/>
                  <a:pt x="9" y="42"/>
                </a:cubicBezTo>
                <a:cubicBezTo>
                  <a:pt x="5" y="44"/>
                  <a:pt x="0" y="45"/>
                  <a:pt x="0" y="50"/>
                </a:cubicBezTo>
                <a:close/>
              </a:path>
            </a:pathLst>
          </a:custGeom>
          <a:solidFill>
            <a:srgbClr val="A50021">
              <a:alpha val="49803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pPr algn="ctr">
              <a:spcBef>
                <a:spcPct val="50000"/>
              </a:spcBef>
            </a:pPr>
            <a:endParaRPr lang="ko-KR" altLang="en-US" sz="100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541" name="Line 18"/>
          <p:cNvSpPr>
            <a:spLocks noChangeShapeType="1"/>
          </p:cNvSpPr>
          <p:nvPr/>
        </p:nvSpPr>
        <p:spPr bwMode="auto">
          <a:xfrm flipV="1">
            <a:off x="5219700" y="2805113"/>
            <a:ext cx="1981200" cy="381000"/>
          </a:xfrm>
          <a:prstGeom prst="line">
            <a:avLst/>
          </a:prstGeom>
          <a:noFill/>
          <a:ln w="9525">
            <a:solidFill>
              <a:srgbClr val="0000CC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ko-KR" altLang="en-US"/>
          </a:p>
        </p:txBody>
      </p:sp>
      <p:sp>
        <p:nvSpPr>
          <p:cNvPr id="22542" name="Text Box 19"/>
          <p:cNvSpPr txBox="1">
            <a:spLocks noChangeArrowheads="1"/>
          </p:cNvSpPr>
          <p:nvPr/>
        </p:nvSpPr>
        <p:spPr bwMode="auto">
          <a:xfrm>
            <a:off x="7200901" y="2652713"/>
            <a:ext cx="1349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ko-KR" altLang="en-US" sz="24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지지도</a:t>
            </a:r>
          </a:p>
        </p:txBody>
      </p:sp>
      <p:sp>
        <p:nvSpPr>
          <p:cNvPr id="22543" name="Line 20"/>
          <p:cNvSpPr>
            <a:spLocks noChangeShapeType="1"/>
          </p:cNvSpPr>
          <p:nvPr/>
        </p:nvSpPr>
        <p:spPr bwMode="auto">
          <a:xfrm>
            <a:off x="5143500" y="3795713"/>
            <a:ext cx="1905000" cy="457200"/>
          </a:xfrm>
          <a:prstGeom prst="line">
            <a:avLst/>
          </a:prstGeom>
          <a:noFill/>
          <a:ln w="9525">
            <a:solidFill>
              <a:srgbClr val="7030A0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ko-KR" altLang="en-US"/>
          </a:p>
        </p:txBody>
      </p:sp>
      <p:sp>
        <p:nvSpPr>
          <p:cNvPr id="22544" name="Text Box 21"/>
          <p:cNvSpPr txBox="1">
            <a:spLocks noChangeArrowheads="1"/>
          </p:cNvSpPr>
          <p:nvPr/>
        </p:nvSpPr>
        <p:spPr bwMode="auto">
          <a:xfrm>
            <a:off x="7048501" y="4176713"/>
            <a:ext cx="1285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ko-KR" altLang="en-US" sz="24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신뢰도</a:t>
            </a:r>
          </a:p>
        </p:txBody>
      </p:sp>
      <p:sp>
        <p:nvSpPr>
          <p:cNvPr id="22545" name="TextBox 4"/>
          <p:cNvSpPr txBox="1">
            <a:spLocks noChangeArrowheads="1"/>
          </p:cNvSpPr>
          <p:nvPr/>
        </p:nvSpPr>
        <p:spPr bwMode="auto">
          <a:xfrm>
            <a:off x="1452564" y="785814"/>
            <a:ext cx="9382125" cy="153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§"/>
            </a:pPr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b="1">
                <a:latin typeface="맑은 고딕" pitchFamily="50" charset="-127"/>
                <a:ea typeface="맑은 고딕" pitchFamily="50" charset="-127"/>
              </a:rPr>
              <a:t>지지도와 신뢰도</a:t>
            </a:r>
            <a:endParaRPr lang="en-US" altLang="ko-KR" sz="160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  <a:buClr>
                <a:srgbClr val="C00000"/>
              </a:buClr>
            </a:pPr>
            <a:r>
              <a:rPr lang="en-US" altLang="ko-KR" sz="1400">
                <a:latin typeface="맑은 고딕" pitchFamily="50" charset="-127"/>
                <a:ea typeface="맑은 고딕" pitchFamily="50" charset="-127"/>
              </a:rPr>
              <a:t>   - </a:t>
            </a:r>
            <a:r>
              <a:rPr lang="ko-KR" altLang="en-US" sz="14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지지도</a:t>
            </a:r>
            <a:r>
              <a:rPr lang="en-US" altLang="ko-KR" sz="14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(Support-</a:t>
            </a:r>
            <a:r>
              <a:rPr lang="ko-KR" altLang="en-US" sz="14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포함 정도</a:t>
            </a:r>
            <a:r>
              <a:rPr lang="en-US" altLang="ko-KR" sz="14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): </a:t>
            </a:r>
            <a:r>
              <a:rPr lang="ko-KR" altLang="en-US" sz="14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데이터 셋에서 조건들이 함께 발생하는 레코드의 비율</a:t>
            </a: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ko-KR" sz="14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- </a:t>
            </a:r>
            <a:r>
              <a:rPr lang="ko-KR" altLang="en-US" sz="14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신뢰도</a:t>
            </a:r>
            <a:r>
              <a:rPr lang="en-US" altLang="ko-KR" sz="14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(Confidence-</a:t>
            </a:r>
            <a:r>
              <a:rPr lang="ko-KR" altLang="en-US" sz="14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정확도</a:t>
            </a:r>
            <a:r>
              <a:rPr lang="en-US" altLang="ko-KR" sz="14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): </a:t>
            </a:r>
            <a:r>
              <a:rPr lang="ko-KR" altLang="en-US" sz="14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조건들과 결과가 함께 발생하는 레코드의 비율</a:t>
            </a:r>
            <a:endParaRPr lang="ko-KR" altLang="en-US" sz="1400" b="1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  <a:buClr>
                <a:srgbClr val="C00000"/>
              </a:buClr>
            </a:pPr>
            <a:endParaRPr lang="en-US" altLang="ko-KR" sz="1400">
              <a:solidFill>
                <a:srgbClr val="0000CC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546" name="TextBox 7"/>
          <p:cNvSpPr txBox="1">
            <a:spLocks noChangeArrowheads="1"/>
          </p:cNvSpPr>
          <p:nvPr/>
        </p:nvSpPr>
        <p:spPr bwMode="auto">
          <a:xfrm>
            <a:off x="8739188" y="500063"/>
            <a:ext cx="1619250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r>
              <a:rPr lang="ko-KR" altLang="en-US" sz="1000">
                <a:solidFill>
                  <a:schemeClr val="bg2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연관성분석 개념</a:t>
            </a:r>
            <a:endParaRPr lang="en-US" altLang="ko-KR" sz="1000">
              <a:solidFill>
                <a:schemeClr val="bg2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19" name="Rectangle 4"/>
          <p:cNvSpPr txBox="1">
            <a:spLocks noChangeArrowheads="1"/>
          </p:cNvSpPr>
          <p:nvPr/>
        </p:nvSpPr>
        <p:spPr>
          <a:xfrm>
            <a:off x="1238251" y="109538"/>
            <a:ext cx="8359775" cy="461962"/>
          </a:xfrm>
          <a:prstGeom prst="rect">
            <a:avLst/>
          </a:prstGeom>
        </p:spPr>
        <p:txBody>
          <a:bodyPr/>
          <a:lstStyle/>
          <a:p>
            <a:pPr defTabSz="1073150" eaLnBrk="0" fontAlgn="base" latinLnBrk="0" hangingPunct="0">
              <a:spcBef>
                <a:spcPct val="0"/>
              </a:spcBef>
              <a:spcAft>
                <a:spcPct val="0"/>
              </a:spcAft>
              <a:buClr>
                <a:srgbClr val="C00000"/>
              </a:buClr>
              <a:buFont typeface="HY헤드라인M" pitchFamily="18" charset="-127"/>
              <a:buChar char="&gt;"/>
              <a:defRPr/>
            </a:pPr>
            <a:r>
              <a:rPr kumimoji="1" lang="en-US" altLang="ko-KR" sz="2600" b="1" kern="0">
                <a:solidFill>
                  <a:srgbClr val="7F7F7F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kumimoji="1" lang="ko-KR" altLang="en-US" sz="2600" b="1" kern="0">
                <a:solidFill>
                  <a:srgbClr val="7F7F7F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연관성 분석 알고리즘 </a:t>
            </a:r>
            <a:r>
              <a:rPr kumimoji="1" lang="en-US" altLang="ko-KR" sz="2600" b="1" kern="0">
                <a:solidFill>
                  <a:srgbClr val="7F7F7F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(3/4)</a:t>
            </a:r>
            <a:endParaRPr kumimoji="1" lang="en-GB" altLang="ko-KR" sz="2000" b="1" kern="0">
              <a:solidFill>
                <a:srgbClr val="7F7F7F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Group 50"/>
          <p:cNvGraphicFramePr>
            <a:graphicFrameLocks noGrp="1"/>
          </p:cNvGraphicFramePr>
          <p:nvPr/>
        </p:nvGraphicFramePr>
        <p:xfrm>
          <a:off x="1624014" y="1643064"/>
          <a:ext cx="8901143" cy="4714895"/>
        </p:xfrm>
        <a:graphic>
          <a:graphicData uri="http://schemas.openxmlformats.org/drawingml/2006/table">
            <a:tbl>
              <a:tblPr/>
              <a:tblGrid>
                <a:gridCol w="8286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724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6313">
                <a:tc gridSpan="2">
                  <a:txBody>
                    <a:bodyPr/>
                    <a:lstStyle/>
                    <a:p>
                      <a:pPr marL="0" marR="0" lvl="0" indent="0" algn="ctr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평가 기준</a:t>
                      </a:r>
                      <a:endParaRPr lang="en-US" altLang="ko-KR" sz="14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59624">
                <a:tc>
                  <a:txBody>
                    <a:bodyPr/>
                    <a:lstStyle/>
                    <a:p>
                      <a:pPr marL="0" marR="0" lvl="0" indent="0" algn="ctr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ko-KR" sz="1200" b="1" spc="-11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Transaction</a:t>
                      </a:r>
                    </a:p>
                    <a:p>
                      <a:pPr marL="0" marR="0" lvl="0" indent="0" algn="ctr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ko-KR" sz="1200" b="1" spc="-11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e.g.</a:t>
                      </a:r>
                      <a:endParaRPr lang="en-US" altLang="ko-KR" sz="1200" b="1" spc="-11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altLang="ko-KR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8958">
                <a:tc>
                  <a:txBody>
                    <a:bodyPr/>
                    <a:lstStyle/>
                    <a:p>
                      <a:pPr marL="0" marR="0" lvl="0" indent="0" algn="ctr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ko-KR" sz="1200" b="1" spc="-11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Association</a:t>
                      </a:r>
                    </a:p>
                    <a:p>
                      <a:pPr marL="0" marR="0" lvl="0" indent="0" algn="ctr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ko-KR" sz="1200" b="1" spc="-11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Analysis</a:t>
                      </a:r>
                    </a:p>
                    <a:p>
                      <a:pPr marL="0" marR="0" lvl="0" indent="0" algn="ctr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ko-KR" sz="1200" b="1" spc="-11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Rules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altLang="ko-KR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3567" name="직사각형 31"/>
          <p:cNvSpPr>
            <a:spLocks noChangeArrowheads="1"/>
          </p:cNvSpPr>
          <p:nvPr/>
        </p:nvSpPr>
        <p:spPr bwMode="auto">
          <a:xfrm>
            <a:off x="1622426" y="948126"/>
            <a:ext cx="8937625" cy="550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indent="-225425" eaLnBrk="0" hangingPunct="0">
              <a:lnSpc>
                <a:spcPct val="120000"/>
              </a:lnSpc>
              <a:spcBef>
                <a:spcPct val="50000"/>
              </a:spcBef>
              <a:buClr>
                <a:srgbClr val="BF0B25"/>
              </a:buClr>
              <a:buSzPct val="80000"/>
            </a:pPr>
            <a:r>
              <a:rPr lang="ko-KR" altLang="en-US" sz="1300">
                <a:solidFill>
                  <a:srgbClr val="000000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고객의 거래기록이 아래의 예와 같다고 가정할 경우</a:t>
            </a:r>
            <a:r>
              <a:rPr lang="en-US" altLang="ko-KR" sz="1300">
                <a:solidFill>
                  <a:srgbClr val="000000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, </a:t>
            </a:r>
            <a:r>
              <a:rPr lang="ko-KR" altLang="en-US" sz="1300">
                <a:solidFill>
                  <a:srgbClr val="000000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연관성 규칙에 대하여 지지도</a:t>
            </a:r>
            <a:r>
              <a:rPr lang="en-US" altLang="ko-KR" sz="1300">
                <a:solidFill>
                  <a:srgbClr val="000000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(Support), </a:t>
            </a:r>
            <a:r>
              <a:rPr lang="ko-KR" altLang="en-US" sz="1300">
                <a:solidFill>
                  <a:srgbClr val="000000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신뢰도</a:t>
            </a:r>
            <a:r>
              <a:rPr lang="en-US" altLang="ko-KR" sz="1300">
                <a:solidFill>
                  <a:srgbClr val="000000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(Confidence), </a:t>
            </a:r>
            <a:r>
              <a:rPr lang="ko-KR" altLang="en-US" sz="1300">
                <a:solidFill>
                  <a:srgbClr val="000000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향상도</a:t>
            </a:r>
            <a:r>
              <a:rPr lang="en-US" altLang="ko-KR" sz="1300">
                <a:solidFill>
                  <a:srgbClr val="000000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(Lift)</a:t>
            </a:r>
            <a:r>
              <a:rPr lang="ko-KR" altLang="en-US" sz="1300">
                <a:solidFill>
                  <a:srgbClr val="000000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를 계산한다</a:t>
            </a:r>
            <a:r>
              <a:rPr lang="en-US" altLang="ko-KR" sz="1300">
                <a:solidFill>
                  <a:srgbClr val="000000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.</a:t>
            </a:r>
          </a:p>
        </p:txBody>
      </p:sp>
      <p:grpSp>
        <p:nvGrpSpPr>
          <p:cNvPr id="23568" name="그룹 38"/>
          <p:cNvGrpSpPr>
            <a:grpSpLocks/>
          </p:cNvGrpSpPr>
          <p:nvPr/>
        </p:nvGrpSpPr>
        <p:grpSpPr bwMode="auto">
          <a:xfrm>
            <a:off x="2533651" y="2200275"/>
            <a:ext cx="7910513" cy="1081088"/>
            <a:chOff x="595313" y="2214563"/>
            <a:chExt cx="8786812" cy="1214437"/>
          </a:xfrm>
        </p:grpSpPr>
        <p:pic>
          <p:nvPicPr>
            <p:cNvPr id="23605" name="Picture 5" descr="C:\Users\spss-3\AppData\Local\Microsoft\Windows\Temporary Internet Files\Content.IE5\6616OOZ0\MCj03952780000[1].wm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52475" y="2662238"/>
              <a:ext cx="406400" cy="6064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3606" name="Picture 8" descr="C:\Users\spss-3\AppData\Local\Microsoft\Windows\Temporary Internet Files\Content.IE5\9RZA38M8\MCFD01226_0000[1].wmf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204913" y="2343150"/>
              <a:ext cx="388937" cy="5476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3607" name="모서리가 둥근 직사각형 24"/>
            <p:cNvSpPr>
              <a:spLocks noChangeArrowheads="1"/>
            </p:cNvSpPr>
            <p:nvPr/>
          </p:nvSpPr>
          <p:spPr bwMode="auto">
            <a:xfrm>
              <a:off x="595313" y="2214563"/>
              <a:ext cx="1643062" cy="1214437"/>
            </a:xfrm>
            <a:prstGeom prst="roundRect">
              <a:avLst>
                <a:gd name="adj" fmla="val 16667"/>
              </a:avLst>
            </a:prstGeom>
            <a:noFill/>
            <a:ln w="19050" algn="ctr">
              <a:solidFill>
                <a:srgbClr val="00206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ko-KR" altLang="en-US" sz="1500" b="1">
                <a:solidFill>
                  <a:srgbClr val="000000"/>
                </a:solidFill>
              </a:endParaRPr>
            </a:p>
          </p:txBody>
        </p:sp>
        <p:pic>
          <p:nvPicPr>
            <p:cNvPr id="23608" name="Picture 42" descr="C:\Users\spss-3\AppData\Local\Microsoft\Windows\Temporary Internet Files\Content.IE5\6616OOZ0\MCj04282430000[1].wmf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592263" y="2470150"/>
              <a:ext cx="411162" cy="828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3609" name="Picture 8" descr="C:\Users\spss-3\AppData\Local\Microsoft\Windows\Temporary Internet Files\Content.IE5\9RZA38M8\MCFD01226_0000[1].wmf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990850" y="2343150"/>
              <a:ext cx="388938" cy="5476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3610" name="모서리가 둥근 직사각형 29"/>
            <p:cNvSpPr>
              <a:spLocks noChangeArrowheads="1"/>
            </p:cNvSpPr>
            <p:nvPr/>
          </p:nvSpPr>
          <p:spPr bwMode="auto">
            <a:xfrm>
              <a:off x="2381250" y="2214563"/>
              <a:ext cx="1643063" cy="1214437"/>
            </a:xfrm>
            <a:prstGeom prst="roundRect">
              <a:avLst>
                <a:gd name="adj" fmla="val 16667"/>
              </a:avLst>
            </a:prstGeom>
            <a:noFill/>
            <a:ln w="19050" algn="ctr">
              <a:solidFill>
                <a:srgbClr val="00206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ko-KR" altLang="en-US" sz="1500" b="1">
                <a:solidFill>
                  <a:srgbClr val="000000"/>
                </a:solidFill>
              </a:endParaRPr>
            </a:p>
          </p:txBody>
        </p:sp>
        <p:pic>
          <p:nvPicPr>
            <p:cNvPr id="23611" name="Picture 42" descr="C:\Users\spss-3\AppData\Local\Microsoft\Windows\Temporary Internet Files\Content.IE5\6616OOZ0\MCj04282430000[1].wmf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378200" y="2470150"/>
              <a:ext cx="411163" cy="828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3612" name="Picture 5" descr="C:\Users\spss-3\AppData\Local\Microsoft\Windows\Temporary Internet Files\Content.IE5\6616OOZ0\MCj03952780000[1].wm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324350" y="2662238"/>
              <a:ext cx="406400" cy="6064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3613" name="모서리가 둥근 직사각형 33"/>
            <p:cNvSpPr>
              <a:spLocks noChangeArrowheads="1"/>
            </p:cNvSpPr>
            <p:nvPr/>
          </p:nvSpPr>
          <p:spPr bwMode="auto">
            <a:xfrm>
              <a:off x="4167188" y="2214563"/>
              <a:ext cx="1643062" cy="1214437"/>
            </a:xfrm>
            <a:prstGeom prst="roundRect">
              <a:avLst>
                <a:gd name="adj" fmla="val 16667"/>
              </a:avLst>
            </a:prstGeom>
            <a:noFill/>
            <a:ln w="19050" algn="ctr">
              <a:solidFill>
                <a:srgbClr val="00206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ko-KR" altLang="en-US" sz="1500" b="1">
                <a:solidFill>
                  <a:srgbClr val="000000"/>
                </a:solidFill>
              </a:endParaRPr>
            </a:p>
          </p:txBody>
        </p:sp>
        <p:pic>
          <p:nvPicPr>
            <p:cNvPr id="23614" name="Picture 42" descr="C:\Users\spss-3\AppData\Local\Microsoft\Windows\Temporary Internet Files\Content.IE5\6616OOZ0\MCj04282430000[1].wmf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5164138" y="2470150"/>
              <a:ext cx="411162" cy="828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3615" name="Picture 8" descr="C:\Users\spss-3\AppData\Local\Microsoft\Windows\Temporary Internet Files\Content.IE5\9RZA38M8\MCFD01226_0000[1].wmf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667500" y="2286000"/>
              <a:ext cx="390525" cy="5476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3616" name="모서리가 둥근 직사각형 37"/>
            <p:cNvSpPr>
              <a:spLocks noChangeArrowheads="1"/>
            </p:cNvSpPr>
            <p:nvPr/>
          </p:nvSpPr>
          <p:spPr bwMode="auto">
            <a:xfrm>
              <a:off x="5953125" y="2214563"/>
              <a:ext cx="1643063" cy="1214437"/>
            </a:xfrm>
            <a:prstGeom prst="roundRect">
              <a:avLst>
                <a:gd name="adj" fmla="val 16667"/>
              </a:avLst>
            </a:prstGeom>
            <a:noFill/>
            <a:ln w="19050" algn="ctr">
              <a:solidFill>
                <a:srgbClr val="00206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ko-KR" altLang="en-US" sz="1500" b="1">
                <a:solidFill>
                  <a:srgbClr val="000000"/>
                </a:solidFill>
              </a:endParaRPr>
            </a:p>
          </p:txBody>
        </p:sp>
        <p:pic>
          <p:nvPicPr>
            <p:cNvPr id="23617" name="Picture 5" descr="C:\Users\spss-3\AppData\Local\Microsoft\Windows\Temporary Internet Files\Content.IE5\6616OOZ0\MCj03952780000[1].wm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896225" y="2662238"/>
              <a:ext cx="406400" cy="6064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3618" name="모서리가 둥근 직사각형 41"/>
            <p:cNvSpPr>
              <a:spLocks noChangeArrowheads="1"/>
            </p:cNvSpPr>
            <p:nvPr/>
          </p:nvSpPr>
          <p:spPr bwMode="auto">
            <a:xfrm>
              <a:off x="7739063" y="2214563"/>
              <a:ext cx="1643062" cy="1214437"/>
            </a:xfrm>
            <a:prstGeom prst="roundRect">
              <a:avLst>
                <a:gd name="adj" fmla="val 16667"/>
              </a:avLst>
            </a:prstGeom>
            <a:noFill/>
            <a:ln w="19050" algn="ctr">
              <a:solidFill>
                <a:srgbClr val="00206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ko-KR" altLang="en-US" sz="1500" b="1">
                <a:solidFill>
                  <a:srgbClr val="000000"/>
                </a:solidFill>
              </a:endParaRPr>
            </a:p>
          </p:txBody>
        </p:sp>
        <p:pic>
          <p:nvPicPr>
            <p:cNvPr id="23619" name="Picture 42" descr="C:\Users\spss-3\AppData\Local\Microsoft\Windows\Temporary Internet Files\Content.IE5\6616OOZ0\MCj04282430000[1].wmf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8736013" y="2470150"/>
              <a:ext cx="411162" cy="828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3620" name="Picture 44" descr="C:\Users\spss-3\AppData\Local\Microsoft\Windows\Temporary Internet Files\Content.IE5\9RZA38M8\MCj03561090000[1].wmf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 rot="-678363">
              <a:off x="2455863" y="2941638"/>
              <a:ext cx="896937" cy="3825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3621" name="Picture 44" descr="C:\Users\spss-3\AppData\Local\Microsoft\Windows\Temporary Internet Files\Content.IE5\9RZA38M8\MCj03561090000[1].wmf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 rot="-678363">
              <a:off x="4527550" y="2370138"/>
              <a:ext cx="896938" cy="3825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3622" name="Picture 44" descr="C:\Users\spss-3\AppData\Local\Microsoft\Windows\Temporary Internet Files\Content.IE5\9RZA38M8\MCj03561090000[1].wmf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 rot="-678363">
              <a:off x="6624638" y="2870200"/>
              <a:ext cx="896937" cy="3825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3623" name="Picture 45" descr="C:\Users\spss-3\AppData\Local\Microsoft\Windows\Temporary Internet Files\Content.IE5\G3KJD3HZ\MCj04323810000[1].wmf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6024563" y="2714625"/>
              <a:ext cx="714375" cy="5873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3624" name="Picture 45" descr="C:\Users\spss-3\AppData\Local\Microsoft\Windows\Temporary Internet Files\Content.IE5\G3KJD3HZ\MCj04323810000[1].wmf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8167688" y="2286000"/>
              <a:ext cx="714375" cy="5873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aphicFrame>
        <p:nvGraphicFramePr>
          <p:cNvPr id="44" name="표 43"/>
          <p:cNvGraphicFramePr>
            <a:graphicFrameLocks noGrp="1"/>
          </p:cNvGraphicFramePr>
          <p:nvPr/>
        </p:nvGraphicFramePr>
        <p:xfrm>
          <a:off x="2667000" y="3643313"/>
          <a:ext cx="4714908" cy="24401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16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86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01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44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00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Rule</a:t>
                      </a:r>
                      <a:endParaRPr lang="ko-KR" altLang="en-US" sz="1200" dirty="0"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지지도</a:t>
                      </a:r>
                      <a:endParaRPr lang="ko-KR" altLang="en-US" sz="1200" dirty="0"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신뢰도</a:t>
                      </a:r>
                      <a:endParaRPr lang="ko-KR" altLang="en-US" sz="1200" dirty="0"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향상도</a:t>
                      </a:r>
                      <a:endParaRPr lang="ko-KR" altLang="en-US" sz="1200" dirty="0"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50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우유 ▶ 생선</a:t>
                      </a:r>
                      <a:endParaRPr lang="ko-KR" altLang="en-US" sz="1200" dirty="0"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2/5 = 0.4</a:t>
                      </a:r>
                      <a:endParaRPr lang="ko-KR" altLang="en-US" sz="1200" b="1" dirty="0"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2/3 = 0.67</a:t>
                      </a:r>
                      <a:endParaRPr lang="ko-KR" altLang="en-US" sz="1200" b="1" dirty="0"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10/9 = 1.11</a:t>
                      </a:r>
                      <a:endParaRPr lang="ko-KR" altLang="en-US" sz="1200" b="1" dirty="0"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50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과일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▶ 우유</a:t>
                      </a:r>
                      <a:endParaRPr lang="ko-KR" altLang="en-US" sz="1200" dirty="0"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2/5 = 0.4</a:t>
                      </a:r>
                      <a:endParaRPr lang="ko-KR" altLang="en-US" sz="1200" b="1" dirty="0"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2/4 = 0.5</a:t>
                      </a:r>
                      <a:endParaRPr lang="ko-KR" altLang="en-US" sz="1200" b="1" dirty="0"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10/12 = 0.83</a:t>
                      </a:r>
                      <a:endParaRPr lang="ko-KR" altLang="en-US" sz="1200" b="1" dirty="0"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50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우유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▶ 과일</a:t>
                      </a:r>
                      <a:endParaRPr lang="ko-KR" altLang="en-US" sz="1200" dirty="0"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2/5 =0.4</a:t>
                      </a:r>
                      <a:endParaRPr lang="ko-KR" altLang="en-US" sz="1200" b="1" dirty="0"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2/3 = 0.67</a:t>
                      </a:r>
                      <a:endParaRPr lang="ko-KR" altLang="en-US" sz="1200" b="1" dirty="0"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10/12 = 0.83</a:t>
                      </a:r>
                      <a:endParaRPr lang="ko-KR" altLang="en-US" sz="1200" b="1" dirty="0"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50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주스</a:t>
                      </a:r>
                      <a:r>
                        <a:rPr lang="en-US" altLang="ko-KR" sz="1200" dirty="0"/>
                        <a:t>&amp;</a:t>
                      </a:r>
                      <a:r>
                        <a:rPr lang="ko-KR" altLang="en-US" sz="1200" dirty="0"/>
                        <a:t>과일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▶ 생선</a:t>
                      </a:r>
                      <a:endParaRPr lang="ko-KR" altLang="en-US" sz="1200" dirty="0"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1/5 = 0.2</a:t>
                      </a:r>
                      <a:endParaRPr lang="ko-KR" altLang="en-US" sz="1200" b="1" dirty="0"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1/3 = 0.33</a:t>
                      </a:r>
                      <a:endParaRPr lang="ko-KR" altLang="en-US" sz="1200" b="1" dirty="0"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5/9 = 0.56</a:t>
                      </a:r>
                      <a:endParaRPr lang="ko-KR" altLang="en-US" sz="1200" b="1" dirty="0"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3601" name="직사각형 45"/>
          <p:cNvSpPr>
            <a:spLocks noChangeArrowheads="1"/>
          </p:cNvSpPr>
          <p:nvPr/>
        </p:nvSpPr>
        <p:spPr bwMode="auto">
          <a:xfrm>
            <a:off x="7810500" y="3894139"/>
            <a:ext cx="2647950" cy="1938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ko-KR" altLang="en-US" sz="1200">
                <a:solidFill>
                  <a:srgbClr val="000000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전체 고객 중 과일과 우유를 같이 구매하는 사람은 약 </a:t>
            </a:r>
            <a:r>
              <a:rPr lang="en-US" altLang="ko-KR" sz="1200">
                <a:solidFill>
                  <a:srgbClr val="000000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40% (</a:t>
            </a:r>
            <a:r>
              <a:rPr lang="ko-KR" altLang="en-US" sz="1200">
                <a:solidFill>
                  <a:srgbClr val="000000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지지도 기준</a:t>
            </a:r>
            <a:r>
              <a:rPr lang="en-US" altLang="ko-KR" sz="1200">
                <a:solidFill>
                  <a:srgbClr val="000000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) </a:t>
            </a:r>
            <a:r>
              <a:rPr lang="ko-KR" altLang="en-US" sz="1200">
                <a:solidFill>
                  <a:srgbClr val="000000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정도임</a:t>
            </a:r>
            <a:r>
              <a:rPr lang="en-US" altLang="ko-KR" sz="1200">
                <a:solidFill>
                  <a:srgbClr val="000000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.</a:t>
            </a:r>
          </a:p>
          <a:p>
            <a:pPr algn="just">
              <a:buFont typeface="Wingdings" pitchFamily="2" charset="2"/>
              <a:buChar char="Ø"/>
            </a:pPr>
            <a:endParaRPr lang="en-US" altLang="ko-KR" sz="1200">
              <a:solidFill>
                <a:srgbClr val="000000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altLang="ko-KR" sz="1200">
                <a:solidFill>
                  <a:srgbClr val="000000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lang="ko-KR" altLang="en-US" sz="1200">
                <a:solidFill>
                  <a:srgbClr val="000000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우유를 구입한 고객 중 과일을 추가 구매하는 고객은 약 </a:t>
            </a:r>
            <a:r>
              <a:rPr lang="en-US" altLang="ko-KR" sz="1200">
                <a:solidFill>
                  <a:srgbClr val="000000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67% (</a:t>
            </a:r>
            <a:r>
              <a:rPr lang="ko-KR" altLang="en-US" sz="1200">
                <a:solidFill>
                  <a:srgbClr val="000000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신뢰도 기준</a:t>
            </a:r>
            <a:r>
              <a:rPr lang="en-US" altLang="ko-KR" sz="1200">
                <a:solidFill>
                  <a:srgbClr val="000000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) </a:t>
            </a:r>
            <a:r>
              <a:rPr lang="ko-KR" altLang="en-US" sz="1200">
                <a:solidFill>
                  <a:srgbClr val="000000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정도임</a:t>
            </a:r>
            <a:r>
              <a:rPr lang="en-US" altLang="ko-KR" sz="1200">
                <a:solidFill>
                  <a:srgbClr val="000000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.</a:t>
            </a:r>
          </a:p>
          <a:p>
            <a:pPr algn="just">
              <a:buFont typeface="Wingdings" pitchFamily="2" charset="2"/>
              <a:buChar char="Ø"/>
            </a:pPr>
            <a:endParaRPr lang="en-US" altLang="ko-KR" sz="1200">
              <a:solidFill>
                <a:srgbClr val="000000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altLang="ko-KR" sz="1200">
                <a:solidFill>
                  <a:srgbClr val="000000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lang="ko-KR" altLang="en-US" sz="1200">
                <a:solidFill>
                  <a:srgbClr val="000000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우유 구매와 생선 구매는 연관성이 매우 높음</a:t>
            </a:r>
            <a:r>
              <a:rPr lang="en-US" altLang="ko-KR" sz="1200">
                <a:solidFill>
                  <a:srgbClr val="000000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.</a:t>
            </a:r>
          </a:p>
        </p:txBody>
      </p:sp>
      <p:sp>
        <p:nvSpPr>
          <p:cNvPr id="23602" name="AutoShape 56"/>
          <p:cNvSpPr>
            <a:spLocks noChangeArrowheads="1"/>
          </p:cNvSpPr>
          <p:nvPr/>
        </p:nvSpPr>
        <p:spPr bwMode="gray">
          <a:xfrm rot="5400000">
            <a:off x="6434139" y="4732339"/>
            <a:ext cx="2357437" cy="261937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12700">
            <a:solidFill>
              <a:srgbClr val="969696"/>
            </a:solidFill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23604" name="TextBox 7"/>
          <p:cNvSpPr txBox="1">
            <a:spLocks noChangeArrowheads="1"/>
          </p:cNvSpPr>
          <p:nvPr/>
        </p:nvSpPr>
        <p:spPr bwMode="auto">
          <a:xfrm>
            <a:off x="8739188" y="500063"/>
            <a:ext cx="1619250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r>
              <a:rPr lang="ko-KR" altLang="en-US" sz="1000">
                <a:solidFill>
                  <a:schemeClr val="bg2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연관성분석 개념</a:t>
            </a:r>
            <a:endParaRPr lang="en-US" altLang="ko-KR" sz="1000">
              <a:solidFill>
                <a:schemeClr val="bg2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31" name="Rectangle 4"/>
          <p:cNvSpPr txBox="1">
            <a:spLocks noChangeArrowheads="1"/>
          </p:cNvSpPr>
          <p:nvPr/>
        </p:nvSpPr>
        <p:spPr>
          <a:xfrm>
            <a:off x="1238251" y="109538"/>
            <a:ext cx="8359775" cy="461962"/>
          </a:xfrm>
          <a:prstGeom prst="rect">
            <a:avLst/>
          </a:prstGeom>
        </p:spPr>
        <p:txBody>
          <a:bodyPr/>
          <a:lstStyle/>
          <a:p>
            <a:pPr defTabSz="1073150" eaLnBrk="0" fontAlgn="base" latinLnBrk="0" hangingPunct="0">
              <a:spcBef>
                <a:spcPct val="0"/>
              </a:spcBef>
              <a:spcAft>
                <a:spcPct val="0"/>
              </a:spcAft>
              <a:buClr>
                <a:srgbClr val="C00000"/>
              </a:buClr>
              <a:buFont typeface="HY헤드라인M" pitchFamily="18" charset="-127"/>
              <a:buChar char="&gt;"/>
              <a:defRPr/>
            </a:pPr>
            <a:r>
              <a:rPr kumimoji="1" lang="en-US" altLang="ko-KR" sz="2600" b="1" kern="0">
                <a:solidFill>
                  <a:srgbClr val="7F7F7F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kumimoji="1" lang="ko-KR" altLang="en-US" sz="2600" b="1" kern="0">
                <a:solidFill>
                  <a:srgbClr val="7F7F7F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연관성 분석 알고리즘 </a:t>
            </a:r>
            <a:r>
              <a:rPr kumimoji="1" lang="en-US" altLang="ko-KR" sz="2600" b="1" kern="0">
                <a:solidFill>
                  <a:srgbClr val="7F7F7F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(4/4)</a:t>
            </a:r>
            <a:endParaRPr kumimoji="1" lang="en-GB" altLang="ko-KR" sz="2000" b="1" kern="0">
              <a:solidFill>
                <a:srgbClr val="7F7F7F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Group 50"/>
          <p:cNvGraphicFramePr>
            <a:graphicFrameLocks noGrp="1"/>
          </p:cNvGraphicFramePr>
          <p:nvPr/>
        </p:nvGraphicFramePr>
        <p:xfrm>
          <a:off x="1624014" y="942975"/>
          <a:ext cx="8901143" cy="5415000"/>
        </p:xfrm>
        <a:graphic>
          <a:graphicData uri="http://schemas.openxmlformats.org/drawingml/2006/table">
            <a:tbl>
              <a:tblPr/>
              <a:tblGrid>
                <a:gridCol w="89011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6313">
                <a:tc>
                  <a:txBody>
                    <a:bodyPr/>
                    <a:lstStyle/>
                    <a:p>
                      <a:pPr marL="0" marR="0" lvl="0" indent="0" algn="ctr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알고리즘 비교</a:t>
                      </a:r>
                      <a:endParaRPr lang="en-US" altLang="ko-KR" sz="14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88687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Rectangle 101"/>
          <p:cNvSpPr>
            <a:spLocks noChangeArrowheads="1"/>
          </p:cNvSpPr>
          <p:nvPr/>
        </p:nvSpPr>
        <p:spPr bwMode="gray">
          <a:xfrm>
            <a:off x="1995488" y="1730376"/>
            <a:ext cx="8134350" cy="1012825"/>
          </a:xfrm>
          <a:prstGeom prst="rect">
            <a:avLst/>
          </a:prstGeom>
          <a:solidFill>
            <a:schemeClr val="bg1"/>
          </a:solidFill>
          <a:ln w="12700" algn="ctr">
            <a:solidFill>
              <a:srgbClr val="969696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72000" tIns="108000" rIns="72000" bIns="72000" anchor="ctr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ü"/>
              <a:defRPr/>
            </a:pPr>
            <a:r>
              <a:rPr lang="ko-KR" altLang="en-US" sz="120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최소 규칙 지지도</a:t>
            </a:r>
            <a:r>
              <a:rPr lang="en-US" altLang="ko-KR" sz="120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(Support), </a:t>
            </a:r>
            <a:r>
              <a:rPr lang="ko-KR" altLang="en-US" sz="120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최대 규칙 신뢰도</a:t>
            </a:r>
            <a:r>
              <a:rPr lang="en-US" altLang="ko-KR" sz="120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(Confidence), </a:t>
            </a:r>
            <a:r>
              <a:rPr lang="ko-KR" altLang="en-US" sz="120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최대 전항값 수</a:t>
            </a:r>
            <a:r>
              <a:rPr lang="en-US" altLang="ko-KR" sz="120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(Antecedent)</a:t>
            </a:r>
            <a:r>
              <a:rPr lang="ko-KR" altLang="en-US" sz="120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로</a:t>
            </a:r>
            <a:r>
              <a:rPr lang="en-US" altLang="ko-KR" sz="120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lang="ko-KR" altLang="en-US" sz="120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규칙 생성</a:t>
            </a:r>
            <a:endParaRPr lang="en-US" altLang="ko-KR" sz="1200" dirty="0">
              <a:solidFill>
                <a:srgbClr val="000000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ü"/>
              <a:defRPr/>
            </a:pPr>
            <a:r>
              <a:rPr lang="en-US" altLang="ko-KR" sz="120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lang="ko-KR" altLang="en-US" sz="120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품목필드가 이분형</a:t>
            </a:r>
            <a:r>
              <a:rPr lang="en-US" altLang="ko-KR" sz="120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(flag) </a:t>
            </a:r>
            <a:r>
              <a:rPr lang="ko-KR" altLang="en-US" sz="120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또는 범주형</a:t>
            </a:r>
            <a:r>
              <a:rPr lang="en-US" altLang="ko-KR" sz="120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(set)</a:t>
            </a:r>
            <a:r>
              <a:rPr lang="ko-KR" altLang="en-US" sz="120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인 경우에 적용 가능</a:t>
            </a:r>
            <a:endParaRPr lang="en-US" altLang="ko-KR" sz="1200" dirty="0">
              <a:solidFill>
                <a:srgbClr val="000000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ü"/>
              <a:defRPr/>
            </a:pPr>
            <a:r>
              <a:rPr lang="en-US" altLang="ko-KR" sz="120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lang="ko-KR" altLang="en-US" sz="120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음의 규칙</a:t>
            </a:r>
            <a:r>
              <a:rPr lang="en-US" altLang="ko-KR" sz="120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(Negative rule)</a:t>
            </a:r>
            <a:r>
              <a:rPr lang="ko-KR" altLang="en-US" sz="120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생성 가능</a:t>
            </a:r>
          </a:p>
        </p:txBody>
      </p:sp>
      <p:sp>
        <p:nvSpPr>
          <p:cNvPr id="1036" name="직사각형 25"/>
          <p:cNvSpPr>
            <a:spLocks noChangeArrowheads="1"/>
          </p:cNvSpPr>
          <p:nvPr/>
        </p:nvSpPr>
        <p:spPr bwMode="auto">
          <a:xfrm>
            <a:off x="2138364" y="1589089"/>
            <a:ext cx="650875" cy="2571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72000" tIns="36000" rIns="72000" bIns="36000" anchor="ctr">
            <a:spAutoFit/>
          </a:bodyPr>
          <a:lstStyle/>
          <a:p>
            <a:pPr algn="ctr"/>
            <a:r>
              <a:rPr lang="en-US" altLang="ko-KR" sz="1200" b="1">
                <a:solidFill>
                  <a:srgbClr val="000000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Apriori</a:t>
            </a:r>
          </a:p>
        </p:txBody>
      </p:sp>
      <p:sp>
        <p:nvSpPr>
          <p:cNvPr id="13" name="Rectangle 101"/>
          <p:cNvSpPr>
            <a:spLocks noChangeArrowheads="1"/>
          </p:cNvSpPr>
          <p:nvPr/>
        </p:nvSpPr>
        <p:spPr bwMode="gray">
          <a:xfrm>
            <a:off x="2005013" y="3005193"/>
            <a:ext cx="8134350" cy="1566752"/>
          </a:xfrm>
          <a:prstGeom prst="rect">
            <a:avLst/>
          </a:prstGeom>
          <a:solidFill>
            <a:schemeClr val="bg1"/>
          </a:solidFill>
          <a:ln w="12700" algn="ctr">
            <a:solidFill>
              <a:srgbClr val="969696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72000" tIns="108000" rIns="72000" bIns="72000" anchor="ctr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ü"/>
              <a:defRPr/>
            </a:pPr>
            <a:r>
              <a:rPr lang="ko-KR" altLang="en-US" sz="1200">
                <a:solidFill>
                  <a:srgbClr val="000000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데이터 안에서 연관성 규칙 발견해 내기 위해 연관성 규칙 발견 알고리즘 사용</a:t>
            </a:r>
            <a:endParaRPr lang="en-US" altLang="ko-KR" sz="1200">
              <a:solidFill>
                <a:srgbClr val="000000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  <a:p>
            <a:pPr>
              <a:lnSpc>
                <a:spcPct val="150000"/>
              </a:lnSpc>
              <a:tabLst>
                <a:tab pos="1169988" algn="l"/>
              </a:tabLst>
              <a:defRPr/>
            </a:pPr>
            <a:r>
              <a:rPr lang="en-US" altLang="ko-KR" sz="1200">
                <a:solidFill>
                  <a:srgbClr val="000000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	IF </a:t>
            </a:r>
            <a:r>
              <a:rPr lang="ko-KR" altLang="en-US" sz="1200">
                <a:solidFill>
                  <a:srgbClr val="000000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전항 값 </a:t>
            </a:r>
            <a:r>
              <a:rPr lang="en-US" altLang="ko-KR" sz="1200">
                <a:solidFill>
                  <a:srgbClr val="000000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then </a:t>
            </a:r>
            <a:r>
              <a:rPr lang="ko-KR" altLang="en-US" sz="1200">
                <a:solidFill>
                  <a:srgbClr val="000000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후항 값 </a:t>
            </a:r>
            <a:r>
              <a:rPr lang="en-US" altLang="ko-KR" sz="1200">
                <a:solidFill>
                  <a:srgbClr val="000000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(</a:t>
            </a:r>
            <a:r>
              <a:rPr lang="ko-KR" altLang="en-US" sz="1200">
                <a:solidFill>
                  <a:srgbClr val="000000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전항을 만족하면 후항이 발생한다</a:t>
            </a:r>
            <a:r>
              <a:rPr lang="en-US" altLang="ko-KR" sz="1200">
                <a:solidFill>
                  <a:srgbClr val="000000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.)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  <a:defRPr/>
            </a:pPr>
            <a:r>
              <a:rPr lang="ko-KR" altLang="en-US" sz="1200">
                <a:solidFill>
                  <a:srgbClr val="000000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비용</a:t>
            </a:r>
            <a:r>
              <a:rPr lang="en-US" altLang="ko-KR" sz="1200">
                <a:solidFill>
                  <a:srgbClr val="000000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, </a:t>
            </a:r>
            <a:r>
              <a:rPr lang="ko-KR" altLang="en-US" sz="1200">
                <a:solidFill>
                  <a:srgbClr val="000000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시간</a:t>
            </a:r>
            <a:r>
              <a:rPr lang="en-US" altLang="ko-KR" sz="1200">
                <a:solidFill>
                  <a:srgbClr val="000000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, </a:t>
            </a:r>
            <a:r>
              <a:rPr lang="ko-KR" altLang="en-US" sz="1200">
                <a:solidFill>
                  <a:srgbClr val="000000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공간 등과 같은 요구사항들을 감소시키기 위해 </a:t>
            </a:r>
            <a:r>
              <a:rPr lang="en-US" altLang="ko-KR" sz="1200">
                <a:solidFill>
                  <a:srgbClr val="000000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Apriori</a:t>
            </a:r>
            <a:r>
              <a:rPr lang="ko-KR" altLang="en-US" sz="1200">
                <a:solidFill>
                  <a:srgbClr val="000000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대체 가능</a:t>
            </a:r>
            <a:endParaRPr lang="en-US" altLang="ko-KR" sz="1200">
              <a:solidFill>
                <a:srgbClr val="000000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ü"/>
              <a:defRPr/>
            </a:pPr>
            <a:r>
              <a:rPr lang="en-US" altLang="ko-KR" sz="1200">
                <a:solidFill>
                  <a:srgbClr val="000000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CARMA </a:t>
            </a:r>
            <a:r>
              <a:rPr lang="ko-KR" altLang="en-US" sz="1200">
                <a:solidFill>
                  <a:srgbClr val="000000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연관성 규칙 알고리즘 사용하며</a:t>
            </a:r>
            <a:r>
              <a:rPr lang="en-US" altLang="ko-KR" sz="1200">
                <a:solidFill>
                  <a:srgbClr val="000000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, </a:t>
            </a:r>
            <a:r>
              <a:rPr lang="ko-KR" altLang="en-US" sz="1200">
                <a:solidFill>
                  <a:srgbClr val="000000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모든 필드를 양방향으로 설정하여 사용</a:t>
            </a:r>
            <a:endParaRPr lang="en-US" altLang="ko-KR" sz="1200" dirty="0">
              <a:solidFill>
                <a:srgbClr val="000000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ü"/>
              <a:defRPr/>
            </a:pPr>
            <a:r>
              <a:rPr lang="en-US" altLang="ko-KR" sz="1200">
                <a:solidFill>
                  <a:srgbClr val="000000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lang="ko-KR" altLang="en-US" sz="1200">
                <a:solidFill>
                  <a:srgbClr val="000000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선항에 대한 지지도라기보다 규칙 지지도</a:t>
            </a:r>
            <a:r>
              <a:rPr lang="en-US" altLang="ko-KR" sz="1200">
                <a:solidFill>
                  <a:srgbClr val="000000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(</a:t>
            </a:r>
            <a:r>
              <a:rPr lang="ko-KR" altLang="en-US" sz="1200">
                <a:solidFill>
                  <a:srgbClr val="000000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선항</a:t>
            </a:r>
            <a:r>
              <a:rPr lang="en-US" altLang="ko-KR" sz="1200">
                <a:solidFill>
                  <a:srgbClr val="000000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, </a:t>
            </a:r>
            <a:r>
              <a:rPr lang="ko-KR" altLang="en-US" sz="1200">
                <a:solidFill>
                  <a:srgbClr val="000000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후항 모두에 대한 지지도</a:t>
            </a:r>
            <a:r>
              <a:rPr lang="en-US" altLang="ko-KR" sz="1200">
                <a:solidFill>
                  <a:srgbClr val="000000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)</a:t>
            </a:r>
            <a:r>
              <a:rPr lang="ko-KR" altLang="en-US" sz="1200">
                <a:solidFill>
                  <a:srgbClr val="000000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에 대한 모델을 만들며 다중 후항 규칙 허용</a:t>
            </a:r>
            <a:endParaRPr lang="en-US" altLang="ko-KR" sz="1200">
              <a:solidFill>
                <a:srgbClr val="000000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1038" name="직사각형 25"/>
          <p:cNvSpPr>
            <a:spLocks noChangeArrowheads="1"/>
          </p:cNvSpPr>
          <p:nvPr/>
        </p:nvSpPr>
        <p:spPr bwMode="auto">
          <a:xfrm>
            <a:off x="2135561" y="2863754"/>
            <a:ext cx="1229037" cy="257369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72000" tIns="36000" rIns="72000" bIns="36000" anchor="ctr">
            <a:spAutoFit/>
          </a:bodyPr>
          <a:lstStyle/>
          <a:p>
            <a:pPr algn="ctr"/>
            <a:r>
              <a:rPr lang="ko-KR" altLang="en-US" sz="1200" b="1">
                <a:solidFill>
                  <a:srgbClr val="000000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카르마</a:t>
            </a:r>
            <a:r>
              <a:rPr lang="en-US" altLang="ko-KR" sz="1200" b="1">
                <a:solidFill>
                  <a:srgbClr val="000000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(Carma)</a:t>
            </a:r>
          </a:p>
        </p:txBody>
      </p:sp>
      <p:sp>
        <p:nvSpPr>
          <p:cNvPr id="15" name="Rectangle 101"/>
          <p:cNvSpPr>
            <a:spLocks noChangeArrowheads="1"/>
          </p:cNvSpPr>
          <p:nvPr/>
        </p:nvSpPr>
        <p:spPr bwMode="gray">
          <a:xfrm>
            <a:off x="2005013" y="4784725"/>
            <a:ext cx="8134350" cy="1289050"/>
          </a:xfrm>
          <a:prstGeom prst="rect">
            <a:avLst/>
          </a:prstGeom>
          <a:solidFill>
            <a:schemeClr val="bg1"/>
          </a:solidFill>
          <a:ln w="12700" algn="ctr">
            <a:solidFill>
              <a:srgbClr val="969696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72000" tIns="108000" rIns="72000" bIns="72000" anchor="ctr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ü"/>
              <a:defRPr/>
            </a:pPr>
            <a:r>
              <a:rPr lang="en-US" altLang="ko-KR" sz="120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lang="ko-KR" altLang="en-US" sz="120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개별 거래 이력에 순차성</a:t>
            </a:r>
            <a:r>
              <a:rPr lang="en-US" altLang="ko-KR" sz="120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, </a:t>
            </a:r>
            <a:r>
              <a:rPr lang="ko-KR" altLang="en-US" sz="120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즉 발생시간</a:t>
            </a:r>
            <a:r>
              <a:rPr lang="en-US" altLang="ko-KR" sz="120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(time)</a:t>
            </a:r>
            <a:r>
              <a:rPr lang="ko-KR" altLang="en-US" sz="120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을 고려</a:t>
            </a:r>
            <a:endParaRPr lang="en-US" altLang="ko-KR" sz="1200" dirty="0">
              <a:solidFill>
                <a:srgbClr val="000000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ü"/>
              <a:defRPr/>
            </a:pPr>
            <a:r>
              <a:rPr lang="en-US" altLang="ko-KR" sz="120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lang="ko-KR" altLang="en-US" sz="120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시간필드가 필요</a:t>
            </a:r>
            <a:endParaRPr lang="en-US" altLang="ko-KR" sz="1200" dirty="0">
              <a:solidFill>
                <a:srgbClr val="000000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ü"/>
              <a:defRPr/>
            </a:pPr>
            <a:r>
              <a:rPr lang="en-US" altLang="ko-KR" sz="120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lang="ko-KR" altLang="en-US" sz="120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특정한 </a:t>
            </a:r>
            <a:r>
              <a:rPr lang="en-US" altLang="ko-KR" sz="120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event</a:t>
            </a:r>
            <a:r>
              <a:rPr lang="ko-KR" altLang="en-US" sz="120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가 발생한 이후에 순차규칙이 적용</a:t>
            </a:r>
            <a:br>
              <a:rPr lang="en-US" altLang="ko-KR" sz="120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</a:br>
            <a:r>
              <a:rPr lang="en-US" altLang="ko-KR" sz="120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    </a:t>
            </a:r>
            <a:r>
              <a:rPr lang="ko-KR" altLang="en-US" sz="120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☞ </a:t>
            </a:r>
            <a:r>
              <a:rPr lang="en-US" altLang="ko-KR" sz="120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e.g.) </a:t>
            </a:r>
            <a:r>
              <a:rPr lang="ko-KR" altLang="en-US" sz="120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결혼 후</a:t>
            </a:r>
            <a:r>
              <a:rPr lang="en-US" altLang="ko-KR" sz="120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, </a:t>
            </a:r>
            <a:r>
              <a:rPr lang="ko-KR" altLang="en-US" sz="120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유아복 구매하고 교육보험상품을 구매</a:t>
            </a:r>
          </a:p>
        </p:txBody>
      </p:sp>
      <p:sp>
        <p:nvSpPr>
          <p:cNvPr id="1040" name="직사각형 25"/>
          <p:cNvSpPr>
            <a:spLocks noChangeArrowheads="1"/>
          </p:cNvSpPr>
          <p:nvPr/>
        </p:nvSpPr>
        <p:spPr bwMode="auto">
          <a:xfrm>
            <a:off x="2148163" y="4643342"/>
            <a:ext cx="1632993" cy="257369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72000" tIns="36000" rIns="72000" bIns="36000" anchor="ctr">
            <a:spAutoFit/>
          </a:bodyPr>
          <a:lstStyle/>
          <a:p>
            <a:pPr algn="ctr"/>
            <a:r>
              <a:rPr lang="ko-KR" altLang="en-US" sz="1200" b="1">
                <a:solidFill>
                  <a:srgbClr val="000000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순차규칙</a:t>
            </a:r>
            <a:r>
              <a:rPr lang="en-US" altLang="ko-KR" sz="1200" b="1">
                <a:solidFill>
                  <a:srgbClr val="000000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(Sequence )</a:t>
            </a:r>
          </a:p>
        </p:txBody>
      </p:sp>
      <p:sp>
        <p:nvSpPr>
          <p:cNvPr id="1042" name="TextBox 7"/>
          <p:cNvSpPr txBox="1">
            <a:spLocks noChangeArrowheads="1"/>
          </p:cNvSpPr>
          <p:nvPr/>
        </p:nvSpPr>
        <p:spPr bwMode="auto">
          <a:xfrm>
            <a:off x="8739188" y="500063"/>
            <a:ext cx="1619250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r>
              <a:rPr lang="ko-KR" altLang="en-US" sz="1000">
                <a:solidFill>
                  <a:schemeClr val="bg2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연관성분석 개념</a:t>
            </a:r>
            <a:endParaRPr lang="en-US" altLang="ko-KR" sz="1000">
              <a:solidFill>
                <a:schemeClr val="bg2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14" name="Rectangle 4"/>
          <p:cNvSpPr txBox="1">
            <a:spLocks noChangeArrowheads="1"/>
          </p:cNvSpPr>
          <p:nvPr/>
        </p:nvSpPr>
        <p:spPr>
          <a:xfrm>
            <a:off x="1238251" y="109538"/>
            <a:ext cx="8359775" cy="461962"/>
          </a:xfrm>
          <a:prstGeom prst="rect">
            <a:avLst/>
          </a:prstGeom>
        </p:spPr>
        <p:txBody>
          <a:bodyPr/>
          <a:lstStyle/>
          <a:p>
            <a:pPr defTabSz="1073150" eaLnBrk="0" fontAlgn="base" latinLnBrk="0" hangingPunct="0">
              <a:spcBef>
                <a:spcPct val="0"/>
              </a:spcBef>
              <a:spcAft>
                <a:spcPct val="0"/>
              </a:spcAft>
              <a:buClr>
                <a:srgbClr val="C00000"/>
              </a:buClr>
              <a:buFont typeface="HY헤드라인M" pitchFamily="18" charset="-127"/>
              <a:buChar char="&gt;"/>
              <a:defRPr/>
            </a:pPr>
            <a:r>
              <a:rPr kumimoji="1" lang="en-US" altLang="ko-KR" sz="2600" b="1" kern="0">
                <a:solidFill>
                  <a:srgbClr val="7F7F7F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kumimoji="1" lang="ko-KR" altLang="en-US" sz="2600" b="1" kern="0">
                <a:solidFill>
                  <a:srgbClr val="7F7F7F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연관성 분석 알고리즘 비교</a:t>
            </a:r>
            <a:endParaRPr kumimoji="1" lang="en-GB" altLang="ko-KR" sz="2000" b="1" kern="0">
              <a:solidFill>
                <a:srgbClr val="7F7F7F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www.jidum.com/upload/ckeditor/2018/01/20180123135232617.png">
            <a:extLst>
              <a:ext uri="{FF2B5EF4-FFF2-40B4-BE49-F238E27FC236}">
                <a16:creationId xmlns:a16="http://schemas.microsoft.com/office/drawing/2014/main" id="{947EF3B7-0A75-4366-AB90-2EA861EB2B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000" y="749300"/>
            <a:ext cx="7695893" cy="4987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77970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s://t1.daumcdn.net/cfile/tistory/251C4D45573FB78C0B">
            <a:extLst>
              <a:ext uri="{FF2B5EF4-FFF2-40B4-BE49-F238E27FC236}">
                <a16:creationId xmlns:a16="http://schemas.microsoft.com/office/drawing/2014/main" id="{5D904788-29A2-4CD6-93F6-59DA6B5500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156" y="0"/>
            <a:ext cx="7795544" cy="6904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8992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Group 50"/>
          <p:cNvGraphicFramePr>
            <a:graphicFrameLocks noGrp="1"/>
          </p:cNvGraphicFramePr>
          <p:nvPr/>
        </p:nvGraphicFramePr>
        <p:xfrm>
          <a:off x="1589089" y="942975"/>
          <a:ext cx="8936069" cy="5415000"/>
        </p:xfrm>
        <a:graphic>
          <a:graphicData uri="http://schemas.openxmlformats.org/drawingml/2006/table">
            <a:tbl>
              <a:tblPr/>
              <a:tblGrid>
                <a:gridCol w="89360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6313">
                <a:tc>
                  <a:txBody>
                    <a:bodyPr/>
                    <a:lstStyle/>
                    <a:p>
                      <a:pPr marL="0" marR="0" lvl="0" indent="0" algn="ctr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ko-KR" sz="1400" b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Modeler&gt;Apriori</a:t>
                      </a:r>
                      <a:endParaRPr lang="en-US" altLang="ko-KR" sz="14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88687">
                <a:tc>
                  <a:txBody>
                    <a:bodyPr/>
                    <a:lstStyle/>
                    <a:p>
                      <a:endParaRPr lang="en-US" altLang="ko-KR" dirty="0"/>
                    </a:p>
                    <a:p>
                      <a:endParaRPr lang="en-US" altLang="ko-KR" dirty="0"/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755" name="Text Box 25"/>
          <p:cNvSpPr txBox="1">
            <a:spLocks noChangeArrowheads="1"/>
          </p:cNvSpPr>
          <p:nvPr/>
        </p:nvSpPr>
        <p:spPr bwMode="auto">
          <a:xfrm>
            <a:off x="5881689" y="1968500"/>
            <a:ext cx="4929187" cy="415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  <a:buFont typeface="Wingdings" pitchFamily="2" charset="2"/>
              <a:buChar char="l"/>
            </a:pPr>
            <a:r>
              <a:rPr lang="en-US" altLang="ko-KR" sz="12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  </a:t>
            </a:r>
            <a:r>
              <a:rPr lang="ko-KR" altLang="en-US" sz="12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를 클릭하고 </a:t>
            </a:r>
            <a:r>
              <a:rPr lang="en-US" altLang="ko-KR" sz="12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Show All</a:t>
            </a:r>
            <a:r>
              <a:rPr lang="ko-KR" altLang="en-US" sz="12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을 체크하면 전체사례수</a:t>
            </a:r>
            <a:br>
              <a:rPr lang="en-US" altLang="ko-KR" sz="12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2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(Instances), </a:t>
            </a:r>
            <a:r>
              <a:rPr lang="ko-KR" altLang="en-US" sz="12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지지도</a:t>
            </a:r>
            <a:r>
              <a:rPr lang="en-US" altLang="ko-KR" sz="12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(Support), </a:t>
            </a:r>
            <a:r>
              <a:rPr lang="ko-KR" altLang="en-US" sz="12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신뢰도</a:t>
            </a:r>
            <a:r>
              <a:rPr lang="en-US" altLang="ko-KR" sz="12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(Confidence) </a:t>
            </a:r>
            <a:r>
              <a:rPr lang="ko-KR" altLang="en-US" sz="12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등의</a:t>
            </a:r>
            <a:br>
              <a:rPr lang="en-US" altLang="ko-KR" sz="12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2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ko-KR" altLang="en-US" sz="12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결과가 나타난다</a:t>
            </a:r>
            <a:r>
              <a:rPr lang="en-US" altLang="ko-KR" sz="12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50000"/>
              </a:lnSpc>
              <a:spcBef>
                <a:spcPct val="50000"/>
              </a:spcBef>
              <a:buFont typeface="Wingdings" pitchFamily="2" charset="2"/>
              <a:buChar char="l"/>
            </a:pPr>
            <a:r>
              <a:rPr lang="en-US" altLang="ko-KR" sz="12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Alcohol</a:t>
            </a:r>
            <a:r>
              <a:rPr lang="ko-KR" altLang="en-US" sz="12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이 포함된 규칙은 총 </a:t>
            </a:r>
            <a:r>
              <a:rPr lang="en-US" altLang="ko-KR" sz="12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2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가지로 다음과 같다</a:t>
            </a:r>
            <a:r>
              <a:rPr lang="en-US" altLang="ko-KR" sz="12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ko-KR" sz="12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1) Alcohol&lt;= Frozen foods &amp; Milk (85: 10.8%, 77.6%)</a:t>
            </a: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ko-KR" sz="12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2) Alcohol&lt;= Read made &amp; Snacks &amp; Frozen foods</a:t>
            </a:r>
            <a:br>
              <a:rPr lang="en-US" altLang="ko-KR" sz="12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2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(100: 12.7%, 76%)</a:t>
            </a: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ko-KR" sz="12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3) Alcohol&lt;= Read made &amp; Bakery goods &amp; Frozen foods</a:t>
            </a:r>
            <a:br>
              <a:rPr lang="en-US" altLang="ko-KR" sz="12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2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(109: 13.9%, 75.2%)</a:t>
            </a:r>
          </a:p>
          <a:p>
            <a:pPr>
              <a:lnSpc>
                <a:spcPct val="150000"/>
              </a:lnSpc>
              <a:spcBef>
                <a:spcPct val="50000"/>
              </a:spcBef>
              <a:buFont typeface="Wingdings" pitchFamily="2" charset="2"/>
              <a:buChar char="l"/>
            </a:pPr>
            <a:r>
              <a:rPr lang="en-US" altLang="ko-KR" sz="12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규칙 </a:t>
            </a:r>
            <a:r>
              <a:rPr lang="en-US" altLang="ko-KR" sz="12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1)</a:t>
            </a:r>
            <a:r>
              <a:rPr lang="ko-KR" altLang="en-US" sz="12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은 </a:t>
            </a:r>
            <a:r>
              <a:rPr lang="en-US" altLang="ko-KR" sz="12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Frozen foods, Milk</a:t>
            </a:r>
            <a:r>
              <a:rPr lang="ko-KR" altLang="en-US" sz="12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를 구입한 총 </a:t>
            </a:r>
            <a:r>
              <a:rPr lang="en-US" altLang="ko-KR" sz="12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85</a:t>
            </a:r>
            <a:r>
              <a:rPr lang="ko-KR" altLang="en-US" sz="12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명의 고객</a:t>
            </a:r>
            <a:br>
              <a:rPr lang="en-US" altLang="ko-KR" sz="12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2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(</a:t>
            </a:r>
            <a:r>
              <a:rPr lang="ko-KR" altLang="en-US" sz="12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전체의 </a:t>
            </a:r>
            <a:r>
              <a:rPr lang="en-US" altLang="ko-KR" sz="12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10.8%)</a:t>
            </a:r>
            <a:r>
              <a:rPr lang="ko-KR" altLang="en-US" sz="12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에 적용되는 것으로 이 규칙의 신뢰도는 </a:t>
            </a:r>
            <a:br>
              <a:rPr lang="en-US" altLang="ko-KR" sz="12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2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77.6%</a:t>
            </a:r>
            <a:r>
              <a:rPr lang="ko-KR" altLang="en-US" sz="12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임</a:t>
            </a:r>
            <a:r>
              <a:rPr lang="en-US" altLang="ko-KR" sz="12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-&gt; </a:t>
            </a:r>
            <a:r>
              <a:rPr lang="ko-KR" altLang="en-US" sz="12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전체 고객 중 알코올 구입 비율이  </a:t>
            </a:r>
            <a:r>
              <a:rPr lang="en-US" altLang="ko-KR" sz="12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39%</a:t>
            </a:r>
            <a:r>
              <a:rPr lang="ko-KR" altLang="en-US" sz="12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인 것과 </a:t>
            </a:r>
            <a:br>
              <a:rPr lang="en-US" altLang="ko-KR" sz="12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2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ko-KR" altLang="en-US" sz="12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비교해 볼 때 상당히 정확한 규칙이라 할 수 있음</a:t>
            </a:r>
            <a:endParaRPr lang="en-US" altLang="ko-KR" sz="1200" b="1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756" name="Text Box 17"/>
          <p:cNvSpPr txBox="1">
            <a:spLocks noChangeArrowheads="1"/>
          </p:cNvSpPr>
          <p:nvPr/>
        </p:nvSpPr>
        <p:spPr bwMode="auto">
          <a:xfrm>
            <a:off x="5810251" y="1536700"/>
            <a:ext cx="2411413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600" b="1">
                <a:solidFill>
                  <a:srgbClr val="CC3300"/>
                </a:solidFill>
                <a:latin typeface="맑은 고딕" pitchFamily="50" charset="-127"/>
                <a:ea typeface="맑은 고딕" pitchFamily="50" charset="-127"/>
              </a:rPr>
              <a:t>▶</a:t>
            </a:r>
            <a:r>
              <a:rPr lang="ko-KR" altLang="en-US" sz="1600" b="1">
                <a:solidFill>
                  <a:srgbClr val="CC3300"/>
                </a:solidFill>
                <a:latin typeface="맑은 고딕" pitchFamily="50" charset="-127"/>
                <a:ea typeface="맑은 고딕" pitchFamily="50" charset="-127"/>
              </a:rPr>
              <a:t>모델링 결과</a:t>
            </a:r>
          </a:p>
        </p:txBody>
      </p:sp>
      <p:pic>
        <p:nvPicPr>
          <p:cNvPr id="31757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67439" y="2071689"/>
            <a:ext cx="371475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759" name="TextBox 7"/>
          <p:cNvSpPr txBox="1">
            <a:spLocks noChangeArrowheads="1"/>
          </p:cNvSpPr>
          <p:nvPr/>
        </p:nvSpPr>
        <p:spPr bwMode="auto">
          <a:xfrm>
            <a:off x="8739188" y="500063"/>
            <a:ext cx="1619250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r>
              <a:rPr lang="en-US" altLang="ko-KR" sz="1000">
                <a:solidFill>
                  <a:schemeClr val="bg2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Modeler </a:t>
            </a:r>
            <a:r>
              <a:rPr lang="ko-KR" altLang="en-US" sz="1000">
                <a:solidFill>
                  <a:schemeClr val="bg2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실습</a:t>
            </a:r>
            <a:endParaRPr lang="en-US" altLang="ko-KR" sz="1000">
              <a:solidFill>
                <a:schemeClr val="bg2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pic>
        <p:nvPicPr>
          <p:cNvPr id="31760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03513" y="1428751"/>
            <a:ext cx="4069085" cy="4808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4"/>
          <p:cNvSpPr txBox="1">
            <a:spLocks noChangeArrowheads="1"/>
          </p:cNvSpPr>
          <p:nvPr/>
        </p:nvSpPr>
        <p:spPr>
          <a:xfrm>
            <a:off x="1238251" y="109538"/>
            <a:ext cx="8359775" cy="461962"/>
          </a:xfrm>
          <a:prstGeom prst="rect">
            <a:avLst/>
          </a:prstGeom>
        </p:spPr>
        <p:txBody>
          <a:bodyPr/>
          <a:lstStyle/>
          <a:p>
            <a:pPr defTabSz="1073150" eaLnBrk="0" fontAlgn="base" latinLnBrk="0" hangingPunct="0">
              <a:spcBef>
                <a:spcPct val="0"/>
              </a:spcBef>
              <a:spcAft>
                <a:spcPct val="0"/>
              </a:spcAft>
              <a:buClr>
                <a:srgbClr val="C00000"/>
              </a:buClr>
              <a:buFont typeface="HY헤드라인M" pitchFamily="18" charset="-127"/>
              <a:buChar char="&gt;"/>
              <a:defRPr/>
            </a:pPr>
            <a:r>
              <a:rPr kumimoji="1" lang="en-US" altLang="ko-KR" sz="2600" b="1" kern="0">
                <a:solidFill>
                  <a:srgbClr val="7F7F7F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Step2. </a:t>
            </a:r>
            <a:r>
              <a:rPr kumimoji="1" lang="ko-KR" altLang="en-US" sz="2600" b="1" kern="0">
                <a:solidFill>
                  <a:srgbClr val="7F7F7F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모델링 및 결과 </a:t>
            </a:r>
            <a:r>
              <a:rPr kumimoji="1" lang="en-US" altLang="ko-KR" sz="2600" b="1" kern="0">
                <a:solidFill>
                  <a:srgbClr val="7F7F7F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(2/3)</a:t>
            </a:r>
            <a:endParaRPr kumimoji="1" lang="en-GB" altLang="ko-KR" sz="2000" b="1" kern="0">
              <a:solidFill>
                <a:srgbClr val="7F7F7F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614</Words>
  <Application>Microsoft Office PowerPoint</Application>
  <PresentationFormat>와이드스크린</PresentationFormat>
  <Paragraphs>114</Paragraphs>
  <Slides>9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HY헤드라인M</vt:lpstr>
      <vt:lpstr>굴림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동준 신</dc:creator>
  <cp:lastModifiedBy>동준 신</cp:lastModifiedBy>
  <cp:revision>3</cp:revision>
  <dcterms:created xsi:type="dcterms:W3CDTF">2019-04-19T07:07:47Z</dcterms:created>
  <dcterms:modified xsi:type="dcterms:W3CDTF">2019-04-19T07:20:33Z</dcterms:modified>
</cp:coreProperties>
</file>