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85" r:id="rId4"/>
    <p:sldId id="258" r:id="rId5"/>
    <p:sldId id="259" r:id="rId6"/>
    <p:sldId id="287" r:id="rId7"/>
    <p:sldId id="261" r:id="rId8"/>
    <p:sldId id="262" r:id="rId9"/>
    <p:sldId id="276" r:id="rId10"/>
    <p:sldId id="277" r:id="rId11"/>
    <p:sldId id="263" r:id="rId12"/>
    <p:sldId id="278" r:id="rId13"/>
    <p:sldId id="275" r:id="rId14"/>
    <p:sldId id="288" r:id="rId15"/>
    <p:sldId id="264" r:id="rId16"/>
    <p:sldId id="279" r:id="rId17"/>
    <p:sldId id="280" r:id="rId18"/>
    <p:sldId id="281" r:id="rId19"/>
    <p:sldId id="282" r:id="rId20"/>
    <p:sldId id="289" r:id="rId21"/>
    <p:sldId id="265" r:id="rId22"/>
    <p:sldId id="266" r:id="rId23"/>
    <p:sldId id="267" r:id="rId24"/>
    <p:sldId id="270" r:id="rId25"/>
    <p:sldId id="269" r:id="rId26"/>
    <p:sldId id="273" r:id="rId27"/>
    <p:sldId id="329" r:id="rId28"/>
    <p:sldId id="260" r:id="rId29"/>
    <p:sldId id="290" r:id="rId30"/>
    <p:sldId id="274" r:id="rId31"/>
    <p:sldId id="283" r:id="rId32"/>
    <p:sldId id="272" r:id="rId33"/>
    <p:sldId id="271" r:id="rId34"/>
    <p:sldId id="284" r:id="rId35"/>
    <p:sldId id="286" r:id="rId36"/>
    <p:sldId id="292" r:id="rId37"/>
    <p:sldId id="291" r:id="rId38"/>
    <p:sldId id="293" r:id="rId39"/>
    <p:sldId id="330" r:id="rId40"/>
    <p:sldId id="331" r:id="rId41"/>
    <p:sldId id="332" r:id="rId42"/>
    <p:sldId id="333" r:id="rId43"/>
    <p:sldId id="334" r:id="rId44"/>
    <p:sldId id="335" r:id="rId45"/>
    <p:sldId id="308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6" r:id="rId57"/>
    <p:sldId id="307" r:id="rId58"/>
    <p:sldId id="322" r:id="rId59"/>
    <p:sldId id="305" r:id="rId60"/>
    <p:sldId id="309" r:id="rId61"/>
    <p:sldId id="310" r:id="rId62"/>
    <p:sldId id="311" r:id="rId63"/>
    <p:sldId id="312" r:id="rId64"/>
    <p:sldId id="313" r:id="rId65"/>
    <p:sldId id="323" r:id="rId66"/>
    <p:sldId id="314" r:id="rId67"/>
    <p:sldId id="315" r:id="rId68"/>
    <p:sldId id="316" r:id="rId69"/>
    <p:sldId id="324" r:id="rId70"/>
    <p:sldId id="318" r:id="rId71"/>
    <p:sldId id="319" r:id="rId72"/>
    <p:sldId id="320" r:id="rId73"/>
    <p:sldId id="321" r:id="rId74"/>
    <p:sldId id="327" r:id="rId75"/>
    <p:sldId id="328" r:id="rId76"/>
    <p:sldId id="326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준 신" initials="동신" lastIdx="4" clrIdx="0">
    <p:extLst>
      <p:ext uri="{19B8F6BF-5375-455C-9EA6-DF929625EA0E}">
        <p15:presenceInfo xmlns:p15="http://schemas.microsoft.com/office/powerpoint/2012/main" userId="a3b1d0a87035fc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414" autoAdjust="0"/>
  </p:normalViewPr>
  <p:slideViewPr>
    <p:cSldViewPr snapToGrid="0">
      <p:cViewPr varScale="1">
        <p:scale>
          <a:sx n="107" d="100"/>
          <a:sy n="107" d="100"/>
        </p:scale>
        <p:origin x="1074" y="114"/>
      </p:cViewPr>
      <p:guideLst/>
    </p:cSldViewPr>
  </p:slideViewPr>
  <p:outlineViewPr>
    <p:cViewPr>
      <p:scale>
        <a:sx n="33" d="100"/>
        <a:sy n="33" d="100"/>
      </p:scale>
      <p:origin x="0" y="-474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7F0F-ABB1-490C-8EDC-D9EA7E8C3234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1C6A-D3BA-43FA-AFE3-AFF2D7B7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61C6A-D3BA-43FA-AFE3-AFF2D7B7D9B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8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61C6A-D3BA-43FA-AFE3-AFF2D7B7D9B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8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61C6A-D3BA-43FA-AFE3-AFF2D7B7D9B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0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61C6A-D3BA-43FA-AFE3-AFF2D7B7D9B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2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61C6A-D3BA-43FA-AFE3-AFF2D7B7D9B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61C6A-D3BA-43FA-AFE3-AFF2D7B7D9B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4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61C6A-D3BA-43FA-AFE3-AFF2D7B7D9B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flume.apache.org/FlumeUserGuide.html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16.png"/><Relationship Id="rId4" Type="http://schemas.openxmlformats.org/officeDocument/2006/relationships/hyperlink" Target="http://www.nextree.co.kr/p2704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27780-4EEC-4780-8E36-3E94E9B59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하둡시스템의</a:t>
            </a:r>
            <a:r>
              <a:rPr lang="ko-KR" altLang="en-US" dirty="0"/>
              <a:t>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69556B-5B5B-470B-ABBB-54EC6EC6C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신동준</a:t>
            </a:r>
          </a:p>
        </p:txBody>
      </p:sp>
    </p:spTree>
    <p:extLst>
      <p:ext uri="{BB962C8B-B14F-4D97-AF65-F5344CB8AC3E}">
        <p14:creationId xmlns:p14="http://schemas.microsoft.com/office/powerpoint/2010/main" val="11346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3314" name="Picture 2" descr="íë¡ 64MBì ëí ì´ë¯¸ì§ ê²ìê²°ê³¼">
            <a:extLst>
              <a:ext uri="{FF2B5EF4-FFF2-40B4-BE49-F238E27FC236}">
                <a16:creationId xmlns:a16="http://schemas.microsoft.com/office/drawing/2014/main" id="{9BFD44D8-8E20-4B15-B878-C945EC64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64" y="2607196"/>
            <a:ext cx="5150499" cy="386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9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 err="1"/>
              <a:t>에저장하는</a:t>
            </a:r>
            <a:r>
              <a:rPr lang="ko-KR" altLang="en-US" dirty="0"/>
              <a:t> 파일은 특정 크기의 블록으로 나눠져 분산된 서버에서 저장된다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64MB</a:t>
            </a:r>
            <a:r>
              <a:rPr lang="ko-KR" altLang="en-US" dirty="0"/>
              <a:t>로 저장되어 있으며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하둡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2.0</a:t>
            </a:r>
            <a:r>
              <a:rPr lang="ko-KR" altLang="en-US" dirty="0">
                <a:solidFill>
                  <a:srgbClr val="FF0000"/>
                </a:solidFill>
              </a:rPr>
              <a:t>버전은 </a:t>
            </a:r>
            <a:r>
              <a:rPr lang="en-US" altLang="ko-KR" dirty="0">
                <a:solidFill>
                  <a:srgbClr val="FF0000"/>
                </a:solidFill>
              </a:rPr>
              <a:t>128MB</a:t>
            </a:r>
            <a:r>
              <a:rPr lang="ko-KR" altLang="en-US" dirty="0">
                <a:solidFill>
                  <a:srgbClr val="FF0000"/>
                </a:solidFill>
              </a:rPr>
              <a:t>로 증가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하둡</a:t>
            </a:r>
            <a:r>
              <a:rPr lang="ko-KR" altLang="en-US" dirty="0"/>
              <a:t> 환경설정에서 </a:t>
            </a:r>
            <a:r>
              <a:rPr lang="en-US" altLang="ko-KR" dirty="0"/>
              <a:t>64MB</a:t>
            </a:r>
            <a:r>
              <a:rPr lang="ko-KR" altLang="en-US" dirty="0"/>
              <a:t>를 다른 용량으로 바꿀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여러 개의 블록은 동일한 서버에 </a:t>
            </a:r>
            <a:r>
              <a:rPr lang="ko-KR" altLang="en-US" dirty="0" err="1"/>
              <a:t>저장되는것이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여러 서버에 나눠서 저장된다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여러 개의 서버 </a:t>
            </a:r>
            <a:r>
              <a:rPr lang="en-US" altLang="ko-KR" dirty="0"/>
              <a:t>= </a:t>
            </a:r>
            <a:r>
              <a:rPr lang="ko-KR" altLang="en-US" dirty="0"/>
              <a:t>여러 개의 데이터 노드라고 생각하면 편하다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이렇게 여러 서버에 나눠서 저장하기 때문에 로컬 서버의 하드디스크보다 큰 규모의 데이터 저장이 가능하다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3EE8B1-064F-4E90-9A8C-75EF241E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71" y="5530199"/>
            <a:ext cx="616275" cy="613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165DEE-494B-4319-B0EF-036E80C8C35E}"/>
              </a:ext>
            </a:extLst>
          </p:cNvPr>
          <p:cNvSpPr txBox="1"/>
          <p:nvPr/>
        </p:nvSpPr>
        <p:spPr>
          <a:xfrm>
            <a:off x="1294471" y="4923353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3DDCD-046D-43AC-AFBA-EE19A5D231F7}"/>
              </a:ext>
            </a:extLst>
          </p:cNvPr>
          <p:cNvSpPr txBox="1"/>
          <p:nvPr/>
        </p:nvSpPr>
        <p:spPr>
          <a:xfrm>
            <a:off x="2156370" y="5424448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한군데에서만 저장</a:t>
            </a:r>
            <a:endParaRPr lang="en-US" altLang="ko-KR" dirty="0"/>
          </a:p>
          <a:p>
            <a:r>
              <a:rPr lang="en-US" altLang="ko-KR" dirty="0"/>
              <a:t>EX. </a:t>
            </a:r>
            <a:r>
              <a:rPr lang="ko-KR" altLang="en-US" dirty="0"/>
              <a:t>하드디스크 용량이 </a:t>
            </a:r>
            <a:r>
              <a:rPr lang="en-US" altLang="ko-KR" dirty="0"/>
              <a:t>8tb</a:t>
            </a:r>
            <a:r>
              <a:rPr lang="ko-KR" altLang="en-US" dirty="0"/>
              <a:t>면 파일 한 개가 </a:t>
            </a:r>
            <a:r>
              <a:rPr lang="en-US" altLang="ko-KR" dirty="0"/>
              <a:t>8tb</a:t>
            </a:r>
            <a:r>
              <a:rPr lang="ko-KR" altLang="en-US" dirty="0"/>
              <a:t>초과인 것은 저장이 불가능하다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55B613-9077-4BC4-994F-61261448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47" y="5171981"/>
            <a:ext cx="616275" cy="613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5BA59B-3F61-494F-AC87-579A070C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47" y="5324381"/>
            <a:ext cx="616275" cy="613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CA2092-4AB4-4867-BB55-ECA93A8A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47" y="5476781"/>
            <a:ext cx="616275" cy="613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CA3571-C57D-4FEC-8D1B-4BABB322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47" y="5629181"/>
            <a:ext cx="616275" cy="613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F6FE800-B1C5-4ACF-9B5F-FC554035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47" y="5781581"/>
            <a:ext cx="616275" cy="613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773D22-BB0C-47C4-AEA9-74903CAD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47" y="5933981"/>
            <a:ext cx="616275" cy="613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C6E8C30-E0D6-4AB5-9E67-D4E04487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47" y="6086381"/>
            <a:ext cx="616275" cy="613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DC6DD85-8BF8-43CD-9116-B826B4E37435}"/>
              </a:ext>
            </a:extLst>
          </p:cNvPr>
          <p:cNvSpPr txBox="1"/>
          <p:nvPr/>
        </p:nvSpPr>
        <p:spPr>
          <a:xfrm>
            <a:off x="7053162" y="5305855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분산된 서버에 나눠서 데이터 저장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저장할 수 있는 용량은 </a:t>
            </a:r>
            <a:r>
              <a:rPr lang="ko-KR" altLang="en-US" dirty="0" err="1"/>
              <a:t>페타바이트까지</a:t>
            </a:r>
            <a:r>
              <a:rPr lang="ko-KR" altLang="en-US" dirty="0"/>
              <a:t> 확대 가능</a:t>
            </a:r>
          </a:p>
        </p:txBody>
      </p:sp>
    </p:spTree>
    <p:extLst>
      <p:ext uri="{BB962C8B-B14F-4D97-AF65-F5344CB8AC3E}">
        <p14:creationId xmlns:p14="http://schemas.microsoft.com/office/powerpoint/2010/main" val="105832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pPr lvl="1"/>
            <a:r>
              <a:rPr lang="ko-KR" altLang="en-US" dirty="0"/>
              <a:t>기본블록의 크기를 </a:t>
            </a:r>
            <a:r>
              <a:rPr lang="en-US" altLang="ko-KR" dirty="0"/>
              <a:t>64MB</a:t>
            </a:r>
            <a:r>
              <a:rPr lang="ko-KR" altLang="en-US" dirty="0"/>
              <a:t>로 사용하는 이유</a:t>
            </a:r>
            <a:endParaRPr lang="en-US" altLang="ko-KR" dirty="0"/>
          </a:p>
          <a:p>
            <a:pPr lvl="2"/>
            <a:r>
              <a:rPr lang="ko-KR" altLang="en-US" dirty="0"/>
              <a:t>디스크 </a:t>
            </a:r>
            <a:r>
              <a:rPr lang="ko-KR" altLang="en-US" dirty="0" err="1"/>
              <a:t>시크</a:t>
            </a:r>
            <a:r>
              <a:rPr lang="ko-KR" altLang="en-US" dirty="0"/>
              <a:t> 타임의 감소</a:t>
            </a:r>
            <a:endParaRPr lang="en-US" altLang="ko-KR" dirty="0"/>
          </a:p>
          <a:p>
            <a:pPr lvl="3"/>
            <a:r>
              <a:rPr lang="ko-KR" altLang="en-US" dirty="0"/>
              <a:t>서버 한군데에서 </a:t>
            </a:r>
            <a:r>
              <a:rPr lang="ko-KR" altLang="en-US" dirty="0" err="1"/>
              <a:t>로딩하는</a:t>
            </a:r>
            <a:r>
              <a:rPr lang="ko-KR" altLang="en-US" dirty="0"/>
              <a:t> 것이 아니라 전체 서버에서 </a:t>
            </a:r>
            <a:r>
              <a:rPr lang="ko-KR" altLang="en-US" dirty="0" err="1"/>
              <a:t>로딩하므로</a:t>
            </a:r>
            <a:r>
              <a:rPr lang="ko-KR" altLang="en-US" dirty="0"/>
              <a:t> 디스크 </a:t>
            </a:r>
            <a:r>
              <a:rPr lang="ko-KR" altLang="en-US" dirty="0" err="1"/>
              <a:t>시크타임이</a:t>
            </a:r>
            <a:r>
              <a:rPr lang="ko-KR" altLang="en-US" dirty="0"/>
              <a:t> 감소한다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E9BD1-1958-4363-B264-318E1201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34" y="4989023"/>
            <a:ext cx="616275" cy="61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1429DD-202F-474B-9866-ECF28291BB5F}"/>
              </a:ext>
            </a:extLst>
          </p:cNvPr>
          <p:cNvSpPr txBox="1"/>
          <p:nvPr/>
        </p:nvSpPr>
        <p:spPr>
          <a:xfrm>
            <a:off x="1238034" y="4382177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4BC3-7A0B-4342-B4D6-482E325A0435}"/>
              </a:ext>
            </a:extLst>
          </p:cNvPr>
          <p:cNvSpPr txBox="1"/>
          <p:nvPr/>
        </p:nvSpPr>
        <p:spPr>
          <a:xfrm>
            <a:off x="2099933" y="4883272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한군데에서만 데이터 처리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디스크 </a:t>
            </a:r>
            <a:r>
              <a:rPr lang="ko-KR" altLang="en-US" dirty="0" err="1"/>
              <a:t>시크타임</a:t>
            </a:r>
            <a:r>
              <a:rPr lang="ko-KR" altLang="en-US" dirty="0"/>
              <a:t> 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96D68-DE5D-4BB9-A8E5-7B733DAF3444}"/>
              </a:ext>
            </a:extLst>
          </p:cNvPr>
          <p:cNvSpPr txBox="1"/>
          <p:nvPr/>
        </p:nvSpPr>
        <p:spPr>
          <a:xfrm>
            <a:off x="6381969" y="4382177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하둡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1D77DA-EBC5-4D85-8302-A2016DA3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04" y="4870266"/>
            <a:ext cx="616275" cy="613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695AB2-228B-4CAD-9E57-FE13F842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89" y="4870266"/>
            <a:ext cx="616275" cy="613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FF1673-4BD9-4A5E-B789-3E49064B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27" y="4857592"/>
            <a:ext cx="616275" cy="613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7D2C73-6612-4D7A-A698-6663D9D2D4AE}"/>
              </a:ext>
            </a:extLst>
          </p:cNvPr>
          <p:cNvSpPr txBox="1"/>
          <p:nvPr/>
        </p:nvSpPr>
        <p:spPr>
          <a:xfrm>
            <a:off x="5433527" y="5602823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데이터가 저장된 각 서버에서 동시에 데이터 처리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디스크 </a:t>
            </a:r>
            <a:r>
              <a:rPr lang="ko-KR" altLang="en-US" dirty="0" err="1"/>
              <a:t>시크타임</a:t>
            </a:r>
            <a:r>
              <a:rPr lang="ko-KR" altLang="en-US" dirty="0"/>
              <a:t> ↓</a:t>
            </a:r>
          </a:p>
        </p:txBody>
      </p:sp>
    </p:spTree>
    <p:extLst>
      <p:ext uri="{BB962C8B-B14F-4D97-AF65-F5344CB8AC3E}">
        <p14:creationId xmlns:p14="http://schemas.microsoft.com/office/powerpoint/2010/main" val="276876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/>
              <a:t>기본블록의 크기를 </a:t>
            </a:r>
            <a:r>
              <a:rPr lang="en-US" altLang="ko-KR" sz="1800" dirty="0"/>
              <a:t>64MB</a:t>
            </a:r>
            <a:r>
              <a:rPr lang="ko-KR" altLang="en-US" sz="1800" dirty="0"/>
              <a:t>로 사용하는 이유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네임노드가</a:t>
            </a:r>
            <a:r>
              <a:rPr lang="ko-KR" altLang="en-US" sz="1600" dirty="0"/>
              <a:t> 유지하는 메타데이터의 크기 감소</a:t>
            </a:r>
            <a:endParaRPr lang="en-US" altLang="ko-KR" sz="1600" dirty="0"/>
          </a:p>
          <a:p>
            <a:pPr lvl="3"/>
            <a:r>
              <a:rPr lang="ko-KR" altLang="en-US" sz="1400" dirty="0" err="1"/>
              <a:t>네임노드는</a:t>
            </a:r>
            <a:r>
              <a:rPr lang="ko-KR" altLang="en-US" sz="1400" dirty="0"/>
              <a:t> 블록 위치</a:t>
            </a:r>
            <a:r>
              <a:rPr lang="en-US" altLang="ko-KR" sz="1400" dirty="0"/>
              <a:t>, </a:t>
            </a:r>
            <a:r>
              <a:rPr lang="ko-KR" altLang="en-US" sz="1400" dirty="0"/>
              <a:t>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디렉터리 구조</a:t>
            </a:r>
            <a:r>
              <a:rPr lang="en-US" altLang="ko-KR" sz="1400" dirty="0"/>
              <a:t>, </a:t>
            </a:r>
            <a:r>
              <a:rPr lang="ko-KR" altLang="en-US" sz="1400" dirty="0"/>
              <a:t>권한 정보와 같은 메타데이터 정보를 메모리에 저장하고 관리한다</a:t>
            </a:r>
            <a:r>
              <a:rPr lang="en-US" altLang="ko-KR" sz="1400" dirty="0"/>
              <a:t>.</a:t>
            </a:r>
          </a:p>
          <a:p>
            <a:pPr lvl="3"/>
            <a:r>
              <a:rPr lang="en-US" altLang="ko-KR" sz="1400" dirty="0"/>
              <a:t>EX. 100MB </a:t>
            </a:r>
            <a:r>
              <a:rPr lang="ko-KR" altLang="en-US" sz="1400" dirty="0"/>
              <a:t>크기의 파일을 저장할 경우</a:t>
            </a:r>
            <a:r>
              <a:rPr lang="en-US" altLang="ko-KR" sz="1400" dirty="0"/>
              <a:t>, HDFS</a:t>
            </a:r>
            <a:r>
              <a:rPr lang="ko-KR" altLang="en-US" sz="1400" dirty="0"/>
              <a:t>는 두 블록의 </a:t>
            </a:r>
            <a:r>
              <a:rPr lang="ko-KR" altLang="en-US" sz="1400" dirty="0">
                <a:solidFill>
                  <a:srgbClr val="FF0000"/>
                </a:solidFill>
              </a:rPr>
              <a:t>메타데이터</a:t>
            </a:r>
            <a:r>
              <a:rPr lang="ko-KR" altLang="en-US" sz="1400" dirty="0"/>
              <a:t>만 저장하면 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600" dirty="0"/>
              <a:t>클라이언트와 </a:t>
            </a:r>
            <a:r>
              <a:rPr lang="ko-KR" altLang="en-US" sz="1600" dirty="0" err="1"/>
              <a:t>네임노드의</a:t>
            </a:r>
            <a:r>
              <a:rPr lang="ko-KR" altLang="en-US" sz="1600" dirty="0"/>
              <a:t> 통신 감소</a:t>
            </a:r>
            <a:endParaRPr lang="en-US" altLang="ko-KR" sz="1600" dirty="0"/>
          </a:p>
          <a:p>
            <a:pPr lvl="3"/>
            <a:r>
              <a:rPr lang="ko-KR" altLang="en-US" sz="1400" dirty="0"/>
              <a:t>클라이언트가 </a:t>
            </a:r>
            <a:r>
              <a:rPr lang="en-US" altLang="ko-KR" sz="1400" dirty="0"/>
              <a:t>HDFS</a:t>
            </a:r>
            <a:r>
              <a:rPr lang="ko-KR" altLang="en-US" sz="1400" dirty="0"/>
              <a:t>에 저장된 파일을 접근할 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네임노드에서</a:t>
            </a:r>
            <a:r>
              <a:rPr lang="ko-KR" altLang="en-US" sz="1400" dirty="0"/>
              <a:t> 해당 파일을 블록의 위치를 조회</a:t>
            </a:r>
            <a:r>
              <a:rPr lang="en-US" altLang="ko-KR" sz="1400" dirty="0"/>
              <a:t>.</a:t>
            </a:r>
          </a:p>
          <a:p>
            <a:pPr lvl="3"/>
            <a:r>
              <a:rPr lang="ko-KR" altLang="en-US" sz="1400" dirty="0"/>
              <a:t>스트리밍 방식으로 읽기 때문에 특별한 경우를 제외하고는 </a:t>
            </a:r>
            <a:r>
              <a:rPr lang="ko-KR" altLang="en-US" sz="1400" dirty="0" err="1"/>
              <a:t>네임노드와</a:t>
            </a:r>
            <a:r>
              <a:rPr lang="ko-KR" altLang="en-US" sz="1400" dirty="0"/>
              <a:t> 통신할 필요가 없어진다</a:t>
            </a:r>
            <a:r>
              <a:rPr lang="en-US" altLang="ko-KR" sz="1400" dirty="0"/>
              <a:t>.</a:t>
            </a:r>
          </a:p>
          <a:p>
            <a:pPr lvl="4"/>
            <a:r>
              <a:rPr lang="ko-KR" altLang="en-US" sz="1400" dirty="0"/>
              <a:t>이거 </a:t>
            </a:r>
            <a:r>
              <a:rPr lang="ko-KR" altLang="en-US" sz="1400" dirty="0" err="1"/>
              <a:t>개념어려운데</a:t>
            </a:r>
            <a:r>
              <a:rPr lang="ko-KR" altLang="en-US" sz="1400" dirty="0"/>
              <a:t> 그냥 그렇다더라 하고 </a:t>
            </a:r>
            <a:r>
              <a:rPr lang="ko-KR" altLang="en-US" sz="1400" dirty="0" err="1"/>
              <a:t>넘어가시는거</a:t>
            </a:r>
            <a:r>
              <a:rPr lang="ko-KR" altLang="en-US" sz="1400" dirty="0"/>
              <a:t> 추천</a:t>
            </a:r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200" dirty="0"/>
              <a:t>메타데이터 </a:t>
            </a:r>
            <a:r>
              <a:rPr lang="en-US" altLang="ko-KR" sz="1200" dirty="0"/>
              <a:t>: </a:t>
            </a:r>
            <a:r>
              <a:rPr lang="ko-KR" altLang="en-US" sz="1200" dirty="0"/>
              <a:t>파일 시스템 이미지</a:t>
            </a:r>
            <a:r>
              <a:rPr lang="en-US" altLang="ko-KR" sz="1200" dirty="0"/>
              <a:t>(</a:t>
            </a:r>
            <a:r>
              <a:rPr lang="ko-KR" altLang="en-US" sz="1200" dirty="0"/>
              <a:t>파일명</a:t>
            </a:r>
            <a:r>
              <a:rPr lang="en-US" altLang="ko-KR" sz="1200" dirty="0"/>
              <a:t>, 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, </a:t>
            </a:r>
            <a:r>
              <a:rPr lang="ko-KR" altLang="en-US" sz="1200" dirty="0"/>
              <a:t>크기 권한 등</a:t>
            </a:r>
            <a:r>
              <a:rPr lang="en-US" altLang="ko-KR" sz="1200" dirty="0"/>
              <a:t>)</a:t>
            </a:r>
            <a:r>
              <a:rPr lang="ko-KR" altLang="en-US" sz="1200" dirty="0"/>
              <a:t>와 파일에 대한 블록 </a:t>
            </a:r>
            <a:r>
              <a:rPr lang="ko-KR" altLang="en-US" sz="1200" dirty="0" err="1"/>
              <a:t>매핑정보로</a:t>
            </a:r>
            <a:r>
              <a:rPr lang="ko-KR" altLang="en-US" sz="1200" dirty="0"/>
              <a:t> 구성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5214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4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pic>
        <p:nvPicPr>
          <p:cNvPr id="2050" name="Picture 2" descr="hadoop namenode and datanodeì ëí ì´ë¯¸ì§ ê²ìê²°ê³¼">
            <a:extLst>
              <a:ext uri="{FF2B5EF4-FFF2-40B4-BE49-F238E27FC236}">
                <a16:creationId xmlns:a16="http://schemas.microsoft.com/office/drawing/2014/main" id="{B53B50A5-95D3-4C7D-BD08-386F0C7CE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04188"/>
            <a:ext cx="8955244" cy="41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A24D25-49F2-4B3A-9F54-FB490D37DD97}"/>
              </a:ext>
            </a:extLst>
          </p:cNvPr>
          <p:cNvSpPr/>
          <p:nvPr/>
        </p:nvSpPr>
        <p:spPr>
          <a:xfrm>
            <a:off x="4609322" y="2043404"/>
            <a:ext cx="3377682" cy="13855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6E7BB-4C1E-4600-A1BF-04E635128890}"/>
              </a:ext>
            </a:extLst>
          </p:cNvPr>
          <p:cNvSpPr txBox="1"/>
          <p:nvPr/>
        </p:nvSpPr>
        <p:spPr>
          <a:xfrm>
            <a:off x="6151357" y="1228085"/>
            <a:ext cx="36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마스터노드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en-US" altLang="ko-KR" dirty="0" err="1"/>
              <a:t>JobTracker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C930F-AB60-4F60-BEE7-9B2EEB64F06E}"/>
              </a:ext>
            </a:extLst>
          </p:cNvPr>
          <p:cNvSpPr txBox="1"/>
          <p:nvPr/>
        </p:nvSpPr>
        <p:spPr>
          <a:xfrm>
            <a:off x="2216949" y="5336711"/>
            <a:ext cx="431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슬레이브노드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데이터노드와</a:t>
            </a:r>
            <a:r>
              <a:rPr lang="ko-KR" altLang="en-US" dirty="0"/>
              <a:t> </a:t>
            </a:r>
            <a:r>
              <a:rPr lang="en-US" altLang="ko-KR" dirty="0" err="1"/>
              <a:t>TaskTracker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61CBD5-8AEA-4B8A-893B-C6CE525FB754}"/>
              </a:ext>
            </a:extLst>
          </p:cNvPr>
          <p:cNvSpPr/>
          <p:nvPr/>
        </p:nvSpPr>
        <p:spPr>
          <a:xfrm>
            <a:off x="2130489" y="3838111"/>
            <a:ext cx="3377682" cy="13855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B313E8-14AA-4207-B5E4-0D8887B13B6B}"/>
              </a:ext>
            </a:extLst>
          </p:cNvPr>
          <p:cNvSpPr/>
          <p:nvPr/>
        </p:nvSpPr>
        <p:spPr>
          <a:xfrm>
            <a:off x="870581" y="1270000"/>
            <a:ext cx="1688841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648DC44C-98F5-4D83-99FB-14A79AB50167}"/>
              </a:ext>
            </a:extLst>
          </p:cNvPr>
          <p:cNvSpPr/>
          <p:nvPr/>
        </p:nvSpPr>
        <p:spPr>
          <a:xfrm>
            <a:off x="524170" y="1131911"/>
            <a:ext cx="433009" cy="4193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4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메타데이터 관리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파일 시스템을 유지하기 위한 메타데이터를 관리한다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메타데이터 </a:t>
            </a:r>
            <a:r>
              <a:rPr lang="en-US" altLang="ko-KR" dirty="0"/>
              <a:t>: </a:t>
            </a:r>
            <a:r>
              <a:rPr lang="ko-KR" altLang="en-US" dirty="0"/>
              <a:t>파일 시스템 이미지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/>
              <a:t>크기 권한 등</a:t>
            </a:r>
            <a:r>
              <a:rPr lang="en-US" altLang="ko-KR" dirty="0"/>
              <a:t>)</a:t>
            </a:r>
            <a:r>
              <a:rPr lang="ko-KR" altLang="en-US" dirty="0"/>
              <a:t>와 파일에 대한 블록 </a:t>
            </a:r>
            <a:r>
              <a:rPr lang="ko-KR" altLang="en-US" dirty="0" err="1"/>
              <a:t>매핑정보로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클라이언트에게 빠르게 응답할 수 있게 전체 메타데이터를 로딩해서 관리한다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간단설명 </a:t>
            </a:r>
            <a:r>
              <a:rPr lang="en-US" altLang="ko-KR" dirty="0"/>
              <a:t>: </a:t>
            </a:r>
            <a:r>
              <a:rPr lang="ko-KR" altLang="en-US" dirty="0"/>
              <a:t>파일명 등 전부 </a:t>
            </a:r>
            <a:r>
              <a:rPr lang="ko-KR" altLang="en-US" dirty="0" err="1"/>
              <a:t>기억해놨다가</a:t>
            </a:r>
            <a:r>
              <a:rPr lang="ko-KR" altLang="en-US" dirty="0"/>
              <a:t> 요청하면 바로 제공할 수 있게 모든 정보를 </a:t>
            </a:r>
            <a:r>
              <a:rPr lang="ko-KR" altLang="en-US" dirty="0" err="1"/>
              <a:t>로딩함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데이터노드</a:t>
            </a:r>
            <a:r>
              <a:rPr lang="ko-KR" altLang="en-US" dirty="0"/>
              <a:t> 모니터링</a:t>
            </a:r>
            <a:endParaRPr lang="en-US" altLang="ko-KR" dirty="0"/>
          </a:p>
          <a:p>
            <a:pPr lvl="2"/>
            <a:r>
              <a:rPr lang="ko-KR" altLang="en-US" dirty="0" err="1"/>
              <a:t>데이터노드는</a:t>
            </a:r>
            <a:r>
              <a:rPr lang="ko-KR" altLang="en-US" dirty="0"/>
              <a:t> </a:t>
            </a:r>
            <a:r>
              <a:rPr lang="ko-KR" altLang="en-US" dirty="0" err="1"/>
              <a:t>네임노드에게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초마다 하트비트 메시지를 전송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하트비트를 이용해 </a:t>
            </a:r>
            <a:r>
              <a:rPr lang="ko-KR" altLang="en-US" dirty="0" err="1"/>
              <a:t>데이터노드의</a:t>
            </a:r>
            <a:r>
              <a:rPr lang="ko-KR" altLang="en-US" dirty="0"/>
              <a:t> 실행상태와 용량을 모니터링</a:t>
            </a:r>
            <a:endParaRPr lang="en-US" altLang="ko-KR" dirty="0"/>
          </a:p>
          <a:p>
            <a:pPr lvl="3"/>
            <a:r>
              <a:rPr lang="ko-KR" altLang="en-US" dirty="0"/>
              <a:t>만약 하트비트가 </a:t>
            </a:r>
            <a:r>
              <a:rPr lang="ko-KR" altLang="en-US" dirty="0" err="1"/>
              <a:t>안올</a:t>
            </a:r>
            <a:r>
              <a:rPr lang="ko-KR" altLang="en-US" dirty="0"/>
              <a:t> 경우 장애가 발생한 서버로 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6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블록 관리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장애가 발생한 </a:t>
            </a:r>
            <a:r>
              <a:rPr lang="ko-KR" altLang="en-US" dirty="0" err="1"/>
              <a:t>데이토노드를</a:t>
            </a:r>
            <a:r>
              <a:rPr lang="ko-KR" altLang="en-US" dirty="0"/>
              <a:t> 발견하면 해당 </a:t>
            </a:r>
            <a:r>
              <a:rPr lang="ko-KR" altLang="en-US" dirty="0" err="1"/>
              <a:t>데이터노드의</a:t>
            </a:r>
            <a:r>
              <a:rPr lang="ko-KR" altLang="en-US" dirty="0"/>
              <a:t> 블록을 새로운 </a:t>
            </a:r>
            <a:r>
              <a:rPr lang="ko-KR" altLang="en-US" dirty="0" err="1"/>
              <a:t>데이터노드로</a:t>
            </a:r>
            <a:r>
              <a:rPr lang="ko-KR" altLang="en-US" dirty="0"/>
              <a:t> 복제함</a:t>
            </a:r>
            <a:endParaRPr lang="en-US" altLang="ko-KR" dirty="0"/>
          </a:p>
          <a:p>
            <a:pPr lvl="2"/>
            <a:r>
              <a:rPr lang="ko-KR" altLang="en-US" dirty="0"/>
              <a:t>또한 용량이 부족한 </a:t>
            </a:r>
            <a:r>
              <a:rPr lang="ko-KR" altLang="en-US" dirty="0" err="1"/>
              <a:t>데이터노드가</a:t>
            </a:r>
            <a:r>
              <a:rPr lang="ko-KR" altLang="en-US" dirty="0"/>
              <a:t> 있다면 다른 </a:t>
            </a:r>
            <a:r>
              <a:rPr lang="ko-KR" altLang="en-US" dirty="0" err="1"/>
              <a:t>여유있는</a:t>
            </a:r>
            <a:r>
              <a:rPr lang="ko-KR" altLang="en-US" dirty="0"/>
              <a:t> </a:t>
            </a:r>
            <a:r>
              <a:rPr lang="ko-KR" altLang="en-US" dirty="0" err="1"/>
              <a:t>데이터노드로</a:t>
            </a:r>
            <a:r>
              <a:rPr lang="ko-KR" altLang="en-US" dirty="0"/>
              <a:t> 블록을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블록의 </a:t>
            </a:r>
            <a:r>
              <a:rPr lang="ko-KR" altLang="en-US" dirty="0" err="1"/>
              <a:t>복제본</a:t>
            </a:r>
            <a:r>
              <a:rPr lang="ko-KR" altLang="en-US" dirty="0"/>
              <a:t> 수도 관리해준다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91C65-5941-416A-B0CC-6D266124274F}"/>
              </a:ext>
            </a:extLst>
          </p:cNvPr>
          <p:cNvSpPr/>
          <p:nvPr/>
        </p:nvSpPr>
        <p:spPr>
          <a:xfrm>
            <a:off x="2267339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5FD71F-3C85-4EA1-8110-D01B62056ABB}"/>
              </a:ext>
            </a:extLst>
          </p:cNvPr>
          <p:cNvSpPr/>
          <p:nvPr/>
        </p:nvSpPr>
        <p:spPr>
          <a:xfrm>
            <a:off x="4397829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0%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32B5AF-F21D-42FD-A1B9-4753FD0D235F}"/>
              </a:ext>
            </a:extLst>
          </p:cNvPr>
          <p:cNvCxnSpPr>
            <a:stCxn id="5" idx="3"/>
          </p:cNvCxnSpPr>
          <p:nvPr/>
        </p:nvCxnSpPr>
        <p:spPr>
          <a:xfrm>
            <a:off x="6096000" y="3928016"/>
            <a:ext cx="73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77489B-5478-4BC1-96D6-21B6211ACA0A}"/>
              </a:ext>
            </a:extLst>
          </p:cNvPr>
          <p:cNvSpPr/>
          <p:nvPr/>
        </p:nvSpPr>
        <p:spPr>
          <a:xfrm>
            <a:off x="6830008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 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0BDE45-644C-4C83-B076-858791B5128E}"/>
              </a:ext>
            </a:extLst>
          </p:cNvPr>
          <p:cNvSpPr/>
          <p:nvPr/>
        </p:nvSpPr>
        <p:spPr>
          <a:xfrm>
            <a:off x="8960498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86FCE-6670-44C0-AC6F-916F0213B893}"/>
              </a:ext>
            </a:extLst>
          </p:cNvPr>
          <p:cNvSpPr txBox="1"/>
          <p:nvPr/>
        </p:nvSpPr>
        <p:spPr>
          <a:xfrm>
            <a:off x="6108442" y="3513161"/>
            <a:ext cx="66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79920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클라이언트 요청 접수</a:t>
            </a:r>
            <a:endParaRPr lang="en-US" altLang="ko-KR" dirty="0"/>
          </a:p>
          <a:p>
            <a:pPr lvl="2"/>
            <a:r>
              <a:rPr lang="ko-KR" altLang="en-US" dirty="0"/>
              <a:t>클라이언트가 </a:t>
            </a:r>
            <a:r>
              <a:rPr lang="en-US" altLang="ko-KR" dirty="0"/>
              <a:t>HDFS</a:t>
            </a:r>
            <a:r>
              <a:rPr lang="ko-KR" altLang="en-US" dirty="0"/>
              <a:t>에 </a:t>
            </a:r>
            <a:r>
              <a:rPr lang="ko-KR" altLang="en-US" dirty="0" err="1"/>
              <a:t>접근할려면</a:t>
            </a:r>
            <a:r>
              <a:rPr lang="ko-KR" altLang="en-US" dirty="0"/>
              <a:t> 반드시 </a:t>
            </a:r>
            <a:r>
              <a:rPr lang="ko-KR" altLang="en-US" dirty="0" err="1"/>
              <a:t>네임노드에</a:t>
            </a:r>
            <a:r>
              <a:rPr lang="ko-KR" altLang="en-US" dirty="0"/>
              <a:t> 먼저 접속해야 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HDFS</a:t>
            </a:r>
            <a:r>
              <a:rPr lang="ko-KR" altLang="en-US" dirty="0"/>
              <a:t>에 파일을 저장하는 경우 </a:t>
            </a:r>
            <a:endParaRPr lang="en-US" altLang="ko-KR" dirty="0"/>
          </a:p>
          <a:p>
            <a:pPr lvl="4"/>
            <a:r>
              <a:rPr lang="en-US" altLang="ko-KR" dirty="0"/>
              <a:t>1. </a:t>
            </a:r>
            <a:r>
              <a:rPr lang="ko-KR" altLang="en-US" dirty="0"/>
              <a:t>기존 파일의 저장 여부 확인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ko-KR" altLang="en-US" dirty="0"/>
              <a:t>권한 확인 절차</a:t>
            </a:r>
            <a:endParaRPr lang="en-US" altLang="ko-KR" dirty="0"/>
          </a:p>
          <a:p>
            <a:pPr lvl="4"/>
            <a:r>
              <a:rPr lang="en-US" altLang="ko-KR" dirty="0"/>
              <a:t>3. </a:t>
            </a:r>
            <a:r>
              <a:rPr lang="ko-KR" altLang="en-US" dirty="0"/>
              <a:t>승인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또한 </a:t>
            </a:r>
            <a:r>
              <a:rPr lang="en-US" altLang="ko-KR" dirty="0"/>
              <a:t>HDFS</a:t>
            </a:r>
            <a:r>
              <a:rPr lang="ko-KR" altLang="en-US" dirty="0"/>
              <a:t>에 저장된 파일을 조회하는 경우 블록의 위치정보를 반환</a:t>
            </a:r>
            <a:endParaRPr lang="en-US" altLang="ko-KR" dirty="0"/>
          </a:p>
          <a:p>
            <a:pPr lvl="3"/>
            <a:r>
              <a:rPr lang="en-US" altLang="ko-KR" dirty="0"/>
              <a:t>EX. “A.TXT</a:t>
            </a:r>
            <a:r>
              <a:rPr lang="ko-KR" altLang="en-US" dirty="0"/>
              <a:t>가 저장된 블록은 </a:t>
            </a:r>
            <a:r>
              <a:rPr lang="en-US" altLang="ko-KR" dirty="0"/>
              <a:t>A,C,D </a:t>
            </a:r>
            <a:r>
              <a:rPr lang="ko-KR" altLang="en-US" dirty="0"/>
              <a:t>위치에 있음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/>
              <a:t>데이터 노드의 기능</a:t>
            </a:r>
            <a:endParaRPr lang="en-US" altLang="ko-KR" dirty="0"/>
          </a:p>
          <a:p>
            <a:pPr lvl="1"/>
            <a:r>
              <a:rPr lang="ko-KR" altLang="en-US" dirty="0"/>
              <a:t>클라이언트가 </a:t>
            </a:r>
            <a:r>
              <a:rPr lang="en-US" altLang="ko-KR" dirty="0"/>
              <a:t>HDFS</a:t>
            </a:r>
            <a:r>
              <a:rPr lang="ko-KR" altLang="en-US" dirty="0"/>
              <a:t>에 저장하는 파일을 로컬 디스크에 유지한다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로킬디스크에</a:t>
            </a:r>
            <a:r>
              <a:rPr lang="ko-KR" altLang="en-US" dirty="0"/>
              <a:t> 저장되는 파일 구성</a:t>
            </a:r>
            <a:endParaRPr lang="en-US" altLang="ko-KR" dirty="0"/>
          </a:p>
          <a:p>
            <a:pPr lvl="3"/>
            <a:r>
              <a:rPr lang="en-US" altLang="ko-KR" dirty="0"/>
              <a:t>1. </a:t>
            </a:r>
            <a:r>
              <a:rPr lang="ko-KR" altLang="en-US" dirty="0"/>
              <a:t>실제 데이터가 저장되어 있는 </a:t>
            </a:r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3"/>
            <a:r>
              <a:rPr lang="en-US" altLang="ko-KR" dirty="0"/>
              <a:t>2. </a:t>
            </a:r>
            <a:r>
              <a:rPr lang="ko-KR" altLang="en-US" dirty="0" err="1"/>
              <a:t>체크섬이나</a:t>
            </a:r>
            <a:r>
              <a:rPr lang="ko-KR" altLang="en-US" dirty="0"/>
              <a:t> 파일 생성 일자와 같은 메타데이터가 설정되어 있는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797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빅데이터와 </a:t>
            </a:r>
            <a:r>
              <a:rPr lang="ko-KR" altLang="en-US" dirty="0" err="1"/>
              <a:t>하둡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46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맵리듀스</a:t>
            </a:r>
            <a:r>
              <a:rPr lang="en-US" altLang="ko-KR" dirty="0"/>
              <a:t>(MapReduce)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2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HDFS</a:t>
            </a:r>
            <a:r>
              <a:rPr lang="ko-KR" altLang="en-US" dirty="0"/>
              <a:t>에 저장된 파일을 분산 배치 분석을 할 수 있게 도와주는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프로그래밍 모델은 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r>
              <a:rPr lang="ko-KR" altLang="en-US" dirty="0"/>
              <a:t>라는 두 가지 단계로 데이터를 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 : </a:t>
            </a:r>
            <a:r>
              <a:rPr lang="ko-KR" altLang="en-US" dirty="0"/>
              <a:t>입력 파일을 한 </a:t>
            </a:r>
            <a:r>
              <a:rPr lang="ko-KR" altLang="en-US" dirty="0" err="1"/>
              <a:t>줄씩</a:t>
            </a:r>
            <a:r>
              <a:rPr lang="ko-KR" altLang="en-US" dirty="0"/>
              <a:t> 읽어서 데이터 변형을 한다</a:t>
            </a:r>
            <a:endParaRPr lang="en-US" altLang="ko-KR" dirty="0"/>
          </a:p>
          <a:p>
            <a:pPr lvl="1"/>
            <a:r>
              <a:rPr lang="en-US" altLang="ko-KR" dirty="0"/>
              <a:t>Reduce : </a:t>
            </a:r>
            <a:r>
              <a:rPr lang="ko-KR" altLang="en-US" dirty="0" err="1"/>
              <a:t>맵의</a:t>
            </a:r>
            <a:r>
              <a:rPr lang="ko-KR" altLang="en-US" dirty="0"/>
              <a:t> 결과 데이터를 집계한다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개념은 </a:t>
            </a:r>
            <a:r>
              <a:rPr lang="ko-KR" altLang="en-US" dirty="0" err="1">
                <a:solidFill>
                  <a:srgbClr val="FF0000"/>
                </a:solidFill>
              </a:rPr>
              <a:t>말로썬</a:t>
            </a:r>
            <a:r>
              <a:rPr lang="ko-KR" altLang="en-US" dirty="0">
                <a:solidFill>
                  <a:srgbClr val="FF0000"/>
                </a:solidFill>
              </a:rPr>
              <a:t> 복잡하니 예시 보고 이해하는게 좋다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4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- </a:t>
            </a:r>
            <a:r>
              <a:rPr lang="ko-KR" altLang="en-US" dirty="0"/>
              <a:t>판매량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Map</a:t>
            </a:r>
          </a:p>
          <a:p>
            <a:pPr lvl="1"/>
            <a:r>
              <a:rPr lang="en-US" altLang="ko-KR" dirty="0"/>
              <a:t>Ex1. </a:t>
            </a:r>
            <a:r>
              <a:rPr lang="ko-KR" altLang="en-US" dirty="0"/>
              <a:t>판매량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Reduce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Map</a:t>
            </a:r>
            <a:r>
              <a:rPr lang="ko-KR" altLang="en-US" dirty="0"/>
              <a:t>을 정리하는 </a:t>
            </a:r>
            <a:r>
              <a:rPr lang="en-US" altLang="ko-KR" dirty="0"/>
              <a:t>(</a:t>
            </a:r>
            <a:r>
              <a:rPr lang="ko-KR" altLang="en-US" dirty="0" err="1"/>
              <a:t>줄여나가는</a:t>
            </a:r>
            <a:r>
              <a:rPr lang="en-US" altLang="ko-KR" dirty="0"/>
              <a:t>) </a:t>
            </a:r>
            <a:r>
              <a:rPr lang="ko-KR" altLang="en-US" dirty="0"/>
              <a:t>방식이다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를 기준으로 개수를 </a:t>
            </a:r>
            <a:r>
              <a:rPr lang="ko-KR" altLang="en-US" dirty="0" err="1"/>
              <a:t>센다던지</a:t>
            </a:r>
            <a:r>
              <a:rPr lang="ko-KR" altLang="en-US" dirty="0"/>
              <a:t> </a:t>
            </a:r>
            <a:r>
              <a:rPr lang="en-US" altLang="ko-KR" dirty="0"/>
              <a:t>(+</a:t>
            </a:r>
            <a:r>
              <a:rPr lang="ko-KR" altLang="en-US" dirty="0"/>
              <a:t>데이터 변형</a:t>
            </a:r>
            <a:r>
              <a:rPr lang="en-US" altLang="ko-KR" dirty="0"/>
              <a:t>), </a:t>
            </a:r>
            <a:r>
              <a:rPr lang="ko-KR" altLang="en-US" dirty="0"/>
              <a:t>같은 키를 기준으로 </a:t>
            </a:r>
            <a:r>
              <a:rPr lang="en-US" altLang="ko-KR" dirty="0"/>
              <a:t>value</a:t>
            </a:r>
            <a:r>
              <a:rPr lang="ko-KR" altLang="en-US" dirty="0"/>
              <a:t>를 모두 </a:t>
            </a:r>
            <a:r>
              <a:rPr lang="ko-KR" altLang="en-US" dirty="0" err="1"/>
              <a:t>더한다던지</a:t>
            </a:r>
            <a:r>
              <a:rPr lang="ko-KR" altLang="en-US" dirty="0"/>
              <a:t> 평균을 내던지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Ex. 1</a:t>
            </a:r>
            <a:r>
              <a:rPr lang="ko-KR" altLang="en-US" dirty="0"/>
              <a:t>월 </a:t>
            </a:r>
            <a:r>
              <a:rPr lang="en-US" altLang="ko-KR" dirty="0"/>
              <a:t>~ 3</a:t>
            </a:r>
            <a:r>
              <a:rPr lang="ko-KR" altLang="en-US" dirty="0"/>
              <a:t>월 판매량 </a:t>
            </a:r>
            <a:r>
              <a:rPr lang="en-US" altLang="ko-KR" dirty="0"/>
              <a:t>= 100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– 3</a:t>
            </a:r>
            <a:r>
              <a:rPr lang="ko-KR" altLang="en-US" dirty="0"/>
              <a:t>월 평균 판매량 </a:t>
            </a:r>
            <a:r>
              <a:rPr lang="en-US" altLang="ko-KR" dirty="0"/>
              <a:t>: 33.33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41EBB1-3ACD-4481-9B20-A2249B3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36318"/>
              </p:ext>
            </p:extLst>
          </p:nvPr>
        </p:nvGraphicFramePr>
        <p:xfrm>
          <a:off x="1172286" y="2156407"/>
          <a:ext cx="57821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095">
                  <a:extLst>
                    <a:ext uri="{9D8B030D-6E8A-4147-A177-3AD203B41FA5}">
                      <a16:colId xmlns:a16="http://schemas.microsoft.com/office/drawing/2014/main" val="2225433476"/>
                    </a:ext>
                  </a:extLst>
                </a:gridCol>
                <a:gridCol w="2891095">
                  <a:extLst>
                    <a:ext uri="{9D8B030D-6E8A-4147-A177-3AD203B41FA5}">
                      <a16:colId xmlns:a16="http://schemas.microsoft.com/office/drawing/2014/main" val="4144844212"/>
                    </a:ext>
                  </a:extLst>
                </a:gridCol>
              </a:tblGrid>
              <a:tr h="243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54069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99932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4813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6935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20975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6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0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- </a:t>
            </a:r>
            <a:r>
              <a:rPr lang="ko-KR" altLang="en-US" dirty="0"/>
              <a:t>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9E1DDD-C607-4C02-826D-F4361ECC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90765"/>
              </p:ext>
            </p:extLst>
          </p:nvPr>
        </p:nvGraphicFramePr>
        <p:xfrm>
          <a:off x="911668" y="16637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08719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0920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6025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66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사용자아이디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09:30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AddToCart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10:02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1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12:33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YeongHee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20190404 10:22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0365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2814CB-CE78-44DF-A8E6-B46684048C4D}"/>
              </a:ext>
            </a:extLst>
          </p:cNvPr>
          <p:cNvSpPr txBox="1">
            <a:spLocks/>
          </p:cNvSpPr>
          <p:nvPr/>
        </p:nvSpPr>
        <p:spPr>
          <a:xfrm>
            <a:off x="812956" y="1270000"/>
            <a:ext cx="8596668" cy="5365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MapReduce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맵리듀스는</a:t>
            </a:r>
            <a:r>
              <a:rPr lang="ko-KR" altLang="en-US" dirty="0"/>
              <a:t> 로그파일에서 한 </a:t>
            </a:r>
            <a:r>
              <a:rPr lang="ko-KR" altLang="en-US" dirty="0" err="1"/>
              <a:t>줄씩</a:t>
            </a:r>
            <a:r>
              <a:rPr lang="ko-KR" altLang="en-US" dirty="0"/>
              <a:t> 읽어서 적당한 부분을 잘라내는 </a:t>
            </a:r>
            <a:r>
              <a:rPr lang="ko-KR" altLang="en-US" dirty="0" err="1"/>
              <a:t>파싱작업을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</a:t>
            </a:r>
            <a:r>
              <a:rPr lang="ko-KR" altLang="en-US" dirty="0" err="1"/>
              <a:t>맵리듀스</a:t>
            </a:r>
            <a:r>
              <a:rPr lang="ko-KR" altLang="en-US" dirty="0"/>
              <a:t> 사용방법</a:t>
            </a:r>
            <a:r>
              <a:rPr lang="en-US" altLang="ko-KR" dirty="0"/>
              <a:t>(?)</a:t>
            </a:r>
          </a:p>
          <a:p>
            <a:pPr lvl="2"/>
            <a:r>
              <a:rPr lang="en-US" altLang="ko-KR" dirty="0"/>
              <a:t>map(</a:t>
            </a:r>
            <a:r>
              <a:rPr lang="en-US" altLang="ko-KR" dirty="0">
                <a:solidFill>
                  <a:srgbClr val="FF0000"/>
                </a:solidFill>
              </a:rPr>
              <a:t>Buy</a:t>
            </a:r>
            <a:r>
              <a:rPr lang="en-US" altLang="ko-KR" dirty="0"/>
              <a:t>, 1)</a:t>
            </a:r>
            <a:endParaRPr lang="ko-KR" altLang="en-US" dirty="0"/>
          </a:p>
          <a:p>
            <a:pPr lvl="2"/>
            <a:r>
              <a:rPr lang="en-US" altLang="ko-KR" dirty="0" err="1"/>
              <a:t>reduceByKey</a:t>
            </a:r>
            <a:r>
              <a:rPr lang="en-US" altLang="ko-KR" dirty="0"/>
              <a:t>((</a:t>
            </a:r>
            <a:r>
              <a:rPr lang="en-US" altLang="ko-KR" dirty="0" err="1"/>
              <a:t>a,b</a:t>
            </a:r>
            <a:r>
              <a:rPr lang="en-US" altLang="ko-KR" dirty="0"/>
              <a:t>) =&gt; </a:t>
            </a:r>
            <a:r>
              <a:rPr lang="en-US" altLang="ko-KR" dirty="0" err="1"/>
              <a:t>a+b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결과 </a:t>
            </a:r>
            <a:r>
              <a:rPr lang="en-US" altLang="ko-KR" dirty="0"/>
              <a:t>: 88000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2"/>
            <a:r>
              <a:rPr lang="en-US" altLang="ko-KR" dirty="0"/>
              <a:t>Map(</a:t>
            </a:r>
            <a:r>
              <a:rPr lang="en-US" altLang="ko-KR" dirty="0" err="1">
                <a:solidFill>
                  <a:srgbClr val="FF0000"/>
                </a:solidFill>
              </a:rPr>
              <a:t>Chulsoo_Buy</a:t>
            </a:r>
            <a:r>
              <a:rPr lang="en-US" altLang="ko-KR" dirty="0"/>
              <a:t>, 1)</a:t>
            </a:r>
          </a:p>
          <a:p>
            <a:pPr lvl="2"/>
            <a:r>
              <a:rPr lang="en-US" altLang="ko-KR" dirty="0" err="1"/>
              <a:t>reduceByKey</a:t>
            </a:r>
            <a:r>
              <a:rPr lang="en-US" altLang="ko-KR" dirty="0"/>
              <a:t>((</a:t>
            </a:r>
            <a:r>
              <a:rPr lang="en-US" altLang="ko-KR" dirty="0" err="1"/>
              <a:t>a,b</a:t>
            </a:r>
            <a:r>
              <a:rPr lang="en-US" altLang="ko-KR" dirty="0"/>
              <a:t>) =&gt; </a:t>
            </a:r>
            <a:r>
              <a:rPr lang="en-US" altLang="ko-KR" dirty="0" err="1"/>
              <a:t>a+b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결과 </a:t>
            </a:r>
            <a:r>
              <a:rPr lang="en-US" altLang="ko-KR" dirty="0"/>
              <a:t>: 66000</a:t>
            </a:r>
            <a:r>
              <a:rPr lang="ko-KR" altLang="en-US" dirty="0"/>
              <a:t>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91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– </a:t>
            </a:r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2814CB-CE78-44DF-A8E6-B46684048C4D}"/>
              </a:ext>
            </a:extLst>
          </p:cNvPr>
          <p:cNvSpPr txBox="1">
            <a:spLocks/>
          </p:cNvSpPr>
          <p:nvPr/>
        </p:nvSpPr>
        <p:spPr>
          <a:xfrm>
            <a:off x="812956" y="1270000"/>
            <a:ext cx="8596668" cy="536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5B6DE-D789-4C36-9E25-D2ACE1001050}"/>
              </a:ext>
            </a:extLst>
          </p:cNvPr>
          <p:cNvSpPr/>
          <p:nvPr/>
        </p:nvSpPr>
        <p:spPr>
          <a:xfrm>
            <a:off x="1073790" y="1867524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672C38-2373-4A47-A30E-5D482D85B982}"/>
              </a:ext>
            </a:extLst>
          </p:cNvPr>
          <p:cNvSpPr/>
          <p:nvPr/>
        </p:nvSpPr>
        <p:spPr>
          <a:xfrm>
            <a:off x="1073790" y="3259122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a book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8EED3-F04D-491B-9A5F-AAD614D15909}"/>
              </a:ext>
            </a:extLst>
          </p:cNvPr>
          <p:cNvSpPr txBox="1"/>
          <p:nvPr/>
        </p:nvSpPr>
        <p:spPr>
          <a:xfrm>
            <a:off x="1334624" y="1363966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D415F-0A03-4F28-AF07-BFE5C6B61015}"/>
              </a:ext>
            </a:extLst>
          </p:cNvPr>
          <p:cNvSpPr txBox="1"/>
          <p:nvPr/>
        </p:nvSpPr>
        <p:spPr>
          <a:xfrm>
            <a:off x="3924247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2182C-FDFE-47A9-82D1-A9604AE998DE}"/>
              </a:ext>
            </a:extLst>
          </p:cNvPr>
          <p:cNvSpPr/>
          <p:nvPr/>
        </p:nvSpPr>
        <p:spPr>
          <a:xfrm>
            <a:off x="3239146" y="1867524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BE55FB-7459-4DAD-8B64-9A97F1C48512}"/>
              </a:ext>
            </a:extLst>
          </p:cNvPr>
          <p:cNvSpPr/>
          <p:nvPr/>
        </p:nvSpPr>
        <p:spPr>
          <a:xfrm>
            <a:off x="3239145" y="3259122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0AF88-4525-480B-978A-CCCFD47E08AC}"/>
              </a:ext>
            </a:extLst>
          </p:cNvPr>
          <p:cNvSpPr txBox="1"/>
          <p:nvPr/>
        </p:nvSpPr>
        <p:spPr>
          <a:xfrm>
            <a:off x="6006198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리듀스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522336-402C-4888-A193-5839E6F85C6E}"/>
              </a:ext>
            </a:extLst>
          </p:cNvPr>
          <p:cNvSpPr/>
          <p:nvPr/>
        </p:nvSpPr>
        <p:spPr>
          <a:xfrm>
            <a:off x="5530738" y="1867523"/>
            <a:ext cx="1844207" cy="2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</a:p>
          <a:p>
            <a:pPr algn="ctr"/>
            <a:r>
              <a:rPr lang="en-US" altLang="ko-KR" dirty="0"/>
              <a:t>Write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C5229-B942-45B0-800E-733AD2B28E27}"/>
              </a:ext>
            </a:extLst>
          </p:cNvPr>
          <p:cNvSpPr txBox="1"/>
          <p:nvPr/>
        </p:nvSpPr>
        <p:spPr>
          <a:xfrm>
            <a:off x="8076514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B92372-3127-4200-9CDE-303DBF7BDDA2}"/>
              </a:ext>
            </a:extLst>
          </p:cNvPr>
          <p:cNvSpPr/>
          <p:nvPr/>
        </p:nvSpPr>
        <p:spPr>
          <a:xfrm>
            <a:off x="7782805" y="1867523"/>
            <a:ext cx="1844207" cy="2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2</a:t>
            </a:r>
          </a:p>
          <a:p>
            <a:pPr algn="ctr"/>
            <a:r>
              <a:rPr lang="en-US" altLang="ko-KR" dirty="0"/>
              <a:t>Book 2</a:t>
            </a:r>
          </a:p>
          <a:p>
            <a:pPr algn="ctr"/>
            <a:r>
              <a:rPr lang="en-US" altLang="ko-KR" dirty="0"/>
              <a:t>Write 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55F95E-5C90-470C-A03E-A512A4F7477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17997" y="2479921"/>
            <a:ext cx="32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098C03-9BD9-4DF8-97B7-8253CFAB66F0}"/>
              </a:ext>
            </a:extLst>
          </p:cNvPr>
          <p:cNvCxnSpPr>
            <a:cxnSpLocks/>
          </p:cNvCxnSpPr>
          <p:nvPr/>
        </p:nvCxnSpPr>
        <p:spPr>
          <a:xfrm>
            <a:off x="2917996" y="3871518"/>
            <a:ext cx="32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50169C-E8FB-4ADE-A800-DA348A514E3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83352" y="2479920"/>
            <a:ext cx="447386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D87757-D362-48DF-893E-3F8F89B30B5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83352" y="3175719"/>
            <a:ext cx="447386" cy="6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CD92E5-1B6B-4967-8596-D4CC9B37DCC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374945" y="3175719"/>
            <a:ext cx="40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DDFA10B-8031-417C-A2B5-5BC3C81D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93184"/>
              </p:ext>
            </p:extLst>
          </p:nvPr>
        </p:nvGraphicFramePr>
        <p:xfrm>
          <a:off x="1012444" y="47168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09792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041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r>
                        <a:rPr lang="ko-KR" altLang="en-US" dirty="0"/>
                        <a:t>의 입력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각 줄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Reduce</a:t>
                      </a:r>
                      <a:r>
                        <a:rPr lang="ko-KR" altLang="en-US" dirty="0"/>
                        <a:t>의 입력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각 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단어 개수의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9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r>
                        <a:rPr lang="ko-KR" altLang="en-US" dirty="0"/>
                        <a:t>의 출력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r>
                        <a:rPr lang="ko-KR" altLang="en-US" dirty="0"/>
                        <a:t>의 출력 </a:t>
                      </a:r>
                      <a:r>
                        <a:rPr lang="en-US" altLang="ko-KR" dirty="0"/>
                        <a:t>Value : </a:t>
                      </a:r>
                      <a:r>
                        <a:rPr lang="ko-KR" altLang="en-US" dirty="0"/>
                        <a:t>단어의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  <a:r>
                        <a:rPr lang="en-US" altLang="ko-KR" dirty="0"/>
                        <a:t>Value : </a:t>
                      </a:r>
                      <a:r>
                        <a:rPr lang="ko-KR" altLang="en-US" dirty="0"/>
                        <a:t>단어 개수의 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9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</a:t>
            </a:r>
            <a:r>
              <a:rPr lang="ko-KR" altLang="en-US" dirty="0"/>
              <a:t>추가설명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추가 설명</a:t>
            </a:r>
            <a:endParaRPr lang="en-US" altLang="ko-KR" dirty="0"/>
          </a:p>
          <a:p>
            <a:pPr lvl="1"/>
            <a:r>
              <a:rPr lang="ko-KR" altLang="en-US" dirty="0"/>
              <a:t>데이터의 양이 너무 많기 때문에 최대한 단순화해서 처리해야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위의 예제에서 봤듯이 단순한처리가 가능하며</a:t>
            </a:r>
            <a:r>
              <a:rPr lang="en-US" altLang="ko-KR" dirty="0"/>
              <a:t>, </a:t>
            </a:r>
            <a:r>
              <a:rPr lang="ko-KR" altLang="en-US" dirty="0"/>
              <a:t>그래야 병렬처리가 가능하다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기준이 되는 값은 하나여야 프로세스가 단순하다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044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21725" cy="1320800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</a:t>
            </a:r>
            <a:r>
              <a:rPr lang="ko-KR" altLang="en-US" dirty="0"/>
              <a:t>아키텍처 </a:t>
            </a:r>
            <a:r>
              <a:rPr lang="en-US" altLang="ko-KR" dirty="0"/>
              <a:t>- </a:t>
            </a:r>
            <a:r>
              <a:rPr lang="ko-KR" altLang="en-US" dirty="0" err="1"/>
              <a:t>잡트래커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68AE84-0F1D-4769-824F-8D6D62C72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39" y="1288361"/>
            <a:ext cx="5405717" cy="428127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2AD418-F6A1-4FC4-8A56-59938A73BA9F}"/>
              </a:ext>
            </a:extLst>
          </p:cNvPr>
          <p:cNvSpPr/>
          <p:nvPr/>
        </p:nvSpPr>
        <p:spPr>
          <a:xfrm>
            <a:off x="1891552" y="2151961"/>
            <a:ext cx="2232197" cy="85121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E467CF-DD45-42D4-95F5-E325A272C297}"/>
              </a:ext>
            </a:extLst>
          </p:cNvPr>
          <p:cNvSpPr txBox="1">
            <a:spLocks/>
          </p:cNvSpPr>
          <p:nvPr/>
        </p:nvSpPr>
        <p:spPr>
          <a:xfrm>
            <a:off x="5853955" y="1288360"/>
            <a:ext cx="5862916" cy="55696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클라이언트가 </a:t>
            </a:r>
            <a:r>
              <a:rPr lang="ko-KR" altLang="en-US" dirty="0" err="1"/>
              <a:t>하둡으로</a:t>
            </a:r>
            <a:r>
              <a:rPr lang="ko-KR" altLang="en-US" dirty="0"/>
              <a:t> 실행을 요청하는 </a:t>
            </a:r>
            <a:r>
              <a:rPr lang="ko-KR" altLang="en-US" dirty="0" err="1"/>
              <a:t>맵리듀스</a:t>
            </a:r>
            <a:r>
              <a:rPr lang="ko-KR" altLang="en-US" dirty="0"/>
              <a:t> 프로그램은 </a:t>
            </a:r>
            <a:r>
              <a:rPr lang="ko-KR" altLang="en-US" dirty="0" err="1"/>
              <a:t>잡</a:t>
            </a:r>
            <a:r>
              <a:rPr lang="en-US" altLang="ko-KR" dirty="0"/>
              <a:t>(job)</a:t>
            </a:r>
            <a:r>
              <a:rPr lang="ko-KR" altLang="en-US" dirty="0"/>
              <a:t>이라는 하나의 작업단위로 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잡트래커는</a:t>
            </a:r>
            <a:r>
              <a:rPr lang="ko-KR" altLang="en-US" dirty="0"/>
              <a:t> </a:t>
            </a:r>
            <a:r>
              <a:rPr lang="ko-KR" altLang="en-US" dirty="0" err="1"/>
              <a:t>하둡</a:t>
            </a:r>
            <a:r>
              <a:rPr lang="ko-KR" altLang="en-US" dirty="0"/>
              <a:t> 클러스터에 등록된 전체 </a:t>
            </a:r>
            <a:r>
              <a:rPr lang="en-US" altLang="ko-KR" dirty="0"/>
              <a:t>job</a:t>
            </a:r>
            <a:r>
              <a:rPr lang="ko-KR" altLang="en-US" dirty="0"/>
              <a:t>의 스케줄링을 관리하고 모니터링한다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새로운 </a:t>
            </a:r>
            <a:r>
              <a:rPr lang="en-US" altLang="ko-KR" dirty="0"/>
              <a:t>job</a:t>
            </a:r>
            <a:r>
              <a:rPr lang="ko-KR" altLang="en-US" dirty="0"/>
              <a:t>을 요청하면 </a:t>
            </a:r>
            <a:r>
              <a:rPr lang="ko-KR" altLang="en-US" dirty="0" err="1"/>
              <a:t>잡트래커는</a:t>
            </a:r>
            <a:r>
              <a:rPr lang="ko-KR" altLang="en-US" dirty="0"/>
              <a:t> 잡을 처리하기 위해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Reduce</a:t>
            </a:r>
            <a:r>
              <a:rPr lang="ko-KR" altLang="en-US" dirty="0"/>
              <a:t>의 개수를 정하고</a:t>
            </a:r>
            <a:r>
              <a:rPr lang="en-US" altLang="ko-KR" dirty="0"/>
              <a:t>, </a:t>
            </a:r>
            <a:r>
              <a:rPr lang="ko-KR" altLang="en-US" dirty="0"/>
              <a:t>해당 태스크 </a:t>
            </a:r>
            <a:r>
              <a:rPr lang="ko-KR" altLang="en-US" dirty="0" err="1"/>
              <a:t>트래커에</a:t>
            </a:r>
            <a:r>
              <a:rPr lang="ko-KR" altLang="en-US" dirty="0"/>
              <a:t> </a:t>
            </a:r>
            <a:r>
              <a:rPr lang="en-US" altLang="ko-KR" dirty="0"/>
              <a:t>job</a:t>
            </a:r>
            <a:r>
              <a:rPr lang="ko-KR" altLang="en-US" dirty="0"/>
              <a:t>을 할당한다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ko-KR" altLang="en-US" dirty="0" err="1"/>
              <a:t>태스크트래커는</a:t>
            </a:r>
            <a:r>
              <a:rPr lang="ko-KR" altLang="en-US" dirty="0"/>
              <a:t> </a:t>
            </a:r>
            <a:r>
              <a:rPr lang="ko-KR" altLang="en-US" dirty="0" err="1"/>
              <a:t>잡트래커의</a:t>
            </a:r>
            <a:r>
              <a:rPr lang="ko-KR" altLang="en-US" dirty="0"/>
              <a:t> 작업 수행 요청을 받아 </a:t>
            </a:r>
            <a:r>
              <a:rPr lang="ko-KR" altLang="en-US" dirty="0" err="1"/>
              <a:t>맵리듀스</a:t>
            </a:r>
            <a:r>
              <a:rPr lang="ko-KR" altLang="en-US" dirty="0"/>
              <a:t> 프로그램을 실행한다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하트비트</a:t>
            </a:r>
            <a:r>
              <a:rPr lang="en-US" altLang="ko-KR" dirty="0"/>
              <a:t>(</a:t>
            </a:r>
            <a:r>
              <a:rPr lang="en-US" altLang="ko-KR" dirty="0" err="1"/>
              <a:t>HeartBeat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잡트래커와</a:t>
            </a:r>
            <a:r>
              <a:rPr lang="ko-KR" altLang="en-US" dirty="0"/>
              <a:t> </a:t>
            </a:r>
            <a:r>
              <a:rPr lang="ko-KR" altLang="en-US" dirty="0" err="1"/>
              <a:t>태스크트래커는</a:t>
            </a:r>
            <a:r>
              <a:rPr lang="ko-KR" altLang="en-US" dirty="0"/>
              <a:t> 하트비트라는 메서드로 네트워크 통신을 하면서 </a:t>
            </a:r>
            <a:r>
              <a:rPr lang="ko-KR" altLang="en-US" dirty="0" err="1"/>
              <a:t>태스크트래커의</a:t>
            </a:r>
            <a:r>
              <a:rPr lang="ko-KR" altLang="en-US" dirty="0"/>
              <a:t> 상태와 작업 실행정보를 주고받는데</a:t>
            </a:r>
            <a:r>
              <a:rPr lang="en-US" altLang="ko-KR" dirty="0"/>
              <a:t>, </a:t>
            </a:r>
            <a:r>
              <a:rPr lang="ko-KR" altLang="en-US" dirty="0"/>
              <a:t>이를 하트비트라고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220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2338" cy="1320800"/>
          </a:xfrm>
        </p:spPr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</a:t>
            </a:r>
            <a:r>
              <a:rPr lang="ko-KR" altLang="en-US" dirty="0"/>
              <a:t>아키텍처 </a:t>
            </a:r>
            <a:r>
              <a:rPr lang="en-US" altLang="ko-KR" dirty="0"/>
              <a:t>- </a:t>
            </a:r>
            <a:r>
              <a:rPr lang="ko-KR" altLang="en-US" dirty="0" err="1"/>
              <a:t>태스크트래커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68AE84-0F1D-4769-824F-8D6D62C72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39" y="1288361"/>
            <a:ext cx="5405717" cy="428127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2AD418-F6A1-4FC4-8A56-59938A73BA9F}"/>
              </a:ext>
            </a:extLst>
          </p:cNvPr>
          <p:cNvSpPr/>
          <p:nvPr/>
        </p:nvSpPr>
        <p:spPr>
          <a:xfrm>
            <a:off x="677333" y="3338074"/>
            <a:ext cx="4665632" cy="73510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8E467CF-DD45-42D4-95F5-E325A272C297}"/>
              </a:ext>
            </a:extLst>
          </p:cNvPr>
          <p:cNvSpPr txBox="1">
            <a:spLocks/>
          </p:cNvSpPr>
          <p:nvPr/>
        </p:nvSpPr>
        <p:spPr>
          <a:xfrm>
            <a:off x="5853955" y="1288360"/>
            <a:ext cx="5862916" cy="556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태스크트래커란</a:t>
            </a:r>
            <a:r>
              <a:rPr lang="ko-KR" altLang="en-US" dirty="0"/>
              <a:t> 사용자가 설정한 </a:t>
            </a:r>
            <a:r>
              <a:rPr lang="ko-KR" altLang="en-US" dirty="0" err="1"/>
              <a:t>맵리듀스</a:t>
            </a:r>
            <a:r>
              <a:rPr lang="ko-KR" altLang="en-US" dirty="0"/>
              <a:t> 프로그램을 실행하며</a:t>
            </a:r>
            <a:r>
              <a:rPr lang="en-US" altLang="ko-KR" dirty="0"/>
              <a:t>, </a:t>
            </a:r>
            <a:r>
              <a:rPr lang="ko-KR" altLang="en-US" dirty="0" err="1"/>
              <a:t>하둡의</a:t>
            </a:r>
            <a:r>
              <a:rPr lang="ko-KR" altLang="en-US" dirty="0"/>
              <a:t> </a:t>
            </a:r>
            <a:r>
              <a:rPr lang="ko-KR" altLang="en-US" dirty="0" err="1"/>
              <a:t>데이터노드에서</a:t>
            </a:r>
            <a:r>
              <a:rPr lang="ko-KR" altLang="en-US" dirty="0"/>
              <a:t> 실행되는 </a:t>
            </a:r>
            <a:r>
              <a:rPr lang="ko-KR" altLang="en-US" dirty="0" err="1"/>
              <a:t>데몬이다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태스크트래커는</a:t>
            </a:r>
            <a:r>
              <a:rPr lang="ko-KR" altLang="en-US" dirty="0"/>
              <a:t> </a:t>
            </a:r>
            <a:r>
              <a:rPr lang="ko-KR" altLang="en-US" dirty="0" err="1"/>
              <a:t>잡트래커의</a:t>
            </a:r>
            <a:r>
              <a:rPr lang="ko-KR" altLang="en-US" dirty="0"/>
              <a:t> 작업을 </a:t>
            </a:r>
            <a:r>
              <a:rPr lang="ko-KR" altLang="en-US" dirty="0" err="1"/>
              <a:t>요청받고</a:t>
            </a:r>
            <a:r>
              <a:rPr lang="en-US" altLang="ko-KR" dirty="0"/>
              <a:t>, </a:t>
            </a:r>
            <a:r>
              <a:rPr lang="ko-KR" altLang="en-US" dirty="0" err="1"/>
              <a:t>잡트래커가</a:t>
            </a:r>
            <a:r>
              <a:rPr lang="ko-KR" altLang="en-US" dirty="0"/>
              <a:t> 요청한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Reduce</a:t>
            </a:r>
            <a:r>
              <a:rPr lang="ko-KR" altLang="en-US" dirty="0"/>
              <a:t>의 개수를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맵 태스크와 </a:t>
            </a:r>
            <a:r>
              <a:rPr lang="ko-KR" altLang="en-US" dirty="0" err="1"/>
              <a:t>리듀스</a:t>
            </a:r>
            <a:r>
              <a:rPr lang="ko-KR" altLang="en-US" dirty="0"/>
              <a:t> 태스크가 생성되면 새로운 </a:t>
            </a:r>
            <a:r>
              <a:rPr lang="en-US" altLang="ko-KR" dirty="0"/>
              <a:t>JVM</a:t>
            </a:r>
            <a:r>
              <a:rPr lang="ko-KR" altLang="en-US" dirty="0"/>
              <a:t>을 구동해 맵 태스크와 </a:t>
            </a:r>
            <a:r>
              <a:rPr lang="ko-KR" altLang="en-US" dirty="0" err="1"/>
              <a:t>리듀스</a:t>
            </a:r>
            <a:r>
              <a:rPr lang="ko-KR" altLang="en-US" dirty="0"/>
              <a:t> 태스크를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태스크트래커는</a:t>
            </a:r>
            <a:r>
              <a:rPr lang="ko-KR" altLang="en-US" dirty="0"/>
              <a:t> </a:t>
            </a:r>
            <a:r>
              <a:rPr lang="ko-KR" altLang="en-US" dirty="0" err="1"/>
              <a:t>잡트래커에게</a:t>
            </a:r>
            <a:r>
              <a:rPr lang="ko-KR" altLang="en-US" dirty="0"/>
              <a:t> 하트비트를 </a:t>
            </a:r>
            <a:r>
              <a:rPr lang="ko-KR" altLang="en-US" dirty="0" err="1"/>
              <a:t>전송시켜</a:t>
            </a:r>
            <a:r>
              <a:rPr lang="ko-KR" altLang="en-US" dirty="0"/>
              <a:t> 현재 </a:t>
            </a:r>
            <a:r>
              <a:rPr lang="ko-KR" altLang="en-US" dirty="0" err="1"/>
              <a:t>실행중이라는</a:t>
            </a:r>
            <a:r>
              <a:rPr lang="ko-KR" altLang="en-US" dirty="0"/>
              <a:t> 것</a:t>
            </a:r>
            <a:r>
              <a:rPr lang="en-US" altLang="ko-KR" dirty="0"/>
              <a:t>, </a:t>
            </a:r>
            <a:r>
              <a:rPr lang="ko-KR" altLang="en-US" dirty="0"/>
              <a:t>즉 동작중인 사실을 확인시켜준다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만약 태스크가 </a:t>
            </a:r>
            <a:r>
              <a:rPr lang="ko-KR" altLang="en-US" dirty="0" err="1"/>
              <a:t>완료시</a:t>
            </a:r>
            <a:r>
              <a:rPr lang="ko-KR" altLang="en-US" dirty="0"/>
              <a:t> </a:t>
            </a:r>
            <a:r>
              <a:rPr lang="ko-KR" altLang="en-US" dirty="0" err="1"/>
              <a:t>테스크를</a:t>
            </a:r>
            <a:r>
              <a:rPr lang="ko-KR" altLang="en-US" dirty="0"/>
              <a:t> 완료하는 메시지를 전송하는 것도 </a:t>
            </a:r>
            <a:r>
              <a:rPr lang="ko-KR" altLang="en-US" dirty="0" err="1"/>
              <a:t>하트비트이다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5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4952-937F-423A-A8A0-9E0D33BB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1028" name="Picture 4" descr="Hadoop Server Roles (HSR).Â ">
            <a:extLst>
              <a:ext uri="{FF2B5EF4-FFF2-40B4-BE49-F238E27FC236}">
                <a16:creationId xmlns:a16="http://schemas.microsoft.com/office/drawing/2014/main" id="{69BA2D41-9916-4B3B-BBD7-01CBBB508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93" y="1530220"/>
            <a:ext cx="8656962" cy="45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52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버전의 단점 및 </a:t>
            </a:r>
            <a:r>
              <a:rPr lang="en-US" altLang="ko-KR" dirty="0"/>
              <a:t>YARN</a:t>
            </a:r>
            <a:r>
              <a:rPr lang="ko-KR" altLang="en-US" dirty="0"/>
              <a:t>의 등장</a:t>
            </a:r>
          </a:p>
        </p:txBody>
      </p:sp>
    </p:spTree>
    <p:extLst>
      <p:ext uri="{BB962C8B-B14F-4D97-AF65-F5344CB8AC3E}">
        <p14:creationId xmlns:p14="http://schemas.microsoft.com/office/powerpoint/2010/main" val="241617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DD760-1E15-4458-834D-A4E1C00B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빅데이터의 </a:t>
            </a:r>
            <a:r>
              <a:rPr lang="en-US" altLang="ko-KR" dirty="0"/>
              <a:t>3</a:t>
            </a:r>
            <a:r>
              <a:rPr lang="ko-KR" altLang="en-US" dirty="0"/>
              <a:t>대 요소</a:t>
            </a:r>
            <a:r>
              <a:rPr lang="en-US" altLang="ko-KR" dirty="0"/>
              <a:t>(3V)</a:t>
            </a:r>
          </a:p>
          <a:p>
            <a:pPr lvl="1"/>
            <a:r>
              <a:rPr lang="en-US" altLang="ko-KR" dirty="0"/>
              <a:t>Volume 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데이터의 용량이 증가함에 따라 기존 파일 시스템에 저장하기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 데이터 분석을 위해 사용하는 </a:t>
            </a:r>
            <a:r>
              <a:rPr lang="en-US" altLang="ko-KR" dirty="0"/>
              <a:t>DW</a:t>
            </a:r>
            <a:r>
              <a:rPr lang="ko-KR" altLang="en-US" dirty="0"/>
              <a:t>같은 곳에 소화하기 어려울 정도로 데이터의 양 증가</a:t>
            </a:r>
            <a:endParaRPr lang="en-US" altLang="ko-KR" dirty="0"/>
          </a:p>
          <a:p>
            <a:pPr lvl="1"/>
            <a:r>
              <a:rPr lang="en-US" altLang="ko-KR" dirty="0"/>
              <a:t>Velocity (</a:t>
            </a:r>
            <a:r>
              <a:rPr lang="ko-KR" altLang="en-US" dirty="0"/>
              <a:t>속도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오늘날 디지털 데이터는 매우 빠른 속도로 생성되기 때문에 생산</a:t>
            </a:r>
            <a:r>
              <a:rPr lang="en-US" altLang="ko-KR" dirty="0"/>
              <a:t>,</a:t>
            </a:r>
            <a:r>
              <a:rPr lang="ko-KR" altLang="en-US" dirty="0"/>
              <a:t>저장</a:t>
            </a:r>
            <a:r>
              <a:rPr lang="en-US" altLang="ko-KR" dirty="0"/>
              <a:t>,</a:t>
            </a:r>
            <a:r>
              <a:rPr lang="ko-KR" altLang="en-US" dirty="0"/>
              <a:t>유통</a:t>
            </a:r>
            <a:r>
              <a:rPr lang="en-US" altLang="ko-KR" dirty="0"/>
              <a:t>,</a:t>
            </a:r>
            <a:r>
              <a:rPr lang="ko-KR" altLang="en-US" dirty="0"/>
              <a:t>수집</a:t>
            </a:r>
            <a:r>
              <a:rPr lang="en-US" altLang="ko-KR" dirty="0"/>
              <a:t>,</a:t>
            </a:r>
            <a:r>
              <a:rPr lang="ko-KR" altLang="en-US" dirty="0"/>
              <a:t>분석이 실시간으로 처리되어야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수집된 대량의 데이터를 다양한 분석 기법과 표현 기술로 빠르게 분석하여야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Variety (</a:t>
            </a:r>
            <a:r>
              <a:rPr lang="ko-KR" altLang="en-US" dirty="0"/>
              <a:t>다양성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정형데이터</a:t>
            </a:r>
            <a:r>
              <a:rPr lang="en-US" altLang="ko-KR" dirty="0"/>
              <a:t>, </a:t>
            </a:r>
            <a:r>
              <a:rPr lang="ko-KR" altLang="en-US" dirty="0"/>
              <a:t>비정형데이터 등 다양한 데이터들이 존재한다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빅데이터는 비정형데이터도 처리할 수 있는 능력을 갖추어야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439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677334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맵리듀스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로만 만든 프로그램만 실행이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하이브</a:t>
            </a:r>
            <a:r>
              <a:rPr lang="en-US" altLang="ko-KR" dirty="0"/>
              <a:t>, </a:t>
            </a:r>
            <a:r>
              <a:rPr lang="ko-KR" altLang="en-US" dirty="0" err="1"/>
              <a:t>피그</a:t>
            </a:r>
            <a:r>
              <a:rPr lang="ko-KR" altLang="en-US" dirty="0"/>
              <a:t> 등 </a:t>
            </a:r>
            <a:r>
              <a:rPr lang="ko-KR" altLang="en-US" dirty="0" err="1"/>
              <a:t>맵리듀스</a:t>
            </a:r>
            <a:r>
              <a:rPr lang="ko-KR" altLang="en-US" dirty="0"/>
              <a:t> 기반 어플리케이션만 실행이 가능하며</a:t>
            </a:r>
            <a:r>
              <a:rPr lang="en-US" altLang="ko-KR" dirty="0"/>
              <a:t>, </a:t>
            </a:r>
            <a:r>
              <a:rPr lang="ko-KR" altLang="en-US" dirty="0"/>
              <a:t>실시간 처리</a:t>
            </a:r>
            <a:r>
              <a:rPr lang="en-US" altLang="ko-KR" dirty="0"/>
              <a:t>, </a:t>
            </a:r>
            <a:r>
              <a:rPr lang="ko-KR" altLang="en-US" dirty="0"/>
              <a:t>그래프 알고리즘 등 다양한 형태 사용이 불가능하다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알고리즘을 적용하고 싶어도 </a:t>
            </a:r>
            <a:r>
              <a:rPr lang="ko-KR" altLang="en-US" dirty="0" err="1"/>
              <a:t>맵리듀스</a:t>
            </a:r>
            <a:r>
              <a:rPr lang="ko-KR" altLang="en-US" dirty="0"/>
              <a:t> 방식만 사용하기 때문에 다른 알고리즘 지원에 한계가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329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677334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SPOF</a:t>
            </a:r>
            <a:r>
              <a:rPr lang="ko-KR" altLang="en-US" dirty="0"/>
              <a:t>의 문제 </a:t>
            </a:r>
            <a:r>
              <a:rPr lang="en-US" altLang="ko-KR" dirty="0"/>
              <a:t>(</a:t>
            </a:r>
            <a:r>
              <a:rPr lang="ko-KR" altLang="en-US" dirty="0" err="1"/>
              <a:t>단일고장점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잡트래커에</a:t>
            </a:r>
            <a:r>
              <a:rPr lang="ko-KR" altLang="en-US" dirty="0"/>
              <a:t> 문제가 생기면 </a:t>
            </a:r>
            <a:r>
              <a:rPr lang="ko-KR" altLang="en-US" dirty="0" err="1"/>
              <a:t>테스크트래커가</a:t>
            </a:r>
            <a:r>
              <a:rPr lang="ko-KR" altLang="en-US" dirty="0"/>
              <a:t> </a:t>
            </a:r>
            <a:r>
              <a:rPr lang="ko-KR" altLang="en-US" dirty="0" err="1"/>
              <a:t>작동중이라도</a:t>
            </a:r>
            <a:r>
              <a:rPr lang="ko-KR" altLang="en-US" dirty="0"/>
              <a:t> </a:t>
            </a:r>
            <a:r>
              <a:rPr lang="ko-KR" altLang="en-US" dirty="0" err="1"/>
              <a:t>맵리듀스를</a:t>
            </a:r>
            <a:r>
              <a:rPr lang="ko-KR" altLang="en-US" dirty="0"/>
              <a:t> 사용을 못한다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4338" name="Picture 2" descr="íë¡ ì¡í¸ëì»¤ì ëí ì´ë¯¸ì§ ê²ìê²°ê³¼">
            <a:extLst>
              <a:ext uri="{FF2B5EF4-FFF2-40B4-BE49-F238E27FC236}">
                <a16:creationId xmlns:a16="http://schemas.microsoft.com/office/drawing/2014/main" id="{DDAF61C6-CE27-4F94-8F79-9EB736E3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0" y="2388678"/>
            <a:ext cx="65341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EAD554-6FDE-4001-8768-E7AC2D0773F6}"/>
              </a:ext>
            </a:extLst>
          </p:cNvPr>
          <p:cNvSpPr/>
          <p:nvPr/>
        </p:nvSpPr>
        <p:spPr>
          <a:xfrm>
            <a:off x="2761861" y="3200401"/>
            <a:ext cx="2668555" cy="7557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ED3089-DC63-4076-B5BF-7CE80D48346B}"/>
              </a:ext>
            </a:extLst>
          </p:cNvPr>
          <p:cNvCxnSpPr>
            <a:cxnSpLocks/>
          </p:cNvCxnSpPr>
          <p:nvPr/>
        </p:nvCxnSpPr>
        <p:spPr>
          <a:xfrm flipV="1">
            <a:off x="5477069" y="3429000"/>
            <a:ext cx="279918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8B67CB-ADD9-47C9-AE2D-CDA5E04DC2DA}"/>
              </a:ext>
            </a:extLst>
          </p:cNvPr>
          <p:cNvSpPr txBox="1"/>
          <p:nvPr/>
        </p:nvSpPr>
        <p:spPr>
          <a:xfrm>
            <a:off x="8192276" y="3200401"/>
            <a:ext cx="384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잡트래커</a:t>
            </a:r>
            <a:r>
              <a:rPr lang="ko-KR" altLang="en-US" dirty="0"/>
              <a:t> 문제발생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태스크트래커</a:t>
            </a:r>
            <a:r>
              <a:rPr lang="ko-KR" altLang="en-US" dirty="0"/>
              <a:t> </a:t>
            </a:r>
            <a:r>
              <a:rPr lang="ko-KR" altLang="en-US" dirty="0" err="1"/>
              <a:t>사용못함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맵리듀스</a:t>
            </a:r>
            <a:r>
              <a:rPr lang="ko-KR" altLang="en-US" dirty="0"/>
              <a:t> 못씀</a:t>
            </a:r>
            <a:endParaRPr lang="en-US" altLang="ko-KR" dirty="0"/>
          </a:p>
          <a:p>
            <a:r>
              <a:rPr lang="en-US" altLang="ko-KR" dirty="0"/>
              <a:t> =&gt; </a:t>
            </a:r>
            <a:r>
              <a:rPr lang="ko-KR" altLang="en-US" dirty="0"/>
              <a:t>데이터 추출 불가능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B2F49-0226-454C-9898-1FB1A043BAF9}"/>
              </a:ext>
            </a:extLst>
          </p:cNvPr>
          <p:cNvSpPr/>
          <p:nvPr/>
        </p:nvSpPr>
        <p:spPr>
          <a:xfrm>
            <a:off x="5788090" y="4273421"/>
            <a:ext cx="1396481" cy="197496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DB1C57-5A3E-46B1-A4C5-1DFD8906381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184571" y="3800566"/>
            <a:ext cx="1007705" cy="15884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68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89B555-9518-4977-A576-C699EB2FBB20}"/>
              </a:ext>
            </a:extLst>
          </p:cNvPr>
          <p:cNvSpPr/>
          <p:nvPr/>
        </p:nvSpPr>
        <p:spPr>
          <a:xfrm>
            <a:off x="824140" y="3429000"/>
            <a:ext cx="2306972" cy="1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맵슬롯</a:t>
            </a:r>
            <a:endParaRPr lang="en-US" altLang="ko-KR" dirty="0"/>
          </a:p>
          <a:p>
            <a:pPr algn="ctr"/>
            <a:r>
              <a:rPr lang="ko-KR" altLang="en-US" dirty="0"/>
              <a:t>사용량 </a:t>
            </a:r>
            <a:r>
              <a:rPr lang="en-US" altLang="ko-KR" dirty="0"/>
              <a:t>100%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2B1AF8-0751-4A92-98D4-507C46BD9F47}"/>
              </a:ext>
            </a:extLst>
          </p:cNvPr>
          <p:cNvSpPr/>
          <p:nvPr/>
        </p:nvSpPr>
        <p:spPr>
          <a:xfrm>
            <a:off x="3409347" y="3435504"/>
            <a:ext cx="2306972" cy="142612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리듀스</a:t>
            </a:r>
            <a:r>
              <a:rPr lang="ko-KR" altLang="en-US" dirty="0"/>
              <a:t> 슬롯</a:t>
            </a:r>
            <a:endParaRPr lang="en-US" altLang="ko-KR" dirty="0"/>
          </a:p>
          <a:p>
            <a:pPr algn="ctr"/>
            <a:r>
              <a:rPr lang="ko-KR" altLang="en-US" dirty="0"/>
              <a:t>사용량 </a:t>
            </a:r>
            <a:r>
              <a:rPr lang="en-US" altLang="ko-KR" dirty="0"/>
              <a:t>0%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448AF8-15FE-4A41-AD83-9DEABED0DE32}"/>
              </a:ext>
            </a:extLst>
          </p:cNvPr>
          <p:cNvCxnSpPr/>
          <p:nvPr/>
        </p:nvCxnSpPr>
        <p:spPr>
          <a:xfrm flipH="1">
            <a:off x="5758322" y="4143862"/>
            <a:ext cx="113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80751-6C97-4150-8267-EAFDD79C03D9}"/>
              </a:ext>
            </a:extLst>
          </p:cNvPr>
          <p:cNvSpPr txBox="1"/>
          <p:nvPr/>
        </p:nvSpPr>
        <p:spPr>
          <a:xfrm>
            <a:off x="6994916" y="4013349"/>
            <a:ext cx="387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리듀스</a:t>
            </a:r>
            <a:r>
              <a:rPr lang="ko-KR" altLang="en-US" dirty="0"/>
              <a:t> 슬롯에 자원을 할당했지만 사용하지 않음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자원의 낭비의 문제 발생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759089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버전의 </a:t>
            </a:r>
            <a:r>
              <a:rPr lang="ko-KR" altLang="en-US" dirty="0" err="1"/>
              <a:t>맵리듀스의</a:t>
            </a:r>
            <a:r>
              <a:rPr lang="ko-KR" altLang="en-US" dirty="0"/>
              <a:t> 방식 특성상 맵 슬롯</a:t>
            </a:r>
            <a:r>
              <a:rPr lang="en-US" altLang="ko-KR" dirty="0"/>
              <a:t>, </a:t>
            </a:r>
            <a:r>
              <a:rPr lang="ko-KR" altLang="en-US" dirty="0" err="1"/>
              <a:t>리듀스</a:t>
            </a:r>
            <a:r>
              <a:rPr lang="ko-KR" altLang="en-US" dirty="0"/>
              <a:t> 슬롯을 각각 리소스를 제공한다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</a:t>
            </a:r>
            <a:r>
              <a:rPr lang="ko-KR" altLang="en-US" dirty="0" err="1"/>
              <a:t>맵슬롯만</a:t>
            </a:r>
            <a:r>
              <a:rPr lang="ko-KR" altLang="en-US" dirty="0"/>
              <a:t> 리소스를 사용하고 </a:t>
            </a:r>
            <a:r>
              <a:rPr lang="ko-KR" altLang="en-US" dirty="0" err="1"/>
              <a:t>리듀스</a:t>
            </a:r>
            <a:r>
              <a:rPr lang="ko-KR" altLang="en-US" dirty="0"/>
              <a:t> 슬롯은 리소스를 사용하지 않으면 자원낭비가 심하다</a:t>
            </a:r>
            <a:r>
              <a:rPr lang="en-US" altLang="ko-KR" dirty="0"/>
              <a:t>.	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이 외에도 몇가지가 있지만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67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YARN (Yet Another Resource Negotiator)</a:t>
            </a:r>
            <a:br>
              <a:rPr lang="en-US" altLang="ko-KR" dirty="0"/>
            </a:br>
            <a:r>
              <a:rPr lang="en-US" altLang="ko-KR" dirty="0"/>
              <a:t>(= MapReduce ver.2)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11490" cy="446671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잡트래커의</a:t>
            </a:r>
            <a:r>
              <a:rPr lang="ko-KR" altLang="en-US" dirty="0"/>
              <a:t> 주요 기능 추상화</a:t>
            </a:r>
            <a:r>
              <a:rPr lang="en-US" altLang="ko-KR" dirty="0"/>
              <a:t>(</a:t>
            </a:r>
            <a:r>
              <a:rPr lang="ko-KR" altLang="en-US" dirty="0"/>
              <a:t>이건 얀 </a:t>
            </a:r>
            <a:r>
              <a:rPr lang="ko-KR" altLang="en-US" dirty="0" err="1"/>
              <a:t>아키텍쳐를</a:t>
            </a:r>
            <a:r>
              <a:rPr lang="ko-KR" altLang="en-US" dirty="0"/>
              <a:t> 들어가야 아는 내용</a:t>
            </a:r>
            <a:r>
              <a:rPr lang="en-US" altLang="ko-KR" dirty="0"/>
              <a:t>. </a:t>
            </a:r>
            <a:r>
              <a:rPr lang="ko-KR" altLang="en-US" dirty="0"/>
              <a:t>그렇다더라 정도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클러스터 자원 관리</a:t>
            </a:r>
            <a:endParaRPr lang="en-US" altLang="ko-KR" dirty="0"/>
          </a:p>
          <a:p>
            <a:pPr lvl="1"/>
            <a:r>
              <a:rPr lang="ko-KR" altLang="en-US" dirty="0"/>
              <a:t>어플리케이션 라이프 사이클 관리</a:t>
            </a:r>
            <a:endParaRPr lang="en-US" altLang="ko-KR" dirty="0"/>
          </a:p>
          <a:p>
            <a:r>
              <a:rPr lang="ko-KR" altLang="en-US" dirty="0"/>
              <a:t>다양한 데이터 처리 어플리케이션의 수용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하둡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1.x : “</a:t>
            </a:r>
            <a:r>
              <a:rPr lang="ko-KR" altLang="en-US" dirty="0">
                <a:solidFill>
                  <a:srgbClr val="FF0000"/>
                </a:solidFill>
              </a:rPr>
              <a:t>반드시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ko-KR" altLang="en-US" dirty="0" err="1">
                <a:solidFill>
                  <a:srgbClr val="FF0000"/>
                </a:solidFill>
              </a:rPr>
              <a:t>맵리듀스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로만 구현된 프로그램만 실행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 err="1">
                <a:highlight>
                  <a:srgbClr val="FFFF00"/>
                </a:highlight>
              </a:rPr>
              <a:t>하둡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2.x : </a:t>
            </a:r>
            <a:r>
              <a:rPr lang="ko-KR" altLang="en-US" dirty="0">
                <a:highlight>
                  <a:srgbClr val="FFFF00"/>
                </a:highlight>
              </a:rPr>
              <a:t>다양한 </a:t>
            </a:r>
            <a:r>
              <a:rPr lang="en-US" altLang="ko-KR" dirty="0">
                <a:highlight>
                  <a:srgbClr val="FFFF00"/>
                </a:highlight>
              </a:rPr>
              <a:t>Application </a:t>
            </a:r>
            <a:r>
              <a:rPr lang="ko-KR" altLang="en-US" dirty="0">
                <a:highlight>
                  <a:srgbClr val="FFFF00"/>
                </a:highlight>
              </a:rPr>
              <a:t>수행 가능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중요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lvl="2"/>
            <a:r>
              <a:rPr lang="en-US" altLang="ko-KR" dirty="0"/>
              <a:t>Hive, Tajo, Spark, </a:t>
            </a:r>
            <a:r>
              <a:rPr lang="ko-KR" altLang="en-US" dirty="0"/>
              <a:t>등등 </a:t>
            </a:r>
            <a:r>
              <a:rPr lang="ko-KR" altLang="en-US" dirty="0" err="1"/>
              <a:t>맵리듀스가</a:t>
            </a:r>
            <a:r>
              <a:rPr lang="ko-KR" altLang="en-US" dirty="0"/>
              <a:t> </a:t>
            </a:r>
            <a:r>
              <a:rPr lang="ko-KR" altLang="en-US" dirty="0" err="1"/>
              <a:t>아니여도</a:t>
            </a:r>
            <a:r>
              <a:rPr lang="ko-KR" altLang="en-US" dirty="0"/>
              <a:t> 다른 </a:t>
            </a:r>
            <a:r>
              <a:rPr lang="en-US" altLang="ko-KR" dirty="0"/>
              <a:t>Application </a:t>
            </a:r>
            <a:r>
              <a:rPr lang="ko-KR" altLang="en-US" dirty="0"/>
              <a:t>수행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825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YARN </a:t>
            </a:r>
            <a:r>
              <a:rPr lang="ko-KR" altLang="en-US" dirty="0"/>
              <a:t>특징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068"/>
            <a:ext cx="8596668" cy="4466714"/>
          </a:xfrm>
        </p:spPr>
        <p:txBody>
          <a:bodyPr>
            <a:normAutofit/>
          </a:bodyPr>
          <a:lstStyle/>
          <a:p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수용 가능한 단일 클러스터 규모 증가 </a:t>
            </a:r>
            <a:endParaRPr lang="en-US" altLang="ko-KR" dirty="0"/>
          </a:p>
          <a:p>
            <a:r>
              <a:rPr lang="ko-KR" altLang="en-US" dirty="0"/>
              <a:t>클러스터 활용 개선</a:t>
            </a:r>
            <a:endParaRPr lang="en-US" altLang="ko-KR" dirty="0"/>
          </a:p>
          <a:p>
            <a:pPr lvl="1"/>
            <a:r>
              <a:rPr lang="ko-KR" altLang="en-US" dirty="0"/>
              <a:t>자원관리인 </a:t>
            </a:r>
            <a:r>
              <a:rPr lang="ko-KR" altLang="en-US" dirty="0">
                <a:solidFill>
                  <a:srgbClr val="FF0000"/>
                </a:solidFill>
              </a:rPr>
              <a:t>리소스 매니저라는 새로운 컴포넌트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/>
              <a:t>마치 윈도우의 작업관리자라고 생각하면 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08164-5312-4806-8BC1-D46AD7AFAB6A}"/>
              </a:ext>
            </a:extLst>
          </p:cNvPr>
          <p:cNvSpPr txBox="1"/>
          <p:nvPr/>
        </p:nvSpPr>
        <p:spPr>
          <a:xfrm>
            <a:off x="745935" y="3407620"/>
            <a:ext cx="210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MapReduce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C827D-22EE-492E-BA42-8A3490D7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3" y="3776952"/>
            <a:ext cx="1381125" cy="1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4A424-6485-4CA5-92A0-A2F3F7FFE072}"/>
              </a:ext>
            </a:extLst>
          </p:cNvPr>
          <p:cNvSpPr txBox="1"/>
          <p:nvPr/>
        </p:nvSpPr>
        <p:spPr>
          <a:xfrm>
            <a:off x="698872" y="567242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슬롯 </a:t>
            </a:r>
            <a:r>
              <a:rPr lang="en-US" altLang="ko-KR" dirty="0"/>
              <a:t>/ </a:t>
            </a:r>
            <a:r>
              <a:rPr lang="ko-KR" altLang="en-US" dirty="0" err="1"/>
              <a:t>리듀스</a:t>
            </a:r>
            <a:r>
              <a:rPr lang="ko-KR" altLang="en-US" dirty="0"/>
              <a:t> 슬롯으로 자원관리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59A91-07A8-460A-B8B6-F99BA9DFCD92}"/>
              </a:ext>
            </a:extLst>
          </p:cNvPr>
          <p:cNvSpPr txBox="1"/>
          <p:nvPr/>
        </p:nvSpPr>
        <p:spPr>
          <a:xfrm>
            <a:off x="5568731" y="3441183"/>
            <a:ext cx="27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YARN - </a:t>
            </a:r>
            <a:r>
              <a:rPr lang="en-US" altLang="ko-KR" dirty="0" err="1"/>
              <a:t>ResourceManager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86A58-CCDC-4DD6-803B-FD425C36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55" y="3862902"/>
            <a:ext cx="5400675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5D03F-E500-4E06-A28F-B1CEF3179241}"/>
              </a:ext>
            </a:extLst>
          </p:cNvPr>
          <p:cNvSpPr txBox="1"/>
          <p:nvPr/>
        </p:nvSpPr>
        <p:spPr>
          <a:xfrm>
            <a:off x="5199395" y="5863814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네트워크 등 실제 가용한 데이터로</a:t>
            </a:r>
            <a:endParaRPr lang="en-US" altLang="ko-KR" dirty="0"/>
          </a:p>
          <a:p>
            <a:r>
              <a:rPr lang="ko-KR" altLang="en-US" dirty="0"/>
              <a:t>자원을 관리하고</a:t>
            </a:r>
            <a:r>
              <a:rPr lang="en-US" altLang="ko-KR" dirty="0"/>
              <a:t>, Application</a:t>
            </a:r>
            <a:r>
              <a:rPr lang="ko-KR" altLang="en-US" dirty="0"/>
              <a:t>에 자원을 배분한다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BAAF41-9790-4A1D-AD84-DF95068E8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61" y="933163"/>
            <a:ext cx="4847934" cy="175185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0B3A8E-1370-44BB-8174-1358A7F829F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985093" y="2881868"/>
            <a:ext cx="1736183" cy="98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6039FE-BA70-4979-89D6-66E5E1B4E108}"/>
              </a:ext>
            </a:extLst>
          </p:cNvPr>
          <p:cNvSpPr txBox="1"/>
          <p:nvPr/>
        </p:nvSpPr>
        <p:spPr>
          <a:xfrm>
            <a:off x="8645412" y="3205431"/>
            <a:ext cx="32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작업관리자랑 비슷하다고 생각하면 편하다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7005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1.0 -&gt; 2.0</a:t>
            </a:r>
            <a:endParaRPr lang="ko-KR" altLang="en-US" dirty="0"/>
          </a:p>
        </p:txBody>
      </p:sp>
      <p:pic>
        <p:nvPicPr>
          <p:cNvPr id="19458" name="Picture 2" descr="íë¡1 íë¡2ì ëí ì´ë¯¸ì§ ê²ìê²°ê³¼">
            <a:extLst>
              <a:ext uri="{FF2B5EF4-FFF2-40B4-BE49-F238E27FC236}">
                <a16:creationId xmlns:a16="http://schemas.microsoft.com/office/drawing/2014/main" id="{9BFE5FBC-421F-4689-8252-BB4DF4F3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43" y="1719262"/>
            <a:ext cx="81724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915F82-C88B-4812-A5AF-61B18D01919D}"/>
              </a:ext>
            </a:extLst>
          </p:cNvPr>
          <p:cNvSpPr/>
          <p:nvPr/>
        </p:nvSpPr>
        <p:spPr>
          <a:xfrm>
            <a:off x="1250302" y="3610947"/>
            <a:ext cx="2136710" cy="4198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54C056-EE6D-44C3-91F8-6265A98F74F5}"/>
              </a:ext>
            </a:extLst>
          </p:cNvPr>
          <p:cNvSpPr/>
          <p:nvPr/>
        </p:nvSpPr>
        <p:spPr>
          <a:xfrm>
            <a:off x="4973216" y="2939144"/>
            <a:ext cx="1296955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A7E0AB-0AC1-4325-A88F-910ACF1409FE}"/>
              </a:ext>
            </a:extLst>
          </p:cNvPr>
          <p:cNvSpPr/>
          <p:nvPr/>
        </p:nvSpPr>
        <p:spPr>
          <a:xfrm>
            <a:off x="5575975" y="3750907"/>
            <a:ext cx="2215086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2E1EE0-CFC3-4CA5-B49D-A807285FB3CB}"/>
              </a:ext>
            </a:extLst>
          </p:cNvPr>
          <p:cNvCxnSpPr>
            <a:stCxn id="22" idx="3"/>
          </p:cNvCxnSpPr>
          <p:nvPr/>
        </p:nvCxnSpPr>
        <p:spPr>
          <a:xfrm flipV="1">
            <a:off x="3387012" y="3069771"/>
            <a:ext cx="1586204" cy="75111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BA01F0-D866-4F7E-8B79-60F9903CAF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439265" y="3820886"/>
            <a:ext cx="2136710" cy="6998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DF6B8A-4CC2-4BC9-8606-3FF85BCDADEE}"/>
              </a:ext>
            </a:extLst>
          </p:cNvPr>
          <p:cNvSpPr/>
          <p:nvPr/>
        </p:nvSpPr>
        <p:spPr>
          <a:xfrm>
            <a:off x="7142583" y="2939144"/>
            <a:ext cx="1296955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1FB6B2-ABEE-43F6-81A3-AC5A7CB448EC}"/>
              </a:ext>
            </a:extLst>
          </p:cNvPr>
          <p:cNvSpPr txBox="1"/>
          <p:nvPr/>
        </p:nvSpPr>
        <p:spPr>
          <a:xfrm>
            <a:off x="8714795" y="2939144"/>
            <a:ext cx="258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YARN</a:t>
            </a:r>
            <a:r>
              <a:rPr lang="ko-KR" altLang="en-US" dirty="0"/>
              <a:t>의 등장으로 다른 </a:t>
            </a:r>
            <a:r>
              <a:rPr lang="en-US" altLang="ko-KR" dirty="0"/>
              <a:t>Application </a:t>
            </a:r>
            <a:r>
              <a:rPr lang="ko-KR" altLang="en-US" dirty="0"/>
              <a:t>활용 가능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5D1B9-7A2F-4797-9910-735BD260635B}"/>
              </a:ext>
            </a:extLst>
          </p:cNvPr>
          <p:cNvSpPr txBox="1"/>
          <p:nvPr/>
        </p:nvSpPr>
        <p:spPr>
          <a:xfrm>
            <a:off x="799250" y="5269364"/>
            <a:ext cx="2587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맵리듀스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리소스 매니지먼트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프로세싱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과부하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022855-FB26-4159-9798-CA483EA70535}"/>
              </a:ext>
            </a:extLst>
          </p:cNvPr>
          <p:cNvSpPr txBox="1"/>
          <p:nvPr/>
        </p:nvSpPr>
        <p:spPr>
          <a:xfrm>
            <a:off x="4282093" y="5269364"/>
            <a:ext cx="582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YARN</a:t>
            </a:r>
            <a:r>
              <a:rPr lang="ko-KR" altLang="en-US" dirty="0"/>
              <a:t>의 등장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맵리듀스는</a:t>
            </a:r>
            <a:r>
              <a:rPr lang="ko-KR" altLang="en-US" dirty="0"/>
              <a:t> 데이터 프로세싱</a:t>
            </a:r>
            <a:r>
              <a:rPr lang="en-US" altLang="ko-KR" dirty="0"/>
              <a:t>(</a:t>
            </a:r>
            <a:r>
              <a:rPr lang="ko-KR" altLang="en-US" dirty="0"/>
              <a:t>데이터추출 등</a:t>
            </a:r>
            <a:r>
              <a:rPr lang="en-US" altLang="ko-KR" dirty="0"/>
              <a:t>)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리소스 매니지먼트는 </a:t>
            </a:r>
            <a:r>
              <a:rPr lang="en-US" altLang="ko-KR" dirty="0"/>
              <a:t>YARN</a:t>
            </a:r>
            <a:r>
              <a:rPr lang="ko-KR" altLang="en-US" dirty="0"/>
              <a:t>에서 관리함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271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하둡</a:t>
            </a:r>
            <a:r>
              <a:rPr lang="ko-KR" altLang="en-US" dirty="0"/>
              <a:t> 에코시스템</a:t>
            </a:r>
          </a:p>
        </p:txBody>
      </p:sp>
    </p:spTree>
    <p:extLst>
      <p:ext uri="{BB962C8B-B14F-4D97-AF65-F5344CB8AC3E}">
        <p14:creationId xmlns:p14="http://schemas.microsoft.com/office/powerpoint/2010/main" val="1369027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전체 도면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1508" name="Picture 4" descr="íë¡ ìì½ìì¤íì ëí ì´ë¯¸ì§ ê²ìê²°ê³¼">
            <a:extLst>
              <a:ext uri="{FF2B5EF4-FFF2-40B4-BE49-F238E27FC236}">
                <a16:creationId xmlns:a16="http://schemas.microsoft.com/office/drawing/2014/main" id="{B120B7DC-9208-4805-BE09-6E9A17C5E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8905206" cy="525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69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전체 도면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2530" name="Picture 2" descr="íë¡ ìì½ìì¤íì ëí ì´ë¯¸ì§ ê²ìê²°ê³¼">
            <a:extLst>
              <a:ext uri="{FF2B5EF4-FFF2-40B4-BE49-F238E27FC236}">
                <a16:creationId xmlns:a16="http://schemas.microsoft.com/office/drawing/2014/main" id="{5C037045-E317-48FB-B4C8-93E13519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8044089" cy="542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77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ZooKeeper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/>
              <a:t>분산 환경에서 서버 간의 상호 조정이 필요한 다양한 서비스를 제공하는 시스템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하나의 서버에만 서비스가 집중되지 않게 서비스를 알맞게 분산해 동시에 처리하게 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하나의 서버에서 처리한 결과를 다른 </a:t>
            </a:r>
            <a:r>
              <a:rPr lang="ko-KR" altLang="en-US" dirty="0" err="1"/>
              <a:t>서버와도</a:t>
            </a:r>
            <a:r>
              <a:rPr lang="ko-KR" altLang="en-US" dirty="0"/>
              <a:t> 동기화해서 데이터의 안정성을 보장한다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운영 서버에 문제가 발생해서 서비스를 제공할 수 없는 경우</a:t>
            </a:r>
            <a:r>
              <a:rPr lang="en-US" altLang="ko-KR" dirty="0"/>
              <a:t>, </a:t>
            </a:r>
            <a:r>
              <a:rPr lang="ko-KR" altLang="en-US" dirty="0"/>
              <a:t>다른 대기중인 서버를 운영 서버로 바꿔서 서비스가 중지 없이 제공되게 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분산 환경을 구성하는 서버의 환경설정을 통합적으로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logoImage">
            <a:extLst>
              <a:ext uri="{FF2B5EF4-FFF2-40B4-BE49-F238E27FC236}">
                <a16:creationId xmlns:a16="http://schemas.microsoft.com/office/drawing/2014/main" id="{E3DD4477-3AF8-4AFF-AABA-600D534A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94" y="244883"/>
            <a:ext cx="3852582" cy="12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5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B4D2-91B9-479B-B246-0C2FA30A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CB091-1631-4302-8046-95DB892A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하둡은</a:t>
            </a:r>
            <a:r>
              <a:rPr lang="ko-KR" altLang="en-US" dirty="0"/>
              <a:t> 대용량 데이터를 분산 처리할 수 있는 자바기반의 오픈소스 프레임워크이다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구글이 발표한 </a:t>
            </a:r>
            <a:r>
              <a:rPr lang="ko-KR" altLang="en-US" dirty="0" err="1"/>
              <a:t>맵리듀스를</a:t>
            </a:r>
            <a:r>
              <a:rPr lang="ko-KR" altLang="en-US" dirty="0"/>
              <a:t> 구현한 결과물이며</a:t>
            </a:r>
            <a:r>
              <a:rPr lang="en-US" altLang="ko-KR" dirty="0"/>
              <a:t>, 2008</a:t>
            </a:r>
            <a:r>
              <a:rPr lang="ko-KR" altLang="en-US" dirty="0"/>
              <a:t>년에는 아파치 최상위 프로젝트로 승격되었다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분산 파일시스템인 </a:t>
            </a:r>
            <a:r>
              <a:rPr lang="en-US" altLang="ko-KR" dirty="0"/>
              <a:t>HDFS</a:t>
            </a:r>
            <a:r>
              <a:rPr lang="ko-KR" altLang="en-US" dirty="0"/>
              <a:t>에 데이터를 저장하고</a:t>
            </a:r>
            <a:r>
              <a:rPr lang="en-US" altLang="ko-KR" dirty="0"/>
              <a:t>, </a:t>
            </a:r>
            <a:r>
              <a:rPr lang="ko-KR" altLang="en-US" dirty="0"/>
              <a:t>분산 처리 시스템인 </a:t>
            </a:r>
            <a:r>
              <a:rPr lang="ko-KR" altLang="en-US" dirty="0" err="1"/>
              <a:t>맵리듀스를</a:t>
            </a:r>
            <a:r>
              <a:rPr lang="ko-KR" altLang="en-US" dirty="0"/>
              <a:t> 이용해 데이터를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202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YARN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/>
              <a:t>얀</a:t>
            </a:r>
            <a:r>
              <a:rPr lang="en-US" altLang="ko-KR" dirty="0"/>
              <a:t>(YARN)</a:t>
            </a:r>
            <a:r>
              <a:rPr lang="ko-KR" altLang="en-US" dirty="0"/>
              <a:t>은 데이터 처리 작업을 실행하기 위한 클러스터 자원 </a:t>
            </a:r>
            <a:r>
              <a:rPr lang="en-US" altLang="ko-KR" dirty="0"/>
              <a:t>(CPU,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 등</a:t>
            </a:r>
            <a:r>
              <a:rPr lang="en-US" altLang="ko-KR" dirty="0"/>
              <a:t>) </a:t>
            </a:r>
            <a:r>
              <a:rPr lang="ko-KR" altLang="en-US" dirty="0"/>
              <a:t>과 스케줄링을 위한 프레임워크이다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하둡의</a:t>
            </a:r>
            <a:r>
              <a:rPr lang="ko-KR" altLang="en-US" dirty="0"/>
              <a:t> 데이터 처리 프레임워크인 </a:t>
            </a:r>
            <a:r>
              <a:rPr lang="ko-KR" altLang="en-US" dirty="0" err="1"/>
              <a:t>맵리듀스의</a:t>
            </a:r>
            <a:r>
              <a:rPr lang="ko-KR" altLang="en-US" dirty="0"/>
              <a:t> 단점을 극복하기 위해 시작된 프로젝트이다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부터 사용이 가능하며</a:t>
            </a:r>
            <a:r>
              <a:rPr lang="en-US" altLang="ko-KR" dirty="0"/>
              <a:t>, </a:t>
            </a:r>
            <a:r>
              <a:rPr lang="ko-KR" altLang="en-US" dirty="0" err="1"/>
              <a:t>맵리듀스</a:t>
            </a:r>
            <a:r>
              <a:rPr lang="en-US" altLang="ko-KR" dirty="0"/>
              <a:t>, </a:t>
            </a:r>
            <a:r>
              <a:rPr lang="ko-KR" altLang="en-US" dirty="0" err="1"/>
              <a:t>하이브</a:t>
            </a:r>
            <a:r>
              <a:rPr lang="en-US" altLang="ko-KR" dirty="0"/>
              <a:t>, </a:t>
            </a:r>
            <a:r>
              <a:rPr lang="ko-KR" altLang="en-US" dirty="0" err="1"/>
              <a:t>임팔라</a:t>
            </a:r>
            <a:r>
              <a:rPr lang="en-US" altLang="ko-KR" dirty="0"/>
              <a:t>, </a:t>
            </a:r>
            <a:r>
              <a:rPr lang="ko-KR" altLang="en-US" dirty="0"/>
              <a:t>타조</a:t>
            </a:r>
            <a:r>
              <a:rPr lang="en-US" altLang="ko-KR" dirty="0"/>
              <a:t>, </a:t>
            </a:r>
            <a:r>
              <a:rPr lang="ko-KR" altLang="en-US" dirty="0"/>
              <a:t>스파크 등 다양한 어플리케이션들은 </a:t>
            </a:r>
            <a:r>
              <a:rPr lang="ko-KR" altLang="en-US" dirty="0" err="1"/>
              <a:t>얀에서</a:t>
            </a:r>
            <a:r>
              <a:rPr lang="ko-KR" altLang="en-US" dirty="0"/>
              <a:t> 리소스를 </a:t>
            </a:r>
            <a:r>
              <a:rPr lang="ko-KR" altLang="en-US" dirty="0" err="1"/>
              <a:t>할당받아서</a:t>
            </a:r>
            <a:r>
              <a:rPr lang="ko-KR" altLang="en-US" dirty="0"/>
              <a:t> 작업을 실행하게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APACHE YARNì ëí ì´ë¯¸ì§ ê²ìê²°ê³¼">
            <a:extLst>
              <a:ext uri="{FF2B5EF4-FFF2-40B4-BE49-F238E27FC236}">
                <a16:creationId xmlns:a16="http://schemas.microsoft.com/office/drawing/2014/main" id="{9615A6F2-A495-451F-8717-D5ADFC2C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27" y="67796"/>
            <a:ext cx="35718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1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Flume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플럼</a:t>
            </a:r>
            <a:r>
              <a:rPr lang="en-US" altLang="ko-KR" dirty="0"/>
              <a:t>(Flume)</a:t>
            </a:r>
            <a:r>
              <a:rPr lang="ko-KR" altLang="en-US" dirty="0"/>
              <a:t>은 분산된 서버에서 에이전트가 설치되고</a:t>
            </a:r>
            <a:r>
              <a:rPr lang="en-US" altLang="ko-KR" dirty="0"/>
              <a:t>, </a:t>
            </a:r>
            <a:r>
              <a:rPr lang="ko-KR" altLang="en-US" dirty="0"/>
              <a:t>에이전트로부터 데이터를 전달받는 </a:t>
            </a:r>
            <a:r>
              <a:rPr lang="ko-KR" altLang="en-US" dirty="0" err="1"/>
              <a:t>콜랙터로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Chukwa</a:t>
            </a:r>
            <a:r>
              <a:rPr lang="ko-KR" altLang="en-US" dirty="0"/>
              <a:t>와의 차이점은 전체 데이터의 흐름을 관리하는 마스터 서버가 있어서 데이터를 어디서 수집하고</a:t>
            </a:r>
            <a:r>
              <a:rPr lang="en-US" altLang="ko-KR" dirty="0"/>
              <a:t>, </a:t>
            </a:r>
            <a:r>
              <a:rPr lang="ko-KR" altLang="en-US" dirty="0"/>
              <a:t>어떤 방식으로 전송하고</a:t>
            </a:r>
            <a:r>
              <a:rPr lang="en-US" altLang="ko-KR" dirty="0"/>
              <a:t>, </a:t>
            </a:r>
            <a:r>
              <a:rPr lang="ko-KR" altLang="en-US" dirty="0"/>
              <a:t>어디에 저장할지를 동적으로 변경할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아파치 오픈소스 프로젝트로 공개되어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D12AD-DAD0-45A7-9705-01AC6767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10" y="164201"/>
            <a:ext cx="1581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Spark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/>
              <a:t>스파크는 인메모리 기반의 범용 데이터 처리 플랫폼이다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배치처리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 SQL </a:t>
            </a:r>
            <a:r>
              <a:rPr lang="ko-KR" altLang="en-US" dirty="0"/>
              <a:t>질의 처리</a:t>
            </a:r>
            <a:r>
              <a:rPr lang="en-US" altLang="ko-KR" dirty="0"/>
              <a:t>, </a:t>
            </a:r>
            <a:r>
              <a:rPr lang="ko-KR" altLang="en-US" dirty="0"/>
              <a:t>스트리밍 데이터 처리</a:t>
            </a:r>
            <a:r>
              <a:rPr lang="en-US" altLang="ko-KR" dirty="0"/>
              <a:t>, </a:t>
            </a:r>
            <a:r>
              <a:rPr lang="ko-KR" altLang="en-US" dirty="0"/>
              <a:t>그래프 라이브러리 처리와 같은 다양한 작업을 수용할 수 있도록 설계되어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가장 빠르게 성장하고 있는 오픈소스 </a:t>
            </a:r>
            <a:r>
              <a:rPr lang="ko-KR" altLang="en-US" dirty="0" err="1"/>
              <a:t>프로젝트중</a:t>
            </a:r>
            <a:r>
              <a:rPr lang="ko-KR" altLang="en-US" dirty="0"/>
              <a:t> 하나이다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975949AF-286E-4BE3-BB4B-C8355FD3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04" y="63675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1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하이브</a:t>
            </a:r>
            <a:r>
              <a:rPr lang="en-US" altLang="ko-KR" dirty="0"/>
              <a:t>(Hive)</a:t>
            </a:r>
            <a:r>
              <a:rPr lang="ko-KR" altLang="en-US" dirty="0"/>
              <a:t>는 </a:t>
            </a:r>
            <a:r>
              <a:rPr lang="ko-KR" altLang="en-US" dirty="0" err="1"/>
              <a:t>하둡</a:t>
            </a:r>
            <a:r>
              <a:rPr lang="ko-KR" altLang="en-US" dirty="0"/>
              <a:t> 기반 </a:t>
            </a:r>
            <a:r>
              <a:rPr lang="ko-KR" altLang="en-US" dirty="0" err="1"/>
              <a:t>데이터웨어하우징용</a:t>
            </a:r>
            <a:r>
              <a:rPr lang="ko-KR" altLang="en-US" dirty="0"/>
              <a:t> 솔루션이다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페이스북에서</a:t>
            </a:r>
            <a:r>
              <a:rPr lang="ko-KR" altLang="en-US" dirty="0"/>
              <a:t> 개발되었으며</a:t>
            </a:r>
            <a:r>
              <a:rPr lang="en-US" altLang="ko-KR" dirty="0"/>
              <a:t>, </a:t>
            </a:r>
            <a:r>
              <a:rPr lang="ko-KR" altLang="en-US" dirty="0"/>
              <a:t>오픈소스로 공개되며 주목받는 기술이다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과 매우 유사한 </a:t>
            </a:r>
            <a:r>
              <a:rPr lang="en-US" altLang="ko-KR" dirty="0"/>
              <a:t>HiveQL</a:t>
            </a:r>
            <a:r>
              <a:rPr lang="ko-KR" altLang="en-US" dirty="0"/>
              <a:t>이라는 쿼리언어를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이로써 </a:t>
            </a:r>
            <a:r>
              <a:rPr lang="en-US" altLang="ko-KR" dirty="0"/>
              <a:t>MapReduce</a:t>
            </a:r>
            <a:r>
              <a:rPr lang="ko-KR" altLang="en-US" dirty="0"/>
              <a:t>를 모르는 데이터분석가들도 쉽게 </a:t>
            </a:r>
            <a:r>
              <a:rPr lang="ko-KR" altLang="en-US" dirty="0" err="1"/>
              <a:t>하둡</a:t>
            </a:r>
            <a:r>
              <a:rPr lang="ko-KR" altLang="en-US" dirty="0"/>
              <a:t> 데이터를 분석할 수 있게 도와준다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HiveQL</a:t>
            </a:r>
            <a:r>
              <a:rPr lang="ko-KR" altLang="en-US" dirty="0"/>
              <a:t>은 내부적으로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err="1"/>
              <a:t>잡으로</a:t>
            </a:r>
            <a:r>
              <a:rPr lang="ko-KR" altLang="en-US" dirty="0"/>
              <a:t> 변환되어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 descr="ìíì¹ íì´ë¸">
            <a:extLst>
              <a:ext uri="{FF2B5EF4-FFF2-40B4-BE49-F238E27FC236}">
                <a16:creationId xmlns:a16="http://schemas.microsoft.com/office/drawing/2014/main" id="{0345D329-B902-4F62-B63E-43924F6F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05" y="244883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50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Zeppelin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제플린</a:t>
            </a:r>
            <a:r>
              <a:rPr lang="en-US" altLang="ko-KR" dirty="0"/>
              <a:t>(Zeppelin)</a:t>
            </a:r>
            <a:r>
              <a:rPr lang="ko-KR" altLang="en-US" dirty="0"/>
              <a:t>은 빅데이터 분석가를 위한 웹 기반의 분석 도구이며</a:t>
            </a:r>
            <a:r>
              <a:rPr lang="en-US" altLang="ko-KR" dirty="0"/>
              <a:t>, </a:t>
            </a:r>
            <a:r>
              <a:rPr lang="ko-KR" altLang="en-US" dirty="0"/>
              <a:t>분석결과를 즉시 표</a:t>
            </a:r>
            <a:r>
              <a:rPr lang="en-US" altLang="ko-KR" dirty="0"/>
              <a:t>, </a:t>
            </a:r>
            <a:r>
              <a:rPr lang="ko-KR" altLang="en-US" dirty="0"/>
              <a:t>그래프로 표현하는 시각화를 지원해준다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아이파이썬</a:t>
            </a:r>
            <a:r>
              <a:rPr lang="en-US" altLang="ko-KR" dirty="0"/>
              <a:t>(</a:t>
            </a:r>
            <a:r>
              <a:rPr lang="en-US" altLang="ko-KR" dirty="0" err="1"/>
              <a:t>iPython</a:t>
            </a:r>
            <a:r>
              <a:rPr lang="en-US" altLang="ko-KR" dirty="0"/>
              <a:t>)</a:t>
            </a:r>
            <a:r>
              <a:rPr lang="ko-KR" altLang="en-US" dirty="0"/>
              <a:t>의 노트북</a:t>
            </a:r>
            <a:r>
              <a:rPr lang="en-US" altLang="ko-KR" dirty="0"/>
              <a:t>(Notebook)</a:t>
            </a:r>
            <a:r>
              <a:rPr lang="ko-KR" altLang="en-US" dirty="0"/>
              <a:t>과 유사한 노트북 기능을 제공하며</a:t>
            </a:r>
            <a:r>
              <a:rPr lang="en-US" altLang="ko-KR" dirty="0"/>
              <a:t>, </a:t>
            </a:r>
            <a:r>
              <a:rPr lang="ko-KR" altLang="en-US" dirty="0"/>
              <a:t>분석가는 이를 통해 손쉽게 데이터를 추출</a:t>
            </a:r>
            <a:r>
              <a:rPr lang="en-US" altLang="ko-KR" dirty="0"/>
              <a:t>, 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공유할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스파크</a:t>
            </a:r>
            <a:r>
              <a:rPr lang="en-US" altLang="ko-KR" dirty="0"/>
              <a:t>, </a:t>
            </a:r>
            <a:r>
              <a:rPr lang="ko-KR" altLang="en-US" dirty="0" err="1"/>
              <a:t>하이브</a:t>
            </a:r>
            <a:r>
              <a:rPr lang="en-US" altLang="ko-KR" dirty="0"/>
              <a:t>, </a:t>
            </a:r>
            <a:r>
              <a:rPr lang="ko-KR" altLang="en-US" dirty="0"/>
              <a:t>타조</a:t>
            </a:r>
            <a:r>
              <a:rPr lang="en-US" altLang="ko-KR" dirty="0"/>
              <a:t>, </a:t>
            </a:r>
            <a:r>
              <a:rPr lang="ko-KR" altLang="en-US" dirty="0" err="1"/>
              <a:t>플링크</a:t>
            </a:r>
            <a:r>
              <a:rPr lang="en-US" altLang="ko-KR" dirty="0"/>
              <a:t>(</a:t>
            </a:r>
            <a:r>
              <a:rPr lang="en-US" altLang="ko-KR" dirty="0" err="1"/>
              <a:t>Flink</a:t>
            </a:r>
            <a:r>
              <a:rPr lang="en-US" altLang="ko-KR" dirty="0"/>
              <a:t>), DBMS,</a:t>
            </a:r>
            <a:r>
              <a:rPr lang="ko-KR" altLang="en-US" dirty="0"/>
              <a:t> </a:t>
            </a:r>
            <a:r>
              <a:rPr lang="ko-KR" altLang="en-US" dirty="0" err="1"/>
              <a:t>카산드라</a:t>
            </a:r>
            <a:r>
              <a:rPr lang="ko-KR" altLang="en-US" dirty="0"/>
              <a:t> 등 다양한 분석 플랫폼과 연동할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apache zeppelinì ëí ì´ë¯¸ì§ ê²ìê²°ê³¼">
            <a:extLst>
              <a:ext uri="{FF2B5EF4-FFF2-40B4-BE49-F238E27FC236}">
                <a16:creationId xmlns:a16="http://schemas.microsoft.com/office/drawing/2014/main" id="{2F4FABD6-5B09-4E42-A95C-05A349DA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29" y="326651"/>
            <a:ext cx="175954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14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Flume (</a:t>
            </a:r>
            <a:r>
              <a:rPr lang="ko-KR" altLang="en-US" dirty="0" err="1"/>
              <a:t>플럼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26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플럼은</a:t>
            </a:r>
            <a:r>
              <a:rPr lang="ko-KR" altLang="en-US" dirty="0"/>
              <a:t> 인공수로</a:t>
            </a:r>
            <a:r>
              <a:rPr lang="en-US" altLang="ko-KR" dirty="0"/>
              <a:t>, </a:t>
            </a:r>
            <a:r>
              <a:rPr lang="ko-KR" altLang="en-US" dirty="0"/>
              <a:t>용수로 등의 사전적 의미를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플럼은</a:t>
            </a:r>
            <a:r>
              <a:rPr lang="ko-KR" altLang="en-US" dirty="0"/>
              <a:t> 여러 서비스 제공 서버에 산재해 있는 로그들을 하나의 로그 수집 서버로 모으는 역할을 수행하는 수집기이다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전형적인 </a:t>
            </a:r>
            <a:r>
              <a:rPr lang="en-US" altLang="ko-KR" dirty="0">
                <a:highlight>
                  <a:srgbClr val="FFFF00"/>
                </a:highlight>
              </a:rPr>
              <a:t>Converging Flow</a:t>
            </a:r>
            <a:r>
              <a:rPr lang="ko-KR" altLang="en-US" dirty="0">
                <a:highlight>
                  <a:srgbClr val="FFFF00"/>
                </a:highlight>
              </a:rPr>
              <a:t>구조</a:t>
            </a:r>
            <a:r>
              <a:rPr lang="ko-KR" altLang="en-US" dirty="0"/>
              <a:t>로 구성되는 </a:t>
            </a:r>
            <a:r>
              <a:rPr lang="en-US" altLang="ko-KR" dirty="0"/>
              <a:t>Flume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FF0000"/>
                </a:solidFill>
              </a:rPr>
              <a:t>스트림 지향의 데이터 플로우</a:t>
            </a:r>
            <a:r>
              <a:rPr lang="ko-KR" altLang="en-US" dirty="0"/>
              <a:t>를 기반으로 하며</a:t>
            </a:r>
            <a:r>
              <a:rPr lang="en-US" altLang="ko-KR" dirty="0"/>
              <a:t>, </a:t>
            </a:r>
            <a:r>
              <a:rPr lang="ko-KR" altLang="en-US" dirty="0"/>
              <a:t>지정된 모든 서버로부터 로그 수집</a:t>
            </a:r>
            <a:r>
              <a:rPr lang="en-US" altLang="ko-KR" dirty="0"/>
              <a:t>, HDFS</a:t>
            </a:r>
            <a:r>
              <a:rPr lang="ko-KR" altLang="en-US" dirty="0"/>
              <a:t>와 같은 중앙 저장소에 적재하여 분석하는 시스템을 구축해야 할 때 적합하다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Converging Flow</a:t>
            </a:r>
            <a:r>
              <a:rPr lang="ko-KR" altLang="en-US" dirty="0"/>
              <a:t>는 추후 설명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98" y="244883"/>
            <a:ext cx="1581150" cy="1504950"/>
          </a:xfrm>
          <a:prstGeom prst="rect">
            <a:avLst/>
          </a:prstGeom>
        </p:spPr>
      </p:pic>
      <p:pic>
        <p:nvPicPr>
          <p:cNvPr id="1026" name="Picture 2" descr="ì¤í¸ë¦¼">
            <a:extLst>
              <a:ext uri="{FF2B5EF4-FFF2-40B4-BE49-F238E27FC236}">
                <a16:creationId xmlns:a16="http://schemas.microsoft.com/office/drawing/2014/main" id="{529E4D52-2670-4802-9744-6F04212B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360" y="3371525"/>
            <a:ext cx="3428285" cy="180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3213F0-9D32-485E-82D0-3D78C628D309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6785442" y="4271758"/>
            <a:ext cx="2011918" cy="115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lume exampleì ëí ì´ë¯¸ì§ ê²ìê²°ê³¼">
            <a:extLst>
              <a:ext uri="{FF2B5EF4-FFF2-40B4-BE49-F238E27FC236}">
                <a16:creationId xmlns:a16="http://schemas.microsoft.com/office/drawing/2014/main" id="{6A167A26-8CBC-4D51-9719-5817356E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" y="3070633"/>
            <a:ext cx="56102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9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</a:t>
            </a:r>
            <a:r>
              <a:rPr lang="ko-KR" altLang="en-US" dirty="0"/>
              <a:t>의 핵심사항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en-US" altLang="ko-KR" dirty="0"/>
              <a:t>Flume</a:t>
            </a:r>
            <a:r>
              <a:rPr lang="ko-KR" altLang="en-US" dirty="0"/>
              <a:t>은 아래 </a:t>
            </a:r>
            <a:r>
              <a:rPr lang="en-US" altLang="ko-KR" dirty="0"/>
              <a:t>4</a:t>
            </a:r>
            <a:r>
              <a:rPr lang="ko-KR" altLang="en-US" dirty="0"/>
              <a:t>가지 사항에 대한 핵심사항을 만족하도록 설계되어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시스템 신뢰성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(Reliability)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장애가 발생시 로그의 유실 없이 전송할 수 있는 기능</a:t>
            </a:r>
            <a:endParaRPr lang="en-US" altLang="ko-KR" dirty="0"/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시스템 확장성 </a:t>
            </a:r>
            <a:r>
              <a:rPr lang="en-US" altLang="ko-KR" dirty="0"/>
              <a:t>(Scalability)</a:t>
            </a:r>
          </a:p>
          <a:p>
            <a:pPr lvl="2"/>
            <a:r>
              <a:rPr lang="en-US" altLang="ko-KR" dirty="0"/>
              <a:t>Agent</a:t>
            </a:r>
            <a:r>
              <a:rPr lang="ko-KR" altLang="en-US" dirty="0"/>
              <a:t>의 추가 및 제거가 용이</a:t>
            </a:r>
            <a:endParaRPr lang="en-US" altLang="ko-KR" dirty="0"/>
          </a:p>
          <a:p>
            <a:pPr lvl="3"/>
            <a:r>
              <a:rPr lang="en-US" altLang="ko-KR" dirty="0"/>
              <a:t>Agent = </a:t>
            </a:r>
            <a:r>
              <a:rPr lang="en-US" altLang="ko-KR" dirty="0" err="1"/>
              <a:t>cron</a:t>
            </a:r>
            <a:r>
              <a:rPr lang="en-US" altLang="ko-KR" dirty="0"/>
              <a:t>, </a:t>
            </a:r>
            <a:r>
              <a:rPr lang="ko-KR" altLang="en-US" dirty="0"/>
              <a:t>트리거와 비슷하다</a:t>
            </a:r>
            <a:r>
              <a:rPr lang="en-US" altLang="ko-KR" dirty="0"/>
              <a:t>. </a:t>
            </a:r>
            <a:r>
              <a:rPr lang="ko-KR" altLang="en-US" dirty="0"/>
              <a:t>관리자의 개입 없이도 정해진 </a:t>
            </a:r>
            <a:r>
              <a:rPr lang="ko-KR" altLang="en-US" dirty="0" err="1"/>
              <a:t>스케쥴에</a:t>
            </a:r>
            <a:r>
              <a:rPr lang="ko-KR" altLang="en-US" dirty="0"/>
              <a:t> 따라 인터넷상에서 정보를 수집하거나 다른 서비스를 수행하는 프로그램을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관리 용이성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(Manageability)</a:t>
            </a:r>
          </a:p>
          <a:p>
            <a:pPr lvl="2"/>
            <a:r>
              <a:rPr lang="ko-KR" altLang="en-US" dirty="0"/>
              <a:t>간결한 구조로 관리가 용이</a:t>
            </a:r>
            <a:endParaRPr lang="en-US" altLang="ko-KR" dirty="0"/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기능 확장성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(Extensibility)</a:t>
            </a:r>
          </a:p>
          <a:p>
            <a:pPr lvl="2"/>
            <a:r>
              <a:rPr lang="ko-KR" altLang="en-US" dirty="0"/>
              <a:t>새로운 기능을 쉽게 추가할 수 있음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52" y="244883"/>
            <a:ext cx="1581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7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</a:t>
            </a:r>
            <a:r>
              <a:rPr lang="ko-KR" altLang="en-US" dirty="0" err="1"/>
              <a:t>버전별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Flume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OG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NG</a:t>
            </a:r>
            <a:r>
              <a:rPr lang="ko-KR" altLang="en-US" dirty="0">
                <a:solidFill>
                  <a:srgbClr val="FF0000"/>
                </a:solidFill>
              </a:rPr>
              <a:t>로 나뉘어져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/>
              <a:t>마치 </a:t>
            </a: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2.X</a:t>
            </a:r>
            <a:r>
              <a:rPr lang="ko-KR" altLang="en-US" dirty="0"/>
              <a:t>버전으로 나뉘는 것으로 생각하면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Flume OG – 0.9.x</a:t>
            </a:r>
          </a:p>
          <a:p>
            <a:pPr lvl="1"/>
            <a:r>
              <a:rPr lang="en-US" altLang="ko-KR" dirty="0"/>
              <a:t>Cloudera</a:t>
            </a:r>
            <a:r>
              <a:rPr lang="ko-KR" altLang="en-US" dirty="0"/>
              <a:t> 라는 곳에서 </a:t>
            </a:r>
            <a:r>
              <a:rPr lang="en-US" altLang="ko-KR" dirty="0"/>
              <a:t>0.94</a:t>
            </a:r>
            <a:r>
              <a:rPr lang="ko-KR" altLang="en-US" dirty="0"/>
              <a:t>버전까지 만들었다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Flume NG – 1.x</a:t>
            </a:r>
          </a:p>
          <a:p>
            <a:pPr lvl="1"/>
            <a:r>
              <a:rPr lang="en-US" altLang="ko-KR" dirty="0"/>
              <a:t>1.0</a:t>
            </a:r>
            <a:r>
              <a:rPr lang="ko-KR" altLang="en-US" dirty="0"/>
              <a:t>버전부터 아파치로 이전</a:t>
            </a:r>
            <a:r>
              <a:rPr lang="en-US" altLang="ko-KR" dirty="0"/>
              <a:t>, </a:t>
            </a:r>
            <a:r>
              <a:rPr lang="ko-KR" altLang="en-US" dirty="0"/>
              <a:t>아파치 핵심 프로젝트로 이전되었다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버전은 </a:t>
            </a:r>
            <a:r>
              <a:rPr lang="en-US" altLang="ko-KR" dirty="0"/>
              <a:t>Flume 1.9</a:t>
            </a:r>
            <a:r>
              <a:rPr lang="ko-KR" altLang="en-US" dirty="0"/>
              <a:t>버전까지 나와있다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10" y="244883"/>
            <a:ext cx="1581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45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OG (~0.94 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en-US" altLang="ko-KR" dirty="0"/>
              <a:t>Flume OG (~0.94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48" y="209024"/>
            <a:ext cx="1581150" cy="1504950"/>
          </a:xfrm>
          <a:prstGeom prst="rect">
            <a:avLst/>
          </a:prstGeom>
        </p:spPr>
      </p:pic>
      <p:pic>
        <p:nvPicPr>
          <p:cNvPr id="2050" name="Picture 2" descr="https://t1.daumcdn.net/cfile/tistory/2415FE3951E5FAF419">
            <a:extLst>
              <a:ext uri="{FF2B5EF4-FFF2-40B4-BE49-F238E27FC236}">
                <a16:creationId xmlns:a16="http://schemas.microsoft.com/office/drawing/2014/main" id="{BE3CFC1B-4EB5-420F-B863-7D0F3B89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19407"/>
            <a:ext cx="3718823" cy="43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20D5BC-F41E-4632-90F4-91F758B2A09D}"/>
              </a:ext>
            </a:extLst>
          </p:cNvPr>
          <p:cNvSpPr txBox="1">
            <a:spLocks/>
          </p:cNvSpPr>
          <p:nvPr/>
        </p:nvSpPr>
        <p:spPr>
          <a:xfrm>
            <a:off x="4623514" y="1749832"/>
            <a:ext cx="5102587" cy="496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OG</a:t>
            </a:r>
            <a:r>
              <a:rPr lang="ko-KR" altLang="en-US" dirty="0"/>
              <a:t>버전의 특징</a:t>
            </a:r>
            <a:endParaRPr lang="en-US" altLang="ko-KR" dirty="0"/>
          </a:p>
          <a:p>
            <a:pPr lvl="1"/>
            <a:r>
              <a:rPr lang="ko-KR" altLang="en-US" dirty="0"/>
              <a:t>로그를 수집할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en-US" altLang="ko-KR" dirty="0"/>
              <a:t>agent</a:t>
            </a:r>
            <a:r>
              <a:rPr lang="ko-KR" altLang="en-US" dirty="0"/>
              <a:t>를 구성하고 로그를 수집 하여 저장소에 저장할 </a:t>
            </a:r>
            <a:r>
              <a:rPr lang="en-US" altLang="ko-KR" dirty="0"/>
              <a:t>collector</a:t>
            </a:r>
            <a:r>
              <a:rPr lang="ko-KR" altLang="en-US" dirty="0"/>
              <a:t>를 설치하여 저장한다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서버는 </a:t>
            </a:r>
            <a:r>
              <a:rPr lang="en-US" altLang="ko-KR" dirty="0"/>
              <a:t>agent</a:t>
            </a:r>
            <a:r>
              <a:rPr lang="ko-KR" altLang="en-US" dirty="0"/>
              <a:t>와 </a:t>
            </a:r>
            <a:r>
              <a:rPr lang="en-US" altLang="ko-KR" dirty="0"/>
              <a:t>collector</a:t>
            </a:r>
            <a:r>
              <a:rPr lang="ko-KR" altLang="en-US" dirty="0"/>
              <a:t>를 관리하여 데이터 흐름을 보면서 관리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자세히 설명</a:t>
            </a:r>
            <a:endParaRPr lang="en-US" altLang="ko-KR" dirty="0"/>
          </a:p>
          <a:p>
            <a:pPr lvl="1"/>
            <a:r>
              <a:rPr lang="en-US" altLang="ko-KR" dirty="0"/>
              <a:t>Flume OG</a:t>
            </a:r>
            <a:r>
              <a:rPr lang="ko-KR" altLang="en-US" dirty="0"/>
              <a:t>는 각각의 </a:t>
            </a:r>
            <a:r>
              <a:rPr lang="ko-KR" altLang="en-US" dirty="0" err="1"/>
              <a:t>머신에</a:t>
            </a:r>
            <a:r>
              <a:rPr lang="ko-KR" altLang="en-US" dirty="0"/>
              <a:t> 있는 </a:t>
            </a:r>
            <a:r>
              <a:rPr lang="en-US" altLang="ko-KR" dirty="0"/>
              <a:t>Agent</a:t>
            </a:r>
            <a:r>
              <a:rPr lang="ko-KR" altLang="en-US" dirty="0"/>
              <a:t>가 모은 데이터를 </a:t>
            </a:r>
            <a:r>
              <a:rPr lang="en-US" altLang="ko-KR" dirty="0"/>
              <a:t>Collector</a:t>
            </a:r>
            <a:r>
              <a:rPr lang="ko-KR" altLang="en-US" dirty="0"/>
              <a:t>라는 곳으로 보냄</a:t>
            </a:r>
            <a:endParaRPr lang="en-US" altLang="ko-KR" dirty="0"/>
          </a:p>
          <a:p>
            <a:pPr lvl="1"/>
            <a:r>
              <a:rPr lang="en-US" altLang="ko-KR" dirty="0"/>
              <a:t>Collector</a:t>
            </a:r>
            <a:r>
              <a:rPr lang="ko-KR" altLang="en-US" dirty="0"/>
              <a:t>는 </a:t>
            </a:r>
            <a:r>
              <a:rPr lang="en-US" altLang="ko-KR" dirty="0"/>
              <a:t>Agent</a:t>
            </a:r>
            <a:r>
              <a:rPr lang="ko-KR" altLang="en-US" dirty="0"/>
              <a:t>에서 받은 데이터를 최종 저장 공간인 </a:t>
            </a:r>
            <a:r>
              <a:rPr lang="en-US" altLang="ko-KR" dirty="0"/>
              <a:t>HDFS</a:t>
            </a:r>
            <a:r>
              <a:rPr lang="ko-KR" altLang="en-US" dirty="0"/>
              <a:t>로 보냄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이런 데이터 흐름을 관리하는 곳이 </a:t>
            </a:r>
            <a:r>
              <a:rPr lang="en-US" altLang="ko-KR" dirty="0"/>
              <a:t>Master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en-US" altLang="ko-KR" dirty="0"/>
              <a:t>Agent </a:t>
            </a:r>
            <a:r>
              <a:rPr lang="ko-KR" altLang="en-US" dirty="0"/>
              <a:t>확장이나 </a:t>
            </a:r>
            <a:r>
              <a:rPr lang="en-US" altLang="ko-KR" dirty="0"/>
              <a:t>Collector</a:t>
            </a:r>
            <a:r>
              <a:rPr lang="ko-KR" altLang="en-US" dirty="0"/>
              <a:t>를 확장할 때 마다 </a:t>
            </a:r>
            <a:r>
              <a:rPr lang="en-US" altLang="ko-KR" dirty="0"/>
              <a:t>Master</a:t>
            </a:r>
            <a:r>
              <a:rPr lang="ko-KR" altLang="en-US" dirty="0"/>
              <a:t>를 다시 설정해야 하는 구조이다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마치 자바에서 인터페이스로 구현하지 않고 </a:t>
            </a:r>
            <a:r>
              <a:rPr lang="en-US" altLang="ko-KR" dirty="0"/>
              <a:t>class </a:t>
            </a:r>
            <a:r>
              <a:rPr lang="en-US" altLang="ko-KR" dirty="0" err="1"/>
              <a:t>class</a:t>
            </a:r>
            <a:r>
              <a:rPr lang="en-US" altLang="ko-KR" dirty="0"/>
              <a:t> = new class() </a:t>
            </a:r>
            <a:r>
              <a:rPr lang="ko-KR" altLang="en-US" dirty="0"/>
              <a:t>식으로 </a:t>
            </a:r>
            <a:r>
              <a:rPr lang="ko-KR" altLang="en-US" dirty="0" err="1"/>
              <a:t>구현해야했다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32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21F0-50DF-492B-8D0B-2C6967D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A02E6-F600-4CE8-B2A8-9BBB7E30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기존의 관계형 데이터베이스인 </a:t>
            </a:r>
            <a:r>
              <a:rPr lang="en-US" altLang="ko-KR" dirty="0"/>
              <a:t>RDBMS</a:t>
            </a:r>
            <a:r>
              <a:rPr lang="ko-KR" altLang="en-US" dirty="0"/>
              <a:t>에 저장이 가능하지만</a:t>
            </a:r>
            <a:r>
              <a:rPr lang="en-US" altLang="ko-KR" dirty="0"/>
              <a:t>, </a:t>
            </a:r>
            <a:r>
              <a:rPr lang="ko-KR" altLang="en-US" dirty="0"/>
              <a:t>비정형 데이터를 </a:t>
            </a:r>
            <a:r>
              <a:rPr lang="en-US" altLang="ko-KR" dirty="0"/>
              <a:t>RDBMS</a:t>
            </a:r>
            <a:r>
              <a:rPr lang="ko-KR" altLang="en-US" dirty="0"/>
              <a:t>에 저장하기에는 데이터가 너무 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오픈소스 프로젝트이기 때문에 라이선스 비용에 대한 부담이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RDBMS</a:t>
            </a:r>
            <a:r>
              <a:rPr lang="ko-KR" altLang="en-US" dirty="0"/>
              <a:t>는 데이터가 저장된 서버에서 데이터를 처리하는 방식이지만</a:t>
            </a:r>
            <a:r>
              <a:rPr lang="en-US" altLang="ko-KR" dirty="0"/>
              <a:t>, </a:t>
            </a:r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ko-KR" altLang="en-US" dirty="0" err="1"/>
              <a:t>여러대에</a:t>
            </a:r>
            <a:r>
              <a:rPr lang="ko-KR" altLang="en-US" dirty="0"/>
              <a:t> 서버를 데이터에 저장하고</a:t>
            </a:r>
            <a:r>
              <a:rPr lang="en-US" altLang="ko-KR" dirty="0"/>
              <a:t>, </a:t>
            </a:r>
            <a:r>
              <a:rPr lang="ko-KR" altLang="en-US" dirty="0"/>
              <a:t>데이터가 저장된 각 서버에서 동시에 데이터를 처리하는 방식이다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분산저장으로 만약에 데이터를 저장하는 곳이 </a:t>
            </a:r>
            <a:r>
              <a:rPr lang="ko-KR" altLang="en-US" dirty="0" err="1"/>
              <a:t>정지됐을시에</a:t>
            </a:r>
            <a:r>
              <a:rPr lang="ko-KR" altLang="en-US" dirty="0"/>
              <a:t> 다른 서버에 있는 데이터를 불러올 수 있으므로 서버정지에 대한 대응이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아마존</a:t>
            </a:r>
            <a:r>
              <a:rPr lang="en-US" altLang="ko-KR" dirty="0"/>
              <a:t>, </a:t>
            </a:r>
            <a:r>
              <a:rPr lang="ko-KR" altLang="en-US" dirty="0"/>
              <a:t>이베이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다음카카오</a:t>
            </a:r>
            <a:r>
              <a:rPr lang="ko-KR" altLang="en-US" dirty="0"/>
              <a:t> 등 </a:t>
            </a:r>
            <a:r>
              <a:rPr lang="ko-KR" altLang="en-US" dirty="0" err="1"/>
              <a:t>여러곳에서</a:t>
            </a:r>
            <a:r>
              <a:rPr lang="ko-KR" altLang="en-US" dirty="0"/>
              <a:t> </a:t>
            </a:r>
            <a:r>
              <a:rPr lang="ko-KR" altLang="en-US" dirty="0" err="1"/>
              <a:t>사용중이다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833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(</a:t>
            </a:r>
            <a:r>
              <a:rPr lang="en-US" altLang="ko-KR" dirty="0" err="1"/>
              <a:t>ver</a:t>
            </a:r>
            <a:r>
              <a:rPr lang="en-US" altLang="ko-KR" dirty="0"/>
              <a:t> 1.0~)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en-US" altLang="ko-KR" dirty="0"/>
              <a:t>Flume NG (1.0 </a:t>
            </a:r>
            <a:r>
              <a:rPr lang="ko-KR" altLang="en-US" dirty="0"/>
              <a:t>버전 </a:t>
            </a:r>
            <a:r>
              <a:rPr lang="en-US" altLang="ko-KR" dirty="0"/>
              <a:t>~)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95" y="209024"/>
            <a:ext cx="1581150" cy="15049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20D5BC-F41E-4632-90F4-91F758B2A09D}"/>
              </a:ext>
            </a:extLst>
          </p:cNvPr>
          <p:cNvSpPr txBox="1">
            <a:spLocks/>
          </p:cNvSpPr>
          <p:nvPr/>
        </p:nvSpPr>
        <p:spPr>
          <a:xfrm>
            <a:off x="4623514" y="1749832"/>
            <a:ext cx="5102587" cy="496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126" name="Picture 6" descr="http://www.nextree.co.kr/content/images/2016/09/image0011.png">
            <a:extLst>
              <a:ext uri="{FF2B5EF4-FFF2-40B4-BE49-F238E27FC236}">
                <a16:creationId xmlns:a16="http://schemas.microsoft.com/office/drawing/2014/main" id="{CF6AF59B-2878-4942-9538-C7953BD2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2" y="2774948"/>
            <a:ext cx="4338841" cy="28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D5E92C8-4BBC-4D00-B169-18ED59C99F30}"/>
              </a:ext>
            </a:extLst>
          </p:cNvPr>
          <p:cNvSpPr txBox="1">
            <a:spLocks/>
          </p:cNvSpPr>
          <p:nvPr/>
        </p:nvSpPr>
        <p:spPr>
          <a:xfrm>
            <a:off x="5011655" y="1966258"/>
            <a:ext cx="6537754" cy="4891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NG</a:t>
            </a:r>
            <a:r>
              <a:rPr lang="ko-KR" altLang="en-US" dirty="0"/>
              <a:t>버전의 특징</a:t>
            </a:r>
            <a:endParaRPr lang="en-US" altLang="ko-KR" dirty="0"/>
          </a:p>
          <a:p>
            <a:pPr lvl="1"/>
            <a:r>
              <a:rPr lang="en-US" altLang="ko-KR" dirty="0"/>
              <a:t>Master </a:t>
            </a:r>
            <a:r>
              <a:rPr lang="ko-KR" altLang="en-US" dirty="0"/>
              <a:t>삭제</a:t>
            </a:r>
            <a:r>
              <a:rPr lang="en-US" altLang="ko-KR" dirty="0"/>
              <a:t>, Collector</a:t>
            </a:r>
            <a:r>
              <a:rPr lang="ko-KR" altLang="en-US" dirty="0"/>
              <a:t>의 개념 사라짐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Flume NG Agent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r>
              <a:rPr lang="en-US" altLang="ko-KR" dirty="0"/>
              <a:t>Source : Event</a:t>
            </a:r>
            <a:r>
              <a:rPr lang="ko-KR" altLang="en-US" dirty="0"/>
              <a:t>를 받아 입력된 정보를 </a:t>
            </a:r>
            <a:r>
              <a:rPr lang="en-US" altLang="ko-KR" dirty="0"/>
              <a:t>Sink (Channel) </a:t>
            </a:r>
            <a:r>
              <a:rPr lang="ko-KR" altLang="en-US" dirty="0"/>
              <a:t>로 전달한다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Channel : Event</a:t>
            </a:r>
            <a:r>
              <a:rPr lang="ko-KR" altLang="en-US" dirty="0"/>
              <a:t>를 임시로 보관한다</a:t>
            </a:r>
            <a:r>
              <a:rPr lang="en-US" altLang="ko-KR" dirty="0"/>
              <a:t>.  </a:t>
            </a:r>
          </a:p>
          <a:p>
            <a:pPr lvl="2"/>
            <a:r>
              <a:rPr lang="en-US" altLang="ko-KR" dirty="0"/>
              <a:t>Source</a:t>
            </a:r>
            <a:r>
              <a:rPr lang="ko-KR" altLang="en-US" dirty="0"/>
              <a:t>와 </a:t>
            </a:r>
            <a:r>
              <a:rPr lang="en-US" altLang="ko-KR" dirty="0"/>
              <a:t>Sink</a:t>
            </a:r>
            <a:r>
              <a:rPr lang="ko-KR" altLang="en-US" dirty="0"/>
              <a:t>의 </a:t>
            </a:r>
            <a:r>
              <a:rPr lang="en-US" altLang="ko-KR" dirty="0"/>
              <a:t>dependency</a:t>
            </a:r>
            <a:r>
              <a:rPr lang="ko-KR" altLang="en-US" dirty="0"/>
              <a:t>를 제거하고 장애를 대비하기 위하여 중간채널을 제공</a:t>
            </a:r>
            <a:endParaRPr lang="en-US" altLang="ko-KR" dirty="0"/>
          </a:p>
          <a:p>
            <a:pPr lvl="2"/>
            <a:r>
              <a:rPr lang="en-US" altLang="ko-KR" dirty="0"/>
              <a:t>Source</a:t>
            </a:r>
            <a:r>
              <a:rPr lang="ko-KR" altLang="en-US" dirty="0"/>
              <a:t>는 </a:t>
            </a:r>
            <a:r>
              <a:rPr lang="en-US" altLang="ko-KR" dirty="0"/>
              <a:t>channel</a:t>
            </a:r>
            <a:r>
              <a:rPr lang="ko-KR" altLang="en-US" dirty="0"/>
              <a:t>에 </a:t>
            </a:r>
            <a:r>
              <a:rPr lang="en-US" altLang="ko-KR" dirty="0"/>
              <a:t>event</a:t>
            </a:r>
            <a:r>
              <a:rPr lang="ko-KR" altLang="en-US" dirty="0"/>
              <a:t>를 저장하며 </a:t>
            </a:r>
            <a:r>
              <a:rPr lang="en-US" altLang="ko-KR" dirty="0"/>
              <a:t>sink</a:t>
            </a:r>
            <a:r>
              <a:rPr lang="ko-KR" altLang="en-US" dirty="0"/>
              <a:t>는 채널로부터 정보를 전달받아 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Sink : </a:t>
            </a:r>
            <a:r>
              <a:rPr lang="ko-KR" altLang="en-US" dirty="0"/>
              <a:t>채널로부터 </a:t>
            </a:r>
            <a:r>
              <a:rPr lang="en-US" altLang="ko-KR" dirty="0"/>
              <a:t>Source</a:t>
            </a:r>
            <a:r>
              <a:rPr lang="ko-KR" altLang="en-US" dirty="0"/>
              <a:t>가 전달한 </a:t>
            </a:r>
            <a:r>
              <a:rPr lang="en-US" altLang="ko-KR" dirty="0"/>
              <a:t>event</a:t>
            </a:r>
            <a:r>
              <a:rPr lang="ko-KR" altLang="en-US" dirty="0"/>
              <a:t>정보를 </a:t>
            </a:r>
            <a:r>
              <a:rPr lang="en-US" altLang="ko-KR" dirty="0"/>
              <a:t>HDFS</a:t>
            </a:r>
            <a:r>
              <a:rPr lang="ko-KR" altLang="en-US" dirty="0"/>
              <a:t>로 저장하거나 다음 </a:t>
            </a:r>
            <a:r>
              <a:rPr lang="en-US" altLang="ko-KR" dirty="0"/>
              <a:t>Tier</a:t>
            </a:r>
            <a:r>
              <a:rPr lang="ko-KR" altLang="en-US" dirty="0"/>
              <a:t>의 </a:t>
            </a:r>
            <a:r>
              <a:rPr lang="en-US" altLang="ko-KR" dirty="0"/>
              <a:t>Agent </a:t>
            </a:r>
            <a:r>
              <a:rPr lang="ko-KR" altLang="en-US" dirty="0"/>
              <a:t>또는 </a:t>
            </a:r>
            <a:r>
              <a:rPr lang="en-US" altLang="ko-KR" dirty="0"/>
              <a:t>DB</a:t>
            </a:r>
            <a:r>
              <a:rPr lang="ko-KR" altLang="en-US" dirty="0"/>
              <a:t>로 전달한다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 지정된 프로토콜의 </a:t>
            </a:r>
            <a:r>
              <a:rPr lang="en-US" altLang="ko-KR" dirty="0"/>
              <a:t>type</a:t>
            </a:r>
            <a:r>
              <a:rPr lang="ko-KR" altLang="en-US" dirty="0"/>
              <a:t>에 따른 처리를 진행한다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후 </a:t>
            </a:r>
            <a:r>
              <a:rPr lang="en-US" altLang="ko-KR" dirty="0"/>
              <a:t>Channel</a:t>
            </a:r>
            <a:r>
              <a:rPr lang="ko-KR" altLang="en-US" dirty="0"/>
              <a:t>에서 해당 </a:t>
            </a:r>
            <a:r>
              <a:rPr lang="en-US" altLang="ko-KR" dirty="0"/>
              <a:t>Event</a:t>
            </a:r>
            <a:r>
              <a:rPr lang="ko-KR" altLang="en-US" dirty="0"/>
              <a:t>를 삭제한다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64CF2-3567-45B0-A74F-79008171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104" y="1389204"/>
            <a:ext cx="1647488" cy="1229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E8150-B967-464F-B9C8-E60EBF910798}"/>
              </a:ext>
            </a:extLst>
          </p:cNvPr>
          <p:cNvSpPr txBox="1"/>
          <p:nvPr/>
        </p:nvSpPr>
        <p:spPr>
          <a:xfrm>
            <a:off x="668294" y="2295117"/>
            <a:ext cx="510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Flume NG</a:t>
            </a:r>
            <a:r>
              <a:rPr lang="ko-KR" altLang="en-US" dirty="0"/>
              <a:t>의 기본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**Agent </a:t>
            </a:r>
            <a:r>
              <a:rPr lang="ko-KR" altLang="en-US" dirty="0"/>
              <a:t>한 개에 대한 </a:t>
            </a:r>
            <a:r>
              <a:rPr lang="ko-KR" altLang="en-US" dirty="0" err="1"/>
              <a:t>아키텍쳐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789ED2-76CE-4D11-B18F-E240B90A77EF}"/>
              </a:ext>
            </a:extLst>
          </p:cNvPr>
          <p:cNvSpPr/>
          <p:nvPr/>
        </p:nvSpPr>
        <p:spPr>
          <a:xfrm>
            <a:off x="1665027" y="4694830"/>
            <a:ext cx="655092" cy="30025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60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en-US" altLang="ko-KR" dirty="0"/>
              <a:t>Flume OG, NG </a:t>
            </a:r>
            <a:r>
              <a:rPr lang="ko-KR" altLang="en-US" dirty="0"/>
              <a:t>차이 한눈에 확인하기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98" y="244883"/>
            <a:ext cx="1581150" cy="15049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20D5BC-F41E-4632-90F4-91F758B2A09D}"/>
              </a:ext>
            </a:extLst>
          </p:cNvPr>
          <p:cNvSpPr txBox="1">
            <a:spLocks/>
          </p:cNvSpPr>
          <p:nvPr/>
        </p:nvSpPr>
        <p:spPr>
          <a:xfrm>
            <a:off x="4623514" y="1749832"/>
            <a:ext cx="5102587" cy="496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1" name="Picture 2" descr="https://t1.daumcdn.net/cfile/tistory/2415FE3951E5FAF419">
            <a:extLst>
              <a:ext uri="{FF2B5EF4-FFF2-40B4-BE49-F238E27FC236}">
                <a16:creationId xmlns:a16="http://schemas.microsoft.com/office/drawing/2014/main" id="{FF3F80FC-2D74-43A7-B5BF-1A70D1BF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19407"/>
            <a:ext cx="3718823" cy="43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nextree.co.kr/content/images/2016/09/image0011.png">
            <a:extLst>
              <a:ext uri="{FF2B5EF4-FFF2-40B4-BE49-F238E27FC236}">
                <a16:creationId xmlns:a16="http://schemas.microsoft.com/office/drawing/2014/main" id="{9DCE2257-5C58-462D-9DE3-BDF4F600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71" y="433591"/>
            <a:ext cx="5709565" cy="26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nextree.co.kr/content/images/2016/09/flume03.jpg">
            <a:extLst>
              <a:ext uri="{FF2B5EF4-FFF2-40B4-BE49-F238E27FC236}">
                <a16:creationId xmlns:a16="http://schemas.microsoft.com/office/drawing/2014/main" id="{1E67F3A9-4C5A-4D35-94E2-F6C2DBB7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16" y="3189010"/>
            <a:ext cx="5282186" cy="33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A96D617-14CB-4D02-B471-B9EC31C70841}"/>
              </a:ext>
            </a:extLst>
          </p:cNvPr>
          <p:cNvCxnSpPr/>
          <p:nvPr/>
        </p:nvCxnSpPr>
        <p:spPr>
          <a:xfrm flipV="1">
            <a:off x="1473958" y="2347415"/>
            <a:ext cx="5308979" cy="95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4D124F-357F-4C9D-97D3-CA7E8844EFB9}"/>
              </a:ext>
            </a:extLst>
          </p:cNvPr>
          <p:cNvCxnSpPr>
            <a:cxnSpLocks/>
          </p:cNvCxnSpPr>
          <p:nvPr/>
        </p:nvCxnSpPr>
        <p:spPr>
          <a:xfrm flipH="1" flipV="1">
            <a:off x="7082119" y="2442950"/>
            <a:ext cx="80681" cy="1268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EA0D4-A311-44D2-B11B-6D3A00642983}"/>
              </a:ext>
            </a:extLst>
          </p:cNvPr>
          <p:cNvSpPr/>
          <p:nvPr/>
        </p:nvSpPr>
        <p:spPr>
          <a:xfrm>
            <a:off x="672814" y="6073254"/>
            <a:ext cx="3718823" cy="3651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A70A31-357C-496E-81BC-43E88F9A9C09}"/>
              </a:ext>
            </a:extLst>
          </p:cNvPr>
          <p:cNvSpPr/>
          <p:nvPr/>
        </p:nvSpPr>
        <p:spPr>
          <a:xfrm>
            <a:off x="6878475" y="3169594"/>
            <a:ext cx="2847626" cy="3651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D4F51F-27DB-47C8-9DB4-3B40C1D5DA3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4391637" y="3352182"/>
            <a:ext cx="2486838" cy="29036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43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Converging Flow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수로 수렴 흐름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2"/>
            <a:ext cx="8596668" cy="5108167"/>
          </a:xfrm>
        </p:spPr>
        <p:txBody>
          <a:bodyPr>
            <a:normAutofit/>
          </a:bodyPr>
          <a:lstStyle/>
          <a:p>
            <a:r>
              <a:rPr lang="en-US" altLang="ko-KR" dirty="0"/>
              <a:t>HDFS Direct </a:t>
            </a:r>
            <a:r>
              <a:rPr lang="ko-KR" altLang="en-US" dirty="0"/>
              <a:t>연동 </a:t>
            </a:r>
            <a:r>
              <a:rPr lang="en-US" altLang="ko-KR" dirty="0"/>
              <a:t>(Flume X)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각 서버의 로그를 수집하기 위해서 </a:t>
            </a:r>
            <a:r>
              <a:rPr lang="en-US" altLang="ko-KR" dirty="0"/>
              <a:t>HDFS</a:t>
            </a:r>
            <a:r>
              <a:rPr lang="ko-KR" altLang="en-US" dirty="0"/>
              <a:t>로 직접 연결하는 구조</a:t>
            </a:r>
            <a:endParaRPr lang="en-US" altLang="ko-KR" dirty="0"/>
          </a:p>
          <a:p>
            <a:r>
              <a:rPr lang="ko-KR" altLang="en-US" dirty="0"/>
              <a:t>각 서버마다 연동을 위한 복잡한 코드들과 지속적인 관리가 필요하다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유지보수 비용 측면이나 확장성 관점에서는 추천할 수 없는 구조이다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마치 자바에서 인터페이스 전혀 </a:t>
            </a:r>
            <a:r>
              <a:rPr lang="ko-KR" altLang="en-US" dirty="0" err="1"/>
              <a:t>안쓰는</a:t>
            </a:r>
            <a:r>
              <a:rPr lang="ko-KR" altLang="en-US" dirty="0"/>
              <a:t> </a:t>
            </a:r>
            <a:r>
              <a:rPr lang="ko-KR" altLang="en-US" dirty="0" err="1"/>
              <a:t>행위랑</a:t>
            </a:r>
            <a:r>
              <a:rPr lang="ko-KR" altLang="en-US" dirty="0"/>
              <a:t> 비슷하다고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Flume OG</a:t>
            </a:r>
            <a:r>
              <a:rPr lang="ko-KR" altLang="en-US" dirty="0"/>
              <a:t>와 비슷하다고 볼 수도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14" y="244883"/>
            <a:ext cx="1581150" cy="1504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20DF43-8145-4E4F-87FD-3F04D176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4" y="2114551"/>
            <a:ext cx="4782247" cy="25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6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Converging Flow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수로 수렴 흐름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2"/>
            <a:ext cx="8430243" cy="510816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Single Flume Agent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웹 서버에서 로그 수집의 권한을 </a:t>
            </a:r>
            <a:r>
              <a:rPr lang="en-US" altLang="ko-KR" dirty="0"/>
              <a:t>Flume</a:t>
            </a:r>
            <a:r>
              <a:rPr lang="ko-KR" altLang="en-US" dirty="0"/>
              <a:t>에 위임함으로써 각 서버들은 더 빠르게 전송할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왜냐하면 </a:t>
            </a:r>
            <a:r>
              <a:rPr lang="en-US" altLang="ko-KR" dirty="0"/>
              <a:t>Flume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서버에서 </a:t>
            </a:r>
            <a:r>
              <a:rPr lang="en-US" altLang="ko-KR" dirty="0"/>
              <a:t>HDFS</a:t>
            </a:r>
            <a:r>
              <a:rPr lang="ko-KR" altLang="en-US" dirty="0"/>
              <a:t>로 저장하는 작업도 </a:t>
            </a:r>
            <a:r>
              <a:rPr lang="ko-KR" altLang="en-US" dirty="0" err="1"/>
              <a:t>해야하고</a:t>
            </a:r>
            <a:r>
              <a:rPr lang="ko-KR" altLang="en-US" dirty="0"/>
              <a:t> 그러면 서버의 과부하가 많아진다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Flume</a:t>
            </a:r>
            <a:r>
              <a:rPr lang="ko-KR" altLang="en-US" dirty="0"/>
              <a:t>을 이용하면 그냥 </a:t>
            </a:r>
            <a:r>
              <a:rPr lang="en-US" altLang="ko-KR" dirty="0"/>
              <a:t>raw</a:t>
            </a:r>
            <a:r>
              <a:rPr lang="ko-KR" altLang="en-US" dirty="0"/>
              <a:t>파일 전체를 </a:t>
            </a:r>
            <a:r>
              <a:rPr lang="en-US" altLang="ko-KR" dirty="0"/>
              <a:t>Flume</a:t>
            </a:r>
            <a:r>
              <a:rPr lang="ko-KR" altLang="en-US" dirty="0"/>
              <a:t>으로 보내면 끝나는 작업이 되므로 편하다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Flume Agent</a:t>
            </a:r>
            <a:r>
              <a:rPr lang="ko-KR" altLang="en-US" dirty="0"/>
              <a:t>에서 </a:t>
            </a:r>
            <a:r>
              <a:rPr lang="en-US" altLang="ko-KR" dirty="0"/>
              <a:t>Channel</a:t>
            </a:r>
            <a:r>
              <a:rPr lang="ko-KR" altLang="en-US" dirty="0"/>
              <a:t>이 존재하므로 문제 발생에 대한 대처도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문제점으로는 하나의 </a:t>
            </a:r>
            <a:r>
              <a:rPr lang="en-US" altLang="ko-KR" dirty="0"/>
              <a:t>Flume Agent</a:t>
            </a:r>
            <a:r>
              <a:rPr lang="ko-KR" altLang="en-US" dirty="0"/>
              <a:t>가 로그를 수집함으로써 </a:t>
            </a:r>
            <a:r>
              <a:rPr lang="en-US" altLang="ko-KR" dirty="0"/>
              <a:t>Flume Agent</a:t>
            </a:r>
            <a:r>
              <a:rPr lang="ko-KR" altLang="en-US" dirty="0"/>
              <a:t>가 </a:t>
            </a:r>
            <a:r>
              <a:rPr lang="ko-KR" altLang="en-US" dirty="0" err="1"/>
              <a:t>고장시</a:t>
            </a:r>
            <a:r>
              <a:rPr lang="ko-KR" altLang="en-US" dirty="0"/>
              <a:t> 로그수집이 바로 중단되는 문제를 가지고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14" y="244883"/>
            <a:ext cx="1581150" cy="1504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17B655-F187-49A5-80C4-3894402F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5" y="2092733"/>
            <a:ext cx="4884678" cy="22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1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Converging Flow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수로 수렴 흐름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2"/>
            <a:ext cx="8430243" cy="5108167"/>
          </a:xfrm>
        </p:spPr>
        <p:txBody>
          <a:bodyPr>
            <a:normAutofit/>
          </a:bodyPr>
          <a:lstStyle/>
          <a:p>
            <a:r>
              <a:rPr lang="en-US" altLang="ko-KR" dirty="0"/>
              <a:t>Multi Flume Agent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Flume Agent </a:t>
            </a:r>
            <a:r>
              <a:rPr lang="ko-KR" altLang="en-US" dirty="0"/>
              <a:t>장애 발생시 최소한의 투자 비용으로 가용성을 확보할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 err="1"/>
              <a:t>FlumeAgent</a:t>
            </a:r>
            <a:r>
              <a:rPr lang="ko-KR" altLang="en-US" dirty="0"/>
              <a:t>가 정지되더라도 백업 </a:t>
            </a:r>
            <a:r>
              <a:rPr lang="en-US" altLang="ko-KR" dirty="0"/>
              <a:t>Agent</a:t>
            </a:r>
            <a:r>
              <a:rPr lang="ko-KR" altLang="en-US" dirty="0"/>
              <a:t>를 통해서 계속해서 로그 수집을 진행할 수 있으므로 서비스 지속성을 확보할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장애 대응을 위한 </a:t>
            </a:r>
            <a:r>
              <a:rPr lang="en-US" altLang="ko-KR" dirty="0"/>
              <a:t>failover(</a:t>
            </a:r>
            <a:r>
              <a:rPr lang="ko-KR" altLang="en-US" dirty="0"/>
              <a:t>장애극복기능</a:t>
            </a:r>
            <a:r>
              <a:rPr lang="en-US" altLang="ko-KR" dirty="0"/>
              <a:t>)</a:t>
            </a:r>
            <a:r>
              <a:rPr lang="ko-KR" altLang="en-US" dirty="0"/>
              <a:t>나 로그 </a:t>
            </a:r>
            <a:r>
              <a:rPr lang="en-US" altLang="ko-KR" dirty="0"/>
              <a:t>Event </a:t>
            </a:r>
            <a:r>
              <a:rPr lang="ko-KR" altLang="en-US" dirty="0"/>
              <a:t>정보를 분산하기 위한 </a:t>
            </a:r>
            <a:r>
              <a:rPr lang="en-US" altLang="ko-KR" dirty="0"/>
              <a:t>load balance </a:t>
            </a:r>
            <a:r>
              <a:rPr lang="ko-KR" altLang="en-US" dirty="0"/>
              <a:t>기능 등 상황에 맞게 적용하면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14" y="244883"/>
            <a:ext cx="1581150" cy="1504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37BDC0-C9DA-4E59-A3AE-A13CCB99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13" y="2144333"/>
            <a:ext cx="5054901" cy="23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42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Converging Flow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수로 수렴 흐름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2"/>
            <a:ext cx="8430243" cy="5108167"/>
          </a:xfrm>
        </p:spPr>
        <p:txBody>
          <a:bodyPr>
            <a:normAutofit/>
          </a:bodyPr>
          <a:lstStyle/>
          <a:p>
            <a:r>
              <a:rPr lang="ko-KR" altLang="en-US" dirty="0"/>
              <a:t>대량 로그를 처리하기 위한 일반적인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14" y="244883"/>
            <a:ext cx="1581150" cy="1504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732759-B150-4B7D-85C0-476578E36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14" y="2129264"/>
            <a:ext cx="6857361" cy="472873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C04367F-562F-49E4-8D49-139859F0FDFB}"/>
              </a:ext>
            </a:extLst>
          </p:cNvPr>
          <p:cNvSpPr txBox="1">
            <a:spLocks/>
          </p:cNvSpPr>
          <p:nvPr/>
        </p:nvSpPr>
        <p:spPr>
          <a:xfrm>
            <a:off x="7530175" y="1749833"/>
            <a:ext cx="4661825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</a:t>
            </a:r>
            <a:r>
              <a:rPr lang="ko-KR" altLang="en-US" dirty="0"/>
              <a:t>개 이상의 서버로부터 데이터를 수집하는 경우</a:t>
            </a:r>
            <a:r>
              <a:rPr lang="en-US" altLang="ko-KR" dirty="0"/>
              <a:t>, </a:t>
            </a:r>
            <a:r>
              <a:rPr lang="ko-KR" altLang="en-US" dirty="0"/>
              <a:t>여러 단계의 </a:t>
            </a:r>
            <a:r>
              <a:rPr lang="en-US" altLang="ko-KR" dirty="0"/>
              <a:t>Tier</a:t>
            </a:r>
            <a:r>
              <a:rPr lang="ko-KR" altLang="en-US" dirty="0"/>
              <a:t>를 구성하여 로그를 수집한다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하는 이유는 하나의 </a:t>
            </a:r>
            <a:r>
              <a:rPr lang="en-US" altLang="ko-KR" dirty="0"/>
              <a:t>Flume Agent</a:t>
            </a:r>
            <a:r>
              <a:rPr lang="ko-KR" altLang="en-US" dirty="0"/>
              <a:t>가 로그로 집중됨으로 인해서 서버 부하발생 및 처리 지연을 방지하기 위하여 </a:t>
            </a:r>
            <a:r>
              <a:rPr lang="en-US" altLang="ko-KR" dirty="0"/>
              <a:t>Tier</a:t>
            </a:r>
            <a:r>
              <a:rPr lang="ko-KR" altLang="en-US" dirty="0"/>
              <a:t>별로 구성하여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*Avro Source, Avro Sink : Agent</a:t>
            </a:r>
            <a:r>
              <a:rPr lang="ko-KR" altLang="en-US" dirty="0"/>
              <a:t>와 </a:t>
            </a:r>
            <a:r>
              <a:rPr lang="en-US" altLang="ko-KR" dirty="0"/>
              <a:t>Agent</a:t>
            </a:r>
            <a:r>
              <a:rPr lang="ko-KR" altLang="en-US" dirty="0"/>
              <a:t>를 연결해주는 </a:t>
            </a:r>
            <a:r>
              <a:rPr lang="en-US" altLang="ko-KR" dirty="0"/>
              <a:t>Type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Agent</a:t>
            </a:r>
            <a:r>
              <a:rPr lang="ko-KR" altLang="en-US" dirty="0"/>
              <a:t>끼리 연결할 경우에는 </a:t>
            </a:r>
            <a:r>
              <a:rPr lang="en-US" altLang="ko-KR" dirty="0"/>
              <a:t>Source</a:t>
            </a:r>
            <a:r>
              <a:rPr lang="ko-KR" altLang="en-US" dirty="0"/>
              <a:t>와 </a:t>
            </a:r>
            <a:r>
              <a:rPr lang="en-US" altLang="ko-KR" dirty="0" err="1"/>
              <a:t>Synk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 err="1"/>
              <a:t>avro</a:t>
            </a:r>
            <a:r>
              <a:rPr lang="ko-KR" altLang="en-US" dirty="0"/>
              <a:t>로 해주면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D7C77-8FC3-498F-8047-798FCFADEB3E}"/>
              </a:ext>
            </a:extLst>
          </p:cNvPr>
          <p:cNvSpPr/>
          <p:nvPr/>
        </p:nvSpPr>
        <p:spPr>
          <a:xfrm>
            <a:off x="4981433" y="2784143"/>
            <a:ext cx="1392071" cy="477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05787-0EF9-4DC1-83A9-6D59042D85A5}"/>
              </a:ext>
            </a:extLst>
          </p:cNvPr>
          <p:cNvSpPr txBox="1"/>
          <p:nvPr/>
        </p:nvSpPr>
        <p:spPr>
          <a:xfrm>
            <a:off x="4887935" y="2347415"/>
            <a:ext cx="16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합병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3961A0-ED19-487F-92E1-50125EA2CFE4}"/>
              </a:ext>
            </a:extLst>
          </p:cNvPr>
          <p:cNvSpPr/>
          <p:nvPr/>
        </p:nvSpPr>
        <p:spPr>
          <a:xfrm>
            <a:off x="2051825" y="5687122"/>
            <a:ext cx="892098" cy="561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20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Converging Flow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수로 수렴 흐름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2"/>
            <a:ext cx="8430243" cy="5108167"/>
          </a:xfrm>
        </p:spPr>
        <p:txBody>
          <a:bodyPr>
            <a:normAutofit/>
          </a:bodyPr>
          <a:lstStyle/>
          <a:p>
            <a:r>
              <a:rPr lang="ko-KR" altLang="en-US" dirty="0"/>
              <a:t>대량 로그를 처리하기 위한 일반적인 구조 </a:t>
            </a:r>
            <a:r>
              <a:rPr lang="en-US" altLang="ko-KR" dirty="0"/>
              <a:t>(</a:t>
            </a:r>
            <a:r>
              <a:rPr lang="ko-KR" altLang="en-US" dirty="0"/>
              <a:t>추가설명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14" y="244883"/>
            <a:ext cx="1581150" cy="1504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BB1CC0-78D6-4726-8B5D-7F4621D0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97" y="2252733"/>
            <a:ext cx="2784712" cy="10903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87B708-FA93-4044-A618-8B38E58B2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97" y="3514869"/>
            <a:ext cx="2784712" cy="1090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7D08C4-B6AB-4BAA-8CB4-1BBD665AB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1020" y="4630126"/>
            <a:ext cx="3205201" cy="468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7EA55D-E5AB-4FA6-B9C4-597791E67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97" y="5098053"/>
            <a:ext cx="2784712" cy="109039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60D8EE-9DF9-4909-BC89-B40F5AFEE1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03009" y="2797933"/>
            <a:ext cx="2277105" cy="1338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480D0A1-6BFA-4827-BFDF-6ECCBAB0B07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03009" y="4060069"/>
            <a:ext cx="2277105" cy="152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B0C383-F57A-48EA-859D-D53BE67175C8}"/>
              </a:ext>
            </a:extLst>
          </p:cNvPr>
          <p:cNvCxnSpPr>
            <a:cxnSpLocks/>
          </p:cNvCxnSpPr>
          <p:nvPr/>
        </p:nvCxnSpPr>
        <p:spPr>
          <a:xfrm flipV="1">
            <a:off x="3603009" y="4247984"/>
            <a:ext cx="2277105" cy="1395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B3D8ECC-BF84-4BE9-8780-43C563B75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114" y="3588580"/>
            <a:ext cx="2343150" cy="1247775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4DCFED17-CAA0-4169-9F19-585EA21A98E0}"/>
              </a:ext>
            </a:extLst>
          </p:cNvPr>
          <p:cNvSpPr txBox="1">
            <a:spLocks/>
          </p:cNvSpPr>
          <p:nvPr/>
        </p:nvSpPr>
        <p:spPr>
          <a:xfrm>
            <a:off x="6096001" y="4927601"/>
            <a:ext cx="6096000" cy="193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Tier</a:t>
            </a:r>
            <a:r>
              <a:rPr lang="ko-KR" altLang="en-US" dirty="0"/>
              <a:t>를 구성하는 이유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100</a:t>
            </a:r>
            <a:r>
              <a:rPr lang="ko-KR" altLang="en-US" dirty="0"/>
              <a:t>개의 서버가 전부 </a:t>
            </a:r>
            <a:r>
              <a:rPr lang="en-US" altLang="ko-KR" dirty="0"/>
              <a:t>HDFS</a:t>
            </a:r>
            <a:r>
              <a:rPr lang="ko-KR" altLang="en-US" dirty="0"/>
              <a:t>로 전송하면 </a:t>
            </a:r>
            <a:r>
              <a:rPr lang="en-US" altLang="ko-KR" dirty="0"/>
              <a:t>HDFS </a:t>
            </a:r>
            <a:r>
              <a:rPr lang="ko-KR" altLang="en-US" dirty="0"/>
              <a:t>서버의 과부하가 발생한다</a:t>
            </a:r>
            <a:r>
              <a:rPr lang="en-US" altLang="ko-KR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A9-DC12-43A7-A148-122D7E7281C9}"/>
              </a:ext>
            </a:extLst>
          </p:cNvPr>
          <p:cNvSpPr txBox="1"/>
          <p:nvPr/>
        </p:nvSpPr>
        <p:spPr>
          <a:xfrm>
            <a:off x="1940312" y="6338559"/>
            <a:ext cx="22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대의 </a:t>
            </a:r>
            <a:r>
              <a:rPr lang="en-US" altLang="ko-KR" dirty="0"/>
              <a:t>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018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Flume Converging Flow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수로 수렴 흐름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2"/>
            <a:ext cx="8430243" cy="5108167"/>
          </a:xfrm>
        </p:spPr>
        <p:txBody>
          <a:bodyPr>
            <a:normAutofit/>
          </a:bodyPr>
          <a:lstStyle/>
          <a:p>
            <a:r>
              <a:rPr lang="ko-KR" altLang="en-US" dirty="0"/>
              <a:t>대량 로그를 처리하기 위한 일반적인 구조 </a:t>
            </a:r>
            <a:r>
              <a:rPr lang="en-US" altLang="ko-KR" dirty="0"/>
              <a:t>(</a:t>
            </a:r>
            <a:r>
              <a:rPr lang="ko-KR" altLang="en-US" dirty="0"/>
              <a:t>추가설명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14" y="244883"/>
            <a:ext cx="1581150" cy="1504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7D08C4-B6AB-4BAA-8CB4-1BBD665AB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1020" y="4782526"/>
            <a:ext cx="3205201" cy="468685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4DCFED17-CAA0-4169-9F19-585EA21A98E0}"/>
              </a:ext>
            </a:extLst>
          </p:cNvPr>
          <p:cNvSpPr txBox="1">
            <a:spLocks/>
          </p:cNvSpPr>
          <p:nvPr/>
        </p:nvSpPr>
        <p:spPr>
          <a:xfrm>
            <a:off x="7437863" y="1930401"/>
            <a:ext cx="4754138" cy="492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Tier</a:t>
            </a:r>
            <a:r>
              <a:rPr lang="ko-KR" altLang="en-US" dirty="0"/>
              <a:t>를 구성하는 이유</a:t>
            </a:r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Tier</a:t>
            </a:r>
            <a:r>
              <a:rPr lang="ko-KR" altLang="en-US" dirty="0"/>
              <a:t>를 구성하게 된다면 </a:t>
            </a:r>
            <a:r>
              <a:rPr lang="en-US" altLang="ko-KR" dirty="0"/>
              <a:t>HDFS</a:t>
            </a:r>
            <a:r>
              <a:rPr lang="ko-KR" altLang="en-US" dirty="0"/>
              <a:t>의 서버 과부하를 줄일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EX. </a:t>
            </a:r>
            <a:r>
              <a:rPr lang="ko-KR" altLang="en-US" dirty="0"/>
              <a:t>서버 </a:t>
            </a:r>
            <a:r>
              <a:rPr lang="en-US" altLang="ko-KR" dirty="0"/>
              <a:t>100</a:t>
            </a:r>
            <a:r>
              <a:rPr lang="ko-KR" altLang="en-US" dirty="0"/>
              <a:t>대에서 전송하는 것 보다 </a:t>
            </a:r>
            <a:r>
              <a:rPr lang="en-US" altLang="ko-KR" dirty="0"/>
              <a:t>TIER2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대를 설정하여 각각 </a:t>
            </a:r>
            <a:r>
              <a:rPr lang="en-US" altLang="ko-KR" dirty="0"/>
              <a:t>20</a:t>
            </a:r>
            <a:r>
              <a:rPr lang="ko-KR" altLang="en-US" dirty="0"/>
              <a:t>대에서 모은 로그를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Inner Tier</a:t>
            </a:r>
            <a:r>
              <a:rPr lang="ko-KR" altLang="en-US" dirty="0"/>
              <a:t>에서 한번에 </a:t>
            </a:r>
            <a:r>
              <a:rPr lang="en-US" altLang="ko-KR" dirty="0"/>
              <a:t>HDFS</a:t>
            </a:r>
            <a:r>
              <a:rPr lang="ko-KR" altLang="en-US" dirty="0"/>
              <a:t>로 보내는 것이 좋다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5FDEE-16DB-4992-98EB-6DBC826F8C04}"/>
              </a:ext>
            </a:extLst>
          </p:cNvPr>
          <p:cNvSpPr txBox="1"/>
          <p:nvPr/>
        </p:nvSpPr>
        <p:spPr>
          <a:xfrm>
            <a:off x="3646449" y="2793690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20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C7FD61-91A0-4E17-9F64-C9C1A91E4D3B}"/>
              </a:ext>
            </a:extLst>
          </p:cNvPr>
          <p:cNvSpPr txBox="1"/>
          <p:nvPr/>
        </p:nvSpPr>
        <p:spPr>
          <a:xfrm>
            <a:off x="3698176" y="3959567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20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66FDE-C326-4600-9D78-B2D411E01D10}"/>
              </a:ext>
            </a:extLst>
          </p:cNvPr>
          <p:cNvSpPr txBox="1"/>
          <p:nvPr/>
        </p:nvSpPr>
        <p:spPr>
          <a:xfrm>
            <a:off x="3500966" y="5729975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20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DF239-5CE5-4565-B8E6-AD847093D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965" y="2265421"/>
            <a:ext cx="1853324" cy="123114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4713B6-27C7-4A30-B6B2-B542A2DF9DE7}"/>
              </a:ext>
            </a:extLst>
          </p:cNvPr>
          <p:cNvCxnSpPr>
            <a:cxnSpLocks/>
          </p:cNvCxnSpPr>
          <p:nvPr/>
        </p:nvCxnSpPr>
        <p:spPr>
          <a:xfrm>
            <a:off x="4248615" y="2960959"/>
            <a:ext cx="505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AF6BE4E-116D-4575-8729-57ED8B29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438" y="3496565"/>
            <a:ext cx="1853324" cy="1159704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CEB416-0EFE-43B8-87A7-FBD0044C8365}"/>
              </a:ext>
            </a:extLst>
          </p:cNvPr>
          <p:cNvCxnSpPr>
            <a:cxnSpLocks/>
          </p:cNvCxnSpPr>
          <p:nvPr/>
        </p:nvCxnSpPr>
        <p:spPr>
          <a:xfrm>
            <a:off x="4334088" y="4120663"/>
            <a:ext cx="505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972A4684-EDEB-4812-B906-DB5BFBB77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425" y="5069575"/>
            <a:ext cx="1853324" cy="13208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0EC171-B67D-42C6-8180-9911F9CC5F2A}"/>
              </a:ext>
            </a:extLst>
          </p:cNvPr>
          <p:cNvCxnSpPr>
            <a:cxnSpLocks/>
          </p:cNvCxnSpPr>
          <p:nvPr/>
        </p:nvCxnSpPr>
        <p:spPr>
          <a:xfrm>
            <a:off x="4067216" y="5906412"/>
            <a:ext cx="505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4BD0EC3-198A-4E51-B7F6-3D110EEDB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420" y="5432347"/>
            <a:ext cx="2362200" cy="11430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2B518E-E8DA-4D5A-9AFB-56E94B5E0476}"/>
              </a:ext>
            </a:extLst>
          </p:cNvPr>
          <p:cNvCxnSpPr>
            <a:cxnSpLocks/>
          </p:cNvCxnSpPr>
          <p:nvPr/>
        </p:nvCxnSpPr>
        <p:spPr>
          <a:xfrm>
            <a:off x="6454750" y="2838656"/>
            <a:ext cx="1140410" cy="2593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B4B70B9-4543-4993-80A3-7B345E749E1D}"/>
              </a:ext>
            </a:extLst>
          </p:cNvPr>
          <p:cNvCxnSpPr>
            <a:cxnSpLocks/>
          </p:cNvCxnSpPr>
          <p:nvPr/>
        </p:nvCxnSpPr>
        <p:spPr>
          <a:xfrm>
            <a:off x="6540222" y="4189199"/>
            <a:ext cx="834101" cy="125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A135008-D68C-4622-9C92-87A08D6E18F3}"/>
              </a:ext>
            </a:extLst>
          </p:cNvPr>
          <p:cNvCxnSpPr>
            <a:cxnSpLocks/>
          </p:cNvCxnSpPr>
          <p:nvPr/>
        </p:nvCxnSpPr>
        <p:spPr>
          <a:xfrm>
            <a:off x="6422979" y="5873917"/>
            <a:ext cx="666213" cy="32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0968F03-91D7-4E41-9AAD-592AA1659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793" y="2265422"/>
            <a:ext cx="2123268" cy="115626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E4FC771-FEB3-415D-AC2C-8C7D19A53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664" y="3549594"/>
            <a:ext cx="2123268" cy="115626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0B9CA52-B748-484E-9F8A-ED90E1F17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929" y="5234106"/>
            <a:ext cx="2123268" cy="11562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5AD92B-D0B5-4764-ABF9-3C7F7E8883B4}"/>
              </a:ext>
            </a:extLst>
          </p:cNvPr>
          <p:cNvSpPr/>
          <p:nvPr/>
        </p:nvSpPr>
        <p:spPr>
          <a:xfrm>
            <a:off x="1181100" y="2159000"/>
            <a:ext cx="2465348" cy="42313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DCD99-BBD2-4968-9102-CD49EBCD9721}"/>
              </a:ext>
            </a:extLst>
          </p:cNvPr>
          <p:cNvSpPr txBox="1"/>
          <p:nvPr/>
        </p:nvSpPr>
        <p:spPr>
          <a:xfrm>
            <a:off x="1181099" y="6390371"/>
            <a:ext cx="237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Outer Tier (Tier 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1C196A-ACDF-4159-9450-3AABEC0212BE}"/>
              </a:ext>
            </a:extLst>
          </p:cNvPr>
          <p:cNvSpPr/>
          <p:nvPr/>
        </p:nvSpPr>
        <p:spPr>
          <a:xfrm>
            <a:off x="4686897" y="2213213"/>
            <a:ext cx="2034868" cy="42313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1E7F2-ADD0-4ECC-A598-A45AA78179E3}"/>
              </a:ext>
            </a:extLst>
          </p:cNvPr>
          <p:cNvSpPr txBox="1"/>
          <p:nvPr/>
        </p:nvSpPr>
        <p:spPr>
          <a:xfrm>
            <a:off x="4549698" y="6480302"/>
            <a:ext cx="237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Inner Tier (Tier 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26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</a:t>
            </a:r>
            <a:r>
              <a:rPr lang="en-US" altLang="ko-KR" dirty="0"/>
              <a:t> Converging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2"/>
            <a:ext cx="8430243" cy="5108167"/>
          </a:xfrm>
        </p:spPr>
        <p:txBody>
          <a:bodyPr>
            <a:normAutofit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Flume Converging Flow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14" y="244883"/>
            <a:ext cx="1581150" cy="1504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0D1635-3920-4D66-93B8-E5A24D9A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14" y="5155812"/>
            <a:ext cx="5629275" cy="1590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59FA22-787E-4A1B-826D-286C50653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14" y="2110600"/>
            <a:ext cx="5353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30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프로젝트에서의 </a:t>
            </a:r>
            <a:r>
              <a:rPr lang="en-US" altLang="ko-KR" dirty="0"/>
              <a:t>Flume Tier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0B67-52F8-4EB2-BBA9-E9FD4502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63480"/>
            <a:ext cx="9344643" cy="509451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http://flume.apache.org/FlumeUserGuide.html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4"/>
              </a:rPr>
              <a:t>	   http://www.nextree.co.kr/p2704/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7490B-7E2A-4946-B2DA-3A96A1A62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891" y="258530"/>
            <a:ext cx="1581150" cy="1504950"/>
          </a:xfrm>
          <a:prstGeom prst="rect">
            <a:avLst/>
          </a:prstGeom>
        </p:spPr>
      </p:pic>
      <p:pic>
        <p:nvPicPr>
          <p:cNvPr id="8196" name="Picture 4" descr="http://www.nextree.co.kr/content/images/2016/09/flume04-1.jpg">
            <a:extLst>
              <a:ext uri="{FF2B5EF4-FFF2-40B4-BE49-F238E27FC236}">
                <a16:creationId xmlns:a16="http://schemas.microsoft.com/office/drawing/2014/main" id="{521480CF-5025-4794-8ECF-407BC740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35" y="1770003"/>
            <a:ext cx="4783602" cy="366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1A24E-49BC-48E4-9F2F-A74644A72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14" y="1732999"/>
            <a:ext cx="5201921" cy="33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96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Hive (</a:t>
            </a:r>
            <a:r>
              <a:rPr lang="ko-KR" altLang="en-US" dirty="0" err="1"/>
              <a:t>하이브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436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endParaRPr lang="ko-KR" altLang="en-US" dirty="0"/>
          </a:p>
        </p:txBody>
      </p:sp>
      <p:pic>
        <p:nvPicPr>
          <p:cNvPr id="12292" name="Picture 4" descr="ìíì¹ íì´ë¸">
            <a:extLst>
              <a:ext uri="{FF2B5EF4-FFF2-40B4-BE49-F238E27FC236}">
                <a16:creationId xmlns:a16="http://schemas.microsoft.com/office/drawing/2014/main" id="{5D391239-4E2C-4DF7-819A-D9C018EFE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18" y="24825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4" y="1749833"/>
            <a:ext cx="8596668" cy="5108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Apache Hive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데이터 쿼리 및 분석을 제공</a:t>
            </a:r>
            <a:r>
              <a:rPr lang="ko-KR" altLang="en-US" dirty="0"/>
              <a:t>하기 위해 </a:t>
            </a:r>
            <a:r>
              <a:rPr lang="en-US" altLang="ko-KR" dirty="0"/>
              <a:t>Hadoop</a:t>
            </a:r>
            <a:r>
              <a:rPr lang="ko-KR" altLang="en-US" dirty="0"/>
              <a:t>위에 구축된 </a:t>
            </a:r>
            <a:r>
              <a:rPr lang="ko-KR" altLang="en-US" dirty="0" err="1">
                <a:solidFill>
                  <a:srgbClr val="FF0000"/>
                </a:solidFill>
              </a:rPr>
              <a:t>데이터웨어하우스</a:t>
            </a:r>
            <a:r>
              <a:rPr lang="ko-KR" altLang="en-US" dirty="0">
                <a:solidFill>
                  <a:srgbClr val="FF0000"/>
                </a:solidFill>
              </a:rPr>
              <a:t> 소프트웨어 프로젝트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페이스북에</a:t>
            </a:r>
            <a:r>
              <a:rPr lang="ko-KR" altLang="en-US" dirty="0"/>
              <a:t> 의해 처음 개발되었으며</a:t>
            </a:r>
            <a:r>
              <a:rPr lang="en-US" altLang="ko-KR" dirty="0"/>
              <a:t>, Apache</a:t>
            </a:r>
            <a:r>
              <a:rPr lang="ko-KR" altLang="en-US" dirty="0"/>
              <a:t>에서 가져가 오픈소스가 됐다</a:t>
            </a:r>
            <a:r>
              <a:rPr lang="en-US" altLang="ko-KR" dirty="0"/>
              <a:t>. </a:t>
            </a:r>
            <a:r>
              <a:rPr lang="ko-KR" altLang="en-US" dirty="0"/>
              <a:t>아마존은 또한 오픈소스를 </a:t>
            </a:r>
            <a:r>
              <a:rPr lang="ko-KR" altLang="en-US" dirty="0" err="1"/>
              <a:t>가져다가</a:t>
            </a:r>
            <a:r>
              <a:rPr lang="ko-KR" altLang="en-US" dirty="0"/>
              <a:t> </a:t>
            </a:r>
            <a:r>
              <a:rPr lang="en-US" altLang="ko-KR" dirty="0"/>
              <a:t>Amazon Elastic MapReduce</a:t>
            </a:r>
            <a:r>
              <a:rPr lang="ko-KR" altLang="en-US" dirty="0"/>
              <a:t>를 개발했다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Hive</a:t>
            </a:r>
            <a:r>
              <a:rPr lang="ko-KR" altLang="en-US" dirty="0"/>
              <a:t>는 </a:t>
            </a:r>
            <a:r>
              <a:rPr lang="en-US" altLang="ko-KR" dirty="0"/>
              <a:t>Hadoop</a:t>
            </a:r>
            <a:r>
              <a:rPr lang="ko-KR" altLang="en-US" dirty="0"/>
              <a:t>과 통합되는 다양한 데이터베이스 및 파일 시스템에 </a:t>
            </a:r>
            <a:r>
              <a:rPr lang="ko-KR" altLang="en-US" dirty="0">
                <a:solidFill>
                  <a:srgbClr val="FF0000"/>
                </a:solidFill>
              </a:rPr>
              <a:t>저장된 데이터를 쿼리하는 </a:t>
            </a:r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과 유사한 인터페이스를 제공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분산 데이터에 대해 </a:t>
            </a:r>
            <a:r>
              <a:rPr lang="en-US" altLang="ko-KR" dirty="0"/>
              <a:t>SQL </a:t>
            </a:r>
            <a:r>
              <a:rPr lang="ko-KR" altLang="en-US" dirty="0"/>
              <a:t>쿼리를 </a:t>
            </a:r>
            <a:r>
              <a:rPr lang="ko-KR" altLang="en-US" dirty="0" err="1"/>
              <a:t>실행할려면</a:t>
            </a:r>
            <a:r>
              <a:rPr lang="ko-KR" altLang="en-US" dirty="0"/>
              <a:t> 기존의 </a:t>
            </a:r>
            <a:r>
              <a:rPr lang="en-US" altLang="ko-KR" dirty="0"/>
              <a:t>MapReduce</a:t>
            </a:r>
            <a:r>
              <a:rPr lang="ko-KR" altLang="en-US" dirty="0"/>
              <a:t>에서 </a:t>
            </a:r>
            <a:r>
              <a:rPr lang="en-US" altLang="ko-KR" dirty="0"/>
              <a:t>SQL </a:t>
            </a:r>
            <a:r>
              <a:rPr lang="ko-KR" altLang="en-US" dirty="0"/>
              <a:t>쿼리를 구현할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Hive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MapReduce</a:t>
            </a:r>
            <a:r>
              <a:rPr lang="ko-KR" altLang="en-US" dirty="0">
                <a:solidFill>
                  <a:srgbClr val="FF0000"/>
                </a:solidFill>
              </a:rPr>
              <a:t>의 상위버전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근본은 </a:t>
            </a:r>
            <a:r>
              <a:rPr lang="en-US" altLang="ko-KR" dirty="0"/>
              <a:t>MapReduce</a:t>
            </a:r>
            <a:r>
              <a:rPr lang="ko-KR" altLang="en-US" dirty="0"/>
              <a:t>에 있다는 것을 명심하자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Hive</a:t>
            </a:r>
            <a:r>
              <a:rPr lang="ko-KR" altLang="en-US" dirty="0"/>
              <a:t>를 사용하는 이유</a:t>
            </a:r>
            <a:endParaRPr lang="en-US" altLang="ko-KR" dirty="0"/>
          </a:p>
          <a:p>
            <a:pPr lvl="1"/>
            <a:r>
              <a:rPr lang="ko-KR" altLang="en-US" dirty="0"/>
              <a:t>기존 개발자들은 </a:t>
            </a:r>
            <a:r>
              <a:rPr lang="en-US" altLang="ko-KR" dirty="0"/>
              <a:t>SQL</a:t>
            </a:r>
            <a:r>
              <a:rPr lang="ko-KR" altLang="en-US" dirty="0"/>
              <a:t>에 익숙하지만 </a:t>
            </a:r>
            <a:r>
              <a:rPr lang="en-US" altLang="ko-KR" dirty="0"/>
              <a:t>MapReduce</a:t>
            </a:r>
            <a:r>
              <a:rPr lang="ko-KR" altLang="en-US" dirty="0"/>
              <a:t>가 익숙하지는 않다</a:t>
            </a:r>
            <a:r>
              <a:rPr lang="en-US" altLang="ko-KR" dirty="0"/>
              <a:t>. Hive</a:t>
            </a:r>
            <a:r>
              <a:rPr lang="ko-KR" altLang="en-US" dirty="0"/>
              <a:t>는 </a:t>
            </a:r>
            <a:r>
              <a:rPr lang="en-US" altLang="ko-KR" dirty="0"/>
              <a:t>SQL</a:t>
            </a:r>
            <a:r>
              <a:rPr lang="ko-KR" altLang="en-US" dirty="0"/>
              <a:t>에 익숙한 개발자들에게 제공하는 </a:t>
            </a:r>
            <a:r>
              <a:rPr lang="en-US" altLang="ko-KR" dirty="0"/>
              <a:t>Tool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쿼리를 가속화 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2.0 - YARN</a:t>
            </a:r>
            <a:r>
              <a:rPr lang="ko-KR" altLang="en-US" dirty="0"/>
              <a:t>의 등장으로 </a:t>
            </a:r>
            <a:r>
              <a:rPr lang="en-US" altLang="ko-KR" dirty="0"/>
              <a:t>YARN</a:t>
            </a:r>
            <a:r>
              <a:rPr lang="ko-KR" altLang="en-US" dirty="0"/>
              <a:t>에서도 </a:t>
            </a:r>
            <a:r>
              <a:rPr lang="en-US" altLang="ko-KR" dirty="0"/>
              <a:t>Hive</a:t>
            </a:r>
            <a:r>
              <a:rPr lang="ko-KR" altLang="en-US" dirty="0"/>
              <a:t>가 실행될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30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endParaRPr lang="ko-KR" altLang="en-US" dirty="0"/>
          </a:p>
        </p:txBody>
      </p:sp>
      <p:pic>
        <p:nvPicPr>
          <p:cNvPr id="12292" name="Picture 4" descr="ìíì¹ íì´ë¸">
            <a:extLst>
              <a:ext uri="{FF2B5EF4-FFF2-40B4-BE49-F238E27FC236}">
                <a16:creationId xmlns:a16="http://schemas.microsoft.com/office/drawing/2014/main" id="{5D391239-4E2C-4DF7-819A-D9C018EFE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18" y="24825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4" y="1749833"/>
            <a:ext cx="8596668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Hive</a:t>
            </a:r>
            <a:r>
              <a:rPr lang="ko-KR" altLang="en-US" dirty="0"/>
              <a:t> 요약</a:t>
            </a:r>
            <a:endParaRPr lang="en-US" altLang="ko-KR" dirty="0"/>
          </a:p>
          <a:p>
            <a:pPr lvl="1"/>
            <a:r>
              <a:rPr lang="en-US" altLang="ko-KR" dirty="0"/>
              <a:t>Hadoop</a:t>
            </a:r>
            <a:r>
              <a:rPr lang="ko-KR" altLang="en-US" dirty="0"/>
              <a:t>에서 구조화 된 데이터를 처리하기 위한 </a:t>
            </a:r>
            <a:r>
              <a:rPr lang="ko-KR" altLang="en-US" dirty="0">
                <a:solidFill>
                  <a:srgbClr val="FF0000"/>
                </a:solidFill>
              </a:rPr>
              <a:t>데이터 </a:t>
            </a:r>
            <a:r>
              <a:rPr lang="ko-KR" altLang="en-US" dirty="0" err="1">
                <a:solidFill>
                  <a:srgbClr val="FF0000"/>
                </a:solidFill>
              </a:rPr>
              <a:t>웨어</a:t>
            </a:r>
            <a:r>
              <a:rPr lang="ko-KR" altLang="en-US" dirty="0">
                <a:solidFill>
                  <a:srgbClr val="FF0000"/>
                </a:solidFill>
              </a:rPr>
              <a:t> 하우스 인프라 도구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빅데이터를 요약하기 위해 </a:t>
            </a:r>
            <a:r>
              <a:rPr lang="en-US" altLang="ko-KR" dirty="0"/>
              <a:t>Hadoop</a:t>
            </a:r>
            <a:r>
              <a:rPr lang="ko-KR" altLang="en-US" dirty="0"/>
              <a:t>에서 상주하며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조회 및 분석이 용이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기존의 </a:t>
            </a:r>
            <a:r>
              <a:rPr lang="en-US" altLang="ko-KR" dirty="0"/>
              <a:t>SQL</a:t>
            </a:r>
            <a:r>
              <a:rPr lang="ko-KR" altLang="en-US" dirty="0"/>
              <a:t>을 배웠던 개발자라면 </a:t>
            </a:r>
            <a:r>
              <a:rPr lang="en-US" altLang="ko-KR" dirty="0" err="1"/>
              <a:t>MapRdeuce</a:t>
            </a:r>
            <a:r>
              <a:rPr lang="ko-KR" altLang="en-US" dirty="0"/>
              <a:t>로 코드를 짜는 것이 아닌 마치 </a:t>
            </a:r>
            <a:r>
              <a:rPr lang="en-US" altLang="ko-KR" dirty="0"/>
              <a:t>SQL </a:t>
            </a:r>
            <a:r>
              <a:rPr lang="ko-KR" altLang="en-US" dirty="0"/>
              <a:t>쿼리문으로 데이터 추출이 가능하다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OLTP(Online Transaction </a:t>
            </a:r>
            <a:r>
              <a:rPr lang="en-US" altLang="ko-KR" dirty="0" err="1"/>
              <a:t>Processiong</a:t>
            </a:r>
            <a:r>
              <a:rPr lang="en-US" altLang="ko-KR" dirty="0"/>
              <a:t>) </a:t>
            </a:r>
            <a:r>
              <a:rPr lang="ko-KR" altLang="en-US" dirty="0"/>
              <a:t>방식으로 </a:t>
            </a:r>
            <a:r>
              <a:rPr lang="ko-KR" altLang="en-US" dirty="0">
                <a:solidFill>
                  <a:srgbClr val="FF0000"/>
                </a:solidFill>
              </a:rPr>
              <a:t>온라인 분석 처리가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실시간 쿼리 및 행 수준 업데이트를 위한 언어이다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593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</a:t>
            </a:r>
            <a:r>
              <a:rPr lang="ko-KR" altLang="en-US" dirty="0"/>
              <a:t>아키텍처</a:t>
            </a:r>
          </a:p>
        </p:txBody>
      </p:sp>
      <p:pic>
        <p:nvPicPr>
          <p:cNvPr id="12292" name="Picture 4" descr="ìíì¹ íì´ë¸">
            <a:extLst>
              <a:ext uri="{FF2B5EF4-FFF2-40B4-BE49-F238E27FC236}">
                <a16:creationId xmlns:a16="http://schemas.microsoft.com/office/drawing/2014/main" id="{5D391239-4E2C-4DF7-819A-D9C018EFE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75" y="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4" y="1749833"/>
            <a:ext cx="8596668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사용자에게 </a:t>
            </a:r>
            <a:r>
              <a:rPr lang="en-US" altLang="ko-KR" dirty="0"/>
              <a:t>HDFS</a:t>
            </a:r>
            <a:r>
              <a:rPr lang="ko-KR" altLang="en-US" dirty="0"/>
              <a:t>를 사용하기 위한 인터페이스를 제공한다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Hive Web UI (</a:t>
            </a:r>
            <a:r>
              <a:rPr lang="ko-KR" altLang="en-US" dirty="0"/>
              <a:t>웹에서 쓰는 </a:t>
            </a:r>
            <a:r>
              <a:rPr lang="en-US" altLang="ko-KR" dirty="0"/>
              <a:t>Hive), Commend Line(=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Meta Store : </a:t>
            </a:r>
            <a:r>
              <a:rPr lang="ko-KR" altLang="en-US" dirty="0" err="1"/>
              <a:t>하이브에서</a:t>
            </a:r>
            <a:r>
              <a:rPr lang="ko-KR" altLang="en-US" dirty="0"/>
              <a:t> 사용하는 데이터베이스의 메타정보들과</a:t>
            </a:r>
            <a:r>
              <a:rPr lang="en-US" altLang="ko-KR" dirty="0"/>
              <a:t>, HDFS </a:t>
            </a:r>
            <a:r>
              <a:rPr lang="ko-KR" altLang="en-US" dirty="0"/>
              <a:t>매핑 정보들이 저장된다</a:t>
            </a:r>
            <a:r>
              <a:rPr lang="en-US" altLang="ko-KR" dirty="0"/>
              <a:t>.</a:t>
            </a:r>
          </a:p>
        </p:txBody>
      </p:sp>
      <p:pic>
        <p:nvPicPr>
          <p:cNvPr id="15362" name="Picture 2" descr="http://postfiles14.naver.net/MjAxNzAzMzBfMTgw/MDAxNDkwODczMDIxNTI4.iZgeeMWg-cOcHAdzbLBxDtAqfRLxSQrFfrr3ehkHRPog.9v7-MrPsQXHaLIkBslFSy0kFen8H0NV-1pi4N5l4YMQg.PNG.kbh3983/%EC%8A%A4%ED%81%AC%EB%A6%B0%EC%83%B7_2017-03-30_%EC%98%A4%ED%9B%84_8.23.30.png?type=w773">
            <a:extLst>
              <a:ext uri="{FF2B5EF4-FFF2-40B4-BE49-F238E27FC236}">
                <a16:creationId xmlns:a16="http://schemas.microsoft.com/office/drawing/2014/main" id="{59468949-A0BB-458E-8D7C-9EED86FA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4" y="1285875"/>
            <a:ext cx="59531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C7F782-6AB6-4D65-8606-50B55A1064F6}"/>
              </a:ext>
            </a:extLst>
          </p:cNvPr>
          <p:cNvSpPr/>
          <p:nvPr/>
        </p:nvSpPr>
        <p:spPr>
          <a:xfrm>
            <a:off x="825500" y="1460500"/>
            <a:ext cx="1181100" cy="4699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B487F7-E618-474B-830B-E89D4C8D8E73}"/>
              </a:ext>
            </a:extLst>
          </p:cNvPr>
          <p:cNvSpPr/>
          <p:nvPr/>
        </p:nvSpPr>
        <p:spPr>
          <a:xfrm>
            <a:off x="1416050" y="2657883"/>
            <a:ext cx="1181100" cy="4699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57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</a:t>
            </a:r>
            <a:r>
              <a:rPr lang="ko-KR" altLang="en-US" dirty="0"/>
              <a:t>아키텍처</a:t>
            </a:r>
          </a:p>
        </p:txBody>
      </p:sp>
      <p:pic>
        <p:nvPicPr>
          <p:cNvPr id="12292" name="Picture 4" descr="ìíì¹ íì´ë¸">
            <a:extLst>
              <a:ext uri="{FF2B5EF4-FFF2-40B4-BE49-F238E27FC236}">
                <a16:creationId xmlns:a16="http://schemas.microsoft.com/office/drawing/2014/main" id="{5D391239-4E2C-4DF7-819A-D9C018EFE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75" y="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4" y="1749833"/>
            <a:ext cx="8596668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HiveQL Process Engine: MapReduce</a:t>
            </a:r>
            <a:r>
              <a:rPr lang="ko-KR" altLang="en-US" dirty="0"/>
              <a:t>를 대체하여 </a:t>
            </a:r>
            <a:r>
              <a:rPr lang="en-US" altLang="ko-KR" dirty="0"/>
              <a:t>MapReduce</a:t>
            </a:r>
            <a:r>
              <a:rPr lang="ko-KR" altLang="en-US" dirty="0"/>
              <a:t>작업에 대한 쿼리를 작성하여 처리한다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Execution Engine (</a:t>
            </a:r>
            <a:r>
              <a:rPr lang="ko-KR" altLang="en-US" dirty="0"/>
              <a:t>실행 엔진</a:t>
            </a:r>
            <a:r>
              <a:rPr lang="en-US" altLang="ko-KR" dirty="0"/>
              <a:t>) : HiveQL </a:t>
            </a:r>
            <a:r>
              <a:rPr lang="ko-KR" altLang="en-US" dirty="0"/>
              <a:t>프로세스 엔진과 </a:t>
            </a:r>
            <a:r>
              <a:rPr lang="en-US" altLang="ko-KR" dirty="0"/>
              <a:t>MapReduce </a:t>
            </a:r>
            <a:r>
              <a:rPr lang="ko-KR" altLang="en-US" dirty="0"/>
              <a:t>결합 부분은 </a:t>
            </a:r>
            <a:r>
              <a:rPr lang="ko-KR" altLang="en-US" dirty="0" err="1"/>
              <a:t>하이브</a:t>
            </a:r>
            <a:r>
              <a:rPr lang="ko-KR" altLang="en-US" dirty="0"/>
              <a:t> 실행 엔진이다</a:t>
            </a:r>
            <a:r>
              <a:rPr lang="en-US" altLang="ko-KR" dirty="0"/>
              <a:t>. </a:t>
            </a:r>
            <a:r>
              <a:rPr lang="ko-KR" altLang="en-US" dirty="0"/>
              <a:t>실행 엔진은 쿼리를 처리하고 </a:t>
            </a:r>
            <a:r>
              <a:rPr lang="en-US" altLang="ko-KR" dirty="0"/>
              <a:t>MapReduce</a:t>
            </a:r>
            <a:r>
              <a:rPr lang="ko-KR" altLang="en-US" dirty="0"/>
              <a:t>결과와 동일한 결과를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맵리듀스에서</a:t>
            </a:r>
            <a:r>
              <a:rPr lang="ko-KR" altLang="en-US" dirty="0"/>
              <a:t> 쿼리문을 수행할 수 있게 해주는 아이라고 생각하면 편하다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5362" name="Picture 2" descr="http://postfiles14.naver.net/MjAxNzAzMzBfMTgw/MDAxNDkwODczMDIxNTI4.iZgeeMWg-cOcHAdzbLBxDtAqfRLxSQrFfrr3ehkHRPog.9v7-MrPsQXHaLIkBslFSy0kFen8H0NV-1pi4N5l4YMQg.PNG.kbh3983/%EC%8A%A4%ED%81%AC%EB%A6%B0%EC%83%B7_2017-03-30_%EC%98%A4%ED%9B%84_8.23.30.png?type=w773">
            <a:extLst>
              <a:ext uri="{FF2B5EF4-FFF2-40B4-BE49-F238E27FC236}">
                <a16:creationId xmlns:a16="http://schemas.microsoft.com/office/drawing/2014/main" id="{59468949-A0BB-458E-8D7C-9EED86FA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4" y="1285875"/>
            <a:ext cx="59531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2B4088-E4FE-4A97-9F92-E2CDF7B54D54}"/>
              </a:ext>
            </a:extLst>
          </p:cNvPr>
          <p:cNvSpPr/>
          <p:nvPr/>
        </p:nvSpPr>
        <p:spPr>
          <a:xfrm>
            <a:off x="4140200" y="2540000"/>
            <a:ext cx="1689100" cy="2286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D32CFD-0E8F-407C-8F9B-B196E262CA7A}"/>
              </a:ext>
            </a:extLst>
          </p:cNvPr>
          <p:cNvSpPr/>
          <p:nvPr/>
        </p:nvSpPr>
        <p:spPr>
          <a:xfrm>
            <a:off x="4165600" y="2956333"/>
            <a:ext cx="1689100" cy="2286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90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</a:t>
            </a:r>
            <a:r>
              <a:rPr lang="ko-KR" altLang="en-US" dirty="0"/>
              <a:t>예제</a:t>
            </a:r>
          </a:p>
        </p:txBody>
      </p:sp>
      <p:pic>
        <p:nvPicPr>
          <p:cNvPr id="12292" name="Picture 4" descr="ìíì¹ íì´ë¸">
            <a:extLst>
              <a:ext uri="{FF2B5EF4-FFF2-40B4-BE49-F238E27FC236}">
                <a16:creationId xmlns:a16="http://schemas.microsoft.com/office/drawing/2014/main" id="{5D391239-4E2C-4DF7-819A-D9C018EFE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7780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4" y="1749833"/>
            <a:ext cx="8596668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4AE52-DFC6-4109-93E1-3719F120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97433"/>
            <a:ext cx="8581747" cy="320316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416A57-35DB-4CCE-BDBF-340B0CA2DA90}"/>
              </a:ext>
            </a:extLst>
          </p:cNvPr>
          <p:cNvSpPr txBox="1">
            <a:spLocks/>
          </p:cNvSpPr>
          <p:nvPr/>
        </p:nvSpPr>
        <p:spPr>
          <a:xfrm>
            <a:off x="825214" y="1902233"/>
            <a:ext cx="8596668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기존에 사용하던 오라클 </a:t>
            </a:r>
            <a:r>
              <a:rPr lang="en-US" altLang="ko-KR" dirty="0"/>
              <a:t>SQL </a:t>
            </a:r>
            <a:r>
              <a:rPr lang="ko-KR" altLang="en-US" dirty="0"/>
              <a:t>코드와 매우 </a:t>
            </a:r>
            <a:r>
              <a:rPr lang="ko-KR" altLang="en-US" dirty="0" err="1"/>
              <a:t>흡사한것을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이로써 기존 개발자들은 복잡한 </a:t>
            </a:r>
            <a:r>
              <a:rPr lang="en-US" altLang="ko-KR" dirty="0"/>
              <a:t>MapReduce</a:t>
            </a:r>
            <a:r>
              <a:rPr lang="ko-KR" altLang="en-US" dirty="0"/>
              <a:t>방식이 아닌 간편한 </a:t>
            </a:r>
            <a:r>
              <a:rPr lang="en-US" altLang="ko-KR" dirty="0"/>
              <a:t>SQL</a:t>
            </a:r>
            <a:r>
              <a:rPr lang="ko-KR" altLang="en-US" dirty="0"/>
              <a:t>문으로도 데이터를 불러올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707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Spark (</a:t>
            </a:r>
            <a:r>
              <a:rPr lang="ko-KR" altLang="en-US" dirty="0"/>
              <a:t>스파크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521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4"/>
            <a:ext cx="11087387" cy="510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아파치 스파크는 오픈소스 분산 쿼리 및 처리엔진이다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스파크는 유연성과 </a:t>
            </a:r>
            <a:r>
              <a:rPr lang="ko-KR" altLang="en-US" dirty="0" err="1"/>
              <a:t>맵리듀스에</a:t>
            </a:r>
            <a:r>
              <a:rPr lang="ko-KR" altLang="en-US" dirty="0"/>
              <a:t> 대한 확장성을 빠른 속도로 제공한다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하드디스크로 동작하는 방식이 아닌 </a:t>
            </a:r>
            <a:r>
              <a:rPr lang="en-US" altLang="ko-KR" dirty="0"/>
              <a:t>ram</a:t>
            </a:r>
            <a:r>
              <a:rPr lang="ko-KR" altLang="en-US" dirty="0"/>
              <a:t>으로 동작하는 방식이다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스파크에서는 </a:t>
            </a:r>
            <a:r>
              <a:rPr lang="ko-KR" altLang="en-US" dirty="0" err="1"/>
              <a:t>하둡의</a:t>
            </a:r>
            <a:r>
              <a:rPr lang="ko-KR" altLang="en-US" dirty="0"/>
              <a:t> 기존 </a:t>
            </a:r>
            <a:r>
              <a:rPr lang="en-US" altLang="ko-KR" dirty="0"/>
              <a:t>MapReduce</a:t>
            </a:r>
            <a:r>
              <a:rPr lang="ko-KR" altLang="en-US" dirty="0"/>
              <a:t>보다 </a:t>
            </a:r>
            <a:r>
              <a:rPr lang="en-US" altLang="ko-KR" dirty="0"/>
              <a:t>100</a:t>
            </a:r>
            <a:r>
              <a:rPr lang="ko-KR" altLang="en-US" dirty="0"/>
              <a:t>배 빠르다고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스파크는 </a:t>
            </a:r>
            <a:r>
              <a:rPr lang="en-US" altLang="ko-KR" dirty="0"/>
              <a:t>API</a:t>
            </a:r>
            <a:r>
              <a:rPr lang="ko-KR" altLang="en-US" dirty="0"/>
              <a:t>를 제공하는데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파이썬</a:t>
            </a:r>
            <a:r>
              <a:rPr lang="en-US" altLang="ko-KR" dirty="0"/>
              <a:t>, R, SQL,</a:t>
            </a:r>
            <a:r>
              <a:rPr lang="ko-KR" altLang="en-US" dirty="0"/>
              <a:t> 다양한 언어들을 지원해준다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SQL</a:t>
            </a:r>
            <a:r>
              <a:rPr lang="ko-KR" altLang="en-US" dirty="0"/>
              <a:t>로 데이터를 추출하며 파이썬 및 </a:t>
            </a:r>
            <a:r>
              <a:rPr lang="en-US" altLang="ko-KR" dirty="0"/>
              <a:t>R</a:t>
            </a:r>
            <a:r>
              <a:rPr lang="ko-KR" altLang="en-US" dirty="0"/>
              <a:t>로 복잡한 통계 모델을 생성할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파이썬 </a:t>
            </a:r>
            <a:r>
              <a:rPr lang="en-US" altLang="ko-KR" dirty="0"/>
              <a:t>: pandas </a:t>
            </a:r>
            <a:r>
              <a:rPr lang="ko-KR" altLang="en-US" dirty="0"/>
              <a:t>라이브러리 </a:t>
            </a:r>
            <a:r>
              <a:rPr lang="en-US" altLang="ko-KR" dirty="0"/>
              <a:t>R : </a:t>
            </a:r>
            <a:r>
              <a:rPr lang="en-US" altLang="ko-KR" dirty="0" err="1"/>
              <a:t>data.frames</a:t>
            </a:r>
            <a:r>
              <a:rPr lang="en-US" altLang="ko-KR" dirty="0"/>
              <a:t> </a:t>
            </a:r>
            <a:r>
              <a:rPr lang="ko-KR" altLang="en-US" dirty="0"/>
              <a:t>등 이용 가능한 라이브러리를 제공한다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기존의 </a:t>
            </a:r>
            <a:r>
              <a:rPr lang="en-US" altLang="ko-KR" dirty="0"/>
              <a:t>MapReduce</a:t>
            </a:r>
            <a:r>
              <a:rPr lang="ko-KR" altLang="en-US" dirty="0"/>
              <a:t>의 한계점을 스파크에서 극복해준다는 의미 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다양한 파일 포맷 지원 및 </a:t>
            </a:r>
            <a:r>
              <a:rPr lang="en-US" altLang="ko-KR" dirty="0" err="1"/>
              <a:t>Hbase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r>
              <a:rPr lang="ko-KR" altLang="en-US" dirty="0"/>
              <a:t> 등과 연동이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스파크는 </a:t>
            </a:r>
            <a:r>
              <a:rPr lang="en-US" altLang="ko-KR" dirty="0"/>
              <a:t>txt, Json, ORC </a:t>
            </a:r>
            <a:r>
              <a:rPr lang="ko-KR" altLang="en-US" dirty="0"/>
              <a:t>등 다양한 파일의 포맷을 지원한다</a:t>
            </a:r>
            <a:r>
              <a:rPr lang="en-US" altLang="ko-KR" dirty="0"/>
              <a:t>. HDFS</a:t>
            </a:r>
            <a:r>
              <a:rPr lang="ko-KR" altLang="en-US" dirty="0"/>
              <a:t>와도 연동이 가능하며</a:t>
            </a:r>
            <a:r>
              <a:rPr lang="en-US" altLang="ko-KR" dirty="0"/>
              <a:t>, Hive</a:t>
            </a:r>
            <a:r>
              <a:rPr lang="ko-KR" altLang="en-US" dirty="0"/>
              <a:t>와도 연동된다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410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1283163B-A40F-4780-8272-C0FEC62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72639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ark inmemory">
            <a:extLst>
              <a:ext uri="{FF2B5EF4-FFF2-40B4-BE49-F238E27FC236}">
                <a16:creationId xmlns:a16="http://schemas.microsoft.com/office/drawing/2014/main" id="{D297EE5C-C36A-4072-AA52-343E2759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2416561"/>
            <a:ext cx="23812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56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Eco-System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3213F0-9D32-485E-82D0-3D78C628D309}"/>
              </a:ext>
            </a:extLst>
          </p:cNvPr>
          <p:cNvCxnSpPr/>
          <p:nvPr/>
        </p:nvCxnSpPr>
        <p:spPr>
          <a:xfrm>
            <a:off x="7568588" y="3944039"/>
            <a:ext cx="1795749" cy="136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3"/>
            <a:ext cx="9342043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7410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1283163B-A40F-4780-8272-C0FEC62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68" y="11159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park">
            <a:extLst>
              <a:ext uri="{FF2B5EF4-FFF2-40B4-BE49-F238E27FC236}">
                <a16:creationId xmlns:a16="http://schemas.microsoft.com/office/drawing/2014/main" id="{358A1800-362C-4D06-9985-FFEA0454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2" y="1573258"/>
            <a:ext cx="9613051" cy="492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06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Spark API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3"/>
            <a:ext cx="9342043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7410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1283163B-A40F-4780-8272-C0FEC62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68" y="11159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ataset, dataframe">
            <a:extLst>
              <a:ext uri="{FF2B5EF4-FFF2-40B4-BE49-F238E27FC236}">
                <a16:creationId xmlns:a16="http://schemas.microsoft.com/office/drawing/2014/main" id="{4593B831-F912-4792-8B1A-14353869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3" y="1507832"/>
            <a:ext cx="8710613" cy="505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6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장애복구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를 구성하는 분산서버에는 다양한 장애가 발생할 수 있다</a:t>
            </a:r>
            <a:r>
              <a:rPr lang="en-US" altLang="ko-KR" dirty="0"/>
              <a:t>.	</a:t>
            </a:r>
          </a:p>
          <a:p>
            <a:pPr lvl="2"/>
            <a:r>
              <a:rPr lang="en-US" altLang="ko-KR" dirty="0"/>
              <a:t>Ex. </a:t>
            </a:r>
            <a:r>
              <a:rPr lang="ko-KR" altLang="en-US" dirty="0"/>
              <a:t>하드디스크에 오류가 생겨서 데이터 저장이 실패</a:t>
            </a:r>
            <a:endParaRPr lang="en-US" altLang="ko-KR" dirty="0"/>
          </a:p>
          <a:p>
            <a:pPr lvl="2"/>
            <a:r>
              <a:rPr lang="en-US" altLang="ko-KR" dirty="0"/>
              <a:t>Ex2. </a:t>
            </a:r>
            <a:r>
              <a:rPr lang="ko-KR" altLang="en-US" dirty="0"/>
              <a:t>디스크 복구가 불가능할 경우 유실되는 심각한 상황 발생</a:t>
            </a:r>
            <a:endParaRPr lang="en-US" altLang="ko-KR" dirty="0"/>
          </a:p>
          <a:p>
            <a:pPr lvl="2"/>
            <a:r>
              <a:rPr lang="en-US" altLang="ko-KR" dirty="0"/>
              <a:t>HDFS</a:t>
            </a:r>
            <a:r>
              <a:rPr lang="ko-KR" altLang="en-US" dirty="0"/>
              <a:t>는 장애를 빠른 시간에 감지하고</a:t>
            </a:r>
            <a:r>
              <a:rPr lang="en-US" altLang="ko-KR" dirty="0"/>
              <a:t>, </a:t>
            </a:r>
            <a:r>
              <a:rPr lang="ko-KR" altLang="en-US" dirty="0"/>
              <a:t>대처할 수 있게 설계되었다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HDFS</a:t>
            </a:r>
            <a:r>
              <a:rPr lang="ko-KR" altLang="en-US" dirty="0"/>
              <a:t>에 데이터를 저장하면</a:t>
            </a:r>
            <a:r>
              <a:rPr lang="en-US" altLang="ko-KR" dirty="0"/>
              <a:t>, </a:t>
            </a:r>
            <a:r>
              <a:rPr lang="ko-KR" altLang="en-US" dirty="0"/>
              <a:t>복제데이터도 함께 저장되어 데이터 유실을 방지한다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스트리밍 방식의 데이터 접근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는 빠른 시간 내에 처리하는 것 보다는 동일한 시간 내에 더 많은 데이터를 </a:t>
            </a:r>
            <a:r>
              <a:rPr lang="ko-KR" altLang="en-US" dirty="0" err="1"/>
              <a:t>처리하는것을</a:t>
            </a:r>
            <a:r>
              <a:rPr lang="ko-KR" altLang="en-US" dirty="0"/>
              <a:t> 목표로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스트리밍 방식으로 데이터에 접근하도록 설계되어 있어</a:t>
            </a:r>
            <a:r>
              <a:rPr lang="en-US" altLang="ko-KR" dirty="0"/>
              <a:t>, </a:t>
            </a:r>
            <a:r>
              <a:rPr lang="ko-KR" altLang="en-US" dirty="0"/>
              <a:t>클라이언트는 끊김없이 연속된 흐름으로 데이터에 접근할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167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Intro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2" y="1749833"/>
            <a:ext cx="9501701" cy="512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아파치 스파크에는 </a:t>
            </a:r>
            <a:r>
              <a:rPr lang="en-US" altLang="ko-KR" dirty="0"/>
              <a:t>RDD, </a:t>
            </a:r>
            <a:r>
              <a:rPr lang="en-US" altLang="ko-KR" dirty="0" err="1"/>
              <a:t>DataFrame</a:t>
            </a:r>
            <a:r>
              <a:rPr lang="en-US" altLang="ko-KR" dirty="0"/>
              <a:t>, Dataset 3</a:t>
            </a:r>
            <a:r>
              <a:rPr lang="ko-KR" altLang="en-US" dirty="0"/>
              <a:t>가지 개념을 알아야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RDD(Resilient Distributed Dataset)</a:t>
            </a:r>
          </a:p>
          <a:p>
            <a:pPr lvl="1"/>
            <a:r>
              <a:rPr lang="en-US" altLang="ko-KR" dirty="0"/>
              <a:t>RDD</a:t>
            </a:r>
            <a:r>
              <a:rPr lang="ko-KR" altLang="en-US" dirty="0"/>
              <a:t>는 스파크에서 기본적인 데이터 구조이다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분산되어 있는 변경 불가능한 객체들의 모임이다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스파크의 모든 작업은 </a:t>
            </a:r>
            <a:r>
              <a:rPr lang="en-US" altLang="ko-KR" dirty="0"/>
              <a:t>RDD</a:t>
            </a:r>
            <a:r>
              <a:rPr lang="ko-KR" altLang="en-US" dirty="0"/>
              <a:t>를 만들거나 존재하는 </a:t>
            </a:r>
            <a:r>
              <a:rPr lang="en-US" altLang="ko-KR" dirty="0"/>
              <a:t>RDD</a:t>
            </a:r>
            <a:r>
              <a:rPr lang="ko-KR" altLang="en-US" dirty="0"/>
              <a:t>를 변경하거나 </a:t>
            </a:r>
            <a:r>
              <a:rPr lang="en-US" altLang="ko-KR" dirty="0"/>
              <a:t>RDD</a:t>
            </a:r>
            <a:r>
              <a:rPr lang="ko-KR" altLang="en-US" dirty="0"/>
              <a:t>에서 연산을 호출하는 것 중의 하나로 표현된다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MapREDUCE</a:t>
            </a:r>
            <a:r>
              <a:rPr lang="ko-KR" altLang="en-US" dirty="0"/>
              <a:t>와는 다르게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(RAM)</a:t>
            </a:r>
            <a:r>
              <a:rPr lang="ko-KR" altLang="en-US" dirty="0"/>
              <a:t>에 저장을 하고 처리를 진행하므로 속도가 매우 빠르다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RAM</a:t>
            </a:r>
            <a:r>
              <a:rPr lang="ko-KR" altLang="en-US" dirty="0"/>
              <a:t>이 </a:t>
            </a:r>
            <a:r>
              <a:rPr lang="ko-KR" altLang="en-US" dirty="0" err="1"/>
              <a:t>모자른</a:t>
            </a:r>
            <a:r>
              <a:rPr lang="ko-KR" altLang="en-US" dirty="0"/>
              <a:t> 경우 결과는 디스크에 저장이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RDD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en-US" altLang="ko-KR" dirty="0"/>
              <a:t>Immutable, Read-Only</a:t>
            </a:r>
          </a:p>
          <a:p>
            <a:pPr lvl="1"/>
            <a:r>
              <a:rPr lang="en-US" altLang="ko-KR" dirty="0" err="1"/>
              <a:t>DataSource</a:t>
            </a:r>
            <a:r>
              <a:rPr lang="en-US" altLang="ko-KR" dirty="0"/>
              <a:t> -&gt; RDD, RDD-&gt;RDD</a:t>
            </a:r>
            <a:r>
              <a:rPr lang="ko-KR" altLang="en-US" dirty="0"/>
              <a:t>로만 변경이 가능함</a:t>
            </a:r>
            <a:endParaRPr lang="en-US" altLang="ko-KR" dirty="0"/>
          </a:p>
          <a:p>
            <a:pPr lvl="1"/>
            <a:r>
              <a:rPr lang="en-US" altLang="ko-KR" dirty="0"/>
              <a:t>RAM </a:t>
            </a:r>
            <a:r>
              <a:rPr lang="ko-KR" altLang="en-US" dirty="0"/>
              <a:t>방식이므로 중간에 오류</a:t>
            </a:r>
            <a:r>
              <a:rPr lang="en-US" altLang="ko-KR" dirty="0"/>
              <a:t>(Fault) </a:t>
            </a:r>
            <a:r>
              <a:rPr lang="ko-KR" altLang="en-US" dirty="0"/>
              <a:t>발생시 처리하던 데이터가 </a:t>
            </a:r>
            <a:r>
              <a:rPr lang="ko-KR" altLang="en-US" dirty="0" err="1"/>
              <a:t>날라감</a:t>
            </a:r>
            <a:endParaRPr lang="en-US" altLang="ko-KR" dirty="0"/>
          </a:p>
          <a:p>
            <a:pPr lvl="2"/>
            <a:r>
              <a:rPr lang="ko-KR" altLang="en-US" dirty="0"/>
              <a:t>이를 방지하기 위해서 </a:t>
            </a:r>
            <a:r>
              <a:rPr lang="en-US" altLang="ko-KR" dirty="0"/>
              <a:t>lineage </a:t>
            </a:r>
            <a:r>
              <a:rPr lang="ko-KR" altLang="en-US" dirty="0"/>
              <a:t>라는 기능을 사용해서 작업이 실패해도 리니지를 통해 데이터를 복구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0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1283163B-A40F-4780-8272-C0FEC62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21" y="72639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08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Intro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3"/>
            <a:ext cx="9342043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0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1283163B-A40F-4780-8272-C0FEC62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21" y="72639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5FF7C9-08E4-41F5-B545-2BED4624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21" y="1749833"/>
            <a:ext cx="7998935" cy="42735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F245E2-D4E7-45C2-A243-DD7244D1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858" y="4086679"/>
            <a:ext cx="2257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7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Intro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3"/>
            <a:ext cx="9342043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0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1283163B-A40F-4780-8272-C0FEC62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21" y="72639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3E13CC-46C0-40FD-AA0C-281BD38B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13" y="1749832"/>
            <a:ext cx="6895775" cy="46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401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DBC3-29B2-4BBF-8C16-E74B80FD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vs Spark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3"/>
            <a:ext cx="9342043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0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1283163B-A40F-4780-8272-C0FEC62D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968783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doop logo new.svg">
            <a:extLst>
              <a:ext uri="{FF2B5EF4-FFF2-40B4-BE49-F238E27FC236}">
                <a16:creationId xmlns:a16="http://schemas.microsoft.com/office/drawing/2014/main" id="{F652856B-898C-432E-B58D-F3A4ED04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6" y="1300366"/>
            <a:ext cx="4402663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atch Processing vs Real time processing">
            <a:extLst>
              <a:ext uri="{FF2B5EF4-FFF2-40B4-BE49-F238E27FC236}">
                <a16:creationId xmlns:a16="http://schemas.microsoft.com/office/drawing/2014/main" id="{A1AC43B9-09AC-470E-91A5-652C152E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0" y="2588034"/>
            <a:ext cx="8159167" cy="42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8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3"/>
            <a:ext cx="9342043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4" name="Picture 4" descr="Hadoop logo new.svg">
            <a:extLst>
              <a:ext uri="{FF2B5EF4-FFF2-40B4-BE49-F238E27FC236}">
                <a16:creationId xmlns:a16="http://schemas.microsoft.com/office/drawing/2014/main" id="{F652856B-898C-432E-B58D-F3A4ED04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02663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E1A6190-7B2B-4984-9881-F254504B7817}"/>
              </a:ext>
            </a:extLst>
          </p:cNvPr>
          <p:cNvSpPr txBox="1">
            <a:spLocks/>
          </p:cNvSpPr>
          <p:nvPr/>
        </p:nvSpPr>
        <p:spPr>
          <a:xfrm>
            <a:off x="0" y="1181101"/>
            <a:ext cx="10174513" cy="569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일괄 처리 시스템 </a:t>
            </a:r>
            <a:r>
              <a:rPr lang="en-US" altLang="ko-KR" dirty="0"/>
              <a:t>(MapReduce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대용량 데이터를 효율적으로 처리하는 방법을 일괄 처리 시스템이라고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프로세스에는 먼저 데이터를 수집하고 입력하고 처리하며</a:t>
            </a:r>
            <a:r>
              <a:rPr lang="en-US" altLang="ko-KR" dirty="0"/>
              <a:t>, </a:t>
            </a:r>
            <a:r>
              <a:rPr lang="ko-KR" altLang="en-US" dirty="0"/>
              <a:t>배치 결과가 생성된다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프로세스 및 출력의 경우 일괄처리에는 별도의 프로그램이 필요하다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급여 및 청구시스템은 일괄 처리 시스템의 대표적인 예이다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일괄 처리 시스템의 장점</a:t>
            </a:r>
            <a:endParaRPr lang="en-US" altLang="ko-KR" dirty="0"/>
          </a:p>
          <a:p>
            <a:pPr lvl="2"/>
            <a:r>
              <a:rPr lang="ko-KR" altLang="en-US" dirty="0"/>
              <a:t>대용량 데이터 </a:t>
            </a:r>
            <a:r>
              <a:rPr lang="en-US" altLang="ko-KR" dirty="0"/>
              <a:t>/ </a:t>
            </a:r>
            <a:r>
              <a:rPr lang="ko-KR" altLang="en-US" dirty="0"/>
              <a:t>트랜잭션을 처리하는데 이상적이다</a:t>
            </a:r>
            <a:r>
              <a:rPr lang="en-US" altLang="ko-KR" dirty="0"/>
              <a:t>. </a:t>
            </a:r>
            <a:r>
              <a:rPr lang="ko-KR" altLang="en-US" dirty="0"/>
              <a:t>또한 개별적으로 처리하는 것이 아니라 효율성을 높인다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 새벽시간이나 원하는 지정된 시간에도 독립적으로 처리가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프로세스를 수행함으로써 회사는 비용에 대해 효율적이다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일괄 처리 시스템의 단점</a:t>
            </a:r>
            <a:endParaRPr lang="en-US" altLang="ko-KR" dirty="0"/>
          </a:p>
          <a:p>
            <a:pPr lvl="2"/>
            <a:r>
              <a:rPr lang="ko-KR" altLang="en-US" dirty="0"/>
              <a:t>데이터 수집과 일괄 처리 후 결과를 가져오기까지 시간이 </a:t>
            </a:r>
            <a:r>
              <a:rPr lang="ko-KR" altLang="en-US" dirty="0" err="1"/>
              <a:t>만힝</a:t>
            </a:r>
            <a:r>
              <a:rPr lang="ko-KR" altLang="en-US" dirty="0"/>
              <a:t> 걸린다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일괄 처리시 항상 최신 상태로 유지되는 것은 어렵다</a:t>
            </a:r>
            <a:r>
              <a:rPr lang="en-US" altLang="ko-KR" dirty="0"/>
              <a:t>. (</a:t>
            </a:r>
            <a:r>
              <a:rPr lang="ko-KR" altLang="en-US" dirty="0"/>
              <a:t>실시간에 비해서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일회성 프로세스라도 매우 느릴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5413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DA27DB-C0FA-479D-9CE2-0A05B06EA097}"/>
              </a:ext>
            </a:extLst>
          </p:cNvPr>
          <p:cNvSpPr txBox="1">
            <a:spLocks/>
          </p:cNvSpPr>
          <p:nvPr/>
        </p:nvSpPr>
        <p:spPr>
          <a:xfrm>
            <a:off x="672813" y="1749833"/>
            <a:ext cx="9342043" cy="510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E1A6190-7B2B-4984-9881-F254504B7817}"/>
              </a:ext>
            </a:extLst>
          </p:cNvPr>
          <p:cNvSpPr txBox="1">
            <a:spLocks/>
          </p:cNvSpPr>
          <p:nvPr/>
        </p:nvSpPr>
        <p:spPr>
          <a:xfrm>
            <a:off x="0" y="1181101"/>
            <a:ext cx="11295529" cy="5698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실시간 처리 시스템</a:t>
            </a:r>
            <a:endParaRPr lang="en-US" altLang="ko-KR" dirty="0"/>
          </a:p>
          <a:p>
            <a:pPr lvl="1"/>
            <a:r>
              <a:rPr lang="ko-KR" altLang="en-US" dirty="0"/>
              <a:t>실시간 처리에는 데이터의 지속적인 </a:t>
            </a:r>
            <a:r>
              <a:rPr lang="en-US" altLang="ko-KR" dirty="0"/>
              <a:t>input, </a:t>
            </a:r>
            <a:r>
              <a:rPr lang="ko-KR" altLang="en-US" dirty="0"/>
              <a:t>처리 및 출력이 포함된다</a:t>
            </a:r>
            <a:r>
              <a:rPr lang="en-US" altLang="ko-KR" dirty="0"/>
              <a:t>. </a:t>
            </a:r>
            <a:r>
              <a:rPr lang="ko-KR" altLang="en-US" dirty="0"/>
              <a:t>따라서 짧은 시간 내에 처리가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적합한 곳으로는 은행 </a:t>
            </a:r>
            <a:r>
              <a:rPr lang="en-US" altLang="ko-KR" dirty="0"/>
              <a:t>ATM, </a:t>
            </a:r>
            <a:r>
              <a:rPr lang="ko-KR" altLang="en-US" dirty="0"/>
              <a:t>고객 서비스</a:t>
            </a:r>
            <a:r>
              <a:rPr lang="en-US" altLang="ko-KR" dirty="0"/>
              <a:t>, </a:t>
            </a:r>
            <a:r>
              <a:rPr lang="ko-KR" altLang="en-US" dirty="0"/>
              <a:t>레이더 시스템 및 </a:t>
            </a:r>
            <a:r>
              <a:rPr lang="en-US" altLang="ko-KR" dirty="0"/>
              <a:t>POS </a:t>
            </a:r>
            <a:r>
              <a:rPr lang="ko-KR" altLang="en-US" dirty="0"/>
              <a:t>시스템을 예로 들 수 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ATM,</a:t>
            </a:r>
            <a:r>
              <a:rPr lang="ko-KR" altLang="en-US" dirty="0"/>
              <a:t> 고객서비스 등 모든 시스템이 실시간으로 처리되어야 하며 데이터의 속도가 빨라야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실시간 처리는 하나의 데이터 요소 기능을 계산하는데 도움이 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최근 데이터의 소규모 데이터들을 계산한다고 말할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실시간으로 데이터 처리를 하는데 필요하며</a:t>
            </a:r>
            <a:r>
              <a:rPr lang="en-US" altLang="ko-KR" dirty="0"/>
              <a:t>, </a:t>
            </a:r>
            <a:r>
              <a:rPr lang="ko-KR" altLang="en-US" dirty="0"/>
              <a:t>계산은 일반적으로 독립적이다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실시간 처리 시스템의 장점</a:t>
            </a:r>
            <a:endParaRPr lang="en-US" altLang="ko-KR" dirty="0"/>
          </a:p>
          <a:p>
            <a:pPr lvl="2"/>
            <a:r>
              <a:rPr lang="ko-KR" altLang="en-US" dirty="0"/>
              <a:t>실시간 처리시 응답속도에 지연이 거의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실시간 처리시 정보는 항상 최신상태이다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최단시간 내에 이벤트 발생에 대한 출력이나 시나리오에 대한 응답 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실시간 처리 시스템의 단점</a:t>
            </a:r>
            <a:endParaRPr lang="en-US" altLang="ko-KR" dirty="0"/>
          </a:p>
          <a:p>
            <a:pPr lvl="2"/>
            <a:r>
              <a:rPr lang="ko-KR" altLang="en-US" dirty="0"/>
              <a:t>비용이 많이 발생한다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모니터링하기가 매우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실시간 처리가 </a:t>
            </a:r>
            <a:r>
              <a:rPr lang="en-US" altLang="ko-KR" dirty="0"/>
              <a:t>Lazy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  <p:pic>
        <p:nvPicPr>
          <p:cNvPr id="5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E2994D1B-4D28-4C8A-9A66-61E47913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5"/>
            <a:ext cx="2245926" cy="119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61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atch vs Real Time Processing">
            <a:extLst>
              <a:ext uri="{FF2B5EF4-FFF2-40B4-BE49-F238E27FC236}">
                <a16:creationId xmlns:a16="http://schemas.microsoft.com/office/drawing/2014/main" id="{0BD5BB62-EFB4-4030-9E1E-9956FA3E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1882FE-C204-4D53-AFFE-7D3F2B3EB70C}"/>
              </a:ext>
            </a:extLst>
          </p:cNvPr>
          <p:cNvSpPr/>
          <p:nvPr/>
        </p:nvSpPr>
        <p:spPr>
          <a:xfrm>
            <a:off x="5080000" y="5245100"/>
            <a:ext cx="1574800" cy="76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21742-5FF0-4D3C-A333-2A51CE25D8AE}"/>
              </a:ext>
            </a:extLst>
          </p:cNvPr>
          <p:cNvSpPr/>
          <p:nvPr/>
        </p:nvSpPr>
        <p:spPr>
          <a:xfrm>
            <a:off x="5080000" y="1422400"/>
            <a:ext cx="1574800" cy="76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4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대용량 데이터 저장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는 높은 데이터 전송 대역폭과 하나의 클러스터에서 수백대의 노드를 지원할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하나의 인스턴스에서는 수백만개 이상의 파일을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무결성</a:t>
            </a:r>
            <a:endParaRPr lang="en-US" altLang="ko-KR" dirty="0"/>
          </a:p>
          <a:p>
            <a:pPr lvl="1"/>
            <a:r>
              <a:rPr lang="ko-KR" altLang="en-US" dirty="0"/>
              <a:t>데이터베이스에서 데이터 무결성이란 데이터베이스에 저장되는 데이터의 일관성을 의미한다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에서는 한번 저장한 데이터는 더는 수정할 수 없고</a:t>
            </a:r>
            <a:r>
              <a:rPr lang="en-US" altLang="ko-KR" dirty="0"/>
              <a:t>, </a:t>
            </a:r>
            <a:r>
              <a:rPr lang="ko-KR" altLang="en-US" dirty="0"/>
              <a:t>읽기만 가능하게 해서 데이터 무결성을 유지한다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* Hadoop 2.0 </a:t>
            </a:r>
            <a:r>
              <a:rPr lang="ko-KR" altLang="en-US" dirty="0"/>
              <a:t>버전 부터는 </a:t>
            </a:r>
            <a:r>
              <a:rPr lang="en-US" altLang="ko-KR" dirty="0"/>
              <a:t>HDFS</a:t>
            </a:r>
            <a:r>
              <a:rPr lang="ko-KR" altLang="en-US" dirty="0"/>
              <a:t>에 저장된 파일에 </a:t>
            </a:r>
            <a:r>
              <a:rPr lang="en-US" altLang="ko-KR" dirty="0"/>
              <a:t>append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8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266" name="Picture 2" descr="ë¸ë¡êµ¬ì¡° íì¼ìì¤íì ëí ì´ë¯¸ì§ ê²ìê²°ê³¼">
            <a:extLst>
              <a:ext uri="{FF2B5EF4-FFF2-40B4-BE49-F238E27FC236}">
                <a16:creationId xmlns:a16="http://schemas.microsoft.com/office/drawing/2014/main" id="{47D9E429-0C7D-4B60-B682-442E041C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1" y="2653175"/>
            <a:ext cx="6722662" cy="40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2569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</TotalTime>
  <Words>3651</Words>
  <Application>Microsoft Office PowerPoint</Application>
  <PresentationFormat>와이드스크린</PresentationFormat>
  <Paragraphs>689</Paragraphs>
  <Slides>76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1" baseType="lpstr">
      <vt:lpstr>맑은 고딕</vt:lpstr>
      <vt:lpstr>Arial</vt:lpstr>
      <vt:lpstr>Trebuchet MS</vt:lpstr>
      <vt:lpstr>Wingdings 3</vt:lpstr>
      <vt:lpstr>패싯</vt:lpstr>
      <vt:lpstr>하둡시스템의 이해</vt:lpstr>
      <vt:lpstr>      빅데이터와 하둡</vt:lpstr>
      <vt:lpstr>빅데이터의 개념</vt:lpstr>
      <vt:lpstr>하둡이란?</vt:lpstr>
      <vt:lpstr>하둡의 사용 이유</vt:lpstr>
      <vt:lpstr>      하둡 1.x</vt:lpstr>
      <vt:lpstr>하둡의 목표</vt:lpstr>
      <vt:lpstr>하둡의 목표</vt:lpstr>
      <vt:lpstr>HDFS 아키텍처</vt:lpstr>
      <vt:lpstr>HDFS 아키텍처</vt:lpstr>
      <vt:lpstr>HDFS 아키텍처</vt:lpstr>
      <vt:lpstr>HDFS 아키텍처</vt:lpstr>
      <vt:lpstr>HDFS 아키텍처</vt:lpstr>
      <vt:lpstr>      네임노드와 데이터노드</vt:lpstr>
      <vt:lpstr>네임노드와 데이터노드</vt:lpstr>
      <vt:lpstr>네임노드와 데이터노드</vt:lpstr>
      <vt:lpstr>네임노드와 데이터노드</vt:lpstr>
      <vt:lpstr>네임노드와 데이터노드</vt:lpstr>
      <vt:lpstr>네임노드와 데이터노드</vt:lpstr>
      <vt:lpstr>      맵리듀스(MapReduce)</vt:lpstr>
      <vt:lpstr>맵리듀스(MapReduce)</vt:lpstr>
      <vt:lpstr>맵리듀스(MapReduce) - 판매량</vt:lpstr>
      <vt:lpstr>맵리듀스(MapReduce) - 로그</vt:lpstr>
      <vt:lpstr>맵리듀스(MapReduce) – WordCount  </vt:lpstr>
      <vt:lpstr>맵리듀스(MapReduce) 추가설명</vt:lpstr>
      <vt:lpstr>맵리듀스(MapReduce) 아키텍처 - 잡트래커</vt:lpstr>
      <vt:lpstr>맵리듀스(MapReduce) 아키텍처 - 태스크트래커</vt:lpstr>
      <vt:lpstr>하둡 1.x 아키텍쳐</vt:lpstr>
      <vt:lpstr>      하둡 1.x버전의 단점 및 YARN의 등장</vt:lpstr>
      <vt:lpstr>하둡 1.x의 단점</vt:lpstr>
      <vt:lpstr>하둡 1.x의 단점</vt:lpstr>
      <vt:lpstr>하둡 1.x의 단점</vt:lpstr>
      <vt:lpstr>YARN (Yet Another Resource Negotiator) (= MapReduce ver.2)</vt:lpstr>
      <vt:lpstr>YARN 특징</vt:lpstr>
      <vt:lpstr>하둡 1.0 -&gt; 2.0</vt:lpstr>
      <vt:lpstr>      하둡 에코시스템</vt:lpstr>
      <vt:lpstr>Hadoop Eco-System 전체 도면 1</vt:lpstr>
      <vt:lpstr>Hadoop Eco-System 전체 도면 2</vt:lpstr>
      <vt:lpstr>Hadoop Eco-System - ZooKeeper</vt:lpstr>
      <vt:lpstr>Hadoop Eco-System - YARN</vt:lpstr>
      <vt:lpstr>Hadoop Eco-System - Flume</vt:lpstr>
      <vt:lpstr>Hadoop Eco-System - Spark</vt:lpstr>
      <vt:lpstr>Hadoop Eco-System - Hive</vt:lpstr>
      <vt:lpstr>Hadoop Eco-System - Zeppelin</vt:lpstr>
      <vt:lpstr>      Flume (플럼)</vt:lpstr>
      <vt:lpstr>Flume</vt:lpstr>
      <vt:lpstr>Flume의 핵심사항</vt:lpstr>
      <vt:lpstr>Flume 버전별 특징</vt:lpstr>
      <vt:lpstr>Flume OG (~0.94 ver)</vt:lpstr>
      <vt:lpstr>Flume (ver 1.0~)</vt:lpstr>
      <vt:lpstr>Flume</vt:lpstr>
      <vt:lpstr>Flume Converging Flow (수로 수렴 흐름)</vt:lpstr>
      <vt:lpstr>Flume Converging Flow (수로 수렴 흐름)</vt:lpstr>
      <vt:lpstr>Flume Converging Flow (수로 수렴 흐름)</vt:lpstr>
      <vt:lpstr>Flume Converging Flow (수로 수렴 흐름)</vt:lpstr>
      <vt:lpstr>Flume Converging Flow (수로 수렴 흐름)</vt:lpstr>
      <vt:lpstr>Flume Converging Flow (수로 수렴 흐름)</vt:lpstr>
      <vt:lpstr>다양한 Converging Flow</vt:lpstr>
      <vt:lpstr>실제 프로젝트에서의 Flume Tier 구성</vt:lpstr>
      <vt:lpstr>      Hive (하이브)</vt:lpstr>
      <vt:lpstr>Hive</vt:lpstr>
      <vt:lpstr>Hive</vt:lpstr>
      <vt:lpstr>Hive 아키텍처</vt:lpstr>
      <vt:lpstr>Hive 아키텍처</vt:lpstr>
      <vt:lpstr>Hive 예제</vt:lpstr>
      <vt:lpstr>      Spark (스파크)</vt:lpstr>
      <vt:lpstr>Spark</vt:lpstr>
      <vt:lpstr>Spark Eco-System</vt:lpstr>
      <vt:lpstr>History of Spark API</vt:lpstr>
      <vt:lpstr>Spark Intro</vt:lpstr>
      <vt:lpstr>Spark Intro</vt:lpstr>
      <vt:lpstr>Spark Intro</vt:lpstr>
      <vt:lpstr>Hadoop vs Spark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하둡시스템의 이해</dc:title>
  <dc:creator>동준 신</dc:creator>
  <cp:lastModifiedBy>동준 신</cp:lastModifiedBy>
  <cp:revision>143</cp:revision>
  <dcterms:created xsi:type="dcterms:W3CDTF">2019-04-23T08:54:20Z</dcterms:created>
  <dcterms:modified xsi:type="dcterms:W3CDTF">2019-04-25T10:55:50Z</dcterms:modified>
</cp:coreProperties>
</file>