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58" r:id="rId5"/>
    <p:sldId id="259" r:id="rId6"/>
    <p:sldId id="287" r:id="rId7"/>
    <p:sldId id="261" r:id="rId8"/>
    <p:sldId id="262" r:id="rId9"/>
    <p:sldId id="276" r:id="rId10"/>
    <p:sldId id="277" r:id="rId11"/>
    <p:sldId id="263" r:id="rId12"/>
    <p:sldId id="278" r:id="rId13"/>
    <p:sldId id="275" r:id="rId14"/>
    <p:sldId id="288" r:id="rId15"/>
    <p:sldId id="264" r:id="rId16"/>
    <p:sldId id="279" r:id="rId17"/>
    <p:sldId id="280" r:id="rId18"/>
    <p:sldId id="281" r:id="rId19"/>
    <p:sldId id="282" r:id="rId20"/>
    <p:sldId id="289" r:id="rId21"/>
    <p:sldId id="265" r:id="rId22"/>
    <p:sldId id="266" r:id="rId23"/>
    <p:sldId id="267" r:id="rId24"/>
    <p:sldId id="270" r:id="rId25"/>
    <p:sldId id="269" r:id="rId26"/>
    <p:sldId id="273" r:id="rId27"/>
    <p:sldId id="260" r:id="rId28"/>
    <p:sldId id="290" r:id="rId29"/>
    <p:sldId id="274" r:id="rId30"/>
    <p:sldId id="283" r:id="rId31"/>
    <p:sldId id="272" r:id="rId32"/>
    <p:sldId id="271" r:id="rId33"/>
    <p:sldId id="284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준 신" initials="동신" lastIdx="3" clrIdx="0">
    <p:extLst>
      <p:ext uri="{19B8F6BF-5375-455C-9EA6-DF929625EA0E}">
        <p15:presenceInfo xmlns:p15="http://schemas.microsoft.com/office/powerpoint/2012/main" userId="a3b1d0a87035fc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27780-4EEC-4780-8E36-3E94E9B59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하둡시스템의</a:t>
            </a:r>
            <a:r>
              <a:rPr lang="ko-KR" altLang="en-US" dirty="0"/>
              <a:t>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69556B-5B5B-470B-ABBB-54EC6EC6C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신동준</a:t>
            </a:r>
          </a:p>
        </p:txBody>
      </p:sp>
    </p:spTree>
    <p:extLst>
      <p:ext uri="{BB962C8B-B14F-4D97-AF65-F5344CB8AC3E}">
        <p14:creationId xmlns:p14="http://schemas.microsoft.com/office/powerpoint/2010/main" val="11346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3314" name="Picture 2" descr="íë¡ 64MBì ëí ì´ë¯¸ì§ ê²ìê²°ê³¼">
            <a:extLst>
              <a:ext uri="{FF2B5EF4-FFF2-40B4-BE49-F238E27FC236}">
                <a16:creationId xmlns:a16="http://schemas.microsoft.com/office/drawing/2014/main" id="{9BFD44D8-8E20-4B15-B878-C945EC64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64" y="2607196"/>
            <a:ext cx="5150499" cy="386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9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 err="1"/>
              <a:t>에저장하는</a:t>
            </a:r>
            <a:r>
              <a:rPr lang="ko-KR" altLang="en-US" dirty="0"/>
              <a:t> 파일은 특정 크기의 블록으로 나눠져 분산된 서버에서 저장된다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64MB</a:t>
            </a:r>
            <a:r>
              <a:rPr lang="ko-KR" altLang="en-US" dirty="0"/>
              <a:t>로 저장되어 있으며</a:t>
            </a:r>
            <a:r>
              <a:rPr lang="en-US" altLang="ko-KR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하둡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2.0</a:t>
            </a:r>
            <a:r>
              <a:rPr lang="ko-KR" altLang="en-US" dirty="0">
                <a:solidFill>
                  <a:srgbClr val="FF0000"/>
                </a:solidFill>
              </a:rPr>
              <a:t>버전은 </a:t>
            </a:r>
            <a:r>
              <a:rPr lang="en-US" altLang="ko-KR" dirty="0">
                <a:solidFill>
                  <a:srgbClr val="FF0000"/>
                </a:solidFill>
              </a:rPr>
              <a:t>128MB</a:t>
            </a:r>
            <a:r>
              <a:rPr lang="ko-KR" altLang="en-US" dirty="0">
                <a:solidFill>
                  <a:srgbClr val="FF0000"/>
                </a:solidFill>
              </a:rPr>
              <a:t>로 증가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하둡</a:t>
            </a:r>
            <a:r>
              <a:rPr lang="ko-KR" altLang="en-US" dirty="0"/>
              <a:t> 환경설정에서 </a:t>
            </a:r>
            <a:r>
              <a:rPr lang="en-US" altLang="ko-KR" dirty="0"/>
              <a:t>64MB</a:t>
            </a:r>
            <a:r>
              <a:rPr lang="ko-KR" altLang="en-US" dirty="0"/>
              <a:t>를 다른 용량으로 바꿀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여러 개의 블록은 동일한 서버에 </a:t>
            </a:r>
            <a:r>
              <a:rPr lang="ko-KR" altLang="en-US" dirty="0" err="1"/>
              <a:t>저장되는것이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여러 서버에 나눠서 저장된다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여러 개의 서버 </a:t>
            </a:r>
            <a:r>
              <a:rPr lang="en-US" altLang="ko-KR" dirty="0"/>
              <a:t>= </a:t>
            </a:r>
            <a:r>
              <a:rPr lang="ko-KR" altLang="en-US" dirty="0"/>
              <a:t>여러 개의 데이터 노드라고 생각하면 편하다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이렇게 여러 서버에 나눠서 저장하기 때문에 로컬 서버의 하드디스크보다 큰 규모의 데이터 저장이 가능하다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3EE8B1-064F-4E90-9A8C-75EF241E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71" y="5530199"/>
            <a:ext cx="616275" cy="613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165DEE-494B-4319-B0EF-036E80C8C35E}"/>
              </a:ext>
            </a:extLst>
          </p:cNvPr>
          <p:cNvSpPr txBox="1"/>
          <p:nvPr/>
        </p:nvSpPr>
        <p:spPr>
          <a:xfrm>
            <a:off x="1294471" y="4923353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3DDCD-046D-43AC-AFBA-EE19A5D231F7}"/>
              </a:ext>
            </a:extLst>
          </p:cNvPr>
          <p:cNvSpPr txBox="1"/>
          <p:nvPr/>
        </p:nvSpPr>
        <p:spPr>
          <a:xfrm>
            <a:off x="2156370" y="5424448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한군데에서만 저장</a:t>
            </a:r>
            <a:endParaRPr lang="en-US" altLang="ko-KR" dirty="0"/>
          </a:p>
          <a:p>
            <a:r>
              <a:rPr lang="en-US" altLang="ko-KR" dirty="0"/>
              <a:t>EX. </a:t>
            </a:r>
            <a:r>
              <a:rPr lang="ko-KR" altLang="en-US" dirty="0"/>
              <a:t>하드디스크 용량이 </a:t>
            </a:r>
            <a:r>
              <a:rPr lang="en-US" altLang="ko-KR" dirty="0"/>
              <a:t>8tb</a:t>
            </a:r>
            <a:r>
              <a:rPr lang="ko-KR" altLang="en-US" dirty="0"/>
              <a:t>면 파일 한 개가 </a:t>
            </a:r>
            <a:r>
              <a:rPr lang="en-US" altLang="ko-KR" dirty="0"/>
              <a:t>8tb</a:t>
            </a:r>
            <a:r>
              <a:rPr lang="ko-KR" altLang="en-US" dirty="0"/>
              <a:t>초과인 것은 저장이 불가능하다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55B613-9077-4BC4-994F-61261448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47" y="5171981"/>
            <a:ext cx="616275" cy="613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55BA59B-3F61-494F-AC87-579A070C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47" y="5324381"/>
            <a:ext cx="616275" cy="613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CA2092-4AB4-4867-BB55-ECA93A8A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47" y="5476781"/>
            <a:ext cx="616275" cy="613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CA3571-C57D-4FEC-8D1B-4BABB322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47" y="5629181"/>
            <a:ext cx="616275" cy="613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F6FE800-B1C5-4ACF-9B5F-FC554035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647" y="5781581"/>
            <a:ext cx="616275" cy="613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773D22-BB0C-47C4-AEA9-74903CAD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047" y="5933981"/>
            <a:ext cx="616275" cy="613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C6E8C30-E0D6-4AB5-9E67-D4E04487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447" y="6086381"/>
            <a:ext cx="616275" cy="613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DC6DD85-8BF8-43CD-9116-B826B4E37435}"/>
              </a:ext>
            </a:extLst>
          </p:cNvPr>
          <p:cNvSpPr txBox="1"/>
          <p:nvPr/>
        </p:nvSpPr>
        <p:spPr>
          <a:xfrm>
            <a:off x="7053162" y="5305855"/>
            <a:ext cx="324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분산된 서버에 나눠서 데이터 저장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저장할 수 있는 용량은 </a:t>
            </a:r>
            <a:r>
              <a:rPr lang="ko-KR" altLang="en-US" dirty="0" err="1"/>
              <a:t>페타바이트까지</a:t>
            </a:r>
            <a:r>
              <a:rPr lang="ko-KR" altLang="en-US" dirty="0"/>
              <a:t> 확대 가능</a:t>
            </a:r>
          </a:p>
        </p:txBody>
      </p:sp>
    </p:spTree>
    <p:extLst>
      <p:ext uri="{BB962C8B-B14F-4D97-AF65-F5344CB8AC3E}">
        <p14:creationId xmlns:p14="http://schemas.microsoft.com/office/powerpoint/2010/main" val="105832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pPr lvl="1"/>
            <a:r>
              <a:rPr lang="ko-KR" altLang="en-US" dirty="0"/>
              <a:t>기본블록의 크기를 </a:t>
            </a:r>
            <a:r>
              <a:rPr lang="en-US" altLang="ko-KR" dirty="0"/>
              <a:t>64MB</a:t>
            </a:r>
            <a:r>
              <a:rPr lang="ko-KR" altLang="en-US" dirty="0"/>
              <a:t>로 사용하는 이유</a:t>
            </a:r>
            <a:endParaRPr lang="en-US" altLang="ko-KR" dirty="0"/>
          </a:p>
          <a:p>
            <a:pPr lvl="2"/>
            <a:r>
              <a:rPr lang="ko-KR" altLang="en-US" dirty="0"/>
              <a:t>디스크 </a:t>
            </a:r>
            <a:r>
              <a:rPr lang="ko-KR" altLang="en-US" dirty="0" err="1"/>
              <a:t>시크</a:t>
            </a:r>
            <a:r>
              <a:rPr lang="ko-KR" altLang="en-US" dirty="0"/>
              <a:t> 타임의 감소</a:t>
            </a:r>
            <a:endParaRPr lang="en-US" altLang="ko-KR" dirty="0"/>
          </a:p>
          <a:p>
            <a:pPr lvl="3"/>
            <a:r>
              <a:rPr lang="ko-KR" altLang="en-US" dirty="0"/>
              <a:t>서버 한군데에서 </a:t>
            </a:r>
            <a:r>
              <a:rPr lang="ko-KR" altLang="en-US" dirty="0" err="1"/>
              <a:t>로딩하는</a:t>
            </a:r>
            <a:r>
              <a:rPr lang="ko-KR" altLang="en-US" dirty="0"/>
              <a:t> 것이 아니라 전체 서버에서 </a:t>
            </a:r>
            <a:r>
              <a:rPr lang="ko-KR" altLang="en-US" dirty="0" err="1"/>
              <a:t>로딩하므로</a:t>
            </a:r>
            <a:r>
              <a:rPr lang="ko-KR" altLang="en-US" dirty="0"/>
              <a:t> 디스크 </a:t>
            </a:r>
            <a:r>
              <a:rPr lang="ko-KR" altLang="en-US" dirty="0" err="1"/>
              <a:t>시크타임이</a:t>
            </a:r>
            <a:r>
              <a:rPr lang="ko-KR" altLang="en-US" dirty="0"/>
              <a:t> 감소한다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E9BD1-1958-4363-B264-318E1201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34" y="4989023"/>
            <a:ext cx="616275" cy="61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1429DD-202F-474B-9866-ECF28291BB5F}"/>
              </a:ext>
            </a:extLst>
          </p:cNvPr>
          <p:cNvSpPr txBox="1"/>
          <p:nvPr/>
        </p:nvSpPr>
        <p:spPr>
          <a:xfrm>
            <a:off x="1238034" y="4382177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4BC3-7A0B-4342-B4D6-482E325A0435}"/>
              </a:ext>
            </a:extLst>
          </p:cNvPr>
          <p:cNvSpPr txBox="1"/>
          <p:nvPr/>
        </p:nvSpPr>
        <p:spPr>
          <a:xfrm>
            <a:off x="2099933" y="4883272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한군데에서만 데이터 처리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디스크 </a:t>
            </a:r>
            <a:r>
              <a:rPr lang="ko-KR" altLang="en-US" dirty="0" err="1"/>
              <a:t>시크타임</a:t>
            </a:r>
            <a:r>
              <a:rPr lang="ko-KR" altLang="en-US" dirty="0"/>
              <a:t> 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96D68-DE5D-4BB9-A8E5-7B733DAF3444}"/>
              </a:ext>
            </a:extLst>
          </p:cNvPr>
          <p:cNvSpPr txBox="1"/>
          <p:nvPr/>
        </p:nvSpPr>
        <p:spPr>
          <a:xfrm>
            <a:off x="6381969" y="4382177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하둡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1D77DA-EBC5-4D85-8302-A2016DA3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04" y="4870266"/>
            <a:ext cx="616275" cy="613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695AB2-228B-4CAD-9E57-FE13F842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89" y="4870266"/>
            <a:ext cx="616275" cy="613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FF1673-4BD9-4A5E-B789-3E49064B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27" y="4857592"/>
            <a:ext cx="616275" cy="613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7D2C73-6612-4D7A-A698-6663D9D2D4AE}"/>
              </a:ext>
            </a:extLst>
          </p:cNvPr>
          <p:cNvSpPr txBox="1"/>
          <p:nvPr/>
        </p:nvSpPr>
        <p:spPr>
          <a:xfrm>
            <a:off x="5433527" y="5602823"/>
            <a:ext cx="324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데이터가 저장된 각 서버에서 동시에 데이터 처리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디스크 </a:t>
            </a:r>
            <a:r>
              <a:rPr lang="ko-KR" altLang="en-US" dirty="0" err="1"/>
              <a:t>시크타임</a:t>
            </a:r>
            <a:r>
              <a:rPr lang="ko-KR" altLang="en-US" dirty="0"/>
              <a:t> ↓</a:t>
            </a:r>
          </a:p>
        </p:txBody>
      </p:sp>
    </p:spTree>
    <p:extLst>
      <p:ext uri="{BB962C8B-B14F-4D97-AF65-F5344CB8AC3E}">
        <p14:creationId xmlns:p14="http://schemas.microsoft.com/office/powerpoint/2010/main" val="276876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lvl="1"/>
            <a:r>
              <a:rPr lang="ko-KR" altLang="en-US" sz="1800" dirty="0"/>
              <a:t>기본블록의 크기를 </a:t>
            </a:r>
            <a:r>
              <a:rPr lang="en-US" altLang="ko-KR" sz="1800" dirty="0"/>
              <a:t>64MB</a:t>
            </a:r>
            <a:r>
              <a:rPr lang="ko-KR" altLang="en-US" sz="1800" dirty="0"/>
              <a:t>로 사용하는 이유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네임노드가</a:t>
            </a:r>
            <a:r>
              <a:rPr lang="ko-KR" altLang="en-US" sz="1600" dirty="0"/>
              <a:t> 유지하는 메타데이터의 크기 감소</a:t>
            </a:r>
            <a:endParaRPr lang="en-US" altLang="ko-KR" sz="1600" dirty="0"/>
          </a:p>
          <a:p>
            <a:pPr lvl="3"/>
            <a:r>
              <a:rPr lang="ko-KR" altLang="en-US" sz="1400" dirty="0" err="1"/>
              <a:t>네임노드는</a:t>
            </a:r>
            <a:r>
              <a:rPr lang="ko-KR" altLang="en-US" sz="1400" dirty="0"/>
              <a:t> 블록 위치</a:t>
            </a:r>
            <a:r>
              <a:rPr lang="en-US" altLang="ko-KR" sz="1400" dirty="0"/>
              <a:t>, </a:t>
            </a:r>
            <a:r>
              <a:rPr lang="ko-KR" altLang="en-US" sz="1400" dirty="0"/>
              <a:t>파일명</a:t>
            </a:r>
            <a:r>
              <a:rPr lang="en-US" altLang="ko-KR" sz="1400" dirty="0"/>
              <a:t>, </a:t>
            </a:r>
            <a:r>
              <a:rPr lang="ko-KR" altLang="en-US" sz="1400" dirty="0"/>
              <a:t>디렉터리 구조</a:t>
            </a:r>
            <a:r>
              <a:rPr lang="en-US" altLang="ko-KR" sz="1400" dirty="0"/>
              <a:t>, </a:t>
            </a:r>
            <a:r>
              <a:rPr lang="ko-KR" altLang="en-US" sz="1400" dirty="0"/>
              <a:t>권한 정보와 같은 메타데이터 정보를 메모리에 저장하고 관리한다</a:t>
            </a:r>
            <a:r>
              <a:rPr lang="en-US" altLang="ko-KR" sz="1400" dirty="0"/>
              <a:t>.</a:t>
            </a:r>
          </a:p>
          <a:p>
            <a:pPr lvl="3"/>
            <a:r>
              <a:rPr lang="en-US" altLang="ko-KR" sz="1400" dirty="0"/>
              <a:t>EX. 100MB </a:t>
            </a:r>
            <a:r>
              <a:rPr lang="ko-KR" altLang="en-US" sz="1400" dirty="0"/>
              <a:t>크기의 파일을 저장할 경우</a:t>
            </a:r>
            <a:r>
              <a:rPr lang="en-US" altLang="ko-KR" sz="1400" dirty="0"/>
              <a:t>, HDFS</a:t>
            </a:r>
            <a:r>
              <a:rPr lang="ko-KR" altLang="en-US" sz="1400" dirty="0"/>
              <a:t>는 두 블록의 </a:t>
            </a:r>
            <a:r>
              <a:rPr lang="ko-KR" altLang="en-US" sz="1400" dirty="0">
                <a:solidFill>
                  <a:srgbClr val="FF0000"/>
                </a:solidFill>
              </a:rPr>
              <a:t>메타데이터</a:t>
            </a:r>
            <a:r>
              <a:rPr lang="ko-KR" altLang="en-US" sz="1400" dirty="0"/>
              <a:t>만 저장하면 된다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600" dirty="0"/>
              <a:t>클라이언트와 </a:t>
            </a:r>
            <a:r>
              <a:rPr lang="ko-KR" altLang="en-US" sz="1600" dirty="0" err="1"/>
              <a:t>네임노드의</a:t>
            </a:r>
            <a:r>
              <a:rPr lang="ko-KR" altLang="en-US" sz="1600" dirty="0"/>
              <a:t> 통신 감소</a:t>
            </a:r>
            <a:endParaRPr lang="en-US" altLang="ko-KR" sz="1600" dirty="0"/>
          </a:p>
          <a:p>
            <a:pPr lvl="3"/>
            <a:r>
              <a:rPr lang="ko-KR" altLang="en-US" sz="1400" dirty="0"/>
              <a:t>클라이언트가 </a:t>
            </a:r>
            <a:r>
              <a:rPr lang="en-US" altLang="ko-KR" sz="1400" dirty="0"/>
              <a:t>HDFS</a:t>
            </a:r>
            <a:r>
              <a:rPr lang="ko-KR" altLang="en-US" sz="1400" dirty="0"/>
              <a:t>에 저장된 파일을 접근할 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네임노드에서</a:t>
            </a:r>
            <a:r>
              <a:rPr lang="ko-KR" altLang="en-US" sz="1400" dirty="0"/>
              <a:t> 해당 파일을 블록의 위치를 조회</a:t>
            </a:r>
            <a:r>
              <a:rPr lang="en-US" altLang="ko-KR" sz="1400" dirty="0"/>
              <a:t>.</a:t>
            </a:r>
          </a:p>
          <a:p>
            <a:pPr lvl="3"/>
            <a:r>
              <a:rPr lang="ko-KR" altLang="en-US" sz="1400" dirty="0"/>
              <a:t>스트리밍 방식으로 읽기 때문에 특별한 경우를 제외하고는 </a:t>
            </a:r>
            <a:r>
              <a:rPr lang="ko-KR" altLang="en-US" sz="1400" dirty="0" err="1"/>
              <a:t>네임노드와</a:t>
            </a:r>
            <a:r>
              <a:rPr lang="ko-KR" altLang="en-US" sz="1400" dirty="0"/>
              <a:t> 통신할 필요가 없어진다</a:t>
            </a:r>
            <a:r>
              <a:rPr lang="en-US" altLang="ko-KR" sz="1400" dirty="0"/>
              <a:t>.</a:t>
            </a:r>
          </a:p>
          <a:p>
            <a:pPr lvl="4"/>
            <a:r>
              <a:rPr lang="ko-KR" altLang="en-US" sz="1400" dirty="0"/>
              <a:t>이거 </a:t>
            </a:r>
            <a:r>
              <a:rPr lang="ko-KR" altLang="en-US" sz="1400" dirty="0" err="1"/>
              <a:t>개념어려운데</a:t>
            </a:r>
            <a:r>
              <a:rPr lang="ko-KR" altLang="en-US" sz="1400" dirty="0"/>
              <a:t> 그냥 그렇다더라 하고 </a:t>
            </a:r>
            <a:r>
              <a:rPr lang="ko-KR" altLang="en-US" sz="1400" dirty="0" err="1"/>
              <a:t>넘어가시는거</a:t>
            </a:r>
            <a:r>
              <a:rPr lang="ko-KR" altLang="en-US" sz="1400" dirty="0"/>
              <a:t> 추천</a:t>
            </a:r>
            <a:endParaRPr lang="en-US" altLang="ko-KR" sz="1400" dirty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200" dirty="0"/>
              <a:t>메타데이터 </a:t>
            </a:r>
            <a:r>
              <a:rPr lang="en-US" altLang="ko-KR" sz="1200" dirty="0"/>
              <a:t>: </a:t>
            </a:r>
            <a:r>
              <a:rPr lang="ko-KR" altLang="en-US" sz="1200" dirty="0"/>
              <a:t>파일 시스템 이미지</a:t>
            </a:r>
            <a:r>
              <a:rPr lang="en-US" altLang="ko-KR" sz="1200" dirty="0"/>
              <a:t>(</a:t>
            </a:r>
            <a:r>
              <a:rPr lang="ko-KR" altLang="en-US" sz="1200" dirty="0"/>
              <a:t>파일명</a:t>
            </a:r>
            <a:r>
              <a:rPr lang="en-US" altLang="ko-KR" sz="1200" dirty="0"/>
              <a:t>, </a:t>
            </a:r>
            <a:r>
              <a:rPr lang="ko-KR" altLang="en-US" sz="1200" dirty="0"/>
              <a:t>디렉터리</a:t>
            </a:r>
            <a:r>
              <a:rPr lang="en-US" altLang="ko-KR" sz="1200" dirty="0"/>
              <a:t>, </a:t>
            </a:r>
            <a:r>
              <a:rPr lang="ko-KR" altLang="en-US" sz="1200" dirty="0"/>
              <a:t>크기 권한 등</a:t>
            </a:r>
            <a:r>
              <a:rPr lang="en-US" altLang="ko-KR" sz="1200" dirty="0"/>
              <a:t>)</a:t>
            </a:r>
            <a:r>
              <a:rPr lang="ko-KR" altLang="en-US" sz="1200" dirty="0"/>
              <a:t>와 파일에 대한 블록 </a:t>
            </a:r>
            <a:r>
              <a:rPr lang="ko-KR" altLang="en-US" sz="1200" dirty="0" err="1"/>
              <a:t>매핑정보로</a:t>
            </a:r>
            <a:r>
              <a:rPr lang="ko-KR" altLang="en-US" sz="1200" dirty="0"/>
              <a:t> 구성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5214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48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pic>
        <p:nvPicPr>
          <p:cNvPr id="2050" name="Picture 2" descr="hadoop namenode and datanodeì ëí ì´ë¯¸ì§ ê²ìê²°ê³¼">
            <a:extLst>
              <a:ext uri="{FF2B5EF4-FFF2-40B4-BE49-F238E27FC236}">
                <a16:creationId xmlns:a16="http://schemas.microsoft.com/office/drawing/2014/main" id="{B53B50A5-95D3-4C7D-BD08-386F0C7CE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04188"/>
            <a:ext cx="8955244" cy="41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A24D25-49F2-4B3A-9F54-FB490D37DD97}"/>
              </a:ext>
            </a:extLst>
          </p:cNvPr>
          <p:cNvSpPr/>
          <p:nvPr/>
        </p:nvSpPr>
        <p:spPr>
          <a:xfrm>
            <a:off x="4609322" y="2043404"/>
            <a:ext cx="3377682" cy="13855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6E7BB-4C1E-4600-A1BF-04E635128890}"/>
              </a:ext>
            </a:extLst>
          </p:cNvPr>
          <p:cNvSpPr txBox="1"/>
          <p:nvPr/>
        </p:nvSpPr>
        <p:spPr>
          <a:xfrm>
            <a:off x="6151357" y="1228085"/>
            <a:ext cx="36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마스터노드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en-US" altLang="ko-KR" dirty="0" err="1"/>
              <a:t>JobTracker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C930F-AB60-4F60-BEE7-9B2EEB64F06E}"/>
              </a:ext>
            </a:extLst>
          </p:cNvPr>
          <p:cNvSpPr txBox="1"/>
          <p:nvPr/>
        </p:nvSpPr>
        <p:spPr>
          <a:xfrm>
            <a:off x="2216949" y="5336711"/>
            <a:ext cx="431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슬레이브노드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데이터노드와</a:t>
            </a:r>
            <a:r>
              <a:rPr lang="ko-KR" altLang="en-US" dirty="0"/>
              <a:t> </a:t>
            </a:r>
            <a:r>
              <a:rPr lang="en-US" altLang="ko-KR" dirty="0" err="1"/>
              <a:t>TaskTracker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61CBD5-8AEA-4B8A-893B-C6CE525FB754}"/>
              </a:ext>
            </a:extLst>
          </p:cNvPr>
          <p:cNvSpPr/>
          <p:nvPr/>
        </p:nvSpPr>
        <p:spPr>
          <a:xfrm>
            <a:off x="2130489" y="3838111"/>
            <a:ext cx="3377682" cy="13855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B313E8-14AA-4207-B5E4-0D8887B13B6B}"/>
              </a:ext>
            </a:extLst>
          </p:cNvPr>
          <p:cNvSpPr/>
          <p:nvPr/>
        </p:nvSpPr>
        <p:spPr>
          <a:xfrm>
            <a:off x="870581" y="1270000"/>
            <a:ext cx="1688841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648DC44C-98F5-4D83-99FB-14A79AB50167}"/>
              </a:ext>
            </a:extLst>
          </p:cNvPr>
          <p:cNvSpPr/>
          <p:nvPr/>
        </p:nvSpPr>
        <p:spPr>
          <a:xfrm>
            <a:off x="524170" y="1131911"/>
            <a:ext cx="433009" cy="4193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4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메타데이터 관리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파일 시스템을 유지하기 위한 메타데이터를 관리한다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메타데이터 </a:t>
            </a:r>
            <a:r>
              <a:rPr lang="en-US" altLang="ko-KR" dirty="0"/>
              <a:t>: </a:t>
            </a:r>
            <a:r>
              <a:rPr lang="ko-KR" altLang="en-US" dirty="0"/>
              <a:t>파일 시스템 이미지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, </a:t>
            </a:r>
            <a:r>
              <a:rPr lang="ko-KR" altLang="en-US" dirty="0"/>
              <a:t>디렉터리</a:t>
            </a:r>
            <a:r>
              <a:rPr lang="en-US" altLang="ko-KR" dirty="0"/>
              <a:t>, </a:t>
            </a:r>
            <a:r>
              <a:rPr lang="ko-KR" altLang="en-US" dirty="0"/>
              <a:t>크기 권한 등</a:t>
            </a:r>
            <a:r>
              <a:rPr lang="en-US" altLang="ko-KR" dirty="0"/>
              <a:t>)</a:t>
            </a:r>
            <a:r>
              <a:rPr lang="ko-KR" altLang="en-US" dirty="0"/>
              <a:t>와 파일에 대한 블록 </a:t>
            </a:r>
            <a:r>
              <a:rPr lang="ko-KR" altLang="en-US" dirty="0" err="1"/>
              <a:t>매핑정보로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클라이언트에게 빠르게 응답할 수 있게 전체 메타데이터를 로딩해서 관리한다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간단설명 </a:t>
            </a:r>
            <a:r>
              <a:rPr lang="en-US" altLang="ko-KR" dirty="0"/>
              <a:t>: </a:t>
            </a:r>
            <a:r>
              <a:rPr lang="ko-KR" altLang="en-US" dirty="0"/>
              <a:t>파일명 등 전부 </a:t>
            </a:r>
            <a:r>
              <a:rPr lang="ko-KR" altLang="en-US" dirty="0" err="1"/>
              <a:t>기억해놨다가</a:t>
            </a:r>
            <a:r>
              <a:rPr lang="ko-KR" altLang="en-US" dirty="0"/>
              <a:t> 요청하면 바로 제공할 수 있게 모든 정보를 </a:t>
            </a:r>
            <a:r>
              <a:rPr lang="ko-KR" altLang="en-US" dirty="0" err="1"/>
              <a:t>로딩함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데이터노드</a:t>
            </a:r>
            <a:r>
              <a:rPr lang="ko-KR" altLang="en-US" dirty="0"/>
              <a:t> 모니터링</a:t>
            </a:r>
            <a:endParaRPr lang="en-US" altLang="ko-KR" dirty="0"/>
          </a:p>
          <a:p>
            <a:pPr lvl="2"/>
            <a:r>
              <a:rPr lang="ko-KR" altLang="en-US" dirty="0" err="1"/>
              <a:t>데이터노드는</a:t>
            </a:r>
            <a:r>
              <a:rPr lang="ko-KR" altLang="en-US" dirty="0"/>
              <a:t> </a:t>
            </a:r>
            <a:r>
              <a:rPr lang="ko-KR" altLang="en-US" dirty="0" err="1"/>
              <a:t>네임노드에게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초마다 하트비트 메시지를 전송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하트비트를 이용해 </a:t>
            </a:r>
            <a:r>
              <a:rPr lang="ko-KR" altLang="en-US" dirty="0" err="1"/>
              <a:t>데이터노드의</a:t>
            </a:r>
            <a:r>
              <a:rPr lang="ko-KR" altLang="en-US" dirty="0"/>
              <a:t> 실행상태와 용량을 모니터링</a:t>
            </a:r>
            <a:endParaRPr lang="en-US" altLang="ko-KR" dirty="0"/>
          </a:p>
          <a:p>
            <a:pPr lvl="3"/>
            <a:r>
              <a:rPr lang="ko-KR" altLang="en-US" dirty="0"/>
              <a:t>만약 하트비트가 </a:t>
            </a:r>
            <a:r>
              <a:rPr lang="ko-KR" altLang="en-US" dirty="0" err="1"/>
              <a:t>안올</a:t>
            </a:r>
            <a:r>
              <a:rPr lang="ko-KR" altLang="en-US" dirty="0"/>
              <a:t> 경우 장애가 발생한 서버로 판단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56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블록 관리</a:t>
            </a:r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장애가 발생한 </a:t>
            </a:r>
            <a:r>
              <a:rPr lang="ko-KR" altLang="en-US" dirty="0" err="1"/>
              <a:t>데이토노드를</a:t>
            </a:r>
            <a:r>
              <a:rPr lang="ko-KR" altLang="en-US" dirty="0"/>
              <a:t> 발견하면 해당 </a:t>
            </a:r>
            <a:r>
              <a:rPr lang="ko-KR" altLang="en-US" dirty="0" err="1"/>
              <a:t>데이터노드의</a:t>
            </a:r>
            <a:r>
              <a:rPr lang="ko-KR" altLang="en-US" dirty="0"/>
              <a:t> 블록을 새로운 </a:t>
            </a:r>
            <a:r>
              <a:rPr lang="ko-KR" altLang="en-US" dirty="0" err="1"/>
              <a:t>데이터노드로</a:t>
            </a:r>
            <a:r>
              <a:rPr lang="ko-KR" altLang="en-US" dirty="0"/>
              <a:t> 복제함</a:t>
            </a:r>
            <a:endParaRPr lang="en-US" altLang="ko-KR" dirty="0"/>
          </a:p>
          <a:p>
            <a:pPr lvl="2"/>
            <a:r>
              <a:rPr lang="ko-KR" altLang="en-US" dirty="0"/>
              <a:t>또한 용량이 부족한 </a:t>
            </a:r>
            <a:r>
              <a:rPr lang="ko-KR" altLang="en-US" dirty="0" err="1"/>
              <a:t>데이터노드가</a:t>
            </a:r>
            <a:r>
              <a:rPr lang="ko-KR" altLang="en-US" dirty="0"/>
              <a:t> 있다면 다른 </a:t>
            </a:r>
            <a:r>
              <a:rPr lang="ko-KR" altLang="en-US" dirty="0" err="1"/>
              <a:t>여유있는</a:t>
            </a:r>
            <a:r>
              <a:rPr lang="ko-KR" altLang="en-US" dirty="0"/>
              <a:t> </a:t>
            </a:r>
            <a:r>
              <a:rPr lang="ko-KR" altLang="en-US" dirty="0" err="1"/>
              <a:t>데이터노드로</a:t>
            </a:r>
            <a:r>
              <a:rPr lang="ko-KR" altLang="en-US" dirty="0"/>
              <a:t> 블록을 이동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네임노드는</a:t>
            </a:r>
            <a:r>
              <a:rPr lang="ko-KR" altLang="en-US" dirty="0"/>
              <a:t> 블록의 </a:t>
            </a:r>
            <a:r>
              <a:rPr lang="ko-KR" altLang="en-US" dirty="0" err="1"/>
              <a:t>복제본</a:t>
            </a:r>
            <a:r>
              <a:rPr lang="ko-KR" altLang="en-US" dirty="0"/>
              <a:t> 수도 관리해준다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91C65-5941-416A-B0CC-6D266124274F}"/>
              </a:ext>
            </a:extLst>
          </p:cNvPr>
          <p:cNvSpPr/>
          <p:nvPr/>
        </p:nvSpPr>
        <p:spPr>
          <a:xfrm>
            <a:off x="2267339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5FD71F-3C85-4EA1-8110-D01B62056ABB}"/>
              </a:ext>
            </a:extLst>
          </p:cNvPr>
          <p:cNvSpPr/>
          <p:nvPr/>
        </p:nvSpPr>
        <p:spPr>
          <a:xfrm>
            <a:off x="4397829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0%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32B5AF-F21D-42FD-A1B9-4753FD0D235F}"/>
              </a:ext>
            </a:extLst>
          </p:cNvPr>
          <p:cNvCxnSpPr>
            <a:stCxn id="5" idx="3"/>
          </p:cNvCxnSpPr>
          <p:nvPr/>
        </p:nvCxnSpPr>
        <p:spPr>
          <a:xfrm>
            <a:off x="6096000" y="3928016"/>
            <a:ext cx="734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77489B-5478-4BC1-96D6-21B6211ACA0A}"/>
              </a:ext>
            </a:extLst>
          </p:cNvPr>
          <p:cNvSpPr/>
          <p:nvPr/>
        </p:nvSpPr>
        <p:spPr>
          <a:xfrm>
            <a:off x="6830008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 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0BDE45-644C-4C83-B076-858791B5128E}"/>
              </a:ext>
            </a:extLst>
          </p:cNvPr>
          <p:cNvSpPr/>
          <p:nvPr/>
        </p:nvSpPr>
        <p:spPr>
          <a:xfrm>
            <a:off x="8960498" y="3349518"/>
            <a:ext cx="1698171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</a:t>
            </a:r>
            <a:r>
              <a:rPr lang="ko-KR" altLang="en-US" dirty="0" err="1"/>
              <a:t>데이터노드</a:t>
            </a:r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86FCE-6670-44C0-AC6F-916F0213B893}"/>
              </a:ext>
            </a:extLst>
          </p:cNvPr>
          <p:cNvSpPr txBox="1"/>
          <p:nvPr/>
        </p:nvSpPr>
        <p:spPr>
          <a:xfrm>
            <a:off x="6108442" y="3513161"/>
            <a:ext cx="66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79920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8" y="1488613"/>
            <a:ext cx="9343744" cy="3880773"/>
          </a:xfrm>
        </p:spPr>
        <p:txBody>
          <a:bodyPr/>
          <a:lstStyle/>
          <a:p>
            <a:r>
              <a:rPr lang="ko-KR" altLang="en-US" dirty="0" err="1"/>
              <a:t>네임노드의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dirty="0"/>
              <a:t>클라이언트 요청 접수</a:t>
            </a:r>
            <a:endParaRPr lang="en-US" altLang="ko-KR" dirty="0"/>
          </a:p>
          <a:p>
            <a:pPr lvl="2"/>
            <a:r>
              <a:rPr lang="ko-KR" altLang="en-US" dirty="0"/>
              <a:t>클라이언트가 </a:t>
            </a:r>
            <a:r>
              <a:rPr lang="en-US" altLang="ko-KR" dirty="0"/>
              <a:t>HDFS</a:t>
            </a:r>
            <a:r>
              <a:rPr lang="ko-KR" altLang="en-US" dirty="0"/>
              <a:t>에 </a:t>
            </a:r>
            <a:r>
              <a:rPr lang="ko-KR" altLang="en-US" dirty="0" err="1"/>
              <a:t>접근할려면</a:t>
            </a:r>
            <a:r>
              <a:rPr lang="ko-KR" altLang="en-US" dirty="0"/>
              <a:t> 반드시 </a:t>
            </a:r>
            <a:r>
              <a:rPr lang="ko-KR" altLang="en-US" dirty="0" err="1"/>
              <a:t>네임노드에</a:t>
            </a:r>
            <a:r>
              <a:rPr lang="ko-KR" altLang="en-US" dirty="0"/>
              <a:t> 먼저 접속해야 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HDFS</a:t>
            </a:r>
            <a:r>
              <a:rPr lang="ko-KR" altLang="en-US" dirty="0"/>
              <a:t>에 파일을 저장하는 경우 </a:t>
            </a:r>
            <a:endParaRPr lang="en-US" altLang="ko-KR" dirty="0"/>
          </a:p>
          <a:p>
            <a:pPr lvl="4"/>
            <a:r>
              <a:rPr lang="en-US" altLang="ko-KR" dirty="0"/>
              <a:t>1. </a:t>
            </a:r>
            <a:r>
              <a:rPr lang="ko-KR" altLang="en-US" dirty="0"/>
              <a:t>기존 파일의 저장 여부 확인</a:t>
            </a:r>
            <a:endParaRPr lang="en-US" altLang="ko-KR" dirty="0"/>
          </a:p>
          <a:p>
            <a:pPr lvl="4"/>
            <a:r>
              <a:rPr lang="en-US" altLang="ko-KR" dirty="0"/>
              <a:t>2. </a:t>
            </a:r>
            <a:r>
              <a:rPr lang="ko-KR" altLang="en-US" dirty="0"/>
              <a:t>권한 확인 절차</a:t>
            </a:r>
            <a:endParaRPr lang="en-US" altLang="ko-KR" dirty="0"/>
          </a:p>
          <a:p>
            <a:pPr lvl="4"/>
            <a:r>
              <a:rPr lang="en-US" altLang="ko-KR" dirty="0"/>
              <a:t>3. </a:t>
            </a:r>
            <a:r>
              <a:rPr lang="ko-KR" altLang="en-US" dirty="0"/>
              <a:t>승인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또한 </a:t>
            </a:r>
            <a:r>
              <a:rPr lang="en-US" altLang="ko-KR" dirty="0"/>
              <a:t>HDFS</a:t>
            </a:r>
            <a:r>
              <a:rPr lang="ko-KR" altLang="en-US" dirty="0"/>
              <a:t>에 저장된 파일을 조회하는 경우 블록의 위치정보를 반환</a:t>
            </a:r>
            <a:endParaRPr lang="en-US" altLang="ko-KR" dirty="0"/>
          </a:p>
          <a:p>
            <a:pPr lvl="3"/>
            <a:r>
              <a:rPr lang="en-US" altLang="ko-KR" dirty="0"/>
              <a:t>EX. “A.TXT</a:t>
            </a:r>
            <a:r>
              <a:rPr lang="ko-KR" altLang="en-US" dirty="0"/>
              <a:t>가 저장된 블록은 </a:t>
            </a:r>
            <a:r>
              <a:rPr lang="en-US" altLang="ko-KR" dirty="0"/>
              <a:t>A,C,D </a:t>
            </a:r>
            <a:r>
              <a:rPr lang="ko-KR" altLang="en-US" dirty="0"/>
              <a:t>위치에 있음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3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네임노드와</a:t>
            </a:r>
            <a:r>
              <a:rPr lang="ko-KR" altLang="en-US" dirty="0"/>
              <a:t> </a:t>
            </a:r>
            <a:r>
              <a:rPr lang="ko-KR" altLang="en-US" dirty="0" err="1"/>
              <a:t>데이터노드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617BA-E599-4C1F-A842-4093397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43744" cy="3880773"/>
          </a:xfrm>
        </p:spPr>
        <p:txBody>
          <a:bodyPr/>
          <a:lstStyle/>
          <a:p>
            <a:r>
              <a:rPr lang="ko-KR" altLang="en-US" dirty="0"/>
              <a:t>데이터 노드의 기능</a:t>
            </a:r>
            <a:endParaRPr lang="en-US" altLang="ko-KR" dirty="0"/>
          </a:p>
          <a:p>
            <a:pPr lvl="1"/>
            <a:r>
              <a:rPr lang="ko-KR" altLang="en-US" dirty="0"/>
              <a:t>클라이언트가 </a:t>
            </a:r>
            <a:r>
              <a:rPr lang="en-US" altLang="ko-KR" dirty="0"/>
              <a:t>HDFS</a:t>
            </a:r>
            <a:r>
              <a:rPr lang="ko-KR" altLang="en-US" dirty="0"/>
              <a:t>에 저장하는 파일을 로컬 디스크에 유지한다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로킬디스크에</a:t>
            </a:r>
            <a:r>
              <a:rPr lang="ko-KR" altLang="en-US" dirty="0"/>
              <a:t> 저장되는 파일 구성</a:t>
            </a:r>
            <a:endParaRPr lang="en-US" altLang="ko-KR" dirty="0"/>
          </a:p>
          <a:p>
            <a:pPr lvl="3"/>
            <a:r>
              <a:rPr lang="en-US" altLang="ko-KR" dirty="0"/>
              <a:t>1. </a:t>
            </a:r>
            <a:r>
              <a:rPr lang="ko-KR" altLang="en-US" dirty="0"/>
              <a:t>실제 데이터가 저장되어 있는 </a:t>
            </a:r>
            <a:r>
              <a:rPr lang="en-US" altLang="ko-KR" dirty="0"/>
              <a:t>RAW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3"/>
            <a:r>
              <a:rPr lang="en-US" altLang="ko-KR" dirty="0"/>
              <a:t>2. </a:t>
            </a:r>
            <a:r>
              <a:rPr lang="ko-KR" altLang="en-US" dirty="0" err="1"/>
              <a:t>체크섬이나</a:t>
            </a:r>
            <a:r>
              <a:rPr lang="ko-KR" altLang="en-US" dirty="0"/>
              <a:t> 파일 생성 일자와 같은 메타데이터가 설정되어 있는 파일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797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빅데이터와 </a:t>
            </a:r>
            <a:r>
              <a:rPr lang="ko-KR" altLang="en-US" dirty="0" err="1"/>
              <a:t>하둡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46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맵리듀스</a:t>
            </a:r>
            <a:r>
              <a:rPr lang="en-US" altLang="ko-KR" dirty="0"/>
              <a:t>(MapReduce)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2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HDFS</a:t>
            </a:r>
            <a:r>
              <a:rPr lang="ko-KR" altLang="en-US" dirty="0"/>
              <a:t>에 저장된 파일을 분산 배치 분석을 할 수 있게 도와주는 프레임워크이다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맵리듀스</a:t>
            </a:r>
            <a:r>
              <a:rPr lang="ko-KR" altLang="en-US" dirty="0"/>
              <a:t> 프로그래밍 모델은 맵</a:t>
            </a:r>
            <a:r>
              <a:rPr lang="en-US" altLang="ko-KR" dirty="0"/>
              <a:t>(Map)</a:t>
            </a:r>
            <a:r>
              <a:rPr lang="ko-KR" altLang="en-US" dirty="0"/>
              <a:t>과 </a:t>
            </a:r>
            <a:r>
              <a:rPr lang="ko-KR" altLang="en-US" dirty="0" err="1"/>
              <a:t>리듀스</a:t>
            </a:r>
            <a:r>
              <a:rPr lang="en-US" altLang="ko-KR" dirty="0"/>
              <a:t>(Reduce)</a:t>
            </a:r>
            <a:r>
              <a:rPr lang="ko-KR" altLang="en-US" dirty="0"/>
              <a:t>라는 두 가지 단계로 데이터를 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Map : </a:t>
            </a:r>
            <a:r>
              <a:rPr lang="ko-KR" altLang="en-US" dirty="0"/>
              <a:t>입력 파일을 한 </a:t>
            </a:r>
            <a:r>
              <a:rPr lang="ko-KR" altLang="en-US" dirty="0" err="1"/>
              <a:t>줄씩</a:t>
            </a:r>
            <a:r>
              <a:rPr lang="ko-KR" altLang="en-US" dirty="0"/>
              <a:t> 읽어서 데이터 변형을 한다</a:t>
            </a:r>
            <a:endParaRPr lang="en-US" altLang="ko-KR" dirty="0"/>
          </a:p>
          <a:p>
            <a:pPr lvl="1"/>
            <a:r>
              <a:rPr lang="en-US" altLang="ko-KR" dirty="0"/>
              <a:t>Reduce : </a:t>
            </a:r>
            <a:r>
              <a:rPr lang="ko-KR" altLang="en-US" dirty="0" err="1"/>
              <a:t>맵의</a:t>
            </a:r>
            <a:r>
              <a:rPr lang="ko-KR" altLang="en-US" dirty="0"/>
              <a:t> 결과 데이터를 집계한다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개념은 </a:t>
            </a:r>
            <a:r>
              <a:rPr lang="ko-KR" altLang="en-US" dirty="0" err="1">
                <a:solidFill>
                  <a:srgbClr val="FF0000"/>
                </a:solidFill>
              </a:rPr>
              <a:t>말로썬</a:t>
            </a:r>
            <a:r>
              <a:rPr lang="ko-KR" altLang="en-US" dirty="0">
                <a:solidFill>
                  <a:srgbClr val="FF0000"/>
                </a:solidFill>
              </a:rPr>
              <a:t> 복잡하니 예시 보고 이해하는게 좋다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4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- </a:t>
            </a:r>
            <a:r>
              <a:rPr lang="ko-KR" altLang="en-US" dirty="0"/>
              <a:t>판매량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Map</a:t>
            </a:r>
          </a:p>
          <a:p>
            <a:pPr lvl="1"/>
            <a:r>
              <a:rPr lang="en-US" altLang="ko-KR" dirty="0"/>
              <a:t>Ex1. </a:t>
            </a:r>
            <a:r>
              <a:rPr lang="ko-KR" altLang="en-US" dirty="0"/>
              <a:t>판매량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Reduce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Map</a:t>
            </a:r>
            <a:r>
              <a:rPr lang="ko-KR" altLang="en-US" dirty="0"/>
              <a:t>을 정리하는 </a:t>
            </a:r>
            <a:r>
              <a:rPr lang="en-US" altLang="ko-KR" dirty="0"/>
              <a:t>(</a:t>
            </a:r>
            <a:r>
              <a:rPr lang="ko-KR" altLang="en-US" dirty="0" err="1"/>
              <a:t>줄여나가는</a:t>
            </a:r>
            <a:r>
              <a:rPr lang="en-US" altLang="ko-KR" dirty="0"/>
              <a:t>) </a:t>
            </a:r>
            <a:r>
              <a:rPr lang="ko-KR" altLang="en-US" dirty="0"/>
              <a:t>방식이다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를 기준으로 개수를 </a:t>
            </a:r>
            <a:r>
              <a:rPr lang="ko-KR" altLang="en-US" dirty="0" err="1"/>
              <a:t>센다던지</a:t>
            </a:r>
            <a:r>
              <a:rPr lang="ko-KR" altLang="en-US" dirty="0"/>
              <a:t> </a:t>
            </a:r>
            <a:r>
              <a:rPr lang="en-US" altLang="ko-KR" dirty="0"/>
              <a:t>(+</a:t>
            </a:r>
            <a:r>
              <a:rPr lang="ko-KR" altLang="en-US" dirty="0"/>
              <a:t>데이터 변형</a:t>
            </a:r>
            <a:r>
              <a:rPr lang="en-US" altLang="ko-KR" dirty="0"/>
              <a:t>), </a:t>
            </a:r>
            <a:r>
              <a:rPr lang="ko-KR" altLang="en-US" dirty="0"/>
              <a:t>같은 키를 기준으로 </a:t>
            </a:r>
            <a:r>
              <a:rPr lang="en-US" altLang="ko-KR" dirty="0"/>
              <a:t>value</a:t>
            </a:r>
            <a:r>
              <a:rPr lang="ko-KR" altLang="en-US" dirty="0"/>
              <a:t>를 모두 </a:t>
            </a:r>
            <a:r>
              <a:rPr lang="ko-KR" altLang="en-US" dirty="0" err="1"/>
              <a:t>더한다던지</a:t>
            </a:r>
            <a:r>
              <a:rPr lang="ko-KR" altLang="en-US" dirty="0"/>
              <a:t> 평균을 내던지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Ex. 1</a:t>
            </a:r>
            <a:r>
              <a:rPr lang="ko-KR" altLang="en-US" dirty="0"/>
              <a:t>월 </a:t>
            </a:r>
            <a:r>
              <a:rPr lang="en-US" altLang="ko-KR" dirty="0"/>
              <a:t>~ 3</a:t>
            </a:r>
            <a:r>
              <a:rPr lang="ko-KR" altLang="en-US" dirty="0"/>
              <a:t>월 판매량 </a:t>
            </a:r>
            <a:r>
              <a:rPr lang="en-US" altLang="ko-KR" dirty="0"/>
              <a:t>= 100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– 3</a:t>
            </a:r>
            <a:r>
              <a:rPr lang="ko-KR" altLang="en-US" dirty="0"/>
              <a:t>월 평균 판매량 </a:t>
            </a:r>
            <a:r>
              <a:rPr lang="en-US" altLang="ko-KR" dirty="0"/>
              <a:t>: 33.33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41EBB1-3ACD-4481-9B20-A2249B3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36318"/>
              </p:ext>
            </p:extLst>
          </p:nvPr>
        </p:nvGraphicFramePr>
        <p:xfrm>
          <a:off x="1172286" y="2156407"/>
          <a:ext cx="57821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095">
                  <a:extLst>
                    <a:ext uri="{9D8B030D-6E8A-4147-A177-3AD203B41FA5}">
                      <a16:colId xmlns:a16="http://schemas.microsoft.com/office/drawing/2014/main" val="2225433476"/>
                    </a:ext>
                  </a:extLst>
                </a:gridCol>
                <a:gridCol w="2891095">
                  <a:extLst>
                    <a:ext uri="{9D8B030D-6E8A-4147-A177-3AD203B41FA5}">
                      <a16:colId xmlns:a16="http://schemas.microsoft.com/office/drawing/2014/main" val="4144844212"/>
                    </a:ext>
                  </a:extLst>
                </a:gridCol>
              </a:tblGrid>
              <a:tr h="243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54069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99932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854813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6935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20975"/>
                  </a:ext>
                </a:extLst>
              </a:tr>
              <a:tr h="247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6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0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- </a:t>
            </a:r>
            <a:r>
              <a:rPr lang="ko-KR" altLang="en-US" dirty="0"/>
              <a:t>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9E1DDD-C607-4C02-826D-F4361ECC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90765"/>
              </p:ext>
            </p:extLst>
          </p:nvPr>
        </p:nvGraphicFramePr>
        <p:xfrm>
          <a:off x="911668" y="16637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08719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0920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6025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66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사용자아이디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행동유형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관련금액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6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09:30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AddToCart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2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10:02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1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20190305 12:33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YeongHee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8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20190404 10:22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Chulsoo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203650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2814CB-CE78-44DF-A8E6-B46684048C4D}"/>
              </a:ext>
            </a:extLst>
          </p:cNvPr>
          <p:cNvSpPr txBox="1">
            <a:spLocks/>
          </p:cNvSpPr>
          <p:nvPr/>
        </p:nvSpPr>
        <p:spPr>
          <a:xfrm>
            <a:off x="812956" y="1270000"/>
            <a:ext cx="8596668" cy="53656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MapReduce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맵리듀스는</a:t>
            </a:r>
            <a:r>
              <a:rPr lang="ko-KR" altLang="en-US" dirty="0"/>
              <a:t> 로그파일에서 한 </a:t>
            </a:r>
            <a:r>
              <a:rPr lang="ko-KR" altLang="en-US" dirty="0" err="1"/>
              <a:t>줄씩</a:t>
            </a:r>
            <a:r>
              <a:rPr lang="ko-KR" altLang="en-US" dirty="0"/>
              <a:t> 읽어서 적당한 부분을 잘라내는 </a:t>
            </a:r>
            <a:r>
              <a:rPr lang="ko-KR" altLang="en-US" dirty="0" err="1"/>
              <a:t>파싱작업을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</a:t>
            </a:r>
            <a:r>
              <a:rPr lang="ko-KR" altLang="en-US" dirty="0" err="1"/>
              <a:t>맵리듀스</a:t>
            </a:r>
            <a:r>
              <a:rPr lang="ko-KR" altLang="en-US" dirty="0"/>
              <a:t> 사용방법</a:t>
            </a:r>
            <a:r>
              <a:rPr lang="en-US" altLang="ko-KR" dirty="0"/>
              <a:t>(?)</a:t>
            </a:r>
          </a:p>
          <a:p>
            <a:pPr lvl="2"/>
            <a:r>
              <a:rPr lang="en-US" altLang="ko-KR" dirty="0"/>
              <a:t>map(</a:t>
            </a:r>
            <a:r>
              <a:rPr lang="en-US" altLang="ko-KR" dirty="0">
                <a:solidFill>
                  <a:srgbClr val="FF0000"/>
                </a:solidFill>
              </a:rPr>
              <a:t>Buy</a:t>
            </a:r>
            <a:r>
              <a:rPr lang="en-US" altLang="ko-KR" dirty="0"/>
              <a:t>, 1)</a:t>
            </a:r>
            <a:endParaRPr lang="ko-KR" altLang="en-US" dirty="0"/>
          </a:p>
          <a:p>
            <a:pPr lvl="2"/>
            <a:r>
              <a:rPr lang="en-US" altLang="ko-KR" dirty="0" err="1"/>
              <a:t>reduceByKey</a:t>
            </a:r>
            <a:r>
              <a:rPr lang="en-US" altLang="ko-KR" dirty="0"/>
              <a:t>((</a:t>
            </a:r>
            <a:r>
              <a:rPr lang="en-US" altLang="ko-KR" dirty="0" err="1"/>
              <a:t>a,b</a:t>
            </a:r>
            <a:r>
              <a:rPr lang="en-US" altLang="ko-KR" dirty="0"/>
              <a:t>) =&gt; </a:t>
            </a:r>
            <a:r>
              <a:rPr lang="en-US" altLang="ko-KR" dirty="0" err="1"/>
              <a:t>a+b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결과 </a:t>
            </a:r>
            <a:r>
              <a:rPr lang="en-US" altLang="ko-KR" dirty="0"/>
              <a:t>: 88000</a:t>
            </a:r>
            <a:r>
              <a:rPr lang="ko-KR" altLang="en-US" dirty="0"/>
              <a:t>원</a:t>
            </a:r>
            <a:endParaRPr lang="en-US" altLang="ko-KR" dirty="0"/>
          </a:p>
          <a:p>
            <a:pPr lvl="2"/>
            <a:r>
              <a:rPr lang="en-US" altLang="ko-KR" dirty="0"/>
              <a:t>Map(</a:t>
            </a:r>
            <a:r>
              <a:rPr lang="en-US" altLang="ko-KR" dirty="0" err="1">
                <a:solidFill>
                  <a:srgbClr val="FF0000"/>
                </a:solidFill>
              </a:rPr>
              <a:t>Chulsoo_Buy</a:t>
            </a:r>
            <a:r>
              <a:rPr lang="en-US" altLang="ko-KR" dirty="0"/>
              <a:t>, 1)</a:t>
            </a:r>
          </a:p>
          <a:p>
            <a:pPr lvl="2"/>
            <a:r>
              <a:rPr lang="en-US" altLang="ko-KR" dirty="0" err="1"/>
              <a:t>reduceByKey</a:t>
            </a:r>
            <a:r>
              <a:rPr lang="en-US" altLang="ko-KR" dirty="0"/>
              <a:t>((</a:t>
            </a:r>
            <a:r>
              <a:rPr lang="en-US" altLang="ko-KR" dirty="0" err="1"/>
              <a:t>a,b</a:t>
            </a:r>
            <a:r>
              <a:rPr lang="en-US" altLang="ko-KR" dirty="0"/>
              <a:t>) =&gt; </a:t>
            </a:r>
            <a:r>
              <a:rPr lang="en-US" altLang="ko-KR" dirty="0" err="1"/>
              <a:t>a+b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/>
              <a:t>결과 </a:t>
            </a:r>
            <a:r>
              <a:rPr lang="en-US" altLang="ko-KR" dirty="0"/>
              <a:t>: 66000</a:t>
            </a:r>
            <a:r>
              <a:rPr lang="ko-KR" altLang="en-US" dirty="0"/>
              <a:t>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91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– </a:t>
            </a:r>
            <a:r>
              <a:rPr lang="en-US" altLang="ko-KR" dirty="0" err="1"/>
              <a:t>WordCount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0AC1-A83F-46E4-8FEF-7069C957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802"/>
            <a:ext cx="8596668" cy="5129444"/>
          </a:xfrm>
        </p:spPr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2814CB-CE78-44DF-A8E6-B46684048C4D}"/>
              </a:ext>
            </a:extLst>
          </p:cNvPr>
          <p:cNvSpPr txBox="1">
            <a:spLocks/>
          </p:cNvSpPr>
          <p:nvPr/>
        </p:nvSpPr>
        <p:spPr>
          <a:xfrm>
            <a:off x="812956" y="1270000"/>
            <a:ext cx="8596668" cy="536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5B6DE-D789-4C36-9E25-D2ACE1001050}"/>
              </a:ext>
            </a:extLst>
          </p:cNvPr>
          <p:cNvSpPr/>
          <p:nvPr/>
        </p:nvSpPr>
        <p:spPr>
          <a:xfrm>
            <a:off x="1073790" y="1867524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book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672C38-2373-4A47-A30E-5D482D85B982}"/>
              </a:ext>
            </a:extLst>
          </p:cNvPr>
          <p:cNvSpPr/>
          <p:nvPr/>
        </p:nvSpPr>
        <p:spPr>
          <a:xfrm>
            <a:off x="1073790" y="3259122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a book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8EED3-F04D-491B-9A5F-AAD614D15909}"/>
              </a:ext>
            </a:extLst>
          </p:cNvPr>
          <p:cNvSpPr txBox="1"/>
          <p:nvPr/>
        </p:nvSpPr>
        <p:spPr>
          <a:xfrm>
            <a:off x="1334624" y="1363966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D415F-0A03-4F28-AF07-BFE5C6B61015}"/>
              </a:ext>
            </a:extLst>
          </p:cNvPr>
          <p:cNvSpPr txBox="1"/>
          <p:nvPr/>
        </p:nvSpPr>
        <p:spPr>
          <a:xfrm>
            <a:off x="3924247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2182C-FDFE-47A9-82D1-A9604AE998DE}"/>
              </a:ext>
            </a:extLst>
          </p:cNvPr>
          <p:cNvSpPr/>
          <p:nvPr/>
        </p:nvSpPr>
        <p:spPr>
          <a:xfrm>
            <a:off x="3239146" y="1867524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BE55FB-7459-4DAD-8B64-9A97F1C48512}"/>
              </a:ext>
            </a:extLst>
          </p:cNvPr>
          <p:cNvSpPr/>
          <p:nvPr/>
        </p:nvSpPr>
        <p:spPr>
          <a:xfrm>
            <a:off x="3239145" y="3259122"/>
            <a:ext cx="1844207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0AF88-4525-480B-978A-CCCFD47E08AC}"/>
              </a:ext>
            </a:extLst>
          </p:cNvPr>
          <p:cNvSpPr txBox="1"/>
          <p:nvPr/>
        </p:nvSpPr>
        <p:spPr>
          <a:xfrm>
            <a:off x="6006198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리듀스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522336-402C-4888-A193-5839E6F85C6E}"/>
              </a:ext>
            </a:extLst>
          </p:cNvPr>
          <p:cNvSpPr/>
          <p:nvPr/>
        </p:nvSpPr>
        <p:spPr>
          <a:xfrm>
            <a:off x="5530738" y="1867523"/>
            <a:ext cx="1844207" cy="2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</a:p>
          <a:p>
            <a:pPr algn="ctr"/>
            <a:r>
              <a:rPr lang="en-US" altLang="ko-KR" dirty="0"/>
              <a:t>Write 1</a:t>
            </a:r>
          </a:p>
          <a:p>
            <a:pPr algn="ctr"/>
            <a:r>
              <a:rPr lang="en-US" altLang="ko-KR" dirty="0"/>
              <a:t>A 1</a:t>
            </a:r>
          </a:p>
          <a:p>
            <a:pPr algn="ctr"/>
            <a:r>
              <a:rPr lang="en-US" altLang="ko-KR" dirty="0"/>
              <a:t>Book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C5229-B942-45B0-800E-733AD2B28E27}"/>
              </a:ext>
            </a:extLst>
          </p:cNvPr>
          <p:cNvSpPr txBox="1"/>
          <p:nvPr/>
        </p:nvSpPr>
        <p:spPr>
          <a:xfrm>
            <a:off x="8076514" y="138880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B92372-3127-4200-9CDE-303DBF7BDDA2}"/>
              </a:ext>
            </a:extLst>
          </p:cNvPr>
          <p:cNvSpPr/>
          <p:nvPr/>
        </p:nvSpPr>
        <p:spPr>
          <a:xfrm>
            <a:off x="7782805" y="1867523"/>
            <a:ext cx="1844207" cy="261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1</a:t>
            </a:r>
          </a:p>
          <a:p>
            <a:pPr algn="ctr"/>
            <a:r>
              <a:rPr lang="en-US" altLang="ko-KR" dirty="0"/>
              <a:t>A 2</a:t>
            </a:r>
          </a:p>
          <a:p>
            <a:pPr algn="ctr"/>
            <a:r>
              <a:rPr lang="en-US" altLang="ko-KR" dirty="0"/>
              <a:t>Book 2</a:t>
            </a:r>
          </a:p>
          <a:p>
            <a:pPr algn="ctr"/>
            <a:r>
              <a:rPr lang="en-US" altLang="ko-KR" dirty="0"/>
              <a:t>Write 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55F95E-5C90-470C-A03E-A512A4F7477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17997" y="2479921"/>
            <a:ext cx="32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C098C03-9BD9-4DF8-97B7-8253CFAB66F0}"/>
              </a:ext>
            </a:extLst>
          </p:cNvPr>
          <p:cNvCxnSpPr>
            <a:cxnSpLocks/>
          </p:cNvCxnSpPr>
          <p:nvPr/>
        </p:nvCxnSpPr>
        <p:spPr>
          <a:xfrm>
            <a:off x="2917996" y="3871518"/>
            <a:ext cx="32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50169C-E8FB-4ADE-A800-DA348A514E3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083352" y="2479920"/>
            <a:ext cx="447386" cy="6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D87757-D362-48DF-893E-3F8F89B30B5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83352" y="3175719"/>
            <a:ext cx="447386" cy="6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ACD92E5-1B6B-4967-8596-D4CC9B37DCC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374945" y="3175719"/>
            <a:ext cx="40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486C2105-E637-4630-B059-B4DFD421CDB9}"/>
              </a:ext>
            </a:extLst>
          </p:cNvPr>
          <p:cNvSpPr txBox="1">
            <a:spLocks/>
          </p:cNvSpPr>
          <p:nvPr/>
        </p:nvSpPr>
        <p:spPr>
          <a:xfrm>
            <a:off x="677334" y="4593303"/>
            <a:ext cx="8596668" cy="300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Map</a:t>
            </a:r>
            <a:r>
              <a:rPr lang="ko-KR" altLang="en-US" sz="800" dirty="0"/>
              <a:t>의 입력 </a:t>
            </a:r>
            <a:r>
              <a:rPr lang="en-US" altLang="ko-KR" sz="800" dirty="0"/>
              <a:t>KEY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각 줄 번호</a:t>
            </a:r>
            <a:endParaRPr lang="en-US" altLang="ko-KR" sz="800" dirty="0"/>
          </a:p>
          <a:p>
            <a:r>
              <a:rPr lang="ko-KR" altLang="en-US" sz="800" dirty="0" err="1"/>
              <a:t>입력값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각 줄</a:t>
            </a:r>
            <a:endParaRPr lang="en-US" altLang="ko-KR" sz="800" dirty="0"/>
          </a:p>
          <a:p>
            <a:r>
              <a:rPr lang="en-US" altLang="ko-KR" sz="800" dirty="0"/>
              <a:t>Map</a:t>
            </a:r>
            <a:r>
              <a:rPr lang="ko-KR" altLang="en-US" sz="800" dirty="0"/>
              <a:t>의 출력 </a:t>
            </a:r>
            <a:r>
              <a:rPr lang="en-US" altLang="ko-KR" sz="800" dirty="0"/>
              <a:t>KEY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단어</a:t>
            </a:r>
            <a:endParaRPr lang="en-US" altLang="ko-KR" sz="800" dirty="0"/>
          </a:p>
          <a:p>
            <a:r>
              <a:rPr lang="en-US" altLang="ko-KR" sz="800" dirty="0"/>
              <a:t>Map</a:t>
            </a:r>
            <a:r>
              <a:rPr lang="ko-KR" altLang="en-US" sz="800" dirty="0"/>
              <a:t>의 출력 </a:t>
            </a:r>
            <a:r>
              <a:rPr lang="en-US" altLang="ko-KR" sz="800" dirty="0"/>
              <a:t>VALUE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단어의 개수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Reduce</a:t>
            </a:r>
            <a:r>
              <a:rPr lang="ko-KR" altLang="en-US" sz="800" dirty="0"/>
              <a:t>의 입력 </a:t>
            </a:r>
            <a:r>
              <a:rPr lang="en-US" altLang="ko-KR" sz="800" dirty="0"/>
              <a:t>KEY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단어</a:t>
            </a:r>
            <a:endParaRPr lang="en-US" altLang="ko-KR" sz="800" dirty="0"/>
          </a:p>
          <a:p>
            <a:r>
              <a:rPr lang="ko-KR" altLang="en-US" sz="800" dirty="0" err="1"/>
              <a:t>입력값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단어 개수의 목록</a:t>
            </a:r>
            <a:endParaRPr lang="en-US" altLang="ko-KR" sz="800" dirty="0"/>
          </a:p>
          <a:p>
            <a:r>
              <a:rPr lang="ko-KR" altLang="en-US" sz="800" dirty="0"/>
              <a:t>출력</a:t>
            </a:r>
            <a:r>
              <a:rPr lang="en-US" altLang="ko-KR" sz="800" dirty="0"/>
              <a:t>KEY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단어</a:t>
            </a:r>
            <a:endParaRPr lang="en-US" altLang="ko-KR" sz="800" dirty="0"/>
          </a:p>
          <a:p>
            <a:r>
              <a:rPr lang="ko-KR" altLang="en-US" sz="800" dirty="0"/>
              <a:t>출력</a:t>
            </a:r>
            <a:r>
              <a:rPr lang="en-US" altLang="ko-KR" sz="800" dirty="0"/>
              <a:t>VALUE</a:t>
            </a:r>
            <a:r>
              <a:rPr lang="ko-KR" altLang="en-US" sz="800" dirty="0"/>
              <a:t> </a:t>
            </a:r>
            <a:r>
              <a:rPr lang="en-US" altLang="ko-KR" sz="800" dirty="0"/>
              <a:t>: </a:t>
            </a:r>
            <a:r>
              <a:rPr lang="ko-KR" altLang="en-US" sz="800" dirty="0"/>
              <a:t>단어 개수의 합계</a:t>
            </a:r>
          </a:p>
        </p:txBody>
      </p:sp>
    </p:spTree>
    <p:extLst>
      <p:ext uri="{BB962C8B-B14F-4D97-AF65-F5344CB8AC3E}">
        <p14:creationId xmlns:p14="http://schemas.microsoft.com/office/powerpoint/2010/main" val="288539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</a:t>
            </a:r>
            <a:r>
              <a:rPr lang="ko-KR" altLang="en-US" dirty="0"/>
              <a:t>추가설명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맵리듀스</a:t>
            </a:r>
            <a:r>
              <a:rPr lang="ko-KR" altLang="en-US" dirty="0"/>
              <a:t> 추가 설명</a:t>
            </a:r>
            <a:endParaRPr lang="en-US" altLang="ko-KR" dirty="0"/>
          </a:p>
          <a:p>
            <a:pPr lvl="1"/>
            <a:r>
              <a:rPr lang="ko-KR" altLang="en-US" dirty="0"/>
              <a:t>데이터의 양이 너무 많기 때문에 최대한 단순화해서 처리해야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위의 예제에서 봤듯이 단순한처리가 가능하며</a:t>
            </a:r>
            <a:r>
              <a:rPr lang="en-US" altLang="ko-KR" dirty="0"/>
              <a:t>, </a:t>
            </a:r>
            <a:r>
              <a:rPr lang="ko-KR" altLang="en-US" dirty="0"/>
              <a:t>그래야 병렬처리가 가능하다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기준이 되는 값은 하나여야 프로세스가 단순하다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044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맵리듀스</a:t>
            </a:r>
            <a:r>
              <a:rPr lang="en-US" altLang="ko-KR" dirty="0"/>
              <a:t>(MapReduce)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3074" name="Picture 2" descr="mapreduce architectureì ëí ì´ë¯¸ì§ ê²ìê²°ê³¼">
            <a:extLst>
              <a:ext uri="{FF2B5EF4-FFF2-40B4-BE49-F238E27FC236}">
                <a16:creationId xmlns:a16="http://schemas.microsoft.com/office/drawing/2014/main" id="{C5B576FC-6F8D-425E-963E-E256CC0D4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69" y="2160588"/>
            <a:ext cx="59563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20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4952-937F-423A-A8A0-9E0D33BB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1028" name="Picture 4" descr="Hadoop Server Roles (HSR).Â ">
            <a:extLst>
              <a:ext uri="{FF2B5EF4-FFF2-40B4-BE49-F238E27FC236}">
                <a16:creationId xmlns:a16="http://schemas.microsoft.com/office/drawing/2014/main" id="{69BA2D41-9916-4B3B-BBD7-01CBBB508D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93" y="1530220"/>
            <a:ext cx="8656962" cy="451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52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버전의 단점 및 </a:t>
            </a:r>
            <a:r>
              <a:rPr lang="en-US" altLang="ko-KR" dirty="0"/>
              <a:t>YARN</a:t>
            </a:r>
            <a:r>
              <a:rPr lang="ko-KR" altLang="en-US" dirty="0"/>
              <a:t>의 등장</a:t>
            </a:r>
          </a:p>
        </p:txBody>
      </p:sp>
    </p:spTree>
    <p:extLst>
      <p:ext uri="{BB962C8B-B14F-4D97-AF65-F5344CB8AC3E}">
        <p14:creationId xmlns:p14="http://schemas.microsoft.com/office/powerpoint/2010/main" val="241617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677334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맵리듀스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로만 만든 프로그램만 실행이 가능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하이브</a:t>
            </a:r>
            <a:r>
              <a:rPr lang="en-US" altLang="ko-KR" dirty="0"/>
              <a:t>, </a:t>
            </a:r>
            <a:r>
              <a:rPr lang="ko-KR" altLang="en-US" dirty="0" err="1"/>
              <a:t>피그</a:t>
            </a:r>
            <a:r>
              <a:rPr lang="ko-KR" altLang="en-US" dirty="0"/>
              <a:t> 등 </a:t>
            </a:r>
            <a:r>
              <a:rPr lang="ko-KR" altLang="en-US" dirty="0" err="1"/>
              <a:t>맵리듀스</a:t>
            </a:r>
            <a:r>
              <a:rPr lang="ko-KR" altLang="en-US" dirty="0"/>
              <a:t> 기반 어플리케이션만 실행이 가능하며</a:t>
            </a:r>
            <a:r>
              <a:rPr lang="en-US" altLang="ko-KR" dirty="0"/>
              <a:t>, </a:t>
            </a:r>
            <a:r>
              <a:rPr lang="ko-KR" altLang="en-US" dirty="0"/>
              <a:t>실시간 처리</a:t>
            </a:r>
            <a:r>
              <a:rPr lang="en-US" altLang="ko-KR" dirty="0"/>
              <a:t>, </a:t>
            </a:r>
            <a:r>
              <a:rPr lang="ko-KR" altLang="en-US" dirty="0"/>
              <a:t>그래프 알고리즘 등 다양한 형태 사용이 불가능하다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알고리즘을 적용하고 싶어도 </a:t>
            </a:r>
            <a:r>
              <a:rPr lang="ko-KR" altLang="en-US" dirty="0" err="1"/>
              <a:t>맵리듀스</a:t>
            </a:r>
            <a:r>
              <a:rPr lang="ko-KR" altLang="en-US" dirty="0"/>
              <a:t> 방식만 사용하기 때문에 다른 알고리즘 지원에 한계가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3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DD760-1E15-4458-834D-A4E1C00B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빅데이터의 </a:t>
            </a:r>
            <a:r>
              <a:rPr lang="en-US" altLang="ko-KR" dirty="0"/>
              <a:t>3</a:t>
            </a:r>
            <a:r>
              <a:rPr lang="ko-KR" altLang="en-US" dirty="0"/>
              <a:t>대 요소</a:t>
            </a:r>
            <a:r>
              <a:rPr lang="en-US" altLang="ko-KR" dirty="0"/>
              <a:t>(3V)</a:t>
            </a:r>
          </a:p>
          <a:p>
            <a:pPr lvl="1"/>
            <a:r>
              <a:rPr lang="en-US" altLang="ko-KR" dirty="0"/>
              <a:t>Volume 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데이터의 용량이 증가함에 따라 기존 파일 시스템에 저장하기 어렵다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 데이터 분석을 위해 사용하는 </a:t>
            </a:r>
            <a:r>
              <a:rPr lang="en-US" altLang="ko-KR" dirty="0"/>
              <a:t>DW</a:t>
            </a:r>
            <a:r>
              <a:rPr lang="ko-KR" altLang="en-US" dirty="0"/>
              <a:t>같은 곳에 소화하기 어려울 정도로 데이터의 양 증가</a:t>
            </a:r>
            <a:endParaRPr lang="en-US" altLang="ko-KR" dirty="0"/>
          </a:p>
          <a:p>
            <a:pPr lvl="1"/>
            <a:r>
              <a:rPr lang="en-US" altLang="ko-KR" dirty="0"/>
              <a:t>Velocity (</a:t>
            </a:r>
            <a:r>
              <a:rPr lang="ko-KR" altLang="en-US" dirty="0"/>
              <a:t>속도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오늘날 디지털 데이터는 매우 빠른 속도로 생성되기 때문에 생산</a:t>
            </a:r>
            <a:r>
              <a:rPr lang="en-US" altLang="ko-KR" dirty="0"/>
              <a:t>,</a:t>
            </a:r>
            <a:r>
              <a:rPr lang="ko-KR" altLang="en-US" dirty="0"/>
              <a:t>저장</a:t>
            </a:r>
            <a:r>
              <a:rPr lang="en-US" altLang="ko-KR" dirty="0"/>
              <a:t>,</a:t>
            </a:r>
            <a:r>
              <a:rPr lang="ko-KR" altLang="en-US" dirty="0"/>
              <a:t>유통</a:t>
            </a:r>
            <a:r>
              <a:rPr lang="en-US" altLang="ko-KR" dirty="0"/>
              <a:t>,</a:t>
            </a:r>
            <a:r>
              <a:rPr lang="ko-KR" altLang="en-US" dirty="0"/>
              <a:t>수집</a:t>
            </a:r>
            <a:r>
              <a:rPr lang="en-US" altLang="ko-KR" dirty="0"/>
              <a:t>,</a:t>
            </a:r>
            <a:r>
              <a:rPr lang="ko-KR" altLang="en-US" dirty="0"/>
              <a:t>분석이 실시간으로 처리되어야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수집된 대량의 데이터를 다양한 분석 기법과 표현 기술로 빠르게 분석하여야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Variety (</a:t>
            </a:r>
            <a:r>
              <a:rPr lang="ko-KR" altLang="en-US" dirty="0"/>
              <a:t>다양성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정형데이터</a:t>
            </a:r>
            <a:r>
              <a:rPr lang="en-US" altLang="ko-KR" dirty="0"/>
              <a:t>, </a:t>
            </a:r>
            <a:r>
              <a:rPr lang="ko-KR" altLang="en-US" dirty="0"/>
              <a:t>비정형데이터 등 다양한 데이터들이 존재한다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빅데이터는 비정형데이터도 처리할 수 있는 능력을 갖추어야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439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677334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en-US" altLang="ko-KR" dirty="0"/>
              <a:t>SPOF</a:t>
            </a:r>
            <a:r>
              <a:rPr lang="ko-KR" altLang="en-US" dirty="0"/>
              <a:t>의 문제 </a:t>
            </a:r>
            <a:r>
              <a:rPr lang="en-US" altLang="ko-KR" dirty="0"/>
              <a:t>(</a:t>
            </a:r>
            <a:r>
              <a:rPr lang="ko-KR" altLang="en-US" dirty="0" err="1"/>
              <a:t>단일고장점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잡트래커에</a:t>
            </a:r>
            <a:r>
              <a:rPr lang="ko-KR" altLang="en-US" dirty="0"/>
              <a:t> 문제가 생기면 </a:t>
            </a:r>
            <a:r>
              <a:rPr lang="ko-KR" altLang="en-US" dirty="0" err="1"/>
              <a:t>테스크트래커가</a:t>
            </a:r>
            <a:r>
              <a:rPr lang="ko-KR" altLang="en-US" dirty="0"/>
              <a:t> </a:t>
            </a:r>
            <a:r>
              <a:rPr lang="ko-KR" altLang="en-US" dirty="0" err="1"/>
              <a:t>작동중이라도</a:t>
            </a:r>
            <a:r>
              <a:rPr lang="ko-KR" altLang="en-US" dirty="0"/>
              <a:t> </a:t>
            </a:r>
            <a:r>
              <a:rPr lang="ko-KR" altLang="en-US" dirty="0" err="1"/>
              <a:t>맵리듀스를</a:t>
            </a:r>
            <a:r>
              <a:rPr lang="ko-KR" altLang="en-US" dirty="0"/>
              <a:t> 사용을 못한다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4338" name="Picture 2" descr="íë¡ ì¡í¸ëì»¤ì ëí ì´ë¯¸ì§ ê²ìê²°ê³¼">
            <a:extLst>
              <a:ext uri="{FF2B5EF4-FFF2-40B4-BE49-F238E27FC236}">
                <a16:creationId xmlns:a16="http://schemas.microsoft.com/office/drawing/2014/main" id="{DDAF61C6-CE27-4F94-8F79-9EB736E3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0" y="2388678"/>
            <a:ext cx="65341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EAD554-6FDE-4001-8768-E7AC2D0773F6}"/>
              </a:ext>
            </a:extLst>
          </p:cNvPr>
          <p:cNvSpPr/>
          <p:nvPr/>
        </p:nvSpPr>
        <p:spPr>
          <a:xfrm>
            <a:off x="2761861" y="3200401"/>
            <a:ext cx="2668555" cy="75578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ED3089-DC63-4076-B5BF-7CE80D48346B}"/>
              </a:ext>
            </a:extLst>
          </p:cNvPr>
          <p:cNvCxnSpPr>
            <a:cxnSpLocks/>
          </p:cNvCxnSpPr>
          <p:nvPr/>
        </p:nvCxnSpPr>
        <p:spPr>
          <a:xfrm flipV="1">
            <a:off x="5477069" y="3429000"/>
            <a:ext cx="2799184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8B67CB-ADD9-47C9-AE2D-CDA5E04DC2DA}"/>
              </a:ext>
            </a:extLst>
          </p:cNvPr>
          <p:cNvSpPr txBox="1"/>
          <p:nvPr/>
        </p:nvSpPr>
        <p:spPr>
          <a:xfrm>
            <a:off x="8192276" y="3200401"/>
            <a:ext cx="384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잡트래커</a:t>
            </a:r>
            <a:r>
              <a:rPr lang="ko-KR" altLang="en-US" dirty="0"/>
              <a:t> 문제발생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태스크트래커</a:t>
            </a:r>
            <a:r>
              <a:rPr lang="ko-KR" altLang="en-US" dirty="0"/>
              <a:t> </a:t>
            </a:r>
            <a:r>
              <a:rPr lang="ko-KR" altLang="en-US" dirty="0" err="1"/>
              <a:t>사용못함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맵리듀스</a:t>
            </a:r>
            <a:r>
              <a:rPr lang="ko-KR" altLang="en-US" dirty="0"/>
              <a:t> 못씀</a:t>
            </a:r>
            <a:endParaRPr lang="en-US" altLang="ko-KR" dirty="0"/>
          </a:p>
          <a:p>
            <a:r>
              <a:rPr lang="en-US" altLang="ko-KR" dirty="0"/>
              <a:t> =&gt; </a:t>
            </a:r>
            <a:r>
              <a:rPr lang="ko-KR" altLang="en-US" dirty="0"/>
              <a:t>데이터 추출 불가능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FB2F49-0226-454C-9898-1FB1A043BAF9}"/>
              </a:ext>
            </a:extLst>
          </p:cNvPr>
          <p:cNvSpPr/>
          <p:nvPr/>
        </p:nvSpPr>
        <p:spPr>
          <a:xfrm>
            <a:off x="5788090" y="4273421"/>
            <a:ext cx="1396481" cy="197496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DB1C57-5A3E-46B1-A4C5-1DFD8906381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184571" y="3800566"/>
            <a:ext cx="1007705" cy="15884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68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의 단점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89B555-9518-4977-A576-C699EB2FBB20}"/>
              </a:ext>
            </a:extLst>
          </p:cNvPr>
          <p:cNvSpPr/>
          <p:nvPr/>
        </p:nvSpPr>
        <p:spPr>
          <a:xfrm>
            <a:off x="824140" y="3429000"/>
            <a:ext cx="2306972" cy="142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맵슬롯</a:t>
            </a:r>
            <a:endParaRPr lang="en-US" altLang="ko-KR" dirty="0"/>
          </a:p>
          <a:p>
            <a:pPr algn="ctr"/>
            <a:r>
              <a:rPr lang="ko-KR" altLang="en-US" dirty="0"/>
              <a:t>사용량 </a:t>
            </a:r>
            <a:r>
              <a:rPr lang="en-US" altLang="ko-KR" dirty="0"/>
              <a:t>100%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2B1AF8-0751-4A92-98D4-507C46BD9F47}"/>
              </a:ext>
            </a:extLst>
          </p:cNvPr>
          <p:cNvSpPr/>
          <p:nvPr/>
        </p:nvSpPr>
        <p:spPr>
          <a:xfrm>
            <a:off x="3409347" y="3435504"/>
            <a:ext cx="2306972" cy="1426128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리듀스</a:t>
            </a:r>
            <a:r>
              <a:rPr lang="ko-KR" altLang="en-US" dirty="0"/>
              <a:t> 슬롯</a:t>
            </a:r>
            <a:endParaRPr lang="en-US" altLang="ko-KR" dirty="0"/>
          </a:p>
          <a:p>
            <a:pPr algn="ctr"/>
            <a:r>
              <a:rPr lang="ko-KR" altLang="en-US" dirty="0"/>
              <a:t>사용량 </a:t>
            </a:r>
            <a:r>
              <a:rPr lang="en-US" altLang="ko-KR" dirty="0"/>
              <a:t>0%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448AF8-15FE-4A41-AD83-9DEABED0DE32}"/>
              </a:ext>
            </a:extLst>
          </p:cNvPr>
          <p:cNvCxnSpPr/>
          <p:nvPr/>
        </p:nvCxnSpPr>
        <p:spPr>
          <a:xfrm flipH="1">
            <a:off x="5758322" y="4143862"/>
            <a:ext cx="113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80751-6C97-4150-8267-EAFDD79C03D9}"/>
              </a:ext>
            </a:extLst>
          </p:cNvPr>
          <p:cNvSpPr txBox="1"/>
          <p:nvPr/>
        </p:nvSpPr>
        <p:spPr>
          <a:xfrm>
            <a:off x="6994916" y="4013349"/>
            <a:ext cx="387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리듀스</a:t>
            </a:r>
            <a:r>
              <a:rPr lang="ko-KR" altLang="en-US" dirty="0"/>
              <a:t> 슬롯에 자원을 할당했지만 사용하지 않음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자원의 낭비의 문제 발생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3AB2FAC-5E97-44C1-A6CF-E5F514A26642}"/>
              </a:ext>
            </a:extLst>
          </p:cNvPr>
          <p:cNvSpPr txBox="1">
            <a:spLocks/>
          </p:cNvSpPr>
          <p:nvPr/>
        </p:nvSpPr>
        <p:spPr>
          <a:xfrm>
            <a:off x="759089" y="1597905"/>
            <a:ext cx="8596668" cy="446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r>
              <a:rPr lang="ko-KR" altLang="en-US" dirty="0"/>
              <a:t>버전의 </a:t>
            </a:r>
            <a:r>
              <a:rPr lang="ko-KR" altLang="en-US" dirty="0" err="1"/>
              <a:t>맵리듀스의</a:t>
            </a:r>
            <a:r>
              <a:rPr lang="ko-KR" altLang="en-US" dirty="0"/>
              <a:t> 방식 특성상 맵 슬롯</a:t>
            </a:r>
            <a:r>
              <a:rPr lang="en-US" altLang="ko-KR" dirty="0"/>
              <a:t>, </a:t>
            </a:r>
            <a:r>
              <a:rPr lang="ko-KR" altLang="en-US" dirty="0" err="1"/>
              <a:t>리듀스</a:t>
            </a:r>
            <a:r>
              <a:rPr lang="ko-KR" altLang="en-US" dirty="0"/>
              <a:t> 슬롯을 각각 리소스를 제공한다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</a:t>
            </a:r>
            <a:r>
              <a:rPr lang="ko-KR" altLang="en-US" dirty="0" err="1"/>
              <a:t>맵슬롯만</a:t>
            </a:r>
            <a:r>
              <a:rPr lang="ko-KR" altLang="en-US" dirty="0"/>
              <a:t> 리소스를 사용하고 </a:t>
            </a:r>
            <a:r>
              <a:rPr lang="ko-KR" altLang="en-US" dirty="0" err="1"/>
              <a:t>리듀스</a:t>
            </a:r>
            <a:r>
              <a:rPr lang="ko-KR" altLang="en-US" dirty="0"/>
              <a:t> 슬롯은 리소스를 사용하지 않으면 자원낭비가 심하다</a:t>
            </a:r>
            <a:r>
              <a:rPr lang="en-US" altLang="ko-KR" dirty="0"/>
              <a:t>.	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이 외에도 몇가지가 있지만 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67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YARN (Yet Another Resource Negotiator)</a:t>
            </a:r>
            <a:br>
              <a:rPr lang="en-US" altLang="ko-KR" dirty="0"/>
            </a:br>
            <a:r>
              <a:rPr lang="en-US" altLang="ko-KR" dirty="0"/>
              <a:t>(= MapReduce ver.2)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211490" cy="446671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잡트래커의</a:t>
            </a:r>
            <a:r>
              <a:rPr lang="ko-KR" altLang="en-US" dirty="0"/>
              <a:t> 주요 기능 추상화</a:t>
            </a:r>
            <a:r>
              <a:rPr lang="en-US" altLang="ko-KR" dirty="0"/>
              <a:t>(</a:t>
            </a:r>
            <a:r>
              <a:rPr lang="ko-KR" altLang="en-US" dirty="0"/>
              <a:t>이건 얀 </a:t>
            </a:r>
            <a:r>
              <a:rPr lang="ko-KR" altLang="en-US" dirty="0" err="1"/>
              <a:t>아키텍쳐를</a:t>
            </a:r>
            <a:r>
              <a:rPr lang="ko-KR" altLang="en-US" dirty="0"/>
              <a:t> 들어가야 아는 내용</a:t>
            </a:r>
            <a:r>
              <a:rPr lang="en-US" altLang="ko-KR" dirty="0"/>
              <a:t>. </a:t>
            </a:r>
            <a:r>
              <a:rPr lang="ko-KR" altLang="en-US" dirty="0"/>
              <a:t>그렇다더라 정도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클러스터 자원 관리</a:t>
            </a:r>
            <a:endParaRPr lang="en-US" altLang="ko-KR" dirty="0"/>
          </a:p>
          <a:p>
            <a:pPr lvl="1"/>
            <a:r>
              <a:rPr lang="ko-KR" altLang="en-US" dirty="0"/>
              <a:t>어플리케이션 라이프 사이클 관리</a:t>
            </a:r>
            <a:endParaRPr lang="en-US" altLang="ko-KR" dirty="0"/>
          </a:p>
          <a:p>
            <a:r>
              <a:rPr lang="ko-KR" altLang="en-US" dirty="0"/>
              <a:t>다양한 데이터 처리 어플리케이션의 수용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하둡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1.x : “</a:t>
            </a:r>
            <a:r>
              <a:rPr lang="ko-KR" altLang="en-US" dirty="0">
                <a:solidFill>
                  <a:srgbClr val="FF0000"/>
                </a:solidFill>
              </a:rPr>
              <a:t>반드시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ko-KR" altLang="en-US" dirty="0" err="1">
                <a:solidFill>
                  <a:srgbClr val="FF0000"/>
                </a:solidFill>
              </a:rPr>
              <a:t>맵리듀스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로만 구현된 프로그램만 실행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 err="1">
                <a:highlight>
                  <a:srgbClr val="FFFF00"/>
                </a:highlight>
              </a:rPr>
              <a:t>하둡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2.x : </a:t>
            </a:r>
            <a:r>
              <a:rPr lang="ko-KR" altLang="en-US" dirty="0">
                <a:highlight>
                  <a:srgbClr val="FFFF00"/>
                </a:highlight>
              </a:rPr>
              <a:t>다양한 </a:t>
            </a:r>
            <a:r>
              <a:rPr lang="en-US" altLang="ko-KR" dirty="0">
                <a:highlight>
                  <a:srgbClr val="FFFF00"/>
                </a:highlight>
              </a:rPr>
              <a:t>Application </a:t>
            </a:r>
            <a:r>
              <a:rPr lang="ko-KR" altLang="en-US" dirty="0">
                <a:highlight>
                  <a:srgbClr val="FFFF00"/>
                </a:highlight>
              </a:rPr>
              <a:t>수행 가능 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중요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lvl="2"/>
            <a:r>
              <a:rPr lang="en-US" altLang="ko-KR" dirty="0"/>
              <a:t>Hive, Tajo, Spark, </a:t>
            </a:r>
            <a:r>
              <a:rPr lang="ko-KR" altLang="en-US" dirty="0"/>
              <a:t>등등 </a:t>
            </a:r>
            <a:r>
              <a:rPr lang="ko-KR" altLang="en-US" dirty="0" err="1"/>
              <a:t>맵리듀스가</a:t>
            </a:r>
            <a:r>
              <a:rPr lang="ko-KR" altLang="en-US" dirty="0"/>
              <a:t> </a:t>
            </a:r>
            <a:r>
              <a:rPr lang="ko-KR" altLang="en-US" dirty="0" err="1"/>
              <a:t>아니여도</a:t>
            </a:r>
            <a:r>
              <a:rPr lang="ko-KR" altLang="en-US" dirty="0"/>
              <a:t> 다른 </a:t>
            </a:r>
            <a:r>
              <a:rPr lang="en-US" altLang="ko-KR" dirty="0"/>
              <a:t>Application </a:t>
            </a:r>
            <a:r>
              <a:rPr lang="ko-KR" altLang="en-US" dirty="0"/>
              <a:t>수행 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7825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ko-KR" dirty="0"/>
              <a:t>YARN </a:t>
            </a:r>
            <a:r>
              <a:rPr lang="ko-KR" altLang="en-US" dirty="0"/>
              <a:t>특징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3C352-9BC7-46C2-89B5-C215B0A2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068"/>
            <a:ext cx="8596668" cy="4466714"/>
          </a:xfrm>
        </p:spPr>
        <p:txBody>
          <a:bodyPr>
            <a:normAutofit/>
          </a:bodyPr>
          <a:lstStyle/>
          <a:p>
            <a:r>
              <a:rPr lang="ko-KR" altLang="en-US" dirty="0"/>
              <a:t>확장성</a:t>
            </a:r>
            <a:endParaRPr lang="en-US" altLang="ko-KR" dirty="0"/>
          </a:p>
          <a:p>
            <a:pPr lvl="1"/>
            <a:r>
              <a:rPr lang="ko-KR" altLang="en-US" dirty="0"/>
              <a:t>수용 가능한 단일 클러스터 규모 증가 </a:t>
            </a:r>
            <a:endParaRPr lang="en-US" altLang="ko-KR" dirty="0"/>
          </a:p>
          <a:p>
            <a:r>
              <a:rPr lang="ko-KR" altLang="en-US" dirty="0"/>
              <a:t>클러스터 활용 개선</a:t>
            </a:r>
            <a:endParaRPr lang="en-US" altLang="ko-KR" dirty="0"/>
          </a:p>
          <a:p>
            <a:pPr lvl="1"/>
            <a:r>
              <a:rPr lang="ko-KR" altLang="en-US" dirty="0"/>
              <a:t>자원관리인 </a:t>
            </a:r>
            <a:r>
              <a:rPr lang="ko-KR" altLang="en-US" dirty="0">
                <a:solidFill>
                  <a:srgbClr val="FF0000"/>
                </a:solidFill>
              </a:rPr>
              <a:t>리소스 매니저라는 새로운 컴포넌트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ko-KR" altLang="en-US" dirty="0"/>
              <a:t>마치 윈도우의 작업관리자라고 생각하면 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08164-5312-4806-8BC1-D46AD7AFAB6A}"/>
              </a:ext>
            </a:extLst>
          </p:cNvPr>
          <p:cNvSpPr txBox="1"/>
          <p:nvPr/>
        </p:nvSpPr>
        <p:spPr>
          <a:xfrm>
            <a:off x="745935" y="3407620"/>
            <a:ext cx="210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MapReduce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C827D-22EE-492E-BA42-8A3490D7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3" y="3776952"/>
            <a:ext cx="1381125" cy="1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4A424-6485-4CA5-92A0-A2F3F7FFE072}"/>
              </a:ext>
            </a:extLst>
          </p:cNvPr>
          <p:cNvSpPr txBox="1"/>
          <p:nvPr/>
        </p:nvSpPr>
        <p:spPr>
          <a:xfrm>
            <a:off x="698872" y="5672427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슬롯 </a:t>
            </a:r>
            <a:r>
              <a:rPr lang="en-US" altLang="ko-KR" dirty="0"/>
              <a:t>/ </a:t>
            </a:r>
            <a:r>
              <a:rPr lang="ko-KR" altLang="en-US" dirty="0" err="1"/>
              <a:t>리듀스</a:t>
            </a:r>
            <a:r>
              <a:rPr lang="ko-KR" altLang="en-US" dirty="0"/>
              <a:t> 슬롯으로 자원관리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59A91-07A8-460A-B8B6-F99BA9DFCD92}"/>
              </a:ext>
            </a:extLst>
          </p:cNvPr>
          <p:cNvSpPr txBox="1"/>
          <p:nvPr/>
        </p:nvSpPr>
        <p:spPr>
          <a:xfrm>
            <a:off x="5568731" y="3441183"/>
            <a:ext cx="27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YARN - </a:t>
            </a:r>
            <a:r>
              <a:rPr lang="en-US" altLang="ko-KR" dirty="0" err="1"/>
              <a:t>ResourceManager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86A58-CCDC-4DD6-803B-FD425C36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55" y="3862902"/>
            <a:ext cx="5400675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5D03F-E500-4E06-A28F-B1CEF3179241}"/>
              </a:ext>
            </a:extLst>
          </p:cNvPr>
          <p:cNvSpPr txBox="1"/>
          <p:nvPr/>
        </p:nvSpPr>
        <p:spPr>
          <a:xfrm>
            <a:off x="5199395" y="5863814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</a:t>
            </a:r>
            <a:r>
              <a:rPr lang="ko-KR" altLang="en-US" dirty="0"/>
              <a:t>네트워크 등 실제 가용한 데이터로</a:t>
            </a:r>
            <a:endParaRPr lang="en-US" altLang="ko-KR" dirty="0"/>
          </a:p>
          <a:p>
            <a:r>
              <a:rPr lang="ko-KR" altLang="en-US" dirty="0"/>
              <a:t>자원을 관리하고</a:t>
            </a:r>
            <a:r>
              <a:rPr lang="en-US" altLang="ko-KR" dirty="0"/>
              <a:t>, Application</a:t>
            </a:r>
            <a:r>
              <a:rPr lang="ko-KR" altLang="en-US" dirty="0"/>
              <a:t>에 자원을 배분한다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BAAF41-9790-4A1D-AD84-DF95068E8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61" y="933163"/>
            <a:ext cx="4847934" cy="175185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0B3A8E-1370-44BB-8174-1358A7F829F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985093" y="2881868"/>
            <a:ext cx="1736183" cy="98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6039FE-BA70-4979-89D6-66E5E1B4E108}"/>
              </a:ext>
            </a:extLst>
          </p:cNvPr>
          <p:cNvSpPr txBox="1"/>
          <p:nvPr/>
        </p:nvSpPr>
        <p:spPr>
          <a:xfrm>
            <a:off x="8645412" y="3205431"/>
            <a:ext cx="32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작업관리자랑 비슷하다고 생각하면 편하다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7005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1.0 -&gt; 2.0</a:t>
            </a:r>
            <a:endParaRPr lang="ko-KR" altLang="en-US" dirty="0"/>
          </a:p>
        </p:txBody>
      </p:sp>
      <p:pic>
        <p:nvPicPr>
          <p:cNvPr id="19458" name="Picture 2" descr="íë¡1 íë¡2ì ëí ì´ë¯¸ì§ ê²ìê²°ê³¼">
            <a:extLst>
              <a:ext uri="{FF2B5EF4-FFF2-40B4-BE49-F238E27FC236}">
                <a16:creationId xmlns:a16="http://schemas.microsoft.com/office/drawing/2014/main" id="{9BFE5FBC-421F-4689-8252-BB4DF4F3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43" y="1719262"/>
            <a:ext cx="81724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915F82-C88B-4812-A5AF-61B18D01919D}"/>
              </a:ext>
            </a:extLst>
          </p:cNvPr>
          <p:cNvSpPr/>
          <p:nvPr/>
        </p:nvSpPr>
        <p:spPr>
          <a:xfrm>
            <a:off x="1250302" y="3610947"/>
            <a:ext cx="2136710" cy="4198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54C056-EE6D-44C3-91F8-6265A98F74F5}"/>
              </a:ext>
            </a:extLst>
          </p:cNvPr>
          <p:cNvSpPr/>
          <p:nvPr/>
        </p:nvSpPr>
        <p:spPr>
          <a:xfrm>
            <a:off x="4973216" y="2939144"/>
            <a:ext cx="1296955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A7E0AB-0AC1-4325-A88F-910ACF1409FE}"/>
              </a:ext>
            </a:extLst>
          </p:cNvPr>
          <p:cNvSpPr/>
          <p:nvPr/>
        </p:nvSpPr>
        <p:spPr>
          <a:xfrm>
            <a:off x="5575975" y="3750907"/>
            <a:ext cx="2215086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2E1EE0-CFC3-4CA5-B49D-A807285FB3CB}"/>
              </a:ext>
            </a:extLst>
          </p:cNvPr>
          <p:cNvCxnSpPr>
            <a:stCxn id="22" idx="3"/>
          </p:cNvCxnSpPr>
          <p:nvPr/>
        </p:nvCxnSpPr>
        <p:spPr>
          <a:xfrm flipV="1">
            <a:off x="3387012" y="3069771"/>
            <a:ext cx="1586204" cy="75111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BA01F0-D866-4F7E-8B79-60F9903CAF3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439265" y="3820886"/>
            <a:ext cx="2136710" cy="6998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BDF6B8A-4CC2-4BC9-8606-3FF85BCDADEE}"/>
              </a:ext>
            </a:extLst>
          </p:cNvPr>
          <p:cNvSpPr/>
          <p:nvPr/>
        </p:nvSpPr>
        <p:spPr>
          <a:xfrm>
            <a:off x="7142583" y="2939144"/>
            <a:ext cx="1296955" cy="27991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1FB6B2-ABEE-43F6-81A3-AC5A7CB448EC}"/>
              </a:ext>
            </a:extLst>
          </p:cNvPr>
          <p:cNvSpPr txBox="1"/>
          <p:nvPr/>
        </p:nvSpPr>
        <p:spPr>
          <a:xfrm>
            <a:off x="8714795" y="2939144"/>
            <a:ext cx="258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YARN</a:t>
            </a:r>
            <a:r>
              <a:rPr lang="ko-KR" altLang="en-US" dirty="0"/>
              <a:t>의 등장으로 다른 </a:t>
            </a:r>
            <a:r>
              <a:rPr lang="en-US" altLang="ko-KR" dirty="0"/>
              <a:t>Application </a:t>
            </a:r>
            <a:r>
              <a:rPr lang="ko-KR" altLang="en-US" dirty="0"/>
              <a:t>활용 가능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25D1B9-7A2F-4797-9910-735BD260635B}"/>
              </a:ext>
            </a:extLst>
          </p:cNvPr>
          <p:cNvSpPr txBox="1"/>
          <p:nvPr/>
        </p:nvSpPr>
        <p:spPr>
          <a:xfrm>
            <a:off x="799250" y="5269364"/>
            <a:ext cx="2587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맵리듀스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리소스 매니지먼트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프로세싱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과부하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022855-FB26-4159-9798-CA483EA70535}"/>
              </a:ext>
            </a:extLst>
          </p:cNvPr>
          <p:cNvSpPr txBox="1"/>
          <p:nvPr/>
        </p:nvSpPr>
        <p:spPr>
          <a:xfrm>
            <a:off x="4282093" y="5269364"/>
            <a:ext cx="582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YARN</a:t>
            </a:r>
            <a:r>
              <a:rPr lang="ko-KR" altLang="en-US" dirty="0"/>
              <a:t>의 등장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맵리듀스는</a:t>
            </a:r>
            <a:r>
              <a:rPr lang="ko-KR" altLang="en-US" dirty="0"/>
              <a:t> 데이터 프로세싱</a:t>
            </a:r>
            <a:r>
              <a:rPr lang="en-US" altLang="ko-KR" dirty="0"/>
              <a:t>(</a:t>
            </a:r>
            <a:r>
              <a:rPr lang="ko-KR" altLang="en-US" dirty="0"/>
              <a:t>데이터추출 등</a:t>
            </a:r>
            <a:r>
              <a:rPr lang="en-US" altLang="ko-KR" dirty="0"/>
              <a:t>)</a:t>
            </a:r>
            <a:r>
              <a:rPr lang="ko-KR" altLang="en-US" dirty="0"/>
              <a:t>만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리소스 매니지먼트는 </a:t>
            </a:r>
            <a:r>
              <a:rPr lang="en-US" altLang="ko-KR" dirty="0"/>
              <a:t>YARN</a:t>
            </a:r>
            <a:r>
              <a:rPr lang="ko-KR" altLang="en-US" dirty="0"/>
              <a:t>에서 관리함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271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6B4D2-91B9-479B-B246-0C2FA30A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CB091-1631-4302-8046-95DB892A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하둡은</a:t>
            </a:r>
            <a:r>
              <a:rPr lang="ko-KR" altLang="en-US" dirty="0"/>
              <a:t> 대용량 데이터를 분산 처리할 수 있는 자바기반의 오픈소스 프레임워크이다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구글이 발표한 </a:t>
            </a:r>
            <a:r>
              <a:rPr lang="ko-KR" altLang="en-US" dirty="0" err="1"/>
              <a:t>맵리듀스를</a:t>
            </a:r>
            <a:r>
              <a:rPr lang="ko-KR" altLang="en-US" dirty="0"/>
              <a:t> 구현한 결과물이며</a:t>
            </a:r>
            <a:r>
              <a:rPr lang="en-US" altLang="ko-KR" dirty="0"/>
              <a:t>, 2008</a:t>
            </a:r>
            <a:r>
              <a:rPr lang="ko-KR" altLang="en-US" dirty="0"/>
              <a:t>년에는 아파치 최상위 프로젝트로 승격되었다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분산 파일시스템인 </a:t>
            </a:r>
            <a:r>
              <a:rPr lang="en-US" altLang="ko-KR" dirty="0"/>
              <a:t>HDFS</a:t>
            </a:r>
            <a:r>
              <a:rPr lang="ko-KR" altLang="en-US" dirty="0"/>
              <a:t>에 데이터를 저장하고</a:t>
            </a:r>
            <a:r>
              <a:rPr lang="en-US" altLang="ko-KR" dirty="0"/>
              <a:t>, </a:t>
            </a:r>
            <a:r>
              <a:rPr lang="ko-KR" altLang="en-US" dirty="0"/>
              <a:t>분산 처리 시스템인 </a:t>
            </a:r>
            <a:r>
              <a:rPr lang="ko-KR" altLang="en-US" dirty="0" err="1"/>
              <a:t>맵리듀스를</a:t>
            </a:r>
            <a:r>
              <a:rPr lang="ko-KR" altLang="en-US" dirty="0"/>
              <a:t> 이용해 데이터를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2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221F0-50DF-492B-8D0B-2C6967D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A02E6-F600-4CE8-B2A8-9BBB7E30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기존의 관계형 데이터베이스인 </a:t>
            </a:r>
            <a:r>
              <a:rPr lang="en-US" altLang="ko-KR" dirty="0"/>
              <a:t>RDBMS</a:t>
            </a:r>
            <a:r>
              <a:rPr lang="ko-KR" altLang="en-US" dirty="0"/>
              <a:t>에 저장이 가능하지만</a:t>
            </a:r>
            <a:r>
              <a:rPr lang="en-US" altLang="ko-KR" dirty="0"/>
              <a:t>, </a:t>
            </a:r>
            <a:r>
              <a:rPr lang="ko-KR" altLang="en-US" dirty="0"/>
              <a:t>비정형 데이터를 </a:t>
            </a:r>
            <a:r>
              <a:rPr lang="en-US" altLang="ko-KR" dirty="0"/>
              <a:t>RDBMS</a:t>
            </a:r>
            <a:r>
              <a:rPr lang="ko-KR" altLang="en-US" dirty="0"/>
              <a:t>에 저장하기에는 데이터가 너무 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하둡은</a:t>
            </a:r>
            <a:r>
              <a:rPr lang="ko-KR" altLang="en-US" dirty="0"/>
              <a:t> 오픈소스 프로젝트이기 때문에 라이선스 비용에 대한 부담이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RDBMS</a:t>
            </a:r>
            <a:r>
              <a:rPr lang="ko-KR" altLang="en-US" dirty="0"/>
              <a:t>는 데이터가 저장된 서버에서 데이터를 처리하는 방식이지만</a:t>
            </a:r>
            <a:r>
              <a:rPr lang="en-US" altLang="ko-KR" dirty="0"/>
              <a:t>, </a:t>
            </a:r>
            <a:r>
              <a:rPr lang="ko-KR" altLang="en-US" dirty="0" err="1"/>
              <a:t>하둡은</a:t>
            </a:r>
            <a:r>
              <a:rPr lang="ko-KR" altLang="en-US" dirty="0"/>
              <a:t> </a:t>
            </a:r>
            <a:r>
              <a:rPr lang="ko-KR" altLang="en-US" dirty="0" err="1"/>
              <a:t>여러대에</a:t>
            </a:r>
            <a:r>
              <a:rPr lang="ko-KR" altLang="en-US" dirty="0"/>
              <a:t> 서버를 데이터에 저장하고</a:t>
            </a:r>
            <a:r>
              <a:rPr lang="en-US" altLang="ko-KR" dirty="0"/>
              <a:t>, </a:t>
            </a:r>
            <a:r>
              <a:rPr lang="ko-KR" altLang="en-US" dirty="0"/>
              <a:t>데이터가 저장된 각 서버에서 동시에 데이터를 처리하는 방식이다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분산저장으로 만약에 데이터를 저장하는 곳이 </a:t>
            </a:r>
            <a:r>
              <a:rPr lang="ko-KR" altLang="en-US" dirty="0" err="1"/>
              <a:t>정지됐을시에</a:t>
            </a:r>
            <a:r>
              <a:rPr lang="ko-KR" altLang="en-US" dirty="0"/>
              <a:t> 다른 서버에 있는 데이터를 불러올 수 있으므로 서버정지에 대한 대응이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 아마존</a:t>
            </a:r>
            <a:r>
              <a:rPr lang="en-US" altLang="ko-KR" dirty="0"/>
              <a:t>, </a:t>
            </a:r>
            <a:r>
              <a:rPr lang="ko-KR" altLang="en-US" dirty="0"/>
              <a:t>이베이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 err="1"/>
              <a:t>다음카카오</a:t>
            </a:r>
            <a:r>
              <a:rPr lang="ko-KR" altLang="en-US" dirty="0"/>
              <a:t> 등 </a:t>
            </a:r>
            <a:r>
              <a:rPr lang="ko-KR" altLang="en-US" dirty="0" err="1"/>
              <a:t>여러곳에서</a:t>
            </a:r>
            <a:r>
              <a:rPr lang="ko-KR" altLang="en-US" dirty="0"/>
              <a:t> </a:t>
            </a:r>
            <a:r>
              <a:rPr lang="ko-KR" altLang="en-US" dirty="0" err="1"/>
              <a:t>사용중이다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83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1034-5DBD-48E5-B379-CCE11203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20" y="0"/>
            <a:ext cx="12198220" cy="6858000"/>
          </a:xfrm>
        </p:spPr>
        <p:txBody>
          <a:bodyPr/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하둡</a:t>
            </a:r>
            <a:r>
              <a:rPr lang="ko-KR" altLang="en-US" dirty="0"/>
              <a:t> </a:t>
            </a:r>
            <a:r>
              <a:rPr lang="en-US" altLang="ko-KR" dirty="0"/>
              <a:t>1.x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69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장애복구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를 구성하는 분산서버에는 다양한 장애가 발생할 수 있다</a:t>
            </a:r>
            <a:r>
              <a:rPr lang="en-US" altLang="ko-KR" dirty="0"/>
              <a:t>.	</a:t>
            </a:r>
          </a:p>
          <a:p>
            <a:pPr lvl="2"/>
            <a:r>
              <a:rPr lang="en-US" altLang="ko-KR" dirty="0"/>
              <a:t>Ex. </a:t>
            </a:r>
            <a:r>
              <a:rPr lang="ko-KR" altLang="en-US" dirty="0"/>
              <a:t>하드디스크에 오류가 생겨서 데이터 저장이 실패</a:t>
            </a:r>
            <a:endParaRPr lang="en-US" altLang="ko-KR" dirty="0"/>
          </a:p>
          <a:p>
            <a:pPr lvl="2"/>
            <a:r>
              <a:rPr lang="en-US" altLang="ko-KR" dirty="0"/>
              <a:t>Ex2. </a:t>
            </a:r>
            <a:r>
              <a:rPr lang="ko-KR" altLang="en-US" dirty="0"/>
              <a:t>디스크 복구가 불가능할 경우 유실되는 심각한 상황 발생</a:t>
            </a:r>
            <a:endParaRPr lang="en-US" altLang="ko-KR" dirty="0"/>
          </a:p>
          <a:p>
            <a:pPr lvl="2"/>
            <a:r>
              <a:rPr lang="en-US" altLang="ko-KR" dirty="0"/>
              <a:t>HDFS</a:t>
            </a:r>
            <a:r>
              <a:rPr lang="ko-KR" altLang="en-US" dirty="0"/>
              <a:t>는 장애를 빠른 시간에 감지하고</a:t>
            </a:r>
            <a:r>
              <a:rPr lang="en-US" altLang="ko-KR" dirty="0"/>
              <a:t>, </a:t>
            </a:r>
            <a:r>
              <a:rPr lang="ko-KR" altLang="en-US" dirty="0"/>
              <a:t>대처할 수 있게 설계되었다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HDFS</a:t>
            </a:r>
            <a:r>
              <a:rPr lang="ko-KR" altLang="en-US" dirty="0"/>
              <a:t>에 데이터를 저장하면</a:t>
            </a:r>
            <a:r>
              <a:rPr lang="en-US" altLang="ko-KR" dirty="0"/>
              <a:t>, </a:t>
            </a:r>
            <a:r>
              <a:rPr lang="ko-KR" altLang="en-US" dirty="0"/>
              <a:t>복제데이터도 함께 저장되어 데이터 유실을 방지한다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스트리밍 방식의 데이터 접근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는 빠른 시간 내에 처리하는 것 보다는 동일한 시간 내에 더 많은 데이터를 </a:t>
            </a:r>
            <a:r>
              <a:rPr lang="ko-KR" altLang="en-US" dirty="0" err="1"/>
              <a:t>처리하는것을</a:t>
            </a:r>
            <a:r>
              <a:rPr lang="ko-KR" altLang="en-US" dirty="0"/>
              <a:t> 목표로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스트리밍 방식으로 데이터에 접근하도록 설계되어 있어</a:t>
            </a:r>
            <a:r>
              <a:rPr lang="en-US" altLang="ko-KR" dirty="0"/>
              <a:t>, </a:t>
            </a:r>
            <a:r>
              <a:rPr lang="ko-KR" altLang="en-US" dirty="0"/>
              <a:t>클라이언트는 끊김없이 연속된 흐름으로 데이터에 접근할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16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하둡의</a:t>
            </a:r>
            <a:r>
              <a:rPr lang="ko-KR" altLang="en-US" dirty="0"/>
              <a:t>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대용량 데이터 저장</a:t>
            </a:r>
            <a:endParaRPr lang="en-US" altLang="ko-KR" dirty="0"/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는 높은 데이터 전송 대역폭과 하나의 클러스터에서 수백대의 노드를 지원할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하나의 인스턴스에서는 수백만개 이상의 파일을 지원한다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 무결성</a:t>
            </a:r>
            <a:endParaRPr lang="en-US" altLang="ko-KR" dirty="0"/>
          </a:p>
          <a:p>
            <a:pPr lvl="1"/>
            <a:r>
              <a:rPr lang="ko-KR" altLang="en-US" dirty="0"/>
              <a:t>데이터베이스에서 데이터 무결성이란 데이터베이스에 저장되는 데이터의 일관성을 의미한다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HDFS</a:t>
            </a:r>
            <a:r>
              <a:rPr lang="ko-KR" altLang="en-US" dirty="0"/>
              <a:t>에서는 한번 저장한 데이터는 더는 수정할 수 없고</a:t>
            </a:r>
            <a:r>
              <a:rPr lang="en-US" altLang="ko-KR" dirty="0"/>
              <a:t>, </a:t>
            </a:r>
            <a:r>
              <a:rPr lang="ko-KR" altLang="en-US" dirty="0"/>
              <a:t>읽기만 가능하게 해서 데이터 무결성을 유지한다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* Hadoop 2.0 </a:t>
            </a:r>
            <a:r>
              <a:rPr lang="ko-KR" altLang="en-US" dirty="0"/>
              <a:t>버전 부터는 </a:t>
            </a:r>
            <a:r>
              <a:rPr lang="en-US" altLang="ko-KR" dirty="0"/>
              <a:t>HDFS</a:t>
            </a:r>
            <a:r>
              <a:rPr lang="ko-KR" altLang="en-US" dirty="0"/>
              <a:t>에 저장된 파일에 </a:t>
            </a:r>
            <a:r>
              <a:rPr lang="en-US" altLang="ko-KR" dirty="0"/>
              <a:t>append</a:t>
            </a:r>
            <a:r>
              <a:rPr lang="ko-KR" altLang="en-US" dirty="0"/>
              <a:t>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8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3BFF4-515C-499D-95CD-2ED689A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 </a:t>
            </a:r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EDEF-05FB-4B66-91C1-C822D011F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구조 파일 시스템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266" name="Picture 2" descr="ë¸ë¡êµ¬ì¡° íì¼ìì¤íì ëí ì´ë¯¸ì§ ê²ìê²°ê³¼">
            <a:extLst>
              <a:ext uri="{FF2B5EF4-FFF2-40B4-BE49-F238E27FC236}">
                <a16:creationId xmlns:a16="http://schemas.microsoft.com/office/drawing/2014/main" id="{47D9E429-0C7D-4B60-B682-442E041C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1" y="2653175"/>
            <a:ext cx="6722662" cy="40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2569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1526</Words>
  <Application>Microsoft Office PowerPoint</Application>
  <PresentationFormat>와이드스크린</PresentationFormat>
  <Paragraphs>328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패싯</vt:lpstr>
      <vt:lpstr>하둡시스템의 이해</vt:lpstr>
      <vt:lpstr>      빅데이터와 하둡</vt:lpstr>
      <vt:lpstr>빅데이터의 개념</vt:lpstr>
      <vt:lpstr>하둡이란?</vt:lpstr>
      <vt:lpstr>하둡의 사용 이유</vt:lpstr>
      <vt:lpstr>      하둡 1.x</vt:lpstr>
      <vt:lpstr>하둡의 목표</vt:lpstr>
      <vt:lpstr>하둡의 목표</vt:lpstr>
      <vt:lpstr>HDFS 아키텍처</vt:lpstr>
      <vt:lpstr>HDFS 아키텍처</vt:lpstr>
      <vt:lpstr>HDFS 아키텍처</vt:lpstr>
      <vt:lpstr>HDFS 아키텍처</vt:lpstr>
      <vt:lpstr>HDFS 아키텍처</vt:lpstr>
      <vt:lpstr>      네임노드와 데이터노드</vt:lpstr>
      <vt:lpstr>네임노드와 데이터노드</vt:lpstr>
      <vt:lpstr>네임노드와 데이터노드</vt:lpstr>
      <vt:lpstr>네임노드와 데이터노드</vt:lpstr>
      <vt:lpstr>네임노드와 데이터노드</vt:lpstr>
      <vt:lpstr>네임노드와 데이터노드</vt:lpstr>
      <vt:lpstr>      맵리듀스(MapReduce)</vt:lpstr>
      <vt:lpstr>맵리듀스(MapReduce)</vt:lpstr>
      <vt:lpstr>맵리듀스(MapReduce) - 판매량</vt:lpstr>
      <vt:lpstr>맵리듀스(MapReduce) - 로그</vt:lpstr>
      <vt:lpstr>맵리듀스(MapReduce) – WordCount  </vt:lpstr>
      <vt:lpstr>맵리듀스(MapReduce) 추가설명</vt:lpstr>
      <vt:lpstr>맵리듀스(MapReduce) 아키텍쳐</vt:lpstr>
      <vt:lpstr>하둡 1.x 아키텍쳐</vt:lpstr>
      <vt:lpstr>      하둡 1.x버전의 단점 및 YARN의 등장</vt:lpstr>
      <vt:lpstr>하둡 1.x의 단점</vt:lpstr>
      <vt:lpstr>하둡 1.x의 단점</vt:lpstr>
      <vt:lpstr>하둡 1.x의 단점</vt:lpstr>
      <vt:lpstr>YARN (Yet Another Resource Negotiator) (= MapReduce ver.2)</vt:lpstr>
      <vt:lpstr>YARN 특징</vt:lpstr>
      <vt:lpstr>하둡 1.0 -&gt;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하둡시스템의 이해</dc:title>
  <dc:creator>동준 신</dc:creator>
  <cp:lastModifiedBy>동준 신</cp:lastModifiedBy>
  <cp:revision>41</cp:revision>
  <dcterms:created xsi:type="dcterms:W3CDTF">2019-04-23T08:54:20Z</dcterms:created>
  <dcterms:modified xsi:type="dcterms:W3CDTF">2019-04-23T11:47:02Z</dcterms:modified>
</cp:coreProperties>
</file>