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9" r:id="rId6"/>
    <p:sldId id="277" r:id="rId7"/>
    <p:sldId id="278" r:id="rId8"/>
    <p:sldId id="265" r:id="rId9"/>
  </p:sldIdLst>
  <p:sldSz cx="18288000" cy="10287000"/>
  <p:notesSz cx="6858000" cy="9144000"/>
  <p:embeddedFontLst>
    <p:embeddedFont>
      <p:font typeface="Assistant" pitchFamily="2" charset="-79"/>
      <p:regular r:id="rId11"/>
      <p:bold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Medium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29770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48029770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27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62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Yellow and Green Geometric Project Roadmap Presentation 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3075206" y="-2259745"/>
            <a:ext cx="14864508" cy="1493113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3"/>
          <p:cNvGrpSpPr/>
          <p:nvPr/>
        </p:nvGrpSpPr>
        <p:grpSpPr>
          <a:xfrm>
            <a:off x="1119321" y="6923675"/>
            <a:ext cx="497803" cy="500035"/>
            <a:chOff x="1813" y="0"/>
            <a:chExt cx="809173" cy="812800"/>
          </a:xfrm>
        </p:grpSpPr>
        <p:sp>
          <p:nvSpPr>
            <p:cNvPr id="12" name="Google Shape;12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3"/>
          <p:cNvGrpSpPr/>
          <p:nvPr/>
        </p:nvGrpSpPr>
        <p:grpSpPr>
          <a:xfrm>
            <a:off x="1776546" y="6923675"/>
            <a:ext cx="497803" cy="500035"/>
            <a:chOff x="1813" y="0"/>
            <a:chExt cx="809173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2438533" y="6923675"/>
            <a:ext cx="497803" cy="500035"/>
            <a:chOff x="1813" y="0"/>
            <a:chExt cx="809173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19325" y="4346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9825" y="3373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1010175" y="1950125"/>
            <a:ext cx="6984900" cy="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SzPts val="3500"/>
              <a:buFont typeface="Fira Sans Medium"/>
              <a:buNone/>
              <a:defRPr sz="35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98538" y="497598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000" y="-8875"/>
            <a:ext cx="18291008" cy="10286869"/>
          </a:xfrm>
          <a:custGeom>
            <a:avLst/>
            <a:gdLst/>
            <a:ahLst/>
            <a:cxnLst/>
            <a:rect l="l" t="t" r="r" b="b"/>
            <a:pathLst>
              <a:path w="4816592" h="982509" extrusionOk="0">
                <a:moveTo>
                  <a:pt x="0" y="0"/>
                </a:moveTo>
                <a:lnTo>
                  <a:pt x="4816592" y="0"/>
                </a:lnTo>
                <a:lnTo>
                  <a:pt x="4816592" y="982509"/>
                </a:lnTo>
                <a:lnTo>
                  <a:pt x="0" y="982509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687875" y="33995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9620975" y="33341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1750" y="124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035750" y="46040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7589425" y="454675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18291012" cy="6557614"/>
          </a:xfrm>
          <a:custGeom>
            <a:avLst/>
            <a:gdLst/>
            <a:ahLst/>
            <a:cxnLst/>
            <a:rect l="l" t="t" r="r" b="b"/>
            <a:pathLst>
              <a:path w="4816593" h="1726824" extrusionOk="0">
                <a:moveTo>
                  <a:pt x="0" y="0"/>
                </a:moveTo>
                <a:lnTo>
                  <a:pt x="4816593" y="0"/>
                </a:lnTo>
                <a:lnTo>
                  <a:pt x="4816593" y="1726824"/>
                </a:lnTo>
                <a:lnTo>
                  <a:pt x="0" y="1726824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39" name="Google Shape;39;p8"/>
          <p:cNvSpPr/>
          <p:nvPr/>
        </p:nvSpPr>
        <p:spPr>
          <a:xfrm>
            <a:off x="0" y="6547010"/>
            <a:ext cx="18291008" cy="3731078"/>
          </a:xfrm>
          <a:custGeom>
            <a:avLst/>
            <a:gdLst/>
            <a:ahLst/>
            <a:cxnLst/>
            <a:rect l="l" t="t" r="r" b="b"/>
            <a:pathLst>
              <a:path w="4816592" h="982509" extrusionOk="0">
                <a:moveTo>
                  <a:pt x="0" y="0"/>
                </a:moveTo>
                <a:lnTo>
                  <a:pt x="4816592" y="0"/>
                </a:lnTo>
                <a:lnTo>
                  <a:pt x="4816592" y="982509"/>
                </a:lnTo>
                <a:lnTo>
                  <a:pt x="0" y="982509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grpSp>
        <p:nvGrpSpPr>
          <p:cNvPr id="40" name="Google Shape;40;p8"/>
          <p:cNvGrpSpPr/>
          <p:nvPr/>
        </p:nvGrpSpPr>
        <p:grpSpPr>
          <a:xfrm>
            <a:off x="6045522" y="5786632"/>
            <a:ext cx="5949307" cy="1463065"/>
            <a:chOff x="0" y="-102688"/>
            <a:chExt cx="7932409" cy="1950753"/>
          </a:xfrm>
        </p:grpSpPr>
        <p:grpSp>
          <p:nvGrpSpPr>
            <p:cNvPr id="41" name="Google Shape;41;p8"/>
            <p:cNvGrpSpPr/>
            <p:nvPr/>
          </p:nvGrpSpPr>
          <p:grpSpPr>
            <a:xfrm>
              <a:off x="0" y="24699"/>
              <a:ext cx="1481211" cy="1823366"/>
              <a:chOff x="0" y="0"/>
              <a:chExt cx="660400" cy="812950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8"/>
            <p:cNvGrpSpPr/>
            <p:nvPr/>
          </p:nvGrpSpPr>
          <p:grpSpPr>
            <a:xfrm>
              <a:off x="4059904" y="-102688"/>
              <a:ext cx="1641881" cy="1939119"/>
              <a:chOff x="0" y="-57150"/>
              <a:chExt cx="736600" cy="869950"/>
            </a:xfrm>
          </p:grpSpPr>
          <p:sp>
            <p:nvSpPr>
              <p:cNvPr id="45" name="Google Shape;45;p8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 extrusionOk="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</p:sp>
          <p:sp>
            <p:nvSpPr>
              <p:cNvPr id="46" name="Google Shape;46;p8"/>
              <p:cNvSpPr txBox="1"/>
              <p:nvPr/>
            </p:nvSpPr>
            <p:spPr>
              <a:xfrm>
                <a:off x="0" y="-57150"/>
                <a:ext cx="7365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8"/>
            <p:cNvGrpSpPr/>
            <p:nvPr/>
          </p:nvGrpSpPr>
          <p:grpSpPr>
            <a:xfrm>
              <a:off x="1868719" y="24699"/>
              <a:ext cx="1803647" cy="1811731"/>
              <a:chOff x="1813" y="0"/>
              <a:chExt cx="809173" cy="812800"/>
            </a:xfrm>
          </p:grpSpPr>
          <p:sp>
            <p:nvSpPr>
              <p:cNvPr id="48" name="Google Shape;48;p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EE6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50;p8"/>
            <p:cNvSpPr/>
            <p:nvPr/>
          </p:nvSpPr>
          <p:spPr>
            <a:xfrm rot="10800000">
              <a:off x="6096342" y="530"/>
              <a:ext cx="1836068" cy="1835906"/>
            </a:xfrm>
            <a:custGeom>
              <a:avLst/>
              <a:gdLst/>
              <a:ahLst/>
              <a:cxnLst/>
              <a:rect l="l" t="t" r="r" b="b"/>
              <a:pathLst>
                <a:path w="14400530" h="14399261" extrusionOk="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703050" y="3350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2"/>
          </p:nvPr>
        </p:nvSpPr>
        <p:spPr>
          <a:xfrm>
            <a:off x="4817550" y="734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Medium"/>
              <a:buNone/>
              <a:defRPr sz="3600" b="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18287898" cy="1028674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389600" y="29661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5925" y="80465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9509600" y="2432500"/>
            <a:ext cx="8778300" cy="675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3000" y="-8875"/>
            <a:ext cx="18363257" cy="10370382"/>
          </a:xfrm>
          <a:custGeom>
            <a:avLst/>
            <a:gdLst/>
            <a:ahLst/>
            <a:cxnLst/>
            <a:rect l="l" t="t" r="r" b="b"/>
            <a:pathLst>
              <a:path w="4816592" h="982509" extrusionOk="0">
                <a:moveTo>
                  <a:pt x="0" y="0"/>
                </a:moveTo>
                <a:lnTo>
                  <a:pt x="4816592" y="0"/>
                </a:lnTo>
                <a:lnTo>
                  <a:pt x="4816592" y="982509"/>
                </a:lnTo>
                <a:lnTo>
                  <a:pt x="0" y="982509"/>
                </a:lnTo>
                <a:close/>
              </a:path>
            </a:pathLst>
          </a:custGeom>
          <a:solidFill>
            <a:srgbClr val="A16AE8"/>
          </a:solidFill>
          <a:ln>
            <a:noFill/>
          </a:ln>
        </p:spPr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-5863107" y="-8437"/>
            <a:ext cx="13825800" cy="10369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521625" y="28270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»"/>
              <a:defRPr sz="2400">
                <a:solidFill>
                  <a:schemeClr val="lt1"/>
                </a:solidFill>
              </a:defRPr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701450" y="823600"/>
            <a:ext cx="1410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750" y="124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ira Sans"/>
              <a:buNone/>
              <a:defRPr sz="4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61875" y="3706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ssistant"/>
              <a:buChar char="•"/>
              <a:defRPr sz="32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Char char="–"/>
              <a:defRPr sz="28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ssistant"/>
              <a:buChar char="•"/>
              <a:defRPr sz="24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–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»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A54CB84-0B4E-A9EF-F25B-95EAD317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915" y="3049261"/>
            <a:ext cx="4876800" cy="3352800"/>
          </a:xfrm>
          <a:prstGeom prst="rect">
            <a:avLst/>
          </a:prstGeom>
        </p:spPr>
      </p:pic>
      <p:sp>
        <p:nvSpPr>
          <p:cNvPr id="67" name="Google Shape;67;p11"/>
          <p:cNvSpPr/>
          <p:nvPr/>
        </p:nvSpPr>
        <p:spPr>
          <a:xfrm>
            <a:off x="12348277" y="6542926"/>
            <a:ext cx="2209038" cy="2718816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4BB8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16400910" y="5348347"/>
            <a:ext cx="1189609" cy="1312672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12192444" y="1120893"/>
            <a:ext cx="1919763" cy="1928368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13943448" y="8080058"/>
            <a:ext cx="1548057" cy="1547921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7300" y="3935275"/>
            <a:ext cx="10286700" cy="224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 dirty="0"/>
              <a:t>Wheely-Joystick-Mouse</a:t>
            </a:r>
            <a:endParaRPr sz="9900" dirty="0"/>
          </a:p>
        </p:txBody>
      </p:sp>
      <p:sp>
        <p:nvSpPr>
          <p:cNvPr id="2" name="AutoShape 2" descr="FHTW_Logo_Farbe_transparent - Sportyjob">
            <a:extLst>
              <a:ext uri="{FF2B5EF4-FFF2-40B4-BE49-F238E27FC236}">
                <a16:creationId xmlns:a16="http://schemas.microsoft.com/office/drawing/2014/main" id="{81D7A4C6-8123-6FA6-1E7A-B3C6D6B76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1046" y="4491292"/>
            <a:ext cx="2676489" cy="26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" name="AutoShape 4" descr="FHTW_Logo_Farbe_transparent - Sportyjob">
            <a:extLst>
              <a:ext uri="{FF2B5EF4-FFF2-40B4-BE49-F238E27FC236}">
                <a16:creationId xmlns:a16="http://schemas.microsoft.com/office/drawing/2014/main" id="{E3557361-002D-BC28-04F4-6527B16AAB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599" y="4991099"/>
            <a:ext cx="4017657" cy="40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B8B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4542573"/>
            <a:ext cx="18288000" cy="6010275"/>
          </a:xfrm>
          <a:custGeom>
            <a:avLst/>
            <a:gdLst/>
            <a:ahLst/>
            <a:cxnLst/>
            <a:rect l="l" t="t" r="r" b="b"/>
            <a:pathLst>
              <a:path w="8971816" h="2948550" extrusionOk="0">
                <a:moveTo>
                  <a:pt x="0" y="0"/>
                </a:moveTo>
                <a:lnTo>
                  <a:pt x="8971816" y="0"/>
                </a:lnTo>
                <a:lnTo>
                  <a:pt x="8971816" y="2948550"/>
                </a:lnTo>
                <a:lnTo>
                  <a:pt x="0" y="29485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CH" dirty="0"/>
          </a:p>
        </p:txBody>
      </p:sp>
      <p:cxnSp>
        <p:nvCxnSpPr>
          <p:cNvPr id="78" name="Google Shape;78;p12"/>
          <p:cNvCxnSpPr/>
          <p:nvPr/>
        </p:nvCxnSpPr>
        <p:spPr>
          <a:xfrm rot="5399999">
            <a:off x="3859933" y="7290114"/>
            <a:ext cx="5210687" cy="0"/>
          </a:xfrm>
          <a:prstGeom prst="straightConnector1">
            <a:avLst/>
          </a:prstGeom>
          <a:noFill/>
          <a:ln w="19050" cap="flat" cmpd="sng">
            <a:solidFill>
              <a:srgbClr val="000000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2"/>
          <p:cNvCxnSpPr/>
          <p:nvPr/>
        </p:nvCxnSpPr>
        <p:spPr>
          <a:xfrm rot="5399999">
            <a:off x="9627529" y="7290114"/>
            <a:ext cx="5210687" cy="0"/>
          </a:xfrm>
          <a:prstGeom prst="straightConnector1">
            <a:avLst/>
          </a:prstGeom>
          <a:noFill/>
          <a:ln w="19050" cap="flat" cmpd="sng">
            <a:solidFill>
              <a:srgbClr val="000000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2"/>
          <p:cNvSpPr txBox="1"/>
          <p:nvPr/>
        </p:nvSpPr>
        <p:spPr>
          <a:xfrm>
            <a:off x="1028700" y="1019175"/>
            <a:ext cx="70155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FFFFFF"/>
                </a:solidFill>
                <a:latin typeface="Fira Sans"/>
                <a:sym typeface="Fira Sans"/>
              </a:rPr>
              <a:t>Table of Content</a:t>
            </a:r>
            <a:endParaRPr dirty="0"/>
          </a:p>
        </p:txBody>
      </p:sp>
      <p:sp>
        <p:nvSpPr>
          <p:cNvPr id="82" name="Google Shape;82;p12"/>
          <p:cNvSpPr txBox="1"/>
          <p:nvPr/>
        </p:nvSpPr>
        <p:spPr>
          <a:xfrm>
            <a:off x="1524640" y="4656196"/>
            <a:ext cx="4587572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Fira Sans Medium"/>
                <a:sym typeface="Fira Sans Medium"/>
              </a:rPr>
              <a:t>Project Introduction</a:t>
            </a:r>
            <a:endParaRPr dirty="0"/>
          </a:p>
        </p:txBody>
      </p:sp>
      <p:sp>
        <p:nvSpPr>
          <p:cNvPr id="84" name="Google Shape;84;p12"/>
          <p:cNvSpPr txBox="1"/>
          <p:nvPr/>
        </p:nvSpPr>
        <p:spPr>
          <a:xfrm>
            <a:off x="7460237" y="4656196"/>
            <a:ext cx="4586498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Fira Sans Medium"/>
                <a:sym typeface="Fira Sans Medium"/>
              </a:rPr>
              <a:t>Our Solution</a:t>
            </a:r>
            <a:endParaRPr dirty="0"/>
          </a:p>
        </p:txBody>
      </p:sp>
      <p:sp>
        <p:nvSpPr>
          <p:cNvPr id="86" name="Google Shape;86;p12"/>
          <p:cNvSpPr txBox="1"/>
          <p:nvPr/>
        </p:nvSpPr>
        <p:spPr>
          <a:xfrm>
            <a:off x="13317315" y="4656196"/>
            <a:ext cx="344603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Fira Sans Medium"/>
                <a:sym typeface="Fira Sans Medium"/>
              </a:rPr>
              <a:t>Demonstration</a:t>
            </a:r>
            <a:endParaRPr dirty="0"/>
          </a:p>
        </p:txBody>
      </p:sp>
      <p:grpSp>
        <p:nvGrpSpPr>
          <p:cNvPr id="87" name="Google Shape;87;p12"/>
          <p:cNvGrpSpPr/>
          <p:nvPr/>
        </p:nvGrpSpPr>
        <p:grpSpPr>
          <a:xfrm>
            <a:off x="13879516" y="858646"/>
            <a:ext cx="1066856" cy="1313054"/>
            <a:chOff x="0" y="0"/>
            <a:chExt cx="660400" cy="812800"/>
          </a:xfrm>
        </p:grpSpPr>
        <p:sp>
          <p:nvSpPr>
            <p:cNvPr id="88" name="Google Shape;88;p12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13858670" y="2275929"/>
            <a:ext cx="1108547" cy="1323568"/>
            <a:chOff x="0" y="-66675"/>
            <a:chExt cx="736600" cy="879475"/>
          </a:xfrm>
        </p:grpSpPr>
        <p:sp>
          <p:nvSpPr>
            <p:cNvPr id="91" name="Google Shape;91;p12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92" name="Google Shape;92;p12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2"/>
          <p:cNvGrpSpPr/>
          <p:nvPr/>
        </p:nvGrpSpPr>
        <p:grpSpPr>
          <a:xfrm>
            <a:off x="15167618" y="900647"/>
            <a:ext cx="1299117" cy="1304940"/>
            <a:chOff x="1813" y="0"/>
            <a:chExt cx="809173" cy="812800"/>
          </a:xfrm>
        </p:grpSpPr>
        <p:sp>
          <p:nvSpPr>
            <p:cNvPr id="94" name="Google Shape;94;p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2"/>
          <p:cNvSpPr/>
          <p:nvPr/>
        </p:nvSpPr>
        <p:spPr>
          <a:xfrm rot="10779982">
            <a:off x="15243751" y="2377499"/>
            <a:ext cx="1305003" cy="1304888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928552" y="4607601"/>
            <a:ext cx="443688" cy="546078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6818341" y="4703461"/>
            <a:ext cx="461027" cy="508719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99" name="Google Shape;99;p12"/>
          <p:cNvSpPr/>
          <p:nvPr/>
        </p:nvSpPr>
        <p:spPr>
          <a:xfrm rot="10779982">
            <a:off x="12586873" y="4677089"/>
            <a:ext cx="542730" cy="542682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FHTW_Logo_Farbe_transparent - Sportyjob">
            <a:extLst>
              <a:ext uri="{FF2B5EF4-FFF2-40B4-BE49-F238E27FC236}">
                <a16:creationId xmlns:a16="http://schemas.microsoft.com/office/drawing/2014/main" id="{434FFEB1-0C78-89F1-A2DD-055DFE5FA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2569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1414E77-9ADD-035D-0EF7-8E4CC25C1DC7}"/>
              </a:ext>
            </a:extLst>
          </p:cNvPr>
          <p:cNvSpPr txBox="1"/>
          <p:nvPr/>
        </p:nvSpPr>
        <p:spPr>
          <a:xfrm>
            <a:off x="833158" y="5664485"/>
            <a:ext cx="490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What</a:t>
            </a:r>
            <a:r>
              <a:rPr lang="de-CH" sz="2400" dirty="0"/>
              <a:t> was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en-GB" sz="2400" dirty="0"/>
              <a:t>problem</a:t>
            </a:r>
            <a:r>
              <a:rPr lang="de-CH" sz="2400" dirty="0"/>
              <a:t>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needed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be</a:t>
            </a:r>
            <a:r>
              <a:rPr lang="de-CH" sz="2400" dirty="0"/>
              <a:t> </a:t>
            </a:r>
            <a:r>
              <a:rPr lang="en-GB" sz="2400" dirty="0"/>
              <a:t>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The </a:t>
            </a:r>
            <a:r>
              <a:rPr lang="de-CH" sz="2400" dirty="0" err="1"/>
              <a:t>requirements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solution</a:t>
            </a:r>
            <a:endParaRPr lang="de-CH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9E3DA0-3AF1-0F69-B5F2-398ACCFBC5F3}"/>
              </a:ext>
            </a:extLst>
          </p:cNvPr>
          <p:cNvSpPr txBox="1"/>
          <p:nvPr/>
        </p:nvSpPr>
        <p:spPr>
          <a:xfrm>
            <a:off x="6818340" y="5664485"/>
            <a:ext cx="538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Introduction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Brackets </a:t>
            </a:r>
            <a:r>
              <a:rPr lang="de-CH" sz="2400" dirty="0" err="1"/>
              <a:t>to</a:t>
            </a:r>
            <a:r>
              <a:rPr lang="de-CH" sz="2400" dirty="0"/>
              <a:t> mount </a:t>
            </a:r>
            <a:r>
              <a:rPr lang="de-CH" sz="2400" dirty="0" err="1"/>
              <a:t>the</a:t>
            </a:r>
            <a:r>
              <a:rPr lang="de-CH" sz="2400" dirty="0"/>
              <a:t> Microcontrollers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The Code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Microcontrollers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0C1EFD-B6DE-A2D7-464E-51FA19D9BC5D}"/>
              </a:ext>
            </a:extLst>
          </p:cNvPr>
          <p:cNvSpPr txBox="1"/>
          <p:nvPr/>
        </p:nvSpPr>
        <p:spPr>
          <a:xfrm>
            <a:off x="12585297" y="5664485"/>
            <a:ext cx="50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Demonstration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final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1293551" y="4375421"/>
            <a:ext cx="1038238" cy="1239620"/>
            <a:chOff x="0" y="-66675"/>
            <a:chExt cx="736600" cy="879475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176" name="Google Shape;176;p15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228508" y="2497874"/>
            <a:ext cx="1168323" cy="1173560"/>
            <a:chOff x="1813" y="0"/>
            <a:chExt cx="809173" cy="812800"/>
          </a:xfrm>
        </p:grpSpPr>
        <p:sp>
          <p:nvSpPr>
            <p:cNvPr id="178" name="Google Shape;178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 rot="10779982">
            <a:off x="1338882" y="6404840"/>
            <a:ext cx="1097125" cy="1097028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028700" y="1019175"/>
            <a:ext cx="1048350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latin typeface="Fira Sans"/>
                <a:sym typeface="Fira Sans"/>
              </a:rPr>
              <a:t>Project introduction</a:t>
            </a:r>
            <a:endParaRPr dirty="0"/>
          </a:p>
        </p:txBody>
      </p:sp>
      <p:grpSp>
        <p:nvGrpSpPr>
          <p:cNvPr id="183" name="Google Shape;183;p15"/>
          <p:cNvGrpSpPr/>
          <p:nvPr/>
        </p:nvGrpSpPr>
        <p:grpSpPr>
          <a:xfrm>
            <a:off x="3036588" y="2744514"/>
            <a:ext cx="7537243" cy="1785930"/>
            <a:chOff x="0" y="-9524"/>
            <a:chExt cx="6112200" cy="1723551"/>
          </a:xfrm>
        </p:grpSpPr>
        <p:sp>
          <p:nvSpPr>
            <p:cNvPr id="184" name="Google Shape;184;p15"/>
            <p:cNvSpPr txBox="1"/>
            <p:nvPr/>
          </p:nvSpPr>
          <p:spPr>
            <a:xfrm>
              <a:off x="0" y="-9524"/>
              <a:ext cx="6112165" cy="1723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3500" dirty="0" err="1">
                  <a:latin typeface="Fira Sans Medium" panose="020B0603050000020004" pitchFamily="34" charset="0"/>
                </a:rPr>
                <a:t>Familiarity</a:t>
              </a:r>
              <a:r>
                <a:rPr lang="de-CH" sz="3500" dirty="0">
                  <a:latin typeface="Fira Sans Medium" panose="020B0603050000020004" pitchFamily="34" charset="0"/>
                </a:rPr>
                <a:t> </a:t>
              </a:r>
              <a:r>
                <a:rPr lang="de-CH" sz="3500" dirty="0" err="1">
                  <a:latin typeface="Fira Sans Medium" panose="020B0603050000020004" pitchFamily="34" charset="0"/>
                </a:rPr>
                <a:t>with</a:t>
              </a:r>
              <a:r>
                <a:rPr lang="de-CH" sz="3500" dirty="0">
                  <a:latin typeface="Fira Sans Medium" panose="020B0603050000020004" pitchFamily="34" charset="0"/>
                </a:rPr>
                <a:t> </a:t>
              </a:r>
              <a:r>
                <a:rPr lang="de-CH" sz="3500" dirty="0" err="1">
                  <a:latin typeface="Fira Sans Medium" panose="020B0603050000020004" pitchFamily="34" charset="0"/>
                </a:rPr>
                <a:t>the</a:t>
              </a:r>
              <a:r>
                <a:rPr lang="de-CH" sz="3500" dirty="0">
                  <a:latin typeface="Fira Sans Medium" panose="020B0603050000020004" pitchFamily="34" charset="0"/>
                </a:rPr>
                <a:t> Joystick</a:t>
              </a:r>
              <a:endParaRPr lang="en-US" sz="3500" dirty="0">
                <a:latin typeface="Fira Sans Medium" panose="020B0603050000020004" pitchFamily="34" charset="0"/>
              </a:endParaRPr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0" y="781498"/>
              <a:ext cx="6112200" cy="28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6" name="Google Shape;186;p15"/>
          <p:cNvSpPr/>
          <p:nvPr/>
        </p:nvSpPr>
        <p:spPr>
          <a:xfrm rot="10779982">
            <a:off x="13327813" y="6053188"/>
            <a:ext cx="3451633" cy="345132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3036588" y="4672066"/>
            <a:ext cx="8494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500" dirty="0">
                <a:latin typeface="Fira Sans Medium" panose="020B0603050000020004" pitchFamily="34" charset="0"/>
              </a:rPr>
              <a:t>Lack </a:t>
            </a:r>
            <a:r>
              <a:rPr lang="de-CH" sz="3500" dirty="0" err="1">
                <a:latin typeface="Fira Sans Medium" panose="020B0603050000020004" pitchFamily="34" charset="0"/>
              </a:rPr>
              <a:t>of</a:t>
            </a:r>
            <a:r>
              <a:rPr lang="de-CH" sz="3500" dirty="0">
                <a:latin typeface="Fira Sans Medium" panose="020B0603050000020004" pitchFamily="34" charset="0"/>
              </a:rPr>
              <a:t> Mouse Emulation</a:t>
            </a:r>
            <a:endParaRPr sz="3500" dirty="0">
              <a:latin typeface="Fira Sans Medium" panose="020B06030500000200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2D6411-033E-7104-82B0-CE6D90EDFE72}"/>
              </a:ext>
            </a:extLst>
          </p:cNvPr>
          <p:cNvSpPr txBox="1"/>
          <p:nvPr/>
        </p:nvSpPr>
        <p:spPr>
          <a:xfrm>
            <a:off x="3036588" y="3391086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Assistant" pitchFamily="2" charset="-79"/>
                <a:cs typeface="Assistant" pitchFamily="2" charset="-79"/>
              </a:rPr>
              <a:t>A wheelchair user is very used to the joystick of the wheelchair and in many cases, it is adapted specifically for the person’s residual functions</a:t>
            </a:r>
            <a:endParaRPr lang="de-CH" sz="25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1CA6D9-FE13-DA91-6096-595BAA64B7D2}"/>
              </a:ext>
            </a:extLst>
          </p:cNvPr>
          <p:cNvSpPr txBox="1"/>
          <p:nvPr/>
        </p:nvSpPr>
        <p:spPr>
          <a:xfrm>
            <a:off x="3017697" y="5342227"/>
            <a:ext cx="8494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ssistant" pitchFamily="2" charset="-79"/>
                <a:cs typeface="Assistant" pitchFamily="2" charset="-79"/>
              </a:rPr>
              <a:t>Unfortunately, the wheelchair joystick normally does not support mouse emulation for computers or smartphones</a:t>
            </a:r>
            <a:endParaRPr lang="de-CH" sz="25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E7D185-F8CA-7E90-4B89-16CED4B96611}"/>
              </a:ext>
            </a:extLst>
          </p:cNvPr>
          <p:cNvSpPr txBox="1"/>
          <p:nvPr/>
        </p:nvSpPr>
        <p:spPr>
          <a:xfrm>
            <a:off x="3036588" y="6561067"/>
            <a:ext cx="7367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" dirty="0">
                <a:latin typeface="Fira Sans Medium" panose="020B0603050000020004" pitchFamily="34" charset="0"/>
              </a:rPr>
              <a:t>Project Goal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BCED59-D10C-0BBB-232E-8F1E45C7CE5C}"/>
              </a:ext>
            </a:extLst>
          </p:cNvPr>
          <p:cNvSpPr txBox="1"/>
          <p:nvPr/>
        </p:nvSpPr>
        <p:spPr>
          <a:xfrm>
            <a:off x="3036588" y="7192009"/>
            <a:ext cx="86220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ssistant" pitchFamily="2" charset="-79"/>
                <a:cs typeface="Assistant" pitchFamily="2" charset="-79"/>
              </a:rPr>
              <a:t>The goal of the project is to develop a solution that transforms a wheelchair joystick into a PC mouse. This will allow users to utilize their familiar and customized joystick to operate computers, enhancing accessibility and ease of use for individuals with limited mobility</a:t>
            </a:r>
            <a:r>
              <a:rPr lang="en-US" dirty="0"/>
              <a:t>.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>
            <a:off x="9488079" y="0"/>
            <a:ext cx="8799921" cy="10287000"/>
          </a:xfrm>
          <a:custGeom>
            <a:avLst/>
            <a:gdLst/>
            <a:ahLst/>
            <a:cxnLst/>
            <a:rect l="l" t="t" r="r" b="b"/>
            <a:pathLst>
              <a:path w="611196" h="714481" extrusionOk="0">
                <a:moveTo>
                  <a:pt x="0" y="0"/>
                </a:moveTo>
                <a:lnTo>
                  <a:pt x="611196" y="0"/>
                </a:lnTo>
                <a:lnTo>
                  <a:pt x="611196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251" name="Google Shape;251;p18"/>
          <p:cNvSpPr txBox="1"/>
          <p:nvPr/>
        </p:nvSpPr>
        <p:spPr>
          <a:xfrm>
            <a:off x="1102296" y="828675"/>
            <a:ext cx="7127100" cy="346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latin typeface="Fira Sans"/>
                <a:ea typeface="Fira Sans"/>
                <a:cs typeface="Fira Sans"/>
                <a:sym typeface="Fira Sans"/>
              </a:rPr>
              <a:t>R</a:t>
            </a:r>
            <a:r>
              <a:rPr lang="en-US" sz="75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equirements of the Final Solution</a:t>
            </a:r>
            <a:endParaRPr lang="en-US" dirty="0"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1102296" y="8522768"/>
            <a:ext cx="3989062" cy="959486"/>
            <a:chOff x="0" y="-40383"/>
            <a:chExt cx="5318750" cy="1279314"/>
          </a:xfrm>
        </p:grpSpPr>
        <p:grpSp>
          <p:nvGrpSpPr>
            <p:cNvPr id="254" name="Google Shape;254;p18"/>
            <p:cNvGrpSpPr/>
            <p:nvPr/>
          </p:nvGrpSpPr>
          <p:grpSpPr>
            <a:xfrm>
              <a:off x="0" y="16561"/>
              <a:ext cx="993176" cy="1222370"/>
              <a:chOff x="0" y="0"/>
              <a:chExt cx="660400" cy="812800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>
                <a:off x="0" y="88900"/>
                <a:ext cx="660300" cy="72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>
              <a:off x="2722201" y="-40383"/>
              <a:ext cx="1100922" cy="1271755"/>
              <a:chOff x="0" y="-38100"/>
              <a:chExt cx="736600" cy="850900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 extrusionOk="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4C500"/>
              </a:solidFill>
              <a:ln>
                <a:noFill/>
              </a:ln>
            </p:spPr>
          </p:sp>
          <p:sp>
            <p:nvSpPr>
              <p:cNvPr id="259" name="Google Shape;259;p18"/>
              <p:cNvSpPr txBox="1"/>
              <p:nvPr/>
            </p:nvSpPr>
            <p:spPr>
              <a:xfrm>
                <a:off x="0" y="-38100"/>
                <a:ext cx="736500" cy="72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>
              <a:off x="1252993" y="16561"/>
              <a:ext cx="1209390" cy="1214811"/>
              <a:chOff x="1813" y="0"/>
              <a:chExt cx="809173" cy="812800"/>
            </a:xfrm>
          </p:grpSpPr>
          <p:sp>
            <p:nvSpPr>
              <p:cNvPr id="261" name="Google Shape;26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A16A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" name="Google Shape;263;p18"/>
            <p:cNvSpPr/>
            <p:nvPr/>
          </p:nvSpPr>
          <p:spPr>
            <a:xfrm rot="10800000">
              <a:off x="4094705" y="7409"/>
              <a:ext cx="1224045" cy="1223937"/>
            </a:xfrm>
            <a:custGeom>
              <a:avLst/>
              <a:gdLst/>
              <a:ahLst/>
              <a:cxnLst/>
              <a:rect l="l" t="t" r="r" b="b"/>
              <a:pathLst>
                <a:path w="14400530" h="14399261" extrusionOk="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 txBox="1"/>
          <p:nvPr/>
        </p:nvSpPr>
        <p:spPr>
          <a:xfrm>
            <a:off x="10054969" y="1109034"/>
            <a:ext cx="80405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Fira Sans Medium"/>
                <a:sym typeface="Fira Sans Medium"/>
              </a:rPr>
              <a:t>Joystick and Mouse-click Compatibility</a:t>
            </a:r>
            <a:endParaRPr dirty="0"/>
          </a:p>
        </p:txBody>
      </p:sp>
      <p:sp>
        <p:nvSpPr>
          <p:cNvPr id="265" name="Google Shape;265;p18"/>
          <p:cNvSpPr txBox="1"/>
          <p:nvPr/>
        </p:nvSpPr>
        <p:spPr>
          <a:xfrm>
            <a:off x="10054970" y="1702301"/>
            <a:ext cx="4584000" cy="76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Adapted to the </a:t>
            </a:r>
            <a:r>
              <a:rPr lang="en-US" sz="2499" b="0" i="0" u="none" strike="noStrike" cap="none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users’s</a:t>
            </a:r>
            <a:r>
              <a:rPr lang="en-US" sz="2499" b="0" i="0" u="none" strike="noStrike" cap="none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needs, reliable and easy to set up </a:t>
            </a:r>
            <a:endParaRPr dirty="0"/>
          </a:p>
        </p:txBody>
      </p:sp>
      <p:sp>
        <p:nvSpPr>
          <p:cNvPr id="266" name="Google Shape;266;p18"/>
          <p:cNvSpPr txBox="1"/>
          <p:nvPr/>
        </p:nvSpPr>
        <p:spPr>
          <a:xfrm>
            <a:off x="10054970" y="3350077"/>
            <a:ext cx="45841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Fira Sans Medium"/>
                <a:sym typeface="Fira Sans Medium"/>
              </a:rPr>
              <a:t>Sensitivity Adjustment</a:t>
            </a:r>
            <a:endParaRPr dirty="0"/>
          </a:p>
        </p:txBody>
      </p:sp>
      <p:sp>
        <p:nvSpPr>
          <p:cNvPr id="267" name="Google Shape;267;p18"/>
          <p:cNvSpPr txBox="1"/>
          <p:nvPr/>
        </p:nvSpPr>
        <p:spPr>
          <a:xfrm>
            <a:off x="10054970" y="3943344"/>
            <a:ext cx="4584000" cy="76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Customizable sensitivity dependent on the user’s needs</a:t>
            </a:r>
            <a:r>
              <a:rPr lang="en-US" sz="2499" b="0" i="0" u="none" strike="noStrike" cap="none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dirty="0"/>
          </a:p>
        </p:txBody>
      </p:sp>
      <p:sp>
        <p:nvSpPr>
          <p:cNvPr id="268" name="Google Shape;268;p18"/>
          <p:cNvSpPr txBox="1"/>
          <p:nvPr/>
        </p:nvSpPr>
        <p:spPr>
          <a:xfrm>
            <a:off x="10054970" y="5591119"/>
            <a:ext cx="45841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Fira Sans Medium"/>
                <a:sym typeface="Fira Sans Medium"/>
              </a:rPr>
              <a:t>Usability</a:t>
            </a:r>
            <a:endParaRPr dirty="0"/>
          </a:p>
        </p:txBody>
      </p:sp>
      <p:sp>
        <p:nvSpPr>
          <p:cNvPr id="269" name="Google Shape;269;p18"/>
          <p:cNvSpPr txBox="1"/>
          <p:nvPr/>
        </p:nvSpPr>
        <p:spPr>
          <a:xfrm>
            <a:off x="10054970" y="6184386"/>
            <a:ext cx="4584000" cy="115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Assistant"/>
                <a:cs typeface="Assistant"/>
                <a:sym typeface="Assistant"/>
              </a:rPr>
              <a:t>The Wheely-Joystick-Mouse should be intuitive and easy to use based on the users needs</a:t>
            </a:r>
            <a:endParaRPr dirty="0"/>
          </a:p>
        </p:txBody>
      </p:sp>
      <p:sp>
        <p:nvSpPr>
          <p:cNvPr id="270" name="Google Shape;270;p18"/>
          <p:cNvSpPr txBox="1"/>
          <p:nvPr/>
        </p:nvSpPr>
        <p:spPr>
          <a:xfrm>
            <a:off x="10054970" y="7832162"/>
            <a:ext cx="45841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FFFFF"/>
                </a:solidFill>
                <a:latin typeface="Fira Sans Medium"/>
                <a:sym typeface="Fira Sans Medium"/>
              </a:rPr>
              <a:t>Performance</a:t>
            </a:r>
            <a:endParaRPr dirty="0"/>
          </a:p>
        </p:txBody>
      </p:sp>
      <p:sp>
        <p:nvSpPr>
          <p:cNvPr id="271" name="Google Shape;271;p18"/>
          <p:cNvSpPr txBox="1"/>
          <p:nvPr/>
        </p:nvSpPr>
        <p:spPr>
          <a:xfrm>
            <a:off x="10054970" y="8425429"/>
            <a:ext cx="4584000" cy="76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The Battery should be long-lasting to reduce replacements</a:t>
            </a:r>
            <a:r>
              <a:rPr lang="en-US" sz="2499" b="0" i="0" u="none" strike="noStrike" cap="none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dirty="0"/>
          </a:p>
        </p:txBody>
      </p:sp>
      <p:sp>
        <p:nvSpPr>
          <p:cNvPr id="272" name="Google Shape;272;p18"/>
          <p:cNvSpPr/>
          <p:nvPr/>
        </p:nvSpPr>
        <p:spPr>
          <a:xfrm>
            <a:off x="9223965" y="1118982"/>
            <a:ext cx="528228" cy="53059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9243297" y="3360025"/>
            <a:ext cx="528228" cy="53059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5C5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9243297" y="5596093"/>
            <a:ext cx="528228" cy="53059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EF5F4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9223965" y="7832161"/>
            <a:ext cx="528228" cy="530596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010174" y="764650"/>
            <a:ext cx="16002479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Mounts for the Microcontrollers</a:t>
            </a:r>
            <a:endParaRPr dirty="0"/>
          </a:p>
        </p:txBody>
      </p:sp>
      <p:sp>
        <p:nvSpPr>
          <p:cNvPr id="152" name="Google Shape;152;p14"/>
          <p:cNvSpPr txBox="1"/>
          <p:nvPr/>
        </p:nvSpPr>
        <p:spPr>
          <a:xfrm>
            <a:off x="2775570" y="6990690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5930376" y="4017879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9144000" y="7076644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12406738" y="4064618"/>
            <a:ext cx="627136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15548167" y="6942205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D12728-448E-34D2-3AC4-F8BF03EB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25" y="2438629"/>
            <a:ext cx="4643438" cy="61912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88488A-925F-E35B-A753-075BBD3B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77" y="2438629"/>
            <a:ext cx="4643438" cy="61912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38455DF-4E7B-2AF5-EDC3-F308CC80D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686" y="2438629"/>
            <a:ext cx="4635638" cy="6180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010174" y="764650"/>
            <a:ext cx="16002479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Mouse Click</a:t>
            </a:r>
            <a:endParaRPr dirty="0"/>
          </a:p>
        </p:txBody>
      </p:sp>
      <p:sp>
        <p:nvSpPr>
          <p:cNvPr id="152" name="Google Shape;152;p14"/>
          <p:cNvSpPr txBox="1"/>
          <p:nvPr/>
        </p:nvSpPr>
        <p:spPr>
          <a:xfrm>
            <a:off x="2775570" y="6990690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5930376" y="4017879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9144000" y="7076644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12406738" y="4064618"/>
            <a:ext cx="627136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2"/>
          </p:nvPr>
        </p:nvSpPr>
        <p:spPr>
          <a:xfrm>
            <a:off x="1010175" y="1950125"/>
            <a:ext cx="8978400" cy="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4FC687-A74C-FB3E-CB42-B73C8ED0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74" y="1950125"/>
            <a:ext cx="5973760" cy="72753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639E3E-79E2-E112-947B-A83C07CF9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996" y="2132365"/>
            <a:ext cx="6231508" cy="6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010174" y="764650"/>
            <a:ext cx="16002479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Mouse </a:t>
            </a:r>
            <a:r>
              <a:rPr lang="de-CH" dirty="0" err="1"/>
              <a:t>movements</a:t>
            </a:r>
            <a:endParaRPr dirty="0"/>
          </a:p>
        </p:txBody>
      </p:sp>
      <p:sp>
        <p:nvSpPr>
          <p:cNvPr id="152" name="Google Shape;152;p14"/>
          <p:cNvSpPr txBox="1"/>
          <p:nvPr/>
        </p:nvSpPr>
        <p:spPr>
          <a:xfrm>
            <a:off x="2775570" y="6990690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5930376" y="4017879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9144000" y="7076644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12406738" y="4064618"/>
            <a:ext cx="627136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15548167" y="6942205"/>
            <a:ext cx="59889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E0001B-9E7E-C4EB-8BEF-2525BEC9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0" y="2025129"/>
            <a:ext cx="5999058" cy="77144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FE8048-B9A4-5137-3459-E93E0764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268" y="2189523"/>
            <a:ext cx="8075405" cy="65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0"/>
          <p:cNvGrpSpPr/>
          <p:nvPr/>
        </p:nvGrpSpPr>
        <p:grpSpPr>
          <a:xfrm>
            <a:off x="6045522" y="5786631"/>
            <a:ext cx="5949307" cy="1462792"/>
            <a:chOff x="0" y="-102689"/>
            <a:chExt cx="7932409" cy="1950389"/>
          </a:xfrm>
        </p:grpSpPr>
        <p:grpSp>
          <p:nvGrpSpPr>
            <p:cNvPr id="311" name="Google Shape;311;p20"/>
            <p:cNvGrpSpPr/>
            <p:nvPr/>
          </p:nvGrpSpPr>
          <p:grpSpPr>
            <a:xfrm>
              <a:off x="0" y="24699"/>
              <a:ext cx="1481188" cy="1823001"/>
              <a:chOff x="0" y="0"/>
              <a:chExt cx="660400" cy="812800"/>
            </a:xfrm>
          </p:grpSpPr>
          <p:sp>
            <p:nvSpPr>
              <p:cNvPr id="312" name="Google Shape;312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20"/>
            <p:cNvGrpSpPr/>
            <p:nvPr/>
          </p:nvGrpSpPr>
          <p:grpSpPr>
            <a:xfrm>
              <a:off x="4059904" y="-102689"/>
              <a:ext cx="1641886" cy="1939125"/>
              <a:chOff x="0" y="-57150"/>
              <a:chExt cx="736600" cy="869950"/>
            </a:xfrm>
          </p:grpSpPr>
          <p:sp>
            <p:nvSpPr>
              <p:cNvPr id="315" name="Google Shape;315;p20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 extrusionOk="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4BB8BE"/>
              </a:solidFill>
              <a:ln>
                <a:noFill/>
              </a:ln>
            </p:spPr>
          </p:sp>
          <p:sp>
            <p:nvSpPr>
              <p:cNvPr id="316" name="Google Shape;316;p20"/>
              <p:cNvSpPr txBox="1"/>
              <p:nvPr/>
            </p:nvSpPr>
            <p:spPr>
              <a:xfrm>
                <a:off x="0" y="-57150"/>
                <a:ext cx="7366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20"/>
            <p:cNvGrpSpPr/>
            <p:nvPr/>
          </p:nvGrpSpPr>
          <p:grpSpPr>
            <a:xfrm>
              <a:off x="1868719" y="24699"/>
              <a:ext cx="1803652" cy="1811737"/>
              <a:chOff x="1813" y="0"/>
              <a:chExt cx="809173" cy="812800"/>
            </a:xfrm>
          </p:grpSpPr>
          <p:sp>
            <p:nvSpPr>
              <p:cNvPr id="318" name="Google Shape;318;p2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EE6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20"/>
            <p:cNvSpPr/>
            <p:nvPr/>
          </p:nvSpPr>
          <p:spPr>
            <a:xfrm rot="10779982">
              <a:off x="6090611" y="5493"/>
              <a:ext cx="1836467" cy="1836305"/>
            </a:xfrm>
            <a:custGeom>
              <a:avLst/>
              <a:gdLst/>
              <a:ahLst/>
              <a:cxnLst/>
              <a:rect l="l" t="t" r="r" b="b"/>
              <a:pathLst>
                <a:path w="14400530" h="14399261" extrusionOk="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4380525" y="2968950"/>
            <a:ext cx="1005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  <p:sp>
        <p:nvSpPr>
          <p:cNvPr id="322" name="Google Shape;322;p20"/>
          <p:cNvSpPr txBox="1">
            <a:spLocks noGrp="1"/>
          </p:cNvSpPr>
          <p:nvPr>
            <p:ph type="title" idx="2"/>
          </p:nvPr>
        </p:nvSpPr>
        <p:spPr>
          <a:xfrm>
            <a:off x="3739275" y="7471600"/>
            <a:ext cx="113415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— Thank you for your Attention!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et Yellow and Green Geometric Project Roadmap Presentation ">
  <a:themeElements>
    <a:clrScheme name="Office">
      <a:dk1>
        <a:srgbClr val="000000"/>
      </a:dk1>
      <a:lt1>
        <a:srgbClr val="FFFFFF"/>
      </a:lt1>
      <a:dk2>
        <a:srgbClr val="A16AE8"/>
      </a:dk2>
      <a:lt2>
        <a:srgbClr val="F5C500"/>
      </a:lt2>
      <a:accent1>
        <a:srgbClr val="EE604A"/>
      </a:accent1>
      <a:accent2>
        <a:srgbClr val="4BB8BE"/>
      </a:accent2>
      <a:accent3>
        <a:srgbClr val="F5C500"/>
      </a:accent3>
      <a:accent4>
        <a:srgbClr val="8064A2"/>
      </a:accent4>
      <a:accent5>
        <a:srgbClr val="B7B7B7"/>
      </a:accent5>
      <a:accent6>
        <a:srgbClr val="F3F3F3"/>
      </a:accent6>
      <a:hlink>
        <a:srgbClr val="19191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Benutzerdefiniert</PresentationFormat>
  <Paragraphs>46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Fira Sans</vt:lpstr>
      <vt:lpstr>Fira Sans Medium</vt:lpstr>
      <vt:lpstr>Calibri</vt:lpstr>
      <vt:lpstr>Assistant</vt:lpstr>
      <vt:lpstr>Arial</vt:lpstr>
      <vt:lpstr>Violet Yellow and Green Geometric Project Roadmap Presentation </vt:lpstr>
      <vt:lpstr>Wheely-Joystick-Mouse</vt:lpstr>
      <vt:lpstr>PowerPoint-Präsentation</vt:lpstr>
      <vt:lpstr>PowerPoint-Präsentation</vt:lpstr>
      <vt:lpstr>PowerPoint-Präsentation</vt:lpstr>
      <vt:lpstr>Mounts for the Microcontrollers</vt:lpstr>
      <vt:lpstr>Mouse Click</vt:lpstr>
      <vt:lpstr>Mouse movements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thorben lotz</dc:creator>
  <cp:lastModifiedBy>thorben lotz</cp:lastModifiedBy>
  <cp:revision>2</cp:revision>
  <dcterms:modified xsi:type="dcterms:W3CDTF">2024-06-26T14:22:35Z</dcterms:modified>
</cp:coreProperties>
</file>