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7" r:id="rId2"/>
    <p:sldId id="258" r:id="rId3"/>
    <p:sldId id="267"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DCFA5-9134-BE44-A9ED-01C921C50290}" type="datetimeFigureOut">
              <a:rPr lang="en-CA" smtClean="0"/>
              <a:t>2024-04-01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52BEE-912B-C144-917D-99AEE993AC82}" type="slidenum">
              <a:rPr lang="en-CA" smtClean="0"/>
              <a:t>‹#›</a:t>
            </a:fld>
            <a:endParaRPr lang="en-CA"/>
          </a:p>
        </p:txBody>
      </p:sp>
    </p:spTree>
    <p:extLst>
      <p:ext uri="{BB962C8B-B14F-4D97-AF65-F5344CB8AC3E}">
        <p14:creationId xmlns:p14="http://schemas.microsoft.com/office/powerpoint/2010/main" val="394019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1</a:t>
            </a:fld>
            <a:endParaRPr lang="en-CA"/>
          </a:p>
        </p:txBody>
      </p:sp>
    </p:spTree>
    <p:extLst>
      <p:ext uri="{BB962C8B-B14F-4D97-AF65-F5344CB8AC3E}">
        <p14:creationId xmlns:p14="http://schemas.microsoft.com/office/powerpoint/2010/main" val="3411221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10</a:t>
            </a:fld>
            <a:endParaRPr lang="en-CA"/>
          </a:p>
        </p:txBody>
      </p:sp>
    </p:spTree>
    <p:extLst>
      <p:ext uri="{BB962C8B-B14F-4D97-AF65-F5344CB8AC3E}">
        <p14:creationId xmlns:p14="http://schemas.microsoft.com/office/powerpoint/2010/main" val="367205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2</a:t>
            </a:fld>
            <a:endParaRPr lang="en-CA"/>
          </a:p>
        </p:txBody>
      </p:sp>
    </p:spTree>
    <p:extLst>
      <p:ext uri="{BB962C8B-B14F-4D97-AF65-F5344CB8AC3E}">
        <p14:creationId xmlns:p14="http://schemas.microsoft.com/office/powerpoint/2010/main" val="101097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3</a:t>
            </a:fld>
            <a:endParaRPr lang="en-CA"/>
          </a:p>
        </p:txBody>
      </p:sp>
    </p:spTree>
    <p:extLst>
      <p:ext uri="{BB962C8B-B14F-4D97-AF65-F5344CB8AC3E}">
        <p14:creationId xmlns:p14="http://schemas.microsoft.com/office/powerpoint/2010/main" val="280660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4</a:t>
            </a:fld>
            <a:endParaRPr lang="en-CA"/>
          </a:p>
        </p:txBody>
      </p:sp>
    </p:spTree>
    <p:extLst>
      <p:ext uri="{BB962C8B-B14F-4D97-AF65-F5344CB8AC3E}">
        <p14:creationId xmlns:p14="http://schemas.microsoft.com/office/powerpoint/2010/main" val="77325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5</a:t>
            </a:fld>
            <a:endParaRPr lang="en-CA"/>
          </a:p>
        </p:txBody>
      </p:sp>
    </p:spTree>
    <p:extLst>
      <p:ext uri="{BB962C8B-B14F-4D97-AF65-F5344CB8AC3E}">
        <p14:creationId xmlns:p14="http://schemas.microsoft.com/office/powerpoint/2010/main" val="267276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6</a:t>
            </a:fld>
            <a:endParaRPr lang="en-CA"/>
          </a:p>
        </p:txBody>
      </p:sp>
    </p:spTree>
    <p:extLst>
      <p:ext uri="{BB962C8B-B14F-4D97-AF65-F5344CB8AC3E}">
        <p14:creationId xmlns:p14="http://schemas.microsoft.com/office/powerpoint/2010/main" val="296283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7</a:t>
            </a:fld>
            <a:endParaRPr lang="en-CA"/>
          </a:p>
        </p:txBody>
      </p:sp>
    </p:spTree>
    <p:extLst>
      <p:ext uri="{BB962C8B-B14F-4D97-AF65-F5344CB8AC3E}">
        <p14:creationId xmlns:p14="http://schemas.microsoft.com/office/powerpoint/2010/main" val="1700263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8</a:t>
            </a:fld>
            <a:endParaRPr lang="en-CA"/>
          </a:p>
        </p:txBody>
      </p:sp>
    </p:spTree>
    <p:extLst>
      <p:ext uri="{BB962C8B-B14F-4D97-AF65-F5344CB8AC3E}">
        <p14:creationId xmlns:p14="http://schemas.microsoft.com/office/powerpoint/2010/main" val="401352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B2CBF1D0-3006-5E4B-9C3A-E0DE1019682B}" type="slidenum">
              <a:rPr lang="en-CA" smtClean="0"/>
              <a:t>9</a:t>
            </a:fld>
            <a:endParaRPr lang="en-CA"/>
          </a:p>
        </p:txBody>
      </p:sp>
    </p:spTree>
    <p:extLst>
      <p:ext uri="{BB962C8B-B14F-4D97-AF65-F5344CB8AC3E}">
        <p14:creationId xmlns:p14="http://schemas.microsoft.com/office/powerpoint/2010/main" val="29660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EED7E3-6886-9C4D-A532-E0B62F22FEE8}"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16767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ED7E3-6886-9C4D-A532-E0B62F22FEE8}"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372040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ED7E3-6886-9C4D-A532-E0B62F22FEE8}"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32166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ED7E3-6886-9C4D-A532-E0B62F22FEE8}"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415141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ED7E3-6886-9C4D-A532-E0B62F22FEE8}" type="datetimeFigureOut">
              <a:rPr lang="en-CA" smtClean="0"/>
              <a:t>2024-04-01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75424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EED7E3-6886-9C4D-A532-E0B62F22FEE8}"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276364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ED7E3-6886-9C4D-A532-E0B62F22FEE8}" type="datetimeFigureOut">
              <a:rPr lang="en-CA" smtClean="0"/>
              <a:t>2024-04-01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6409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EED7E3-6886-9C4D-A532-E0B62F22FEE8}" type="datetimeFigureOut">
              <a:rPr lang="en-CA" smtClean="0"/>
              <a:t>2024-04-01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2148033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ED7E3-6886-9C4D-A532-E0B62F22FEE8}" type="datetimeFigureOut">
              <a:rPr lang="en-CA" smtClean="0"/>
              <a:t>2024-04-01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34056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EED7E3-6886-9C4D-A532-E0B62F22FEE8}"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26763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EED7E3-6886-9C4D-A532-E0B62F22FEE8}" type="datetimeFigureOut">
              <a:rPr lang="en-CA" smtClean="0"/>
              <a:t>2024-04-01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FA8595-D37E-6A45-A458-09D719C19531}" type="slidenum">
              <a:rPr lang="en-CA" smtClean="0"/>
              <a:t>‹#›</a:t>
            </a:fld>
            <a:endParaRPr lang="en-CA"/>
          </a:p>
        </p:txBody>
      </p:sp>
    </p:spTree>
    <p:extLst>
      <p:ext uri="{BB962C8B-B14F-4D97-AF65-F5344CB8AC3E}">
        <p14:creationId xmlns:p14="http://schemas.microsoft.com/office/powerpoint/2010/main" val="356839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0EED7E3-6886-9C4D-A532-E0B62F22FEE8}" type="datetimeFigureOut">
              <a:rPr lang="en-CA" smtClean="0"/>
              <a:t>2024-04-01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EFA8595-D37E-6A45-A458-09D719C19531}" type="slidenum">
              <a:rPr lang="en-CA" smtClean="0"/>
              <a:t>‹#›</a:t>
            </a:fld>
            <a:endParaRPr lang="en-CA"/>
          </a:p>
        </p:txBody>
      </p:sp>
    </p:spTree>
    <p:extLst>
      <p:ext uri="{BB962C8B-B14F-4D97-AF65-F5344CB8AC3E}">
        <p14:creationId xmlns:p14="http://schemas.microsoft.com/office/powerpoint/2010/main" val="28417693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google.com/imgres?imgurl=https%3A%2F%2Fwww.deaconrudysnotes.org%2Fwp-content%2Fuploads%2F2019%2F02%2Fcc-by.png&amp;imgrefurl=https%3A%2F%2Fwww.deaconrudysnotes.org%2Fcc-by%2F%3Fak_action%3Dreject_mobile&amp;tbnid=eHfWuZ_jeg9KIM&amp;vet=12ahUKEwjM-9OIk8nvAhWICs0KHVg-AAMQMygSegUIARC2AQ..i&amp;docid=9Z3UvhHbtXGEiM&amp;w=300&amp;h=152&amp;itg=1&amp;q=cc-by&amp;client=firefox-b-d&amp;ved=2ahUKEwjM-9OIk8nvAhWICs0KHVg-AAMQMygSegUIARC2AQ"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DD6-4D18-A375-34E6-B2E137011ADE}"/>
              </a:ext>
            </a:extLst>
          </p:cNvPr>
          <p:cNvSpPr>
            <a:spLocks noGrp="1"/>
          </p:cNvSpPr>
          <p:nvPr>
            <p:ph type="ctrTitle"/>
          </p:nvPr>
        </p:nvSpPr>
        <p:spPr/>
        <p:txBody>
          <a:bodyPr/>
          <a:lstStyle/>
          <a:p>
            <a:r>
              <a:rPr lang="en-CA"/>
              <a:t>Improving Standards Development Processes</a:t>
            </a:r>
          </a:p>
        </p:txBody>
      </p:sp>
      <p:sp>
        <p:nvSpPr>
          <p:cNvPr id="3" name="Subtitle 2">
            <a:extLst>
              <a:ext uri="{FF2B5EF4-FFF2-40B4-BE49-F238E27FC236}">
                <a16:creationId xmlns:a16="http://schemas.microsoft.com/office/drawing/2014/main" id="{B7E88DB6-41B7-BD91-F6F2-D1533F90FBE3}"/>
              </a:ext>
            </a:extLst>
          </p:cNvPr>
          <p:cNvSpPr>
            <a:spLocks noGrp="1"/>
          </p:cNvSpPr>
          <p:nvPr>
            <p:ph type="subTitle" idx="1"/>
          </p:nvPr>
        </p:nvSpPr>
        <p:spPr/>
        <p:txBody>
          <a:bodyPr/>
          <a:lstStyle/>
          <a:p>
            <a:r>
              <a:rPr lang="en-CA"/>
              <a:t>A commitment to including people with disabilities from the public from the beginning and in authentic ways:</a:t>
            </a:r>
          </a:p>
          <a:p>
            <a:r>
              <a:rPr lang="en-CA" i="1"/>
              <a:t>“nothing about us without us”</a:t>
            </a:r>
          </a:p>
        </p:txBody>
      </p:sp>
      <p:pic>
        <p:nvPicPr>
          <p:cNvPr id="6" name="Google Shape;239;p42" descr="IDRC logo">
            <a:extLst>
              <a:ext uri="{FF2B5EF4-FFF2-40B4-BE49-F238E27FC236}">
                <a16:creationId xmlns:a16="http://schemas.microsoft.com/office/drawing/2014/main" id="{C360B1A4-AEFC-80BB-58BC-C4CD77700113}"/>
              </a:ext>
            </a:extLst>
          </p:cNvPr>
          <p:cNvPicPr preferRelativeResize="0">
            <a:picLocks noChangeAspect="1"/>
          </p:cNvPicPr>
          <p:nvPr/>
        </p:nvPicPr>
        <p:blipFill rotWithShape="1">
          <a:blip r:embed="rId3">
            <a:alphaModFix/>
          </a:blip>
          <a:srcRect/>
          <a:stretch/>
        </p:blipFill>
        <p:spPr>
          <a:xfrm>
            <a:off x="576626" y="5378094"/>
            <a:ext cx="3232358" cy="1156687"/>
          </a:xfrm>
          <a:prstGeom prst="rect">
            <a:avLst/>
          </a:prstGeom>
          <a:noFill/>
          <a:ln>
            <a:noFill/>
          </a:ln>
        </p:spPr>
      </p:pic>
      <p:pic>
        <p:nvPicPr>
          <p:cNvPr id="5" name="Google Shape;238;p42" descr="cc-by -- please attribute to Jess Mitchell">
            <a:hlinkClick r:id="rId4"/>
            <a:extLst>
              <a:ext uri="{FF2B5EF4-FFF2-40B4-BE49-F238E27FC236}">
                <a16:creationId xmlns:a16="http://schemas.microsoft.com/office/drawing/2014/main" id="{D2A89C75-7361-7F78-5C6A-D9328F704F5C}"/>
              </a:ext>
            </a:extLst>
          </p:cNvPr>
          <p:cNvPicPr preferRelativeResize="0"/>
          <p:nvPr/>
        </p:nvPicPr>
        <p:blipFill rotWithShape="1">
          <a:blip r:embed="rId5">
            <a:alphaModFix/>
          </a:blip>
          <a:srcRect/>
          <a:stretch/>
        </p:blipFill>
        <p:spPr>
          <a:xfrm>
            <a:off x="5490917" y="5956437"/>
            <a:ext cx="1210166" cy="580029"/>
          </a:xfrm>
          <a:prstGeom prst="rect">
            <a:avLst/>
          </a:prstGeom>
          <a:noFill/>
          <a:ln>
            <a:noFill/>
          </a:ln>
        </p:spPr>
      </p:pic>
      <p:pic>
        <p:nvPicPr>
          <p:cNvPr id="7" name="Google Shape;240;p42" descr="IDI logo">
            <a:extLst>
              <a:ext uri="{FF2B5EF4-FFF2-40B4-BE49-F238E27FC236}">
                <a16:creationId xmlns:a16="http://schemas.microsoft.com/office/drawing/2014/main" id="{FE37AB0D-A9C3-EEC9-7680-AD5DC08F8BFA}"/>
              </a:ext>
            </a:extLst>
          </p:cNvPr>
          <p:cNvPicPr preferRelativeResize="0">
            <a:picLocks noChangeAspect="1"/>
          </p:cNvPicPr>
          <p:nvPr/>
        </p:nvPicPr>
        <p:blipFill rotWithShape="1">
          <a:blip r:embed="rId6">
            <a:alphaModFix/>
          </a:blip>
          <a:srcRect/>
          <a:stretch/>
        </p:blipFill>
        <p:spPr>
          <a:xfrm>
            <a:off x="10363200" y="5235421"/>
            <a:ext cx="1511500" cy="1299360"/>
          </a:xfrm>
          <a:prstGeom prst="rect">
            <a:avLst/>
          </a:prstGeom>
          <a:noFill/>
          <a:ln>
            <a:noFill/>
          </a:ln>
        </p:spPr>
      </p:pic>
    </p:spTree>
    <p:extLst>
      <p:ext uri="{BB962C8B-B14F-4D97-AF65-F5344CB8AC3E}">
        <p14:creationId xmlns:p14="http://schemas.microsoft.com/office/powerpoint/2010/main" val="365223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A12D-A890-8726-19DF-C0F26384B47E}"/>
              </a:ext>
            </a:extLst>
          </p:cNvPr>
          <p:cNvSpPr>
            <a:spLocks noGrp="1"/>
          </p:cNvSpPr>
          <p:nvPr>
            <p:ph type="title"/>
          </p:nvPr>
        </p:nvSpPr>
        <p:spPr>
          <a:xfrm>
            <a:off x="564823" y="-1642785"/>
            <a:ext cx="10515600" cy="1325563"/>
          </a:xfrm>
        </p:spPr>
        <p:txBody>
          <a:bodyPr/>
          <a:lstStyle/>
          <a:p>
            <a:r>
              <a:rPr lang="en-CA"/>
              <a:t>A Call to Action</a:t>
            </a:r>
          </a:p>
        </p:txBody>
      </p:sp>
      <p:sp>
        <p:nvSpPr>
          <p:cNvPr id="3" name="Content Placeholder 2">
            <a:extLst>
              <a:ext uri="{FF2B5EF4-FFF2-40B4-BE49-F238E27FC236}">
                <a16:creationId xmlns:a16="http://schemas.microsoft.com/office/drawing/2014/main" id="{24BF0D08-4926-23A9-0883-E920F9458E37}"/>
              </a:ext>
            </a:extLst>
          </p:cNvPr>
          <p:cNvSpPr>
            <a:spLocks noGrp="1"/>
          </p:cNvSpPr>
          <p:nvPr>
            <p:ph idx="1"/>
          </p:nvPr>
        </p:nvSpPr>
        <p:spPr>
          <a:xfrm>
            <a:off x="838200" y="2611225"/>
            <a:ext cx="10515600" cy="3565738"/>
          </a:xfrm>
        </p:spPr>
        <p:txBody>
          <a:bodyPr vert="horz" lIns="91440" tIns="45720" rIns="91440" bIns="45720" rtlCol="0" anchor="t">
            <a:normAutofit/>
          </a:bodyPr>
          <a:lstStyle/>
          <a:p>
            <a:pPr marL="0" indent="0" algn="ctr">
              <a:buNone/>
            </a:pPr>
            <a:r>
              <a:rPr lang="en-CA"/>
              <a:t>“There need to be opportunities for engagement early and often.”</a:t>
            </a:r>
            <a:br>
              <a:rPr lang="en-CA"/>
            </a:br>
            <a:r>
              <a:rPr lang="en-CA"/>
              <a:t> – co-designer.</a:t>
            </a:r>
          </a:p>
          <a:p>
            <a:endParaRPr lang="en-CA"/>
          </a:p>
        </p:txBody>
      </p:sp>
    </p:spTree>
    <p:extLst>
      <p:ext uri="{BB962C8B-B14F-4D97-AF65-F5344CB8AC3E}">
        <p14:creationId xmlns:p14="http://schemas.microsoft.com/office/powerpoint/2010/main" val="331531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3AE2-5332-9FE6-D098-AA014528539E}"/>
              </a:ext>
            </a:extLst>
          </p:cNvPr>
          <p:cNvSpPr>
            <a:spLocks noGrp="1"/>
          </p:cNvSpPr>
          <p:nvPr>
            <p:ph type="title"/>
          </p:nvPr>
        </p:nvSpPr>
        <p:spPr/>
        <p:txBody>
          <a:bodyPr/>
          <a:lstStyle/>
          <a:p>
            <a:r>
              <a:rPr lang="en-CA"/>
              <a:t>16 recommendations for Standards Development Processes (1-8)</a:t>
            </a:r>
          </a:p>
        </p:txBody>
      </p:sp>
      <p:sp>
        <p:nvSpPr>
          <p:cNvPr id="3" name="Content Placeholder 2">
            <a:extLst>
              <a:ext uri="{FF2B5EF4-FFF2-40B4-BE49-F238E27FC236}">
                <a16:creationId xmlns:a16="http://schemas.microsoft.com/office/drawing/2014/main" id="{39A6C244-4C0A-DB14-BB36-B4E60199715D}"/>
              </a:ext>
            </a:extLst>
          </p:cNvPr>
          <p:cNvSpPr>
            <a:spLocks noGrp="1"/>
          </p:cNvSpPr>
          <p:nvPr>
            <p:ph idx="1"/>
          </p:nvPr>
        </p:nvSpPr>
        <p:spPr/>
        <p:txBody>
          <a:bodyPr vert="horz" lIns="91440" tIns="45720" rIns="91440" bIns="45720" rtlCol="0" anchor="t">
            <a:normAutofit fontScale="92500"/>
          </a:bodyPr>
          <a:lstStyle/>
          <a:p>
            <a:pPr marL="342900" indent="-342900">
              <a:buFont typeface="+mj-lt"/>
              <a:buAutoNum type="arabicPeriod"/>
            </a:pPr>
            <a:r>
              <a:rPr lang="en-US" kern="100">
                <a:latin typeface="Calibri"/>
                <a:ea typeface="Calibri"/>
                <a:cs typeface="Arial"/>
              </a:rPr>
              <a:t>Build capacity in the community to engage in standards development.</a:t>
            </a:r>
            <a:endParaRPr lang="en-CA" kern="100">
              <a:latin typeface="Calibri"/>
              <a:ea typeface="Calibri"/>
              <a:cs typeface="Arial"/>
            </a:endParaRPr>
          </a:p>
          <a:p>
            <a:pPr marL="342900" lvl="0" indent="-342900">
              <a:buFont typeface="+mj-lt"/>
              <a:buAutoNum type="arabicPeriod"/>
            </a:pPr>
            <a:r>
              <a:rPr lang="en-US" kern="100">
                <a:latin typeface="Calibri" panose="020F0502020204030204" pitchFamily="34" charset="0"/>
                <a:ea typeface="Calibri" panose="020F0502020204030204" pitchFamily="34" charset="0"/>
                <a:cs typeface="Arial" panose="020B0604020202020204" pitchFamily="34" charset="0"/>
              </a:rPr>
              <a:t>Create audience-appropriate learning content.</a:t>
            </a:r>
            <a:endParaRPr lang="en-CA" kern="100">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US" kern="100">
                <a:latin typeface="Calibri"/>
                <a:ea typeface="Calibri"/>
                <a:cs typeface="Arial"/>
              </a:rPr>
              <a:t>Make standards understandable.</a:t>
            </a:r>
            <a:endParaRPr lang="en-CA" kern="100">
              <a:latin typeface="Calibri"/>
              <a:ea typeface="Calibri"/>
              <a:cs typeface="Arial"/>
            </a:endParaRPr>
          </a:p>
          <a:p>
            <a:pPr marL="342900" indent="-342900">
              <a:buFont typeface="+mj-lt"/>
              <a:buAutoNum type="arabicPeriod"/>
            </a:pPr>
            <a:r>
              <a:rPr lang="en-US" kern="100">
                <a:latin typeface="Calibri"/>
                <a:ea typeface="Calibri"/>
                <a:cs typeface="Arial"/>
              </a:rPr>
              <a:t>Make the message of standards discoverable and accessible.</a:t>
            </a:r>
            <a:endParaRPr lang="en-CA" kern="100">
              <a:latin typeface="Calibri"/>
              <a:ea typeface="Calibri"/>
              <a:cs typeface="Arial"/>
            </a:endParaRPr>
          </a:p>
          <a:p>
            <a:pPr marL="342900" indent="-342900">
              <a:buFont typeface="+mj-lt"/>
              <a:buAutoNum type="arabicPeriod"/>
            </a:pPr>
            <a:r>
              <a:rPr lang="en-US" kern="100">
                <a:latin typeface="Calibri"/>
                <a:ea typeface="Calibri"/>
                <a:cs typeface="Arial"/>
              </a:rPr>
              <a:t>Embark on an ongoing journey toward diversity and representation.</a:t>
            </a:r>
          </a:p>
          <a:p>
            <a:pPr marL="342900" indent="-342900">
              <a:buFont typeface="+mj-lt"/>
              <a:buAutoNum type="arabicPeriod"/>
            </a:pPr>
            <a:r>
              <a:rPr lang="en-US" kern="100">
                <a:latin typeface="Calibri"/>
                <a:ea typeface="Calibri"/>
                <a:cs typeface="Arial"/>
              </a:rPr>
              <a:t>Be transparent and accountable to support diversity and representation.</a:t>
            </a:r>
            <a:endParaRPr lang="en-CA" kern="100">
              <a:latin typeface="Calibri"/>
              <a:ea typeface="Calibri"/>
              <a:cs typeface="Arial"/>
            </a:endParaRPr>
          </a:p>
          <a:p>
            <a:pPr marL="342900" indent="-342900">
              <a:buFont typeface="+mj-lt"/>
              <a:buAutoNum type="arabicPeriod"/>
            </a:pPr>
            <a:r>
              <a:rPr lang="en-US" kern="100">
                <a:latin typeface="Calibri"/>
                <a:ea typeface="Calibri"/>
                <a:cs typeface="Arial"/>
              </a:rPr>
              <a:t>Broadly announce the accessible enquiry stage.</a:t>
            </a:r>
            <a:endParaRPr lang="en-CA" kern="100">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r>
              <a:rPr lang="en-CA" kern="100">
                <a:latin typeface="Calibri"/>
                <a:ea typeface="Calibri"/>
                <a:cs typeface="Arial"/>
              </a:rPr>
              <a:t>Seek opportunities beyond enquiry.</a:t>
            </a:r>
            <a:endParaRPr lang="en-CA"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3855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3AE2-5332-9FE6-D098-AA014528539E}"/>
              </a:ext>
            </a:extLst>
          </p:cNvPr>
          <p:cNvSpPr>
            <a:spLocks noGrp="1"/>
          </p:cNvSpPr>
          <p:nvPr>
            <p:ph type="title"/>
          </p:nvPr>
        </p:nvSpPr>
        <p:spPr/>
        <p:txBody>
          <a:bodyPr/>
          <a:lstStyle/>
          <a:p>
            <a:r>
              <a:rPr lang="en-CA"/>
              <a:t>16 recommendations for Standards Development Processes (9-16)</a:t>
            </a:r>
          </a:p>
        </p:txBody>
      </p:sp>
      <p:sp>
        <p:nvSpPr>
          <p:cNvPr id="3" name="Content Placeholder 2">
            <a:extLst>
              <a:ext uri="{FF2B5EF4-FFF2-40B4-BE49-F238E27FC236}">
                <a16:creationId xmlns:a16="http://schemas.microsoft.com/office/drawing/2014/main" id="{39A6C244-4C0A-DB14-BB36-B4E60199715D}"/>
              </a:ext>
            </a:extLst>
          </p:cNvPr>
          <p:cNvSpPr>
            <a:spLocks noGrp="1"/>
          </p:cNvSpPr>
          <p:nvPr>
            <p:ph idx="1"/>
          </p:nvPr>
        </p:nvSpPr>
        <p:spPr/>
        <p:txBody>
          <a:bodyPr vert="horz" lIns="91440" tIns="45720" rIns="91440" bIns="45720" rtlCol="0" anchor="t">
            <a:normAutofit/>
          </a:bodyPr>
          <a:lstStyle/>
          <a:p>
            <a:pPr marL="546100" indent="-368300">
              <a:buFont typeface="+mj-lt"/>
              <a:buAutoNum type="arabicPeriod" startAt="9"/>
            </a:pPr>
            <a:r>
              <a:rPr lang="en-CA" kern="100">
                <a:latin typeface="Calibri"/>
                <a:ea typeface="Calibri"/>
                <a:cs typeface="Arial"/>
              </a:rPr>
              <a:t>Provide flexible and understandable onboarding and training</a:t>
            </a:r>
            <a:r>
              <a:rPr lang="en-CA" kern="100">
                <a:effectLst/>
                <a:latin typeface="Calibri"/>
                <a:ea typeface="Calibri"/>
                <a:cs typeface="Arial"/>
              </a:rPr>
              <a:t>.</a:t>
            </a:r>
          </a:p>
          <a:p>
            <a:pPr marL="546100" indent="-546100">
              <a:buFont typeface="+mj-lt"/>
              <a:buAutoNum type="arabicPeriod" startAt="9"/>
            </a:pPr>
            <a:r>
              <a:rPr lang="en-CA" kern="100">
                <a:latin typeface="Calibri"/>
                <a:ea typeface="Calibri"/>
                <a:cs typeface="Arial"/>
              </a:rPr>
              <a:t>Engage with individuals regarding any necessary accommodations.</a:t>
            </a:r>
            <a:endParaRPr lang="en-CA" kern="100">
              <a:effectLst/>
              <a:latin typeface="Calibri" panose="020F0502020204030204" pitchFamily="34" charset="0"/>
              <a:ea typeface="Calibri" panose="020F0502020204030204" pitchFamily="34" charset="0"/>
              <a:cs typeface="Arial" panose="020B0604020202020204" pitchFamily="34" charset="0"/>
            </a:endParaRPr>
          </a:p>
          <a:p>
            <a:pPr marL="546100" indent="-546100">
              <a:buFont typeface="+mj-lt"/>
              <a:buAutoNum type="arabicPeriod" startAt="9"/>
            </a:pPr>
            <a:r>
              <a:rPr lang="en-CA" kern="100">
                <a:latin typeface="Calibri"/>
                <a:ea typeface="Calibri"/>
                <a:cs typeface="Arial"/>
              </a:rPr>
              <a:t>Leverage technical knowledge of people with disabilities.</a:t>
            </a:r>
            <a:endParaRPr lang="en-CA" kern="100">
              <a:effectLst/>
              <a:latin typeface="Calibri"/>
              <a:ea typeface="Calibri"/>
              <a:cs typeface="Arial"/>
            </a:endParaRPr>
          </a:p>
          <a:p>
            <a:pPr marL="546100" indent="-546100">
              <a:buFont typeface="+mj-lt"/>
              <a:buAutoNum type="arabicPeriod" startAt="9"/>
            </a:pPr>
            <a:r>
              <a:rPr lang="en-CA" kern="100">
                <a:latin typeface="Calibri"/>
                <a:ea typeface="Calibri"/>
                <a:cs typeface="Arial"/>
              </a:rPr>
              <a:t>Take regular pauses for critical reflection</a:t>
            </a:r>
            <a:r>
              <a:rPr lang="en-CA" kern="100">
                <a:effectLst/>
                <a:latin typeface="Calibri"/>
                <a:ea typeface="Calibri"/>
                <a:cs typeface="Arial"/>
              </a:rPr>
              <a:t>.</a:t>
            </a:r>
          </a:p>
          <a:p>
            <a:pPr marL="546100" indent="-546100">
              <a:buAutoNum type="arabicPeriod" startAt="9"/>
            </a:pPr>
            <a:r>
              <a:rPr lang="en-CA" kern="100">
                <a:latin typeface="Calibri"/>
                <a:ea typeface="Calibri"/>
                <a:cs typeface="Arial"/>
              </a:rPr>
              <a:t>Increase public engagement.</a:t>
            </a:r>
            <a:endParaRPr lang="en-CA"/>
          </a:p>
          <a:p>
            <a:pPr marL="546100" lvl="0" indent="-546100">
              <a:buFont typeface="+mj-lt"/>
              <a:buAutoNum type="arabicPeriod" startAt="9"/>
            </a:pPr>
            <a:r>
              <a:rPr lang="en-CA" kern="100">
                <a:effectLst/>
                <a:latin typeface="Calibri"/>
                <a:ea typeface="Calibri"/>
                <a:cs typeface="Arial"/>
              </a:rPr>
              <a:t>Be transparent and accountable.</a:t>
            </a:r>
          </a:p>
          <a:p>
            <a:pPr marL="546100" indent="-546100">
              <a:buFont typeface="+mj-lt"/>
              <a:buAutoNum type="arabicPeriod" startAt="9"/>
            </a:pPr>
            <a:r>
              <a:rPr lang="en-US" kern="100">
                <a:latin typeface="Calibri"/>
                <a:ea typeface="Calibri"/>
                <a:cs typeface="Arial"/>
              </a:rPr>
              <a:t>Reduce risk with curb-cut decision-making</a:t>
            </a:r>
            <a:r>
              <a:rPr lang="en-US" kern="100">
                <a:effectLst/>
                <a:latin typeface="Calibri"/>
                <a:ea typeface="Calibri"/>
                <a:cs typeface="Arial"/>
              </a:rPr>
              <a:t>.</a:t>
            </a:r>
            <a:endParaRPr lang="en-CA" kern="100">
              <a:effectLst/>
              <a:latin typeface="Calibri"/>
              <a:ea typeface="Calibri"/>
              <a:cs typeface="Arial"/>
            </a:endParaRPr>
          </a:p>
          <a:p>
            <a:pPr marL="546100" indent="-546100">
              <a:buFont typeface="+mj-lt"/>
              <a:buAutoNum type="arabicPeriod" startAt="9"/>
            </a:pPr>
            <a:r>
              <a:rPr lang="en-US" kern="100">
                <a:effectLst/>
                <a:latin typeface="Calibri"/>
                <a:ea typeface="Calibri"/>
                <a:cs typeface="Arial"/>
              </a:rPr>
              <a:t>Leverage informal decision-making in a formalized process.</a:t>
            </a:r>
            <a:r>
              <a:rPr lang="en-US" kern="100">
                <a:latin typeface="Calibri"/>
                <a:ea typeface="Calibri"/>
                <a:cs typeface="Arial"/>
              </a:rPr>
              <a:t> </a:t>
            </a:r>
            <a:endParaRPr lang="en-CA" kern="100">
              <a:effectLst/>
              <a:latin typeface="Calibri" panose="020F0502020204030204" pitchFamily="34" charset="0"/>
              <a:ea typeface="Calibri" panose="020F0502020204030204" pitchFamily="34" charset="0"/>
              <a:cs typeface="Arial" panose="020B0604020202020204" pitchFamily="34" charset="0"/>
            </a:endParaRPr>
          </a:p>
          <a:p>
            <a:endParaRPr lang="en-CA" sz="2400"/>
          </a:p>
        </p:txBody>
      </p:sp>
    </p:spTree>
    <p:extLst>
      <p:ext uri="{BB962C8B-B14F-4D97-AF65-F5344CB8AC3E}">
        <p14:creationId xmlns:p14="http://schemas.microsoft.com/office/powerpoint/2010/main" val="9587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DBA2A6-12CC-A931-BA4B-91062CFCE981}"/>
              </a:ext>
            </a:extLst>
          </p:cNvPr>
          <p:cNvSpPr>
            <a:spLocks noGrp="1"/>
          </p:cNvSpPr>
          <p:nvPr>
            <p:ph type="title" idx="4294967295"/>
          </p:nvPr>
        </p:nvSpPr>
        <p:spPr>
          <a:xfrm>
            <a:off x="0" y="365125"/>
            <a:ext cx="10515600" cy="1325563"/>
          </a:xfrm>
        </p:spPr>
        <p:txBody>
          <a:bodyPr/>
          <a:lstStyle/>
          <a:p>
            <a:r>
              <a:rPr lang="en-CA">
                <a:solidFill>
                  <a:schemeClr val="bg1"/>
                </a:solidFill>
              </a:rPr>
              <a:t>Standards Development Process Gameboard</a:t>
            </a:r>
          </a:p>
        </p:txBody>
      </p:sp>
      <p:pic>
        <p:nvPicPr>
          <p:cNvPr id="7" name="Picture 6" descr="A game board with 10 steps representing the development process. Phase 1 includes Step 1 Preliminary, Step 2 Proposal and Step 3 Preparatory. The Preliminary step defines priorities and creates the terms or reference document. The Proposal step involves Board of Directors Approval. The Preparatory step includes a notice of intent and the selection of the technical committee. Phase 2 includes Step 4 Committee, Step 5 Enquiry and Step 6 Approval. During the Committee step a Draft Standard is written. The Enquiry step involves public review. During the Approval step the Technical Committee votes on the standard. Phase 3 includes step 7 Ratification, Step 8 Publication, and Step 9 Recommendation. During Ratification the CEO reviews and approves the standard. The standard then gets published. During the Recommendation step the standard may be recommended to the Minister. The final step, 10 is Review and Maintenance. ">
            <a:extLst>
              <a:ext uri="{FF2B5EF4-FFF2-40B4-BE49-F238E27FC236}">
                <a16:creationId xmlns:a16="http://schemas.microsoft.com/office/drawing/2014/main" id="{60195C18-EC41-878A-5F7A-93498F5FE495}"/>
              </a:ext>
            </a:extLst>
          </p:cNvPr>
          <p:cNvPicPr>
            <a:picLocks noChangeAspect="1"/>
          </p:cNvPicPr>
          <p:nvPr/>
        </p:nvPicPr>
        <p:blipFill>
          <a:blip r:embed="rId3"/>
          <a:stretch>
            <a:fillRect/>
          </a:stretch>
        </p:blipFill>
        <p:spPr>
          <a:xfrm>
            <a:off x="2026313" y="365125"/>
            <a:ext cx="7772400" cy="5928687"/>
          </a:xfrm>
          <a:prstGeom prst="rect">
            <a:avLst/>
          </a:prstGeom>
        </p:spPr>
      </p:pic>
    </p:spTree>
    <p:extLst>
      <p:ext uri="{BB962C8B-B14F-4D97-AF65-F5344CB8AC3E}">
        <p14:creationId xmlns:p14="http://schemas.microsoft.com/office/powerpoint/2010/main" val="59657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D819-95E4-8C77-B1F5-69ECD3851417}"/>
              </a:ext>
            </a:extLst>
          </p:cNvPr>
          <p:cNvSpPr>
            <a:spLocks noGrp="1"/>
          </p:cNvSpPr>
          <p:nvPr>
            <p:ph type="title"/>
          </p:nvPr>
        </p:nvSpPr>
        <p:spPr/>
        <p:txBody>
          <a:bodyPr/>
          <a:lstStyle/>
          <a:p>
            <a:pPr algn="ctr"/>
            <a:r>
              <a:rPr lang="en-CA"/>
              <a:t>The Instrument</a:t>
            </a:r>
          </a:p>
        </p:txBody>
      </p:sp>
      <p:pic>
        <p:nvPicPr>
          <p:cNvPr id="7" name="Content Placeholder 6" descr="Diagram with three concentric circle. A bi-directional arrow splits the circles horizontally along the x axis. The arrow points to fixed practices on the left and flexible practices on the right.">
            <a:extLst>
              <a:ext uri="{FF2B5EF4-FFF2-40B4-BE49-F238E27FC236}">
                <a16:creationId xmlns:a16="http://schemas.microsoft.com/office/drawing/2014/main" id="{B5891148-F48C-1486-213D-09C52398039A}"/>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t="8108" b="27820"/>
          <a:stretch/>
        </p:blipFill>
        <p:spPr>
          <a:xfrm>
            <a:off x="600796" y="1559858"/>
            <a:ext cx="5495204" cy="4556498"/>
          </a:xfrm>
        </p:spPr>
      </p:pic>
      <p:graphicFrame>
        <p:nvGraphicFramePr>
          <p:cNvPr id="8" name="Table 7">
            <a:extLst>
              <a:ext uri="{FF2B5EF4-FFF2-40B4-BE49-F238E27FC236}">
                <a16:creationId xmlns:a16="http://schemas.microsoft.com/office/drawing/2014/main" id="{7A138EFA-907E-A2E0-9EB3-A852A4466D58}"/>
              </a:ext>
            </a:extLst>
          </p:cNvPr>
          <p:cNvGraphicFramePr>
            <a:graphicFrameLocks noGrp="1"/>
          </p:cNvGraphicFramePr>
          <p:nvPr/>
        </p:nvGraphicFramePr>
        <p:xfrm>
          <a:off x="6463553" y="2142565"/>
          <a:ext cx="5360893" cy="3150910"/>
        </p:xfrm>
        <a:graphic>
          <a:graphicData uri="http://schemas.openxmlformats.org/drawingml/2006/table">
            <a:tbl>
              <a:tblPr firstRow="1" firstCol="1" bandRow="1"/>
              <a:tblGrid>
                <a:gridCol w="1255059">
                  <a:extLst>
                    <a:ext uri="{9D8B030D-6E8A-4147-A177-3AD203B41FA5}">
                      <a16:colId xmlns:a16="http://schemas.microsoft.com/office/drawing/2014/main" val="3576112022"/>
                    </a:ext>
                  </a:extLst>
                </a:gridCol>
                <a:gridCol w="1158031">
                  <a:extLst>
                    <a:ext uri="{9D8B030D-6E8A-4147-A177-3AD203B41FA5}">
                      <a16:colId xmlns:a16="http://schemas.microsoft.com/office/drawing/2014/main" val="705617141"/>
                    </a:ext>
                  </a:extLst>
                </a:gridCol>
                <a:gridCol w="1020393">
                  <a:extLst>
                    <a:ext uri="{9D8B030D-6E8A-4147-A177-3AD203B41FA5}">
                      <a16:colId xmlns:a16="http://schemas.microsoft.com/office/drawing/2014/main" val="4037937918"/>
                    </a:ext>
                  </a:extLst>
                </a:gridCol>
                <a:gridCol w="869576">
                  <a:extLst>
                    <a:ext uri="{9D8B030D-6E8A-4147-A177-3AD203B41FA5}">
                      <a16:colId xmlns:a16="http://schemas.microsoft.com/office/drawing/2014/main" val="1894874091"/>
                    </a:ext>
                  </a:extLst>
                </a:gridCol>
                <a:gridCol w="1057834">
                  <a:extLst>
                    <a:ext uri="{9D8B030D-6E8A-4147-A177-3AD203B41FA5}">
                      <a16:colId xmlns:a16="http://schemas.microsoft.com/office/drawing/2014/main" val="61324275"/>
                    </a:ext>
                  </a:extLst>
                </a:gridCol>
              </a:tblGrid>
              <a:tr h="1177922">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Dimension of the area under assessment</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9050" cap="flat" cmpd="sng" algn="ctr">
                      <a:solidFill>
                        <a:srgbClr val="8DD873"/>
                      </a:solidFill>
                      <a:prstDash val="solid"/>
                      <a:round/>
                      <a:headEnd type="none" w="med" len="med"/>
                      <a:tailEnd type="none" w="med" len="med"/>
                    </a:lnB>
                    <a:noFill/>
                  </a:tcPr>
                </a:tc>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Position on Fixed/Flexible Practices Continuum</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9050" cap="flat" cmpd="sng" algn="ctr">
                      <a:solidFill>
                        <a:srgbClr val="8DD873"/>
                      </a:solidFill>
                      <a:prstDash val="solid"/>
                      <a:round/>
                      <a:headEnd type="none" w="med" len="med"/>
                      <a:tailEnd type="none" w="med" len="med"/>
                    </a:lnB>
                    <a:noFill/>
                  </a:tcPr>
                </a:tc>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New Opportunity or Existing Practice</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9050" cap="flat" cmpd="sng" algn="ctr">
                      <a:solidFill>
                        <a:srgbClr val="8DD873"/>
                      </a:solidFill>
                      <a:prstDash val="solid"/>
                      <a:round/>
                      <a:headEnd type="none" w="med" len="med"/>
                      <a:tailEnd type="none" w="med" len="med"/>
                    </a:lnB>
                    <a:noFill/>
                  </a:tcPr>
                </a:tc>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Level of Effort Required</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9050" cap="flat" cmpd="sng" algn="ctr">
                      <a:solidFill>
                        <a:srgbClr val="8DD873"/>
                      </a:solidFill>
                      <a:prstDash val="solid"/>
                      <a:round/>
                      <a:headEnd type="none" w="med" len="med"/>
                      <a:tailEnd type="none" w="med" len="med"/>
                    </a:lnB>
                    <a:noFill/>
                  </a:tcPr>
                </a:tc>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Reflections</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9050" cap="flat" cmpd="sng" algn="ctr">
                      <a:solidFill>
                        <a:srgbClr val="8DD873"/>
                      </a:solidFill>
                      <a:prstDash val="solid"/>
                      <a:round/>
                      <a:headEnd type="none" w="med" len="med"/>
                      <a:tailEnd type="none" w="med" len="med"/>
                    </a:lnB>
                    <a:noFill/>
                  </a:tcPr>
                </a:tc>
                <a:extLst>
                  <a:ext uri="{0D108BD9-81ED-4DB2-BD59-A6C34878D82A}">
                    <a16:rowId xmlns:a16="http://schemas.microsoft.com/office/drawing/2014/main" val="3362130110"/>
                  </a:ext>
                </a:extLst>
              </a:tr>
              <a:tr h="493247">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9050" cap="flat" cmpd="sng" algn="ctr">
                      <a:solidFill>
                        <a:srgbClr val="8DD873"/>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9050" cap="flat" cmpd="sng" algn="ctr">
                      <a:solidFill>
                        <a:srgbClr val="8DD873"/>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9050" cap="flat" cmpd="sng" algn="ctr">
                      <a:solidFill>
                        <a:srgbClr val="8DD873"/>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9050" cap="flat" cmpd="sng" algn="ctr">
                      <a:solidFill>
                        <a:srgbClr val="8DD873"/>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9050" cap="flat" cmpd="sng" algn="ctr">
                      <a:solidFill>
                        <a:srgbClr val="8DD873"/>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extLst>
                  <a:ext uri="{0D108BD9-81ED-4DB2-BD59-A6C34878D82A}">
                    <a16:rowId xmlns:a16="http://schemas.microsoft.com/office/drawing/2014/main" val="619815366"/>
                  </a:ext>
                </a:extLst>
              </a:tr>
              <a:tr h="493247">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extLst>
                  <a:ext uri="{0D108BD9-81ED-4DB2-BD59-A6C34878D82A}">
                    <a16:rowId xmlns:a16="http://schemas.microsoft.com/office/drawing/2014/main" val="637607715"/>
                  </a:ext>
                </a:extLst>
              </a:tr>
              <a:tr h="493247">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extLst>
                  <a:ext uri="{0D108BD9-81ED-4DB2-BD59-A6C34878D82A}">
                    <a16:rowId xmlns:a16="http://schemas.microsoft.com/office/drawing/2014/main" val="1164206606"/>
                  </a:ext>
                </a:extLst>
              </a:tr>
              <a:tr h="493247">
                <a:tc>
                  <a:txBody>
                    <a:bodyPr/>
                    <a:lstStyle/>
                    <a:p>
                      <a:pPr>
                        <a:lnSpc>
                          <a:spcPct val="107000"/>
                        </a:lnSpc>
                        <a:spcAft>
                          <a:spcPts val="800"/>
                        </a:spcAft>
                      </a:pPr>
                      <a:r>
                        <a:rPr lang="en-CA" sz="1200" b="1">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tc>
                  <a:txBody>
                    <a:bodyPr/>
                    <a:lstStyle/>
                    <a:p>
                      <a:pPr>
                        <a:lnSpc>
                          <a:spcPct val="107000"/>
                        </a:lnSpc>
                        <a:spcAft>
                          <a:spcPts val="800"/>
                        </a:spcAft>
                      </a:pPr>
                      <a:r>
                        <a:rPr lang="en-CA" sz="1200">
                          <a:effectLst/>
                          <a:latin typeface="Aptos" panose="020B0004020202020204" pitchFamily="34" charset="0"/>
                          <a:ea typeface="Times New Roman" panose="02020603050405020304" pitchFamily="18" charset="0"/>
                          <a:cs typeface="Times New Roman" panose="02020603050405020304" pitchFamily="18" charset="0"/>
                        </a:rPr>
                        <a:t> </a:t>
                      </a:r>
                      <a:endParaRPr lang="en-CA" sz="1200">
                        <a:effectLst/>
                        <a:latin typeface="Aptos" panose="020B0004020202020204" pitchFamily="34" charset="0"/>
                        <a:ea typeface="Yu Mincho" panose="02020400000000000000" pitchFamily="18" charset="-128"/>
                        <a:cs typeface="Arial" panose="020B0604020202020204" pitchFamily="34" charset="0"/>
                      </a:endParaRPr>
                    </a:p>
                  </a:txBody>
                  <a:tcPr marL="68580" marR="68580" marT="0" marB="0">
                    <a:lnL w="12700" cap="flat" cmpd="sng" algn="ctr">
                      <a:solidFill>
                        <a:srgbClr val="B3E5A1"/>
                      </a:solidFill>
                      <a:prstDash val="solid"/>
                      <a:round/>
                      <a:headEnd type="none" w="med" len="med"/>
                      <a:tailEnd type="none" w="med" len="med"/>
                    </a:lnL>
                    <a:lnR w="12700" cap="flat" cmpd="sng" algn="ctr">
                      <a:solidFill>
                        <a:srgbClr val="B3E5A1"/>
                      </a:solidFill>
                      <a:prstDash val="solid"/>
                      <a:round/>
                      <a:headEnd type="none" w="med" len="med"/>
                      <a:tailEnd type="none" w="med" len="med"/>
                    </a:lnR>
                    <a:lnT w="12700" cap="flat" cmpd="sng" algn="ctr">
                      <a:solidFill>
                        <a:srgbClr val="B3E5A1"/>
                      </a:solidFill>
                      <a:prstDash val="solid"/>
                      <a:round/>
                      <a:headEnd type="none" w="med" len="med"/>
                      <a:tailEnd type="none" w="med" len="med"/>
                    </a:lnT>
                    <a:lnB w="12700" cap="flat" cmpd="sng" algn="ctr">
                      <a:solidFill>
                        <a:srgbClr val="B3E5A1"/>
                      </a:solidFill>
                      <a:prstDash val="solid"/>
                      <a:round/>
                      <a:headEnd type="none" w="med" len="med"/>
                      <a:tailEnd type="none" w="med" len="med"/>
                    </a:lnB>
                    <a:noFill/>
                  </a:tcPr>
                </a:tc>
                <a:extLst>
                  <a:ext uri="{0D108BD9-81ED-4DB2-BD59-A6C34878D82A}">
                    <a16:rowId xmlns:a16="http://schemas.microsoft.com/office/drawing/2014/main" val="3313459424"/>
                  </a:ext>
                </a:extLst>
              </a:tr>
            </a:tbl>
          </a:graphicData>
        </a:graphic>
      </p:graphicFrame>
    </p:spTree>
    <p:extLst>
      <p:ext uri="{BB962C8B-B14F-4D97-AF65-F5344CB8AC3E}">
        <p14:creationId xmlns:p14="http://schemas.microsoft.com/office/powerpoint/2010/main" val="150552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2397-AD2F-F7C2-847E-04928F6AD1EB}"/>
              </a:ext>
            </a:extLst>
          </p:cNvPr>
          <p:cNvSpPr>
            <a:spLocks noGrp="1"/>
          </p:cNvSpPr>
          <p:nvPr>
            <p:ph type="title"/>
          </p:nvPr>
        </p:nvSpPr>
        <p:spPr/>
        <p:txBody>
          <a:bodyPr/>
          <a:lstStyle/>
          <a:p>
            <a:pPr algn="ctr"/>
            <a:r>
              <a:rPr lang="en-CA"/>
              <a:t>Areas Denoting Degrees of Flexibility</a:t>
            </a:r>
          </a:p>
        </p:txBody>
      </p:sp>
      <p:pic>
        <p:nvPicPr>
          <p:cNvPr id="7" name="Content Placeholder 6" descr="The diagram is split into 6 vertical sections along the x axis. From left to right: highly fixed, more fixed, somewhat fixed, somewhat flexible, more flexible, highly flexible. &#10;">
            <a:extLst>
              <a:ext uri="{FF2B5EF4-FFF2-40B4-BE49-F238E27FC236}">
                <a16:creationId xmlns:a16="http://schemas.microsoft.com/office/drawing/2014/main" id="{63E3B6AF-5205-349D-9A63-731AB3EEE327}"/>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tretch/>
        </p:blipFill>
        <p:spPr>
          <a:xfrm>
            <a:off x="2776543" y="1825625"/>
            <a:ext cx="6638913" cy="4351338"/>
          </a:xfrm>
        </p:spPr>
      </p:pic>
    </p:spTree>
    <p:extLst>
      <p:ext uri="{BB962C8B-B14F-4D97-AF65-F5344CB8AC3E}">
        <p14:creationId xmlns:p14="http://schemas.microsoft.com/office/powerpoint/2010/main" val="250308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9646-54AE-6BEB-BB56-45FBC88AC79C}"/>
              </a:ext>
            </a:extLst>
          </p:cNvPr>
          <p:cNvSpPr>
            <a:spLocks noGrp="1"/>
          </p:cNvSpPr>
          <p:nvPr>
            <p:ph type="title"/>
          </p:nvPr>
        </p:nvSpPr>
        <p:spPr/>
        <p:txBody>
          <a:bodyPr/>
          <a:lstStyle/>
          <a:p>
            <a:pPr algn="ctr"/>
            <a:r>
              <a:rPr lang="en-CA"/>
              <a:t>Effort and Opportunities</a:t>
            </a:r>
          </a:p>
        </p:txBody>
      </p:sp>
      <p:pic>
        <p:nvPicPr>
          <p:cNvPr id="5" name="Content Placeholder 4" descr="The three concentric ovals of the diagram. The inner oval represents low degree of effort, middle oval represents medium degree of effort, the outer circle represents high degree of effort. ">
            <a:extLst>
              <a:ext uri="{FF2B5EF4-FFF2-40B4-BE49-F238E27FC236}">
                <a16:creationId xmlns:a16="http://schemas.microsoft.com/office/drawing/2014/main" id="{324F2804-62E3-1BAB-7B37-AE682AB08345}"/>
              </a:ext>
            </a:extLst>
          </p:cNvPr>
          <p:cNvPicPr>
            <a:picLocks noGrp="1" noChangeAspect="1"/>
          </p:cNvPicPr>
          <p:nvPr>
            <p:ph idx="1"/>
          </p:nvPr>
        </p:nvPicPr>
        <p:blipFill>
          <a:blip r:embed="rId3"/>
          <a:stretch>
            <a:fillRect/>
          </a:stretch>
        </p:blipFill>
        <p:spPr>
          <a:xfrm>
            <a:off x="1650346" y="2344709"/>
            <a:ext cx="3809160" cy="3327782"/>
          </a:xfrm>
        </p:spPr>
      </p:pic>
      <p:pic>
        <p:nvPicPr>
          <p:cNvPr id="7" name="Picture 6" descr="The half of the diagram above the x axis represents new opportunities, the half of the diagram below the x axis represents existing practices. ">
            <a:extLst>
              <a:ext uri="{FF2B5EF4-FFF2-40B4-BE49-F238E27FC236}">
                <a16:creationId xmlns:a16="http://schemas.microsoft.com/office/drawing/2014/main" id="{866F8967-9EDB-E649-98E6-5A75A35F7780}"/>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5710518" y="2344709"/>
            <a:ext cx="4641015" cy="3329282"/>
          </a:xfrm>
          <a:prstGeom prst="rect">
            <a:avLst/>
          </a:prstGeom>
        </p:spPr>
      </p:pic>
    </p:spTree>
    <p:extLst>
      <p:ext uri="{BB962C8B-B14F-4D97-AF65-F5344CB8AC3E}">
        <p14:creationId xmlns:p14="http://schemas.microsoft.com/office/powerpoint/2010/main" val="70449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C07F-F386-D191-0139-7E970DC42F1C}"/>
              </a:ext>
            </a:extLst>
          </p:cNvPr>
          <p:cNvSpPr>
            <a:spLocks noGrp="1"/>
          </p:cNvSpPr>
          <p:nvPr>
            <p:ph type="title"/>
          </p:nvPr>
        </p:nvSpPr>
        <p:spPr>
          <a:xfrm>
            <a:off x="1230033" y="580277"/>
            <a:ext cx="9731934" cy="320675"/>
          </a:xfrm>
        </p:spPr>
        <p:txBody>
          <a:bodyPr>
            <a:normAutofit fontScale="90000"/>
          </a:bodyPr>
          <a:lstStyle/>
          <a:p>
            <a:r>
              <a:rPr lang="en-CA"/>
              <a:t>Example: General Considerations for an SDO</a:t>
            </a:r>
          </a:p>
        </p:txBody>
      </p:sp>
      <p:pic>
        <p:nvPicPr>
          <p:cNvPr id="9" name="Content Placeholder 8" descr="General considerations for SDOs. Left to right: Majority-driven statistical metrics, medium-effort, more fixed existing practice. Universalist “one-size-fits-all” approaches and language, low-effort, somewhat fixed new practice. Introspective checkpoints, medium effort, more flexible new practice. Engage Impacted groups early and often, high-effort, somewhat flexible new practice. Use a variety of flexible formats and tools, high-effort, somewhat flexible existing practice. Enable freedom of choice and preferences, medium-effort highly flexible new practice. ">
            <a:extLst>
              <a:ext uri="{FF2B5EF4-FFF2-40B4-BE49-F238E27FC236}">
                <a16:creationId xmlns:a16="http://schemas.microsoft.com/office/drawing/2014/main" id="{C9BD16A4-DD1C-4314-F4E8-6F072F65AB74}"/>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t="8932" b="27407"/>
          <a:stretch/>
        </p:blipFill>
        <p:spPr>
          <a:xfrm>
            <a:off x="2832847" y="1187661"/>
            <a:ext cx="6418729" cy="5288038"/>
          </a:xfrm>
        </p:spPr>
      </p:pic>
    </p:spTree>
    <p:extLst>
      <p:ext uri="{BB962C8B-B14F-4D97-AF65-F5344CB8AC3E}">
        <p14:creationId xmlns:p14="http://schemas.microsoft.com/office/powerpoint/2010/main" val="31392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ED0E-1C83-B5BB-2A69-24E1954A9D3E}"/>
              </a:ext>
            </a:extLst>
          </p:cNvPr>
          <p:cNvSpPr>
            <a:spLocks noGrp="1"/>
          </p:cNvSpPr>
          <p:nvPr>
            <p:ph type="title"/>
          </p:nvPr>
        </p:nvSpPr>
        <p:spPr>
          <a:xfrm>
            <a:off x="1040229" y="18255"/>
            <a:ext cx="10515600" cy="1325563"/>
          </a:xfrm>
        </p:spPr>
        <p:txBody>
          <a:bodyPr/>
          <a:lstStyle/>
          <a:p>
            <a:r>
              <a:rPr lang="en-CA"/>
              <a:t>Example: Public Engagement Considerations </a:t>
            </a:r>
          </a:p>
        </p:txBody>
      </p:sp>
      <p:pic>
        <p:nvPicPr>
          <p:cNvPr id="7" name="Content Placeholder 6" descr="Public Engagement considerations for SDOs. Left to right: Communicate in two official languages, high-effort, highly fixed existing practice. Communicate in other languages (ASL, LSQ, etc.), high-effort, highly flexible, new practice. Simple language glossary, medium-effort, somewhat fixed, existing practice. Seek opportunities outside of Enquire stage, medium effort, somewhat flexible new practice. Capacity building, high-effort, more flexible new practice. Multiple modalities, flexible formats, medium effort more flexible existing practice. ">
            <a:extLst>
              <a:ext uri="{FF2B5EF4-FFF2-40B4-BE49-F238E27FC236}">
                <a16:creationId xmlns:a16="http://schemas.microsoft.com/office/drawing/2014/main" id="{5FE263BE-38EF-EFB9-C6F7-764EFFF4E439}"/>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rcRect t="9756" b="28026"/>
          <a:stretch/>
        </p:blipFill>
        <p:spPr>
          <a:xfrm>
            <a:off x="2852859" y="1236242"/>
            <a:ext cx="6486282" cy="5222636"/>
          </a:xfrm>
        </p:spPr>
      </p:pic>
    </p:spTree>
    <p:extLst>
      <p:ext uri="{BB962C8B-B14F-4D97-AF65-F5344CB8AC3E}">
        <p14:creationId xmlns:p14="http://schemas.microsoft.com/office/powerpoint/2010/main" val="537273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EEB5246F8D34D87392A879C68D0A5" ma:contentTypeVersion="38" ma:contentTypeDescription="Create a new document." ma:contentTypeScope="" ma:versionID="7adb278b12dc1f05acee314644efa93d">
  <xsd:schema xmlns:xsd="http://www.w3.org/2001/XMLSchema" xmlns:xs="http://www.w3.org/2001/XMLSchema" xmlns:p="http://schemas.microsoft.com/office/2006/metadata/properties" xmlns:ns2="3810bbb0-805d-4174-b201-b8ac831d9122" xmlns:ns3="6ea734de-9330-4743-840c-7073bd5cb23a" targetNamespace="http://schemas.microsoft.com/office/2006/metadata/properties" ma:root="true" ma:fieldsID="d552a5f6db0243e808f7daf47d52a20d" ns2:_="" ns3:_="">
    <xsd:import namespace="3810bbb0-805d-4174-b201-b8ac831d9122"/>
    <xsd:import namespace="6ea734de-9330-4743-840c-7073bd5cb2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Teams_Channel_Section_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10bbb0-805d-4174-b201-b8ac831d91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Leaders" ma:index="29"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0"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1"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Leaders" ma:index="34" nillable="true" ma:displayName="Invited Leaders" ma:internalName="Invited_Leaders">
      <xsd:simpleType>
        <xsd:restriction base="dms:Note">
          <xsd:maxLength value="255"/>
        </xsd:restriction>
      </xsd:simpleType>
    </xsd:element>
    <xsd:element name="Invited_Members" ma:index="35" nillable="true" ma:displayName="Invited Members" ma:internalName="Invited_Member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Leaders_Only_SectionGroup" ma:index="37" nillable="true" ma:displayName="Has Leaders Only SectionGroup" ma:internalName="Has_Leaders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lcf76f155ced4ddcb4097134ff3c332f" ma:index="42" nillable="true" ma:taxonomy="true" ma:internalName="lcf76f155ced4ddcb4097134ff3c332f" ma:taxonomyFieldName="MediaServiceImageTags" ma:displayName="Image Tags" ma:readOnly="false" ma:fieldId="{5cf76f15-5ced-4ddc-b409-7134ff3c332f}" ma:taxonomyMulti="true" ma:sspId="0686fead-1ccd-4025-a17a-cc234994b5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44" nillable="true" ma:displayName="MediaServiceObjectDetectorVersions" ma:hidden="true" ma:indexed="true" ma:internalName="MediaServiceObjectDetectorVersions" ma:readOnly="true">
      <xsd:simpleType>
        <xsd:restriction base="dms:Text"/>
      </xsd:simpleType>
    </xsd:element>
    <xsd:element name="MediaServiceSearchProperties" ma:index="4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ea734de-9330-4743-840c-7073bd5cb2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43" nillable="true" ma:displayName="Taxonomy Catch All Column" ma:hidden="true" ma:list="{f5597f7f-8256-409d-9a80-5aebe9a40e3a}" ma:internalName="TaxCatchAll" ma:showField="CatchAllData" ma:web="6ea734de-9330-4743-840c-7073bd5cb2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3810bbb0-805d-4174-b201-b8ac831d9122" xsi:nil="true"/>
    <Distribution_Groups xmlns="3810bbb0-805d-4174-b201-b8ac831d9122" xsi:nil="true"/>
    <lcf76f155ced4ddcb4097134ff3c332f xmlns="3810bbb0-805d-4174-b201-b8ac831d9122">
      <Terms xmlns="http://schemas.microsoft.com/office/infopath/2007/PartnerControls"/>
    </lcf76f155ced4ddcb4097134ff3c332f>
    <Members xmlns="3810bbb0-805d-4174-b201-b8ac831d9122">
      <UserInfo>
        <DisplayName/>
        <AccountId xsi:nil="true"/>
        <AccountType/>
      </UserInfo>
    </Members>
    <Member_Groups xmlns="3810bbb0-805d-4174-b201-b8ac831d9122">
      <UserInfo>
        <DisplayName/>
        <AccountId xsi:nil="true"/>
        <AccountType/>
      </UserInfo>
    </Member_Groups>
    <Teams_Channel_Section_Location xmlns="3810bbb0-805d-4174-b201-b8ac831d9122" xsi:nil="true"/>
    <AppVersion xmlns="3810bbb0-805d-4174-b201-b8ac831d9122" xsi:nil="true"/>
    <Owner xmlns="3810bbb0-805d-4174-b201-b8ac831d9122">
      <UserInfo>
        <DisplayName/>
        <AccountId xsi:nil="true"/>
        <AccountType/>
      </UserInfo>
    </Owner>
    <DefaultSectionNames xmlns="3810bbb0-805d-4174-b201-b8ac831d9122" xsi:nil="true"/>
    <Is_Collaboration_Space_Locked xmlns="3810bbb0-805d-4174-b201-b8ac831d9122" xsi:nil="true"/>
    <TeamsChannelId xmlns="3810bbb0-805d-4174-b201-b8ac831d9122" xsi:nil="true"/>
    <Invited_Leaders xmlns="3810bbb0-805d-4174-b201-b8ac831d9122" xsi:nil="true"/>
    <FolderType xmlns="3810bbb0-805d-4174-b201-b8ac831d9122" xsi:nil="true"/>
    <CultureName xmlns="3810bbb0-805d-4174-b201-b8ac831d9122" xsi:nil="true"/>
    <TaxCatchAll xmlns="6ea734de-9330-4743-840c-7073bd5cb23a" xsi:nil="true"/>
    <IsNotebookLocked xmlns="3810bbb0-805d-4174-b201-b8ac831d9122" xsi:nil="true"/>
    <Leaders xmlns="3810bbb0-805d-4174-b201-b8ac831d9122">
      <UserInfo>
        <DisplayName/>
        <AccountId xsi:nil="true"/>
        <AccountType/>
      </UserInfo>
    </Leaders>
    <Math_Settings xmlns="3810bbb0-805d-4174-b201-b8ac831d9122" xsi:nil="true"/>
    <Has_Leaders_Only_SectionGroup xmlns="3810bbb0-805d-4174-b201-b8ac831d9122" xsi:nil="true"/>
    <Invited_Members xmlns="3810bbb0-805d-4174-b201-b8ac831d9122" xsi:nil="true"/>
    <LMS_Mappings xmlns="3810bbb0-805d-4174-b201-b8ac831d9122" xsi:nil="true"/>
    <Templates xmlns="3810bbb0-805d-4174-b201-b8ac831d9122" xsi:nil="true"/>
    <Self_Registration_Enabled xmlns="3810bbb0-805d-4174-b201-b8ac831d9122" xsi:nil="true"/>
  </documentManagement>
</p:properties>
</file>

<file path=customXml/itemProps1.xml><?xml version="1.0" encoding="utf-8"?>
<ds:datastoreItem xmlns:ds="http://schemas.openxmlformats.org/officeDocument/2006/customXml" ds:itemID="{1F57A8EC-E66C-4FF4-8E9B-D8B7937D8EE3}"/>
</file>

<file path=customXml/itemProps2.xml><?xml version="1.0" encoding="utf-8"?>
<ds:datastoreItem xmlns:ds="http://schemas.openxmlformats.org/officeDocument/2006/customXml" ds:itemID="{25A274E6-47B4-4A73-9F39-41AE9171971E}"/>
</file>

<file path=customXml/itemProps3.xml><?xml version="1.0" encoding="utf-8"?>
<ds:datastoreItem xmlns:ds="http://schemas.openxmlformats.org/officeDocument/2006/customXml" ds:itemID="{90604B37-F1CD-461F-8DEC-426BE26BB819}"/>
</file>

<file path=docProps/app.xml><?xml version="1.0" encoding="utf-8"?>
<Properties xmlns="http://schemas.openxmlformats.org/officeDocument/2006/extended-properties" xmlns:vt="http://schemas.openxmlformats.org/officeDocument/2006/docPropsVTypes">
  <Template>Office Theme</Template>
  <TotalTime>0</TotalTime>
  <Words>262</Words>
  <Application>Microsoft Macintosh PowerPoint</Application>
  <PresentationFormat>Widescreen</PresentationFormat>
  <Paragraphs>64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Improving Standards Development Processes</vt:lpstr>
      <vt:lpstr>16 recommendations for Standards Development Processes (1-8)</vt:lpstr>
      <vt:lpstr>16 recommendations for Standards Development Processes (9-16)</vt:lpstr>
      <vt:lpstr>Standards Development Process Gameboard</vt:lpstr>
      <vt:lpstr>The Instrument</vt:lpstr>
      <vt:lpstr>Areas Denoting Degrees of Flexibility</vt:lpstr>
      <vt:lpstr>Effort and Opportunities</vt:lpstr>
      <vt:lpstr>Example: General Considerations for an SDO</vt:lpstr>
      <vt:lpstr>Example: Public Engagement Considerations </vt:lpstr>
      <vt:lpstr>A Call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Standards Development Processes</dc:title>
  <dc:creator>Jess Mitchell</dc:creator>
  <cp:lastModifiedBy>Jess Mitchell</cp:lastModifiedBy>
  <cp:revision>1</cp:revision>
  <dcterms:created xsi:type="dcterms:W3CDTF">2024-04-01T22:14:55Z</dcterms:created>
  <dcterms:modified xsi:type="dcterms:W3CDTF">2024-04-01T22:15:46Z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0x010100DDAEEB5246F8D34D87392A879C68D0A5</vt:lpwstr>
  </property>
</Properties>
</file>