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603d389e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d603d389e2_2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03d389e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d603d389e2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603d38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603d389e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03d389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603d389e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603d389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d603d389e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603d389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d603d389e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03d389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d603d389e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603d38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d603d389e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603d389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603d389e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03d389e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d603d389e2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03d389e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d603d389e2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603d389e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d603d389e2_2_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603d389e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d603d389e2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03d389e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603d389e2_2_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03d389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603d389e2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721e48b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721e48b1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2a0228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82a02281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03d389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603d389e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603d389e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603d389e2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603d389e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603d389e2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iagram&#10;&#10;Description automatically generate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257175" y="321389"/>
            <a:ext cx="8629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257175" y="321389"/>
            <a:ext cx="8629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257175" y="838200"/>
            <a:ext cx="86298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entury Gothic"/>
              <a:buChar char="–"/>
              <a:defRPr b="0" i="0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Char char="–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mmunityinviter.com/apps/inclusive-naming/invite" TargetMode="External"/><Relationship Id="rId4" Type="http://schemas.openxmlformats.org/officeDocument/2006/relationships/hyperlink" Target="mailto:ws-language@inclusivenaming.org" TargetMode="External"/><Relationship Id="rId5" Type="http://schemas.openxmlformats.org/officeDocument/2006/relationships/hyperlink" Target="https://groups.google.com/u/1/a/inclusivenaming.org/g/ws-language" TargetMode="External"/><Relationship Id="rId6" Type="http://schemas.openxmlformats.org/officeDocument/2006/relationships/hyperlink" Target="https://inclusivenaming.org/calenda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mmunityinviter.com/apps/inclusive-naming/invite" TargetMode="External"/><Relationship Id="rId4" Type="http://schemas.openxmlformats.org/officeDocument/2006/relationships/hyperlink" Target="mailto:ws-oss@inclusivenaming.org" TargetMode="External"/><Relationship Id="rId5" Type="http://schemas.openxmlformats.org/officeDocument/2006/relationships/hyperlink" Target="https://groups.google.com/u/2/a/inclusivenaming.org/g/ws-oss" TargetMode="External"/><Relationship Id="rId6" Type="http://schemas.openxmlformats.org/officeDocument/2006/relationships/hyperlink" Target="https://inclusivenaming.org/calenda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mmunityinviter.com/apps/inclusive-naming/invite" TargetMode="External"/><Relationship Id="rId4" Type="http://schemas.openxmlformats.org/officeDocument/2006/relationships/hyperlink" Target="mailto:ws-company@inclusivenaming.org" TargetMode="External"/><Relationship Id="rId5" Type="http://schemas.openxmlformats.org/officeDocument/2006/relationships/hyperlink" Target="https://groups.google.com/u/2/a/inclusivenaming.org/g/ws-company" TargetMode="External"/><Relationship Id="rId6" Type="http://schemas.openxmlformats.org/officeDocument/2006/relationships/hyperlink" Target="https://inclusivenaming.org/calenda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mmunityinviter.com/apps/inclusive-naming/invite" TargetMode="External"/><Relationship Id="rId4" Type="http://schemas.openxmlformats.org/officeDocument/2006/relationships/hyperlink" Target="mailto:ws-standards@inclusivenaming.org" TargetMode="External"/><Relationship Id="rId5" Type="http://schemas.openxmlformats.org/officeDocument/2006/relationships/hyperlink" Target="https://groups.google.com/u/2/a/inclusivenaming.org/g/ws-standards" TargetMode="External"/><Relationship Id="rId6" Type="http://schemas.openxmlformats.org/officeDocument/2006/relationships/hyperlink" Target="https://inclusivenaming.org/calendar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witter.com/inclusivenaming" TargetMode="External"/><Relationship Id="rId4" Type="http://schemas.openxmlformats.org/officeDocument/2006/relationships/hyperlink" Target="https://www.linkedin.com/company/inclusive-naming/" TargetMode="External"/><Relationship Id="rId5" Type="http://schemas.openxmlformats.org/officeDocument/2006/relationships/hyperlink" Target="https://docs.google.com/document/d/1_AHADPNC-VFN7LxsMfEU27jzEXkTaNZ5AD-WosLqF9o/edi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mmunityinviter.com/apps/inclusive-naming/invite" TargetMode="External"/><Relationship Id="rId4" Type="http://schemas.openxmlformats.org/officeDocument/2006/relationships/hyperlink" Target="https://inclusive-naming.slack.com/archives/C01K57AHD9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inclusivenaming.org/" TargetMode="Externa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7" Type="http://schemas.openxmlformats.org/officeDocument/2006/relationships/image" Target="../media/image5.jp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mmunityinviter.com/apps/inclusive-naming/invite" TargetMode="External"/><Relationship Id="rId4" Type="http://schemas.openxmlformats.org/officeDocument/2006/relationships/hyperlink" Target="mailto:inclusivenaming@googlegroups.com" TargetMode="External"/><Relationship Id="rId5" Type="http://schemas.openxmlformats.org/officeDocument/2006/relationships/hyperlink" Target="https://groups.google.com/u/2/g/inclusivenaming" TargetMode="External"/><Relationship Id="rId6" Type="http://schemas.openxmlformats.org/officeDocument/2006/relationships/hyperlink" Target="mailto:inclusivenaming+subscribe@googlegroups.com" TargetMode="External"/><Relationship Id="rId7" Type="http://schemas.openxmlformats.org/officeDocument/2006/relationships/hyperlink" Target="https://inclusivenaming.org/calenda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jp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Language</a:t>
            </a:r>
            <a:endParaRPr sz="1100"/>
          </a:p>
        </p:txBody>
      </p:sp>
      <p:sp>
        <p:nvSpPr>
          <p:cNvPr id="211" name="Google Shape;211;p37"/>
          <p:cNvSpPr txBox="1"/>
          <p:nvPr/>
        </p:nvSpPr>
        <p:spPr>
          <a:xfrm>
            <a:off x="293400" y="894099"/>
            <a:ext cx="78867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Leads: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Celeste Horgan, CNCF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Larry Kunz, Extreme Networks 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Working on a list of 26 initial recommendations – later this month!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Refining our evaluation framework to represent the group’s process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Language: Get involved</a:t>
            </a:r>
            <a:endParaRPr b="1" sz="3300">
              <a:solidFill>
                <a:srgbClr val="3C0243"/>
              </a:solidFill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293400" y="894111"/>
            <a:ext cx="78867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Slack:</a:t>
            </a:r>
            <a:r>
              <a:rPr lang="en" sz="1800">
                <a:solidFill>
                  <a:srgbClr val="3F3F3F"/>
                </a:solidFill>
              </a:rPr>
              <a:t> Inclusive Naming Initiative </a:t>
            </a:r>
            <a:r>
              <a:rPr b="1" lang="en" sz="1800">
                <a:solidFill>
                  <a:srgbClr val="3F3F3F"/>
                </a:solidFill>
              </a:rPr>
              <a:t>#ws-language</a:t>
            </a:r>
            <a:r>
              <a:rPr lang="en" sz="1800">
                <a:solidFill>
                  <a:srgbClr val="3F3F3F"/>
                </a:solidFill>
              </a:rPr>
              <a:t> channel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(get an invite: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https://communityinviter.com/apps/inclusive-naming/invite</a:t>
            </a:r>
            <a:r>
              <a:rPr lang="en" sz="1300">
                <a:solidFill>
                  <a:srgbClr val="3F3F3F"/>
                </a:solidFill>
              </a:rPr>
              <a:t>) </a:t>
            </a:r>
            <a:br>
              <a:rPr lang="en" sz="1300">
                <a:solidFill>
                  <a:srgbClr val="3F3F3F"/>
                </a:solidFill>
              </a:rPr>
            </a:br>
            <a:endParaRPr sz="13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Mailing list: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ws-language@inclusivenaming.org</a:t>
            </a:r>
            <a:r>
              <a:rPr lang="en" sz="1800">
                <a:solidFill>
                  <a:srgbClr val="3F3F3F"/>
                </a:solidFill>
              </a:rPr>
              <a:t> 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(join: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https://groups.google.com/u/1/a/inclusivenaming.org/g/ws-language</a:t>
            </a:r>
            <a:r>
              <a:rPr lang="en" sz="1300">
                <a:solidFill>
                  <a:srgbClr val="3F3F3F"/>
                </a:solidFill>
              </a:rPr>
              <a:t>) </a:t>
            </a:r>
            <a:br>
              <a:rPr lang="en" sz="1800">
                <a:solidFill>
                  <a:srgbClr val="3F3F3F"/>
                </a:solidFill>
              </a:rPr>
            </a:b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Meetings: </a:t>
            </a:r>
            <a:r>
              <a:rPr lang="en" sz="1800">
                <a:solidFill>
                  <a:srgbClr val="3F3F3F"/>
                </a:solidFill>
              </a:rPr>
              <a:t>Every 2nd Tuesday @ 11:30am - 12pm PST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(see on the meeting calendar: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https://inclusivenaming.org/calendar/</a:t>
            </a:r>
            <a:r>
              <a:rPr lang="en" sz="1300">
                <a:solidFill>
                  <a:srgbClr val="3F3F3F"/>
                </a:solidFill>
              </a:rPr>
              <a:t> and join the mailing list for an invite)</a:t>
            </a:r>
            <a:endParaRPr sz="13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Open Source</a:t>
            </a:r>
            <a:endParaRPr sz="1100"/>
          </a:p>
        </p:txBody>
      </p:sp>
      <p:sp>
        <p:nvSpPr>
          <p:cNvPr id="223" name="Google Shape;223;p39"/>
          <p:cNvSpPr txBox="1"/>
          <p:nvPr/>
        </p:nvSpPr>
        <p:spPr>
          <a:xfrm>
            <a:off x="293400" y="894107"/>
            <a:ext cx="78867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Leads: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Stephen Augustus, Cisco 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Celeste Horgan, CNCF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Dale Davis Jones, IBM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Jason Brooks, Red Hat 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Accepting and housing new open source projects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Writing guidance documentation for OSS projects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Machine readable formats for the language recommendations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Open Source: Get involved</a:t>
            </a:r>
            <a:endParaRPr b="1" sz="3300">
              <a:solidFill>
                <a:srgbClr val="3C0243"/>
              </a:solidFill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293400" y="894111"/>
            <a:ext cx="78867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Slack:</a:t>
            </a:r>
            <a:r>
              <a:rPr lang="en" sz="1800">
                <a:solidFill>
                  <a:srgbClr val="3F3F3F"/>
                </a:solidFill>
              </a:rPr>
              <a:t> Inclusive Naming Initiative </a:t>
            </a:r>
            <a:r>
              <a:rPr b="1" lang="en" sz="1800">
                <a:solidFill>
                  <a:srgbClr val="3F3F3F"/>
                </a:solidFill>
              </a:rPr>
              <a:t>#ws-open-source</a:t>
            </a:r>
            <a:r>
              <a:rPr lang="en" sz="1800">
                <a:solidFill>
                  <a:srgbClr val="3F3F3F"/>
                </a:solidFill>
              </a:rPr>
              <a:t> channel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(get an invite: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https://communityinviter.com/apps/inclusive-naming/invite</a:t>
            </a:r>
            <a:r>
              <a:rPr lang="en" sz="1300">
                <a:solidFill>
                  <a:srgbClr val="3F3F3F"/>
                </a:solidFill>
              </a:rPr>
              <a:t>) </a:t>
            </a:r>
            <a:br>
              <a:rPr lang="en" sz="1300">
                <a:solidFill>
                  <a:srgbClr val="3F3F3F"/>
                </a:solidFill>
              </a:rPr>
            </a:br>
            <a:endParaRPr sz="13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Mailing list: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ws-oss@inclusivenaming.org</a:t>
            </a:r>
            <a:r>
              <a:rPr lang="en" sz="1800">
                <a:solidFill>
                  <a:srgbClr val="3F3F3F"/>
                </a:solidFill>
              </a:rPr>
              <a:t> 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(join: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https://groups.google.com/u/2/a/inclusivenaming.org/g/ws-oss</a:t>
            </a:r>
            <a:r>
              <a:rPr lang="en" sz="1300">
                <a:solidFill>
                  <a:srgbClr val="3F3F3F"/>
                </a:solidFill>
              </a:rPr>
              <a:t>) </a:t>
            </a:r>
            <a:r>
              <a:rPr lang="en" sz="1300">
                <a:solidFill>
                  <a:srgbClr val="3F3F3F"/>
                </a:solidFill>
              </a:rPr>
              <a:t> </a:t>
            </a:r>
            <a:br>
              <a:rPr lang="en" sz="1800">
                <a:solidFill>
                  <a:srgbClr val="3F3F3F"/>
                </a:solidFill>
              </a:rPr>
            </a:b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Meetings: </a:t>
            </a:r>
            <a:r>
              <a:rPr lang="en" sz="1800">
                <a:solidFill>
                  <a:srgbClr val="3F3F3F"/>
                </a:solidFill>
              </a:rPr>
              <a:t>Every 2nd Monday @ 10:30am - 11am PST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(see on the meeting calendar: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https://inclusivenaming.org/calendar/</a:t>
            </a:r>
            <a:r>
              <a:rPr lang="en" sz="1300">
                <a:solidFill>
                  <a:srgbClr val="3F3F3F"/>
                </a:solidFill>
              </a:rPr>
              <a:t> and join the mailing list for an invite)</a:t>
            </a:r>
            <a:endParaRPr sz="13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Company</a:t>
            </a:r>
            <a:endParaRPr sz="1100"/>
          </a:p>
        </p:txBody>
      </p:sp>
      <p:sp>
        <p:nvSpPr>
          <p:cNvPr id="235" name="Google Shape;235;p41"/>
          <p:cNvSpPr txBox="1"/>
          <p:nvPr/>
        </p:nvSpPr>
        <p:spPr>
          <a:xfrm>
            <a:off x="293400" y="894107"/>
            <a:ext cx="78867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Leads: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Andre Pellet, Dell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Monica Rush, Microsoft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Drafting a survey on working with corporate level suppliers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Leading on content guidance for companies – how does an enterprise organization make this kind of change?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Company: Get involved</a:t>
            </a:r>
            <a:endParaRPr b="1" sz="3300">
              <a:solidFill>
                <a:srgbClr val="3C0243"/>
              </a:solidFill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293400" y="894111"/>
            <a:ext cx="78867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Slack:</a:t>
            </a:r>
            <a:r>
              <a:rPr lang="en" sz="1800">
                <a:solidFill>
                  <a:srgbClr val="3F3F3F"/>
                </a:solidFill>
              </a:rPr>
              <a:t> Inclusive Naming Initiative </a:t>
            </a:r>
            <a:r>
              <a:rPr b="1" lang="en" sz="1800">
                <a:solidFill>
                  <a:srgbClr val="3F3F3F"/>
                </a:solidFill>
              </a:rPr>
              <a:t>#ws-company</a:t>
            </a:r>
            <a:r>
              <a:rPr lang="en" sz="1800">
                <a:solidFill>
                  <a:srgbClr val="3F3F3F"/>
                </a:solidFill>
              </a:rPr>
              <a:t> channel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(get an invite: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https://communityinviter.com/apps/inclusive-naming/invite</a:t>
            </a:r>
            <a:r>
              <a:rPr lang="en" sz="1300">
                <a:solidFill>
                  <a:srgbClr val="3F3F3F"/>
                </a:solidFill>
              </a:rPr>
              <a:t>) </a:t>
            </a:r>
            <a:br>
              <a:rPr lang="en" sz="1300">
                <a:solidFill>
                  <a:srgbClr val="3F3F3F"/>
                </a:solidFill>
              </a:rPr>
            </a:br>
            <a:endParaRPr sz="13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Mailing list: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ws-company@inclusivenaming.org</a:t>
            </a:r>
            <a:r>
              <a:rPr lang="en" sz="1800">
                <a:solidFill>
                  <a:srgbClr val="3F3F3F"/>
                </a:solidFill>
              </a:rPr>
              <a:t> 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(join: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https://groups.google.com/u/2/a/inclusivenaming.org/g/ws-oss</a:t>
            </a:r>
            <a:r>
              <a:rPr lang="en" sz="1300">
                <a:solidFill>
                  <a:srgbClr val="3F3F3F"/>
                </a:solidFill>
              </a:rPr>
              <a:t>)  </a:t>
            </a:r>
            <a:br>
              <a:rPr lang="en" sz="1800">
                <a:solidFill>
                  <a:srgbClr val="3F3F3F"/>
                </a:solidFill>
              </a:rPr>
            </a:b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Meetings: </a:t>
            </a:r>
            <a:r>
              <a:rPr lang="en" sz="1800">
                <a:solidFill>
                  <a:srgbClr val="3F3F3F"/>
                </a:solidFill>
              </a:rPr>
              <a:t>Every 2nd Thursday @ 11am - 12pm PST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(see on the meeting calendar: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https://inclusivenaming.org/calendar/</a:t>
            </a:r>
            <a:r>
              <a:rPr lang="en" sz="1300">
                <a:solidFill>
                  <a:srgbClr val="3F3F3F"/>
                </a:solidFill>
              </a:rPr>
              <a:t> and join the mailing list for an invite)</a:t>
            </a:r>
            <a:endParaRPr sz="13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Standards</a:t>
            </a:r>
            <a:endParaRPr sz="1100"/>
          </a:p>
        </p:txBody>
      </p:sp>
      <p:sp>
        <p:nvSpPr>
          <p:cNvPr id="247" name="Google Shape;247;p43"/>
          <p:cNvSpPr txBox="1"/>
          <p:nvPr/>
        </p:nvSpPr>
        <p:spPr>
          <a:xfrm>
            <a:off x="293400" y="894125"/>
            <a:ext cx="45723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F3F3F"/>
                </a:solidFill>
              </a:rPr>
              <a:t>Leads: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Joanna Lee, Gesmer Upgrove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Matthew Schnoor, Intel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F3F3F"/>
                </a:solidFill>
              </a:rPr>
              <a:t>Gathering data from SDOs on their progress on the journey of replacing harmful language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F3F3F"/>
                </a:solidFill>
              </a:rPr>
              <a:t>Collecting and sharing resources for SDOs that need assistance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F3F3F"/>
                </a:solidFill>
              </a:rPr>
              <a:t>Serving as a conduit to the work that other workstreams are producing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000" y="1278077"/>
            <a:ext cx="3734176" cy="20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Standards: Get involved</a:t>
            </a:r>
            <a:endParaRPr b="1" sz="3300">
              <a:solidFill>
                <a:srgbClr val="3C0243"/>
              </a:solidFill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293400" y="894111"/>
            <a:ext cx="78867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Slack:</a:t>
            </a:r>
            <a:r>
              <a:rPr lang="en" sz="1800">
                <a:solidFill>
                  <a:srgbClr val="3F3F3F"/>
                </a:solidFill>
              </a:rPr>
              <a:t> Inclusive Naming Initiative </a:t>
            </a:r>
            <a:r>
              <a:rPr b="1" lang="en" sz="1800">
                <a:solidFill>
                  <a:srgbClr val="3F3F3F"/>
                </a:solidFill>
              </a:rPr>
              <a:t>#ws-standards</a:t>
            </a:r>
            <a:r>
              <a:rPr lang="en" sz="1800">
                <a:solidFill>
                  <a:srgbClr val="3F3F3F"/>
                </a:solidFill>
              </a:rPr>
              <a:t> channel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(get an invite: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https://communityinviter.com/apps/inclusive-naming/invite</a:t>
            </a:r>
            <a:r>
              <a:rPr lang="en" sz="1300">
                <a:solidFill>
                  <a:srgbClr val="3F3F3F"/>
                </a:solidFill>
              </a:rPr>
              <a:t>) </a:t>
            </a:r>
            <a:br>
              <a:rPr lang="en" sz="1300">
                <a:solidFill>
                  <a:srgbClr val="3F3F3F"/>
                </a:solidFill>
              </a:rPr>
            </a:br>
            <a:endParaRPr sz="13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Mailing list: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ws-standards@inclusivenaming.org</a:t>
            </a:r>
            <a:r>
              <a:rPr lang="en" sz="1800">
                <a:solidFill>
                  <a:srgbClr val="3F3F3F"/>
                </a:solidFill>
              </a:rPr>
              <a:t> 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(join: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https://groups.google.com/u/2/a/inclusivenaming.org/g/ws-standards</a:t>
            </a:r>
            <a:r>
              <a:rPr lang="en" sz="1300">
                <a:solidFill>
                  <a:srgbClr val="3F3F3F"/>
                </a:solidFill>
              </a:rPr>
              <a:t>)  </a:t>
            </a:r>
            <a:br>
              <a:rPr lang="en" sz="1800">
                <a:solidFill>
                  <a:srgbClr val="3F3F3F"/>
                </a:solidFill>
              </a:rPr>
            </a:b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Meetings: </a:t>
            </a:r>
            <a:r>
              <a:rPr lang="en" sz="1800">
                <a:solidFill>
                  <a:srgbClr val="3F3F3F"/>
                </a:solidFill>
              </a:rPr>
              <a:t>Every 2nd Thursday @ 10am - 11am PST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(see on the meeting calendar: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https://inclusivenaming.org/calendar/</a:t>
            </a:r>
            <a:r>
              <a:rPr lang="en" sz="1300">
                <a:solidFill>
                  <a:srgbClr val="3F3F3F"/>
                </a:solidFill>
              </a:rPr>
              <a:t> and join the mailing list for an invite)</a:t>
            </a:r>
            <a:endParaRPr sz="13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Marketing</a:t>
            </a:r>
            <a:endParaRPr sz="1100"/>
          </a:p>
        </p:txBody>
      </p:sp>
      <p:sp>
        <p:nvSpPr>
          <p:cNvPr id="260" name="Google Shape;260;p45"/>
          <p:cNvSpPr txBox="1"/>
          <p:nvPr/>
        </p:nvSpPr>
        <p:spPr>
          <a:xfrm>
            <a:off x="293400" y="894104"/>
            <a:ext cx="7886700" cy="4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Leads:</a:t>
            </a:r>
            <a:endParaRPr sz="1900"/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Bill Mulligan, CNCF</a:t>
            </a:r>
            <a:endParaRPr sz="1900"/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Priyanka Sharma, CNCF</a:t>
            </a:r>
            <a:endParaRPr sz="1900"/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Jim St. Leger, Intel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Twitter</a:t>
            </a:r>
            <a:r>
              <a:rPr lang="en" sz="1900">
                <a:solidFill>
                  <a:srgbClr val="212529"/>
                </a:solidFill>
                <a:highlight>
                  <a:srgbClr val="FFFFFF"/>
                </a:highlight>
              </a:rPr>
              <a:t> and </a:t>
            </a: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LinkedIn</a:t>
            </a:r>
            <a:r>
              <a:rPr lang="en" sz="1900">
                <a:solidFill>
                  <a:srgbClr val="212529"/>
                </a:solidFill>
                <a:highlight>
                  <a:srgbClr val="FFFFFF"/>
                </a:highlight>
              </a:rPr>
              <a:t> accounts live</a:t>
            </a:r>
            <a:endParaRPr sz="19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12529"/>
                </a:solidFill>
                <a:highlight>
                  <a:srgbClr val="FFFFFF"/>
                </a:highlight>
              </a:rPr>
              <a:t>Blog launched</a:t>
            </a:r>
            <a:endParaRPr sz="19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Media One pager developed</a:t>
            </a:r>
            <a:endParaRPr sz="19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12529"/>
                </a:solidFill>
                <a:highlight>
                  <a:srgbClr val="FFFFFF"/>
                </a:highlight>
              </a:rPr>
              <a:t>More logos added to the wall</a:t>
            </a:r>
            <a:endParaRPr sz="19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3C0243"/>
                </a:solidFill>
              </a:rPr>
              <a:t>WS Marketing: Get involved</a:t>
            </a:r>
            <a:endParaRPr b="1" sz="3300">
              <a:solidFill>
                <a:srgbClr val="3C0243"/>
              </a:solidFill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293400" y="894099"/>
            <a:ext cx="7886700" cy="3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Handles marketing, events, and membership for the Inclusive Naming Initiative.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Leads: Bill Mulligan, Jim St. Leger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Meeting times: Wednesday bi-weekly @ 16:30 CEST</a:t>
            </a:r>
            <a:endParaRPr sz="2400">
              <a:solidFill>
                <a:srgbClr val="704BD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Communication methods: </a:t>
            </a:r>
            <a:r>
              <a:rPr lang="en" sz="2400">
                <a:solidFill>
                  <a:srgbClr val="704BD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Inclusive naming initiative slack 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: </a:t>
            </a:r>
            <a:r>
              <a:rPr lang="en" sz="2400">
                <a:solidFill>
                  <a:srgbClr val="704BDB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#ws-marketing</a:t>
            </a:r>
            <a:endParaRPr sz="2400">
              <a:solidFill>
                <a:srgbClr val="704BD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419925" y="1739068"/>
            <a:ext cx="78867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4200"/>
              <a:buFont typeface="Arial"/>
              <a:buNone/>
            </a:pPr>
            <a:r>
              <a:rPr b="1" lang="en" sz="2900">
                <a:solidFill>
                  <a:srgbClr val="3C0243"/>
                </a:solidFill>
              </a:rPr>
              <a:t>Inclusive Naming Initiative:</a:t>
            </a:r>
            <a:br>
              <a:rPr b="1" lang="en" sz="2900">
                <a:solidFill>
                  <a:srgbClr val="3C0243"/>
                </a:solidFill>
              </a:rPr>
            </a:br>
            <a:r>
              <a:rPr b="1" lang="en" sz="2900">
                <a:solidFill>
                  <a:srgbClr val="3C0243"/>
                </a:solidFill>
              </a:rPr>
              <a:t> </a:t>
            </a:r>
            <a:endParaRPr b="1" sz="2900">
              <a:solidFill>
                <a:srgbClr val="3C0243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4200"/>
              <a:buFont typeface="Arial"/>
              <a:buNone/>
            </a:pPr>
            <a:r>
              <a:rPr b="1" lang="en" sz="2900">
                <a:solidFill>
                  <a:srgbClr val="3C0243"/>
                </a:solidFill>
              </a:rPr>
              <a:t>general meeting</a:t>
            </a:r>
            <a:endParaRPr b="1" sz="2900">
              <a:solidFill>
                <a:srgbClr val="3C0243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4200"/>
              <a:buFont typeface="Arial"/>
              <a:buNone/>
            </a:pPr>
            <a:r>
              <a:t/>
            </a:r>
            <a:endParaRPr b="1" sz="2900">
              <a:solidFill>
                <a:srgbClr val="3C0243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4200"/>
              <a:buFont typeface="Arial"/>
              <a:buNone/>
            </a:pPr>
            <a:r>
              <a:t/>
            </a:r>
            <a:endParaRPr b="1" sz="2900">
              <a:solidFill>
                <a:srgbClr val="3C0243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4200"/>
              <a:buFont typeface="Arial"/>
              <a:buNone/>
            </a:pPr>
            <a:r>
              <a:rPr b="1" lang="en" sz="2900">
                <a:solidFill>
                  <a:srgbClr val="3C0243"/>
                </a:solidFill>
              </a:rPr>
              <a:t>(FYI: This is streaming to twitch!)</a:t>
            </a:r>
            <a:endParaRPr b="1" sz="2900">
              <a:solidFill>
                <a:srgbClr val="3C0243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4200"/>
              <a:buFont typeface="Arial"/>
              <a:buNone/>
            </a:pPr>
            <a:r>
              <a:t/>
            </a:r>
            <a:endParaRPr b="1" sz="2900">
              <a:solidFill>
                <a:srgbClr val="3C02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302762" y="-7779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2900">
                <a:solidFill>
                  <a:srgbClr val="3C0243"/>
                </a:solidFill>
              </a:rPr>
              <a:t>Intro: Inclusive Naming Initiative</a:t>
            </a:r>
            <a:endParaRPr sz="700"/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350" y="1323301"/>
            <a:ext cx="1409005" cy="92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386" y="1709529"/>
            <a:ext cx="1978524" cy="31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125" y="2574814"/>
            <a:ext cx="1509450" cy="4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6190" y="2511796"/>
            <a:ext cx="1910291" cy="62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918" y="2409494"/>
            <a:ext cx="1409006" cy="75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5804" y="1488939"/>
            <a:ext cx="1498425" cy="755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36787" y="1488961"/>
            <a:ext cx="1289046" cy="755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61001" y="2681984"/>
            <a:ext cx="1573874" cy="2431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445796" y="34564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62500" lnSpcReduction="10000"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515EA1"/>
              </a:buClr>
              <a:buSzPct val="100000"/>
              <a:buChar char="●"/>
            </a:pPr>
            <a:r>
              <a:rPr lang="en" sz="2400">
                <a:solidFill>
                  <a:srgbClr val="3F4749"/>
                </a:solidFill>
              </a:rPr>
              <a:t>Cross-organizational Collaboration</a:t>
            </a:r>
            <a:endParaRPr sz="2400">
              <a:solidFill>
                <a:srgbClr val="3F4749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EA1"/>
              </a:buClr>
              <a:buSzPct val="100000"/>
              <a:buChar char="●"/>
            </a:pPr>
            <a:r>
              <a:rPr lang="en" sz="2400" u="sng">
                <a:solidFill>
                  <a:srgbClr val="515EA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inclusivenaming.org </a:t>
            </a:r>
            <a:endParaRPr sz="2400">
              <a:solidFill>
                <a:srgbClr val="3F4749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EA1"/>
              </a:buClr>
              <a:buSzPct val="100000"/>
              <a:buChar char="●"/>
            </a:pPr>
            <a:r>
              <a:rPr lang="en" sz="2400">
                <a:solidFill>
                  <a:srgbClr val="3F4749"/>
                </a:solidFill>
              </a:rPr>
              <a:t>Focused on providing meaningful assistance to the critical mass of enthused open source projects and other codebases to make language changes in a thoughtful way that is in sync with the rest of the ecosystem so that we all only have to </a:t>
            </a:r>
            <a:r>
              <a:rPr b="1" lang="en" sz="2400">
                <a:solidFill>
                  <a:srgbClr val="DF156C"/>
                </a:solidFill>
              </a:rPr>
              <a:t>Do It Once! ™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2900">
                <a:solidFill>
                  <a:srgbClr val="3C0243"/>
                </a:solidFill>
              </a:rPr>
              <a:t>Founders</a:t>
            </a:r>
            <a:endParaRPr sz="700"/>
          </a:p>
        </p:txBody>
      </p:sp>
      <p:grpSp>
        <p:nvGrpSpPr>
          <p:cNvPr id="152" name="Google Shape;152;p31"/>
          <p:cNvGrpSpPr/>
          <p:nvPr/>
        </p:nvGrpSpPr>
        <p:grpSpPr>
          <a:xfrm>
            <a:off x="-122950" y="1070450"/>
            <a:ext cx="2298600" cy="1501294"/>
            <a:chOff x="120875" y="1070350"/>
            <a:chExt cx="2298600" cy="1501294"/>
          </a:xfrm>
        </p:grpSpPr>
        <p:pic>
          <p:nvPicPr>
            <p:cNvPr id="153" name="Google Shape;15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125" y="1070350"/>
              <a:ext cx="1172100" cy="11721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54" name="Google Shape;154;p31"/>
            <p:cNvSpPr txBox="1"/>
            <p:nvPr/>
          </p:nvSpPr>
          <p:spPr>
            <a:xfrm>
              <a:off x="120875" y="2289044"/>
              <a:ext cx="2298600" cy="2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Priyanka Sharma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General Manager, CNCF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399" y="1070350"/>
            <a:ext cx="1172100" cy="117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/>
        </p:nvSpPr>
        <p:spPr>
          <a:xfrm>
            <a:off x="2100149" y="2289044"/>
            <a:ext cx="2298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Stephen Augustus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Head of Open Source, Cisco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57" name="Google Shape;157;p31"/>
          <p:cNvGrpSpPr/>
          <p:nvPr/>
        </p:nvGrpSpPr>
        <p:grpSpPr>
          <a:xfrm>
            <a:off x="4472773" y="1070350"/>
            <a:ext cx="2298600" cy="1501294"/>
            <a:chOff x="4701827" y="1070350"/>
            <a:chExt cx="2298600" cy="1501294"/>
          </a:xfrm>
        </p:grpSpPr>
        <p:pic>
          <p:nvPicPr>
            <p:cNvPr id="158" name="Google Shape;158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65677" y="1070350"/>
              <a:ext cx="1170900" cy="11709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59" name="Google Shape;159;p31"/>
            <p:cNvSpPr txBox="1"/>
            <p:nvPr/>
          </p:nvSpPr>
          <p:spPr>
            <a:xfrm>
              <a:off x="4701827" y="2289044"/>
              <a:ext cx="2298600" cy="2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Celeste Horgan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Senior Technical Writer, CNCF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60" name="Google Shape;160;p31"/>
          <p:cNvGrpSpPr/>
          <p:nvPr/>
        </p:nvGrpSpPr>
        <p:grpSpPr>
          <a:xfrm>
            <a:off x="6845389" y="1070450"/>
            <a:ext cx="2298600" cy="1501294"/>
            <a:chOff x="7089214" y="1070350"/>
            <a:chExt cx="2298600" cy="1501294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53064" y="1070350"/>
              <a:ext cx="1170900" cy="11709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62" name="Google Shape;162;p31"/>
            <p:cNvSpPr txBox="1"/>
            <p:nvPr/>
          </p:nvSpPr>
          <p:spPr>
            <a:xfrm>
              <a:off x="7089214" y="2289044"/>
              <a:ext cx="2298600" cy="2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Bill Mulligan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Marketing Manager, CNCF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63" name="Google Shape;163;p31"/>
          <p:cNvGrpSpPr/>
          <p:nvPr/>
        </p:nvGrpSpPr>
        <p:grpSpPr>
          <a:xfrm>
            <a:off x="3014291" y="3339641"/>
            <a:ext cx="2695800" cy="1566909"/>
            <a:chOff x="3224103" y="3339641"/>
            <a:chExt cx="2695800" cy="1566909"/>
          </a:xfrm>
        </p:grpSpPr>
        <p:sp>
          <p:nvSpPr>
            <p:cNvPr id="164" name="Google Shape;164;p31"/>
            <p:cNvSpPr txBox="1"/>
            <p:nvPr/>
          </p:nvSpPr>
          <p:spPr>
            <a:xfrm>
              <a:off x="3224103" y="4558250"/>
              <a:ext cx="26958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Dale Davis Jones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VP &amp; Distinguished Engineer, IBM</a:t>
              </a:r>
              <a:endParaRPr sz="1200"/>
            </a:p>
          </p:txBody>
        </p:sp>
        <p:pic>
          <p:nvPicPr>
            <p:cNvPr id="165" name="Google Shape;165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86853" y="3339641"/>
              <a:ext cx="1170300" cy="1170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31"/>
          <p:cNvGrpSpPr/>
          <p:nvPr/>
        </p:nvGrpSpPr>
        <p:grpSpPr>
          <a:xfrm>
            <a:off x="6060971" y="3339641"/>
            <a:ext cx="2695800" cy="1566909"/>
            <a:chOff x="6323446" y="3339641"/>
            <a:chExt cx="2695800" cy="1566909"/>
          </a:xfrm>
        </p:grpSpPr>
        <p:sp>
          <p:nvSpPr>
            <p:cNvPr id="167" name="Google Shape;167;p31"/>
            <p:cNvSpPr txBox="1"/>
            <p:nvPr/>
          </p:nvSpPr>
          <p:spPr>
            <a:xfrm>
              <a:off x="6323446" y="4558250"/>
              <a:ext cx="26958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Jason Brooks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OSPO </a:t>
              </a:r>
              <a:r>
                <a:rPr lang="en" sz="1200">
                  <a:solidFill>
                    <a:schemeClr val="dk1"/>
                  </a:solidFill>
                </a:rPr>
                <a:t>Manager</a:t>
              </a:r>
              <a:r>
                <a:rPr lang="en" sz="1200"/>
                <a:t>, Red Hat</a:t>
              </a:r>
              <a:endParaRPr sz="1200"/>
            </a:p>
          </p:txBody>
        </p:sp>
        <p:pic>
          <p:nvPicPr>
            <p:cNvPr id="168" name="Google Shape;168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86196" y="3339641"/>
              <a:ext cx="1170300" cy="1170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31"/>
          <p:cNvGrpSpPr/>
          <p:nvPr/>
        </p:nvGrpSpPr>
        <p:grpSpPr>
          <a:xfrm>
            <a:off x="-32390" y="3339650"/>
            <a:ext cx="2695800" cy="1566912"/>
            <a:chOff x="563135" y="3339650"/>
            <a:chExt cx="2695800" cy="1566912"/>
          </a:xfrm>
        </p:grpSpPr>
        <p:sp>
          <p:nvSpPr>
            <p:cNvPr id="170" name="Google Shape;170;p31"/>
            <p:cNvSpPr txBox="1"/>
            <p:nvPr/>
          </p:nvSpPr>
          <p:spPr>
            <a:xfrm>
              <a:off x="563135" y="4558262"/>
              <a:ext cx="26958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Ed Warnicke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Distinguished Engineer</a:t>
              </a:r>
              <a:r>
                <a:rPr lang="en" sz="1200"/>
                <a:t>, Cisco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pic>
          <p:nvPicPr>
            <p:cNvPr id="171" name="Google Shape;171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325885" y="3339650"/>
              <a:ext cx="1170300" cy="1170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2500">
                <a:solidFill>
                  <a:srgbClr val="3C0243"/>
                </a:solidFill>
              </a:rPr>
              <a:t>Our goal</a:t>
            </a:r>
            <a:endParaRPr sz="300"/>
          </a:p>
        </p:txBody>
      </p:sp>
      <p:sp>
        <p:nvSpPr>
          <p:cNvPr id="177" name="Google Shape;177;p32"/>
          <p:cNvSpPr txBox="1"/>
          <p:nvPr/>
        </p:nvSpPr>
        <p:spPr>
          <a:xfrm>
            <a:off x="628650" y="1588493"/>
            <a:ext cx="78867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10000"/>
          </a:bodyPr>
          <a:lstStyle/>
          <a:p>
            <a:pPr indent="-635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6666"/>
              <a:buFont typeface="Arial"/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  <a:p>
            <a:pPr indent="-635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6666"/>
              <a:buFont typeface="Arial"/>
              <a:buNone/>
            </a:pPr>
            <a:r>
              <a:rPr b="1" lang="en" sz="2700">
                <a:solidFill>
                  <a:schemeClr val="dk2"/>
                </a:solidFill>
              </a:rPr>
              <a:t>Enable the </a:t>
            </a:r>
            <a:r>
              <a:rPr b="1" lang="en" sz="2700">
                <a:solidFill>
                  <a:schemeClr val="dk2"/>
                </a:solidFill>
              </a:rPr>
              <a:t>industry</a:t>
            </a:r>
            <a:r>
              <a:rPr b="1" lang="en" sz="2700">
                <a:solidFill>
                  <a:schemeClr val="dk2"/>
                </a:solidFill>
              </a:rPr>
              <a:t> to</a:t>
            </a:r>
            <a:endParaRPr b="1" sz="2700">
              <a:solidFill>
                <a:schemeClr val="dk2"/>
              </a:solidFill>
            </a:endParaRPr>
          </a:p>
          <a:p>
            <a:pPr indent="-635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6666"/>
              <a:buFont typeface="Arial"/>
              <a:buNone/>
            </a:pPr>
            <a:r>
              <a:rPr lang="en" sz="2700">
                <a:solidFill>
                  <a:schemeClr val="dk2"/>
                </a:solidFill>
              </a:rPr>
              <a:t>remove harmful and unclear language and replace it with an agreed-upon set of neutral terms by </a:t>
            </a:r>
            <a:r>
              <a:rPr b="1" lang="en" sz="2700">
                <a:solidFill>
                  <a:srgbClr val="3C0243"/>
                </a:solidFill>
              </a:rPr>
              <a:t>providing tangible tools and recognition</a:t>
            </a:r>
            <a:endParaRPr b="1" sz="2700">
              <a:solidFill>
                <a:srgbClr val="3C024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2500">
                <a:solidFill>
                  <a:srgbClr val="3C0243"/>
                </a:solidFill>
              </a:rPr>
              <a:t>How we’re doing it </a:t>
            </a:r>
            <a:endParaRPr sz="300"/>
          </a:p>
        </p:txBody>
      </p:sp>
      <p:sp>
        <p:nvSpPr>
          <p:cNvPr id="183" name="Google Shape;183;p33"/>
          <p:cNvSpPr txBox="1"/>
          <p:nvPr/>
        </p:nvSpPr>
        <p:spPr>
          <a:xfrm>
            <a:off x="628650" y="3145643"/>
            <a:ext cx="78867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635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Trying to get everyone in the same room to drive </a:t>
            </a:r>
            <a:r>
              <a:rPr b="1" lang="en" sz="2500">
                <a:solidFill>
                  <a:schemeClr val="dk2"/>
                </a:solidFill>
              </a:rPr>
              <a:t>consensus-based understanding</a:t>
            </a:r>
            <a:r>
              <a:rPr lang="en" sz="2500">
                <a:solidFill>
                  <a:schemeClr val="dk2"/>
                </a:solidFill>
              </a:rPr>
              <a:t> of replacement terms and support organizations trying to make these changes.</a:t>
            </a:r>
            <a:endParaRPr sz="2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97" y="849950"/>
            <a:ext cx="4056014" cy="22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2500">
                <a:solidFill>
                  <a:srgbClr val="3C0243"/>
                </a:solidFill>
              </a:rPr>
              <a:t>What’s happened since last KubeCon?</a:t>
            </a:r>
            <a:endParaRPr sz="300"/>
          </a:p>
        </p:txBody>
      </p:sp>
      <p:sp>
        <p:nvSpPr>
          <p:cNvPr id="190" name="Google Shape;190;p34"/>
          <p:cNvSpPr txBox="1"/>
          <p:nvPr/>
        </p:nvSpPr>
        <p:spPr>
          <a:xfrm>
            <a:off x="302750" y="916407"/>
            <a:ext cx="78867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Formed workstreams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Work happens in specialized </a:t>
            </a:r>
            <a:r>
              <a:rPr lang="en" sz="1800">
                <a:solidFill>
                  <a:srgbClr val="3F3F3F"/>
                </a:solidFill>
              </a:rPr>
              <a:t>workstreams</a:t>
            </a:r>
            <a:r>
              <a:rPr lang="en" sz="1800">
                <a:solidFill>
                  <a:srgbClr val="3F3F3F"/>
                </a:solidFill>
              </a:rPr>
              <a:t> 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Worked on governance models 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Governance itself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800">
                <a:solidFill>
                  <a:srgbClr val="3F3F3F"/>
                </a:solidFill>
              </a:rPr>
              <a:t>Code of Conduct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Defined deliverables and responsibilities for each workstream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2800">
                <a:solidFill>
                  <a:srgbClr val="3C0243"/>
                </a:solidFill>
              </a:rPr>
              <a:t>Get involved: in general</a:t>
            </a:r>
            <a:endParaRPr b="1" sz="2600">
              <a:solidFill>
                <a:srgbClr val="3C0243"/>
              </a:solidFill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302750" y="916407"/>
            <a:ext cx="78867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Slack:</a:t>
            </a:r>
            <a:r>
              <a:rPr lang="en" sz="1800">
                <a:solidFill>
                  <a:srgbClr val="3F3F3F"/>
                </a:solidFill>
              </a:rPr>
              <a:t> Inclusive Naming Initiative </a:t>
            </a:r>
            <a:endParaRPr sz="1800">
              <a:solidFill>
                <a:srgbClr val="3F3F3F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</a:rPr>
              <a:t>(get an invite: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https://communityinviter.com/apps/inclusive-naming/invite</a:t>
            </a:r>
            <a:r>
              <a:rPr lang="en" sz="1300">
                <a:solidFill>
                  <a:srgbClr val="3F3F3F"/>
                </a:solidFill>
              </a:rPr>
              <a:t>) </a:t>
            </a:r>
            <a:br>
              <a:rPr lang="en" sz="1300">
                <a:solidFill>
                  <a:srgbClr val="3F3F3F"/>
                </a:solidFill>
              </a:rPr>
            </a:br>
            <a:endParaRPr sz="1300">
              <a:solidFill>
                <a:srgbClr val="3F3F3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Mailing list: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inclusivenaming@googlegroups.com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300">
                <a:solidFill>
                  <a:srgbClr val="3F3F3F"/>
                </a:solidFill>
              </a:rPr>
              <a:t>with a Google account</a:t>
            </a:r>
            <a:r>
              <a:rPr lang="en"/>
              <a:t>: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https://groups.google.com/u/2/g/inclusivenaming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n" sz="1300">
                <a:solidFill>
                  <a:srgbClr val="3F3F3F"/>
                </a:solidFill>
              </a:rPr>
              <a:t>without a Google account – send an email to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inclusivenaming+subscribe@googlegroups.com</a:t>
            </a:r>
            <a:br>
              <a:rPr lang="en" sz="1800">
                <a:solidFill>
                  <a:srgbClr val="3F3F3F"/>
                </a:solidFill>
              </a:rPr>
            </a:b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Meetings: </a:t>
            </a:r>
            <a:r>
              <a:rPr lang="en" sz="1800">
                <a:solidFill>
                  <a:srgbClr val="3F3F3F"/>
                </a:solidFill>
              </a:rPr>
              <a:t>Every 2nd Monday @ 9:15am - 10am PST</a:t>
            </a:r>
            <a:br>
              <a:rPr lang="en" sz="1800">
                <a:solidFill>
                  <a:srgbClr val="3F3F3F"/>
                </a:solidFill>
              </a:rPr>
            </a:br>
            <a:r>
              <a:rPr lang="en" sz="1300">
                <a:solidFill>
                  <a:srgbClr val="3F3F3F"/>
                </a:solidFill>
              </a:rPr>
              <a:t>(see on the meeting calendar: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https://inclusivenaming.org/calendar/</a:t>
            </a:r>
            <a:r>
              <a:rPr lang="en" sz="1300">
                <a:solidFill>
                  <a:srgbClr val="3F3F3F"/>
                </a:solidFill>
              </a:rPr>
              <a:t> and join the mailing list for an invite)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302762" y="-7779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0243"/>
              </a:buClr>
              <a:buSzPts val="3300"/>
              <a:buFont typeface="Arial"/>
              <a:buNone/>
            </a:pPr>
            <a:r>
              <a:rPr b="1" lang="en" sz="2500">
                <a:solidFill>
                  <a:srgbClr val="3C0243"/>
                </a:solidFill>
              </a:rPr>
              <a:t>.. We also got some press!</a:t>
            </a:r>
            <a:endParaRPr sz="300"/>
          </a:p>
        </p:txBody>
      </p:sp>
      <p:sp>
        <p:nvSpPr>
          <p:cNvPr id="202" name="Google Shape;202;p36"/>
          <p:cNvSpPr txBox="1"/>
          <p:nvPr/>
        </p:nvSpPr>
        <p:spPr>
          <a:xfrm>
            <a:off x="302750" y="916379"/>
            <a:ext cx="78867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-"/>
            </a:pPr>
            <a:r>
              <a:rPr lang="en" sz="1800">
                <a:solidFill>
                  <a:srgbClr val="3F3F3F"/>
                </a:solidFill>
              </a:rPr>
              <a:t>NYT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-"/>
            </a:pPr>
            <a:r>
              <a:rPr lang="en" sz="1800">
                <a:solidFill>
                  <a:srgbClr val="3F3F3F"/>
                </a:solidFill>
              </a:rPr>
              <a:t>FastCo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-"/>
            </a:pPr>
            <a:r>
              <a:rPr lang="en" sz="1800">
                <a:solidFill>
                  <a:srgbClr val="3F3F3F"/>
                </a:solidFill>
              </a:rPr>
              <a:t>Blog posts!</a:t>
            </a:r>
            <a:endParaRPr sz="1800">
              <a:solidFill>
                <a:srgbClr val="3F3F3F"/>
              </a:solidFill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25" y="1120725"/>
            <a:ext cx="4066976" cy="25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050" y="1110200"/>
            <a:ext cx="41910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072" y="3157074"/>
            <a:ext cx="4578075" cy="1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