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 "Demos EUS, Kerberos, SSL and OUD a guideline" author: [Stefan Oehrli] date: "2018-11-01" subject: "Markdown" papersize: a4 margin-left: 2.5cm margin-right: 2.2cm margin-top: 2cm margin-bottom: 2cm listings-disable-line-numbers: true titlepage: true toc: true ...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demo's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docker run --detach --name te2018_eusdb \</a:t>
            </a:r>
            <a:br/>
            <a:r>
              <a:rPr sz="1800">
                <a:latin typeface="Courier"/>
              </a:rPr>
              <a:t>  --volume /data/docker/volumes/te2018_eusdb:/u01 \</a:t>
            </a:r>
            <a:br/>
            <a:r>
              <a:rPr sz="1800">
                <a:latin typeface="Courier"/>
              </a:rPr>
              <a:t>  -e ORACLE_SID=TE18EUS \</a:t>
            </a:r>
            <a:br/>
            <a:r>
              <a:rPr sz="1800">
                <a:latin typeface="Courier"/>
              </a:rPr>
              <a:t>  -p 1521:1521 -p 5500:5500 \</a:t>
            </a:r>
            <a:br/>
            <a:r>
              <a:rPr sz="1800">
                <a:latin typeface="Courier"/>
              </a:rPr>
              <a:t>  --hostname te2018_eusdb.postgasse.org \</a:t>
            </a:r>
            <a:br/>
            <a:r>
              <a:rPr sz="1800">
                <a:latin typeface="Courier"/>
              </a:rPr>
              <a:t>  --dns 192.168.56.70 \</a:t>
            </a:r>
            <a:br/>
            <a:r>
              <a:rPr sz="1800">
                <a:latin typeface="Courier"/>
              </a:rPr>
              <a:t>  --dns-search postgasse.org \</a:t>
            </a:r>
            <a:br/>
            <a:r>
              <a:rPr sz="1800"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ROLE</a:t>
            </a:r>
            <a:r>
              <a:rPr sz="1800">
                <a:latin typeface="Courier"/>
              </a:rPr>
              <a:t> tvd_connect;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GRANT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tvd_connect;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GRANT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ON</a:t>
            </a:r>
            <a:r>
              <a:rPr sz="1800">
                <a:latin typeface="Courier"/>
              </a:rPr>
              <a:t> v_$session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tvd_connect;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SOE_KERBEROS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EXTERNALLY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'soe@POSTGASSE.ORG'</a:t>
            </a:r>
            <a:r>
              <a:rPr sz="1800">
                <a:latin typeface="Courier"/>
              </a:rPr>
              <a:t>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GRANT</a:t>
            </a:r>
            <a:r>
              <a:rPr sz="1800">
                <a:latin typeface="Courier"/>
              </a:rPr>
              <a:t> tvd_connect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DROP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user_10g;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DROP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user_11g;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DROP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user_12c;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DROP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GRANT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user_10g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manager;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GRANT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user_11g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manager;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GRANT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user_12c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manager;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GRANT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user_all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ALTER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user_10g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VALUES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'808E79166793CFD1'</a:t>
            </a:r>
            <a:r>
              <a:rPr sz="1800">
                <a:latin typeface="Courier"/>
              </a:rPr>
              <a:t>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ALTER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user_11g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VALUES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'S:22D8239017006EBDE054108BF367F225B5E731D12C91A3BEB31FA28D4A38'</a:t>
            </a:r>
            <a:r>
              <a:rPr sz="1800">
                <a:latin typeface="Courier"/>
              </a:rPr>
              <a:t>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ALTER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user_12c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VALUES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'T:C6CE7A88CC5D0E048F32A564D2B6A7BDC78A2092184F28D13A90FC071F80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4E5EA09D4D2A3749AA79BFD0A90D18DEC5788D2B8754AE20EE5C309DBA87550E8AA15EAF2746ED431BF4543D2ABE33E22678'</a:t>
            </a:r>
            <a:r>
              <a:rPr sz="1800"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</a:t>
            </a:r>
            <a:r>
              <a:rPr sz="1800">
                <a:latin typeface="Courier"/>
              </a:rPr>
              <a:t> linesize </a:t>
            </a:r>
            <a:r>
              <a:rPr sz="1800">
                <a:solidFill>
                  <a:srgbClr val="40A070"/>
                </a:solidFill>
                <a:latin typeface="Courier"/>
              </a:rPr>
              <a:t>160</a:t>
            </a:r>
            <a:r>
              <a:rPr sz="1800">
                <a:latin typeface="Courier"/>
              </a:rPr>
              <a:t> pagesize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 sz="1800">
                <a:latin typeface="Courier"/>
              </a:rPr>
              <a:t>col username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a25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 username,password_versions </a:t>
            </a:r>
            <a:r>
              <a:rPr sz="1800" b="1">
                <a:solidFill>
                  <a:srgbClr val="007020"/>
                </a:solidFill>
                <a:latin typeface="Courier"/>
              </a:rPr>
              <a:t>FROM</a:t>
            </a:r>
            <a:r>
              <a:rPr sz="1800">
                <a:latin typeface="Courier"/>
              </a:rPr>
              <a:t> dba_users </a:t>
            </a:r>
            <a:r>
              <a:rPr sz="1800" b="1">
                <a:solidFill>
                  <a:srgbClr val="007020"/>
                </a:solidFill>
                <a:latin typeface="Courier"/>
              </a:rPr>
              <a:t>WHERE</a:t>
            </a:r>
            <a:r>
              <a:rPr sz="1800">
                <a:latin typeface="Courier"/>
              </a:rPr>
              <a:t> username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LIKE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'USER_%'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USERNAME          PASSWORD_VERSIONS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 sz="1800">
                <a:latin typeface="Courier"/>
              </a:rPr>
              <a:t>USER_10G          10G</a:t>
            </a:r>
            <a:br/>
            <a:r>
              <a:rPr sz="1800">
                <a:latin typeface="Courier"/>
              </a:rPr>
              <a:t>USER_11G          11G</a:t>
            </a:r>
            <a:br/>
            <a:r>
              <a:rPr sz="1800">
                <a:latin typeface="Courier"/>
              </a:rPr>
              <a:t>USER_12C          12C</a:t>
            </a:r>
            <a:br/>
            <a:r>
              <a:rPr sz="1800"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</a:t>
            </a:r>
            <a:r>
              <a:rPr sz="1800">
                <a:latin typeface="Courier"/>
              </a:rPr>
              <a:t> linesize </a:t>
            </a:r>
            <a:r>
              <a:rPr sz="1800">
                <a:solidFill>
                  <a:srgbClr val="40A070"/>
                </a:solidFill>
                <a:latin typeface="Courier"/>
              </a:rPr>
              <a:t>160</a:t>
            </a:r>
            <a:r>
              <a:rPr sz="1800">
                <a:latin typeface="Courier"/>
              </a:rPr>
              <a:t> pagesize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 sz="1800">
                <a:latin typeface="Courier"/>
              </a:rPr>
              <a:t>col 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a20</a:t>
            </a:r>
            <a:br/>
            <a:r>
              <a:rPr sz="1800">
                <a:latin typeface="Courier"/>
              </a:rPr>
              <a:t>col </a:t>
            </a:r>
            <a:r>
              <a:rPr sz="1800" b="1">
                <a:solidFill>
                  <a:srgbClr val="007020"/>
                </a:solidFill>
                <a:latin typeface="Courier"/>
              </a:rPr>
              <a:t>password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a20</a:t>
            </a:r>
            <a:br/>
            <a:r>
              <a:rPr sz="1800">
                <a:latin typeface="Courier"/>
              </a:rPr>
              <a:t>col spare4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a65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 name,</a:t>
            </a:r>
            <a:r>
              <a:rPr sz="1800" b="1">
                <a:solidFill>
                  <a:srgbClr val="007020"/>
                </a:solidFill>
                <a:latin typeface="Courier"/>
              </a:rPr>
              <a:t>password</a:t>
            </a:r>
            <a:r>
              <a:rPr sz="1800">
                <a:latin typeface="Courier"/>
              </a:rPr>
              <a:t>,spare4 </a:t>
            </a:r>
            <a:r>
              <a:rPr sz="1800" b="1">
                <a:solidFill>
                  <a:srgbClr val="007020"/>
                </a:solidFill>
                <a:latin typeface="Courier"/>
              </a:rPr>
              <a:t>FROM</a:t>
            </a:r>
            <a:r>
              <a:rPr sz="1800">
                <a:latin typeface="Courier"/>
              </a:rPr>
              <a:t> user$ </a:t>
            </a:r>
            <a:r>
              <a:rPr sz="1800" b="1">
                <a:solidFill>
                  <a:srgbClr val="007020"/>
                </a:solidFill>
                <a:latin typeface="Courier"/>
              </a:rPr>
              <a:t>WHERE</a:t>
            </a:r>
            <a:r>
              <a:rPr sz="1800">
                <a:latin typeface="Courier"/>
              </a:rPr>
              <a:t> name </a:t>
            </a:r>
            <a:r>
              <a:rPr sz="1800" b="1">
                <a:solidFill>
                  <a:srgbClr val="007020"/>
                </a:solidFill>
                <a:latin typeface="Courier"/>
              </a:rPr>
              <a:t>LIKE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'USER_%'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BY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br/>
            <a:r>
              <a:rPr sz="1800">
                <a:latin typeface="Courier"/>
              </a:rPr>
              <a:t>NAME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PASSWORD</a:t>
            </a:r>
            <a:r>
              <a:rPr sz="1800">
                <a:latin typeface="Courier"/>
              </a:rPr>
              <a:t>          SPARE4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---------- ----------------- -----------------------------------------------------------------</a:t>
            </a:r>
            <a:br/>
            <a:r>
              <a:rPr sz="1800">
                <a:latin typeface="Courier"/>
              </a:rPr>
              <a:t>USER_10G   </a:t>
            </a:r>
            <a:r>
              <a:rPr sz="1800">
                <a:solidFill>
                  <a:srgbClr val="40A070"/>
                </a:solidFill>
                <a:latin typeface="Courier"/>
              </a:rPr>
              <a:t>808E79166793</a:t>
            </a:r>
            <a:r>
              <a:rPr sz="1800">
                <a:latin typeface="Courier"/>
              </a:rPr>
              <a:t>CFD1</a:t>
            </a:r>
            <a:br/>
            <a:r>
              <a:rPr sz="1800">
                <a:latin typeface="Courier"/>
              </a:rPr>
              <a:t>USER_11G                     S</a:t>
            </a:r>
            <a:r>
              <a:rPr sz="1800">
                <a:solidFill>
                  <a:srgbClr val="4070A0"/>
                </a:solidFill>
                <a:latin typeface="Courier"/>
              </a:rPr>
              <a:t>:22D8239017006EBDE054108BF367F225B5E731D12C91A3BEB31FA28D4A38</a:t>
            </a:r>
            <a:br/>
            <a:r>
              <a:rPr sz="1800">
                <a:latin typeface="Courier"/>
              </a:rPr>
              <a:t>USER_12C                     T</a:t>
            </a:r>
            <a:r>
              <a:rPr sz="1800">
                <a:solidFill>
                  <a:srgbClr val="4070A0"/>
                </a:solidFill>
                <a:latin typeface="Courier"/>
              </a:rPr>
              <a:t>:C6CE7A88CC5D0E048F32A564D2B6A7BDC78A2092184F28D13A90FC071F804E5</a:t>
            </a:r>
            <a:br/>
            <a:r>
              <a:rPr sz="1800">
                <a:latin typeface="Courier"/>
              </a:rPr>
              <a:t>                             EA09D4D2A3749AA79BFD0A90D18DEC5788D2B8754AE20EE5C309DBA87550E8AA1</a:t>
            </a:r>
            <a:br/>
            <a:r>
              <a:rPr sz="1800">
                <a:latin typeface="Courier"/>
              </a:rPr>
              <a:t>                             5EAF2746ED431BF4543D2ABE33E22678</a:t>
            </a:r>
            <a:br/>
            <a:br/>
            <a:r>
              <a:rPr sz="1800">
                <a:latin typeface="Courier"/>
              </a:rPr>
              <a:t>USER_ALL   BFD595809B6149CB  S</a:t>
            </a:r>
            <a:r>
              <a:rPr sz="1800">
                <a:solidFill>
                  <a:srgbClr val="4070A0"/>
                </a:solidFill>
                <a:latin typeface="Courier"/>
              </a:rPr>
              <a:t>:804A87EA761505458FDED9B057A77FCF53DA3DDBD6EDB168501EDF5C0B10</a:t>
            </a:r>
            <a:r>
              <a:rPr sz="1800">
                <a:latin typeface="Courier"/>
              </a:rPr>
              <a:t>;T:</a:t>
            </a:r>
            <a:br/>
            <a:r>
              <a:rPr sz="1800">
                <a:latin typeface="Courier"/>
              </a:rPr>
              <a:t>                             7950DF0D54DEA24F1764EBC34A262D784E18F4292510B8A2E0D0F7ADFEC1C6F1E</a:t>
            </a:r>
            <a:br/>
            <a:r>
              <a:rPr sz="1800">
                <a:latin typeface="Courier"/>
              </a:rPr>
              <a:t>                             22D841A9D91BAF0B9B05632F6D4898C6F4AE1EEF1509339EBCE261A1F36E834A5</a:t>
            </a:r>
            <a:br/>
            <a:r>
              <a:rPr sz="1800">
                <a:latin typeface="Courier"/>
              </a:rPr>
              <a:t>                             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host grep -i ALLOWED /u00/app/oracle/network/admin/sqlnet.ora</a:t>
            </a:r>
            <a:br/>
            <a:r>
              <a:rPr sz="1800">
                <a:latin typeface="Courier"/>
              </a:rPr>
              <a:t>#SQLNET.ALLOWED_LOGON_VERSION_CLIENT=12a</a:t>
            </a:r>
            <a:br/>
            <a:r>
              <a:rPr sz="1800">
                <a:latin typeface="Courier"/>
              </a:rPr>
              <a:t>SQLNET.ALLOWED_LOGON_VERSION_SERVER=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 sz="1800">
                <a:latin typeface="Courier"/>
              </a:rPr>
              <a:t>host sed -i </a:t>
            </a:r>
            <a:r>
              <a:rPr sz="1800"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/u00/app/oracle/network/admin/sqlnet.ora</a:t>
            </a:r>
            <a:br/>
            <a:r>
              <a:rPr sz="1800">
                <a:latin typeface="Courier"/>
              </a:rPr>
              <a:t>host sed -i </a:t>
            </a:r>
            <a:r>
              <a:rPr sz="1800"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/u00/app/oracle/network/admin/sqlnet.ora</a:t>
            </a:r>
            <a:br/>
            <a:r>
              <a:rPr sz="1800">
                <a:latin typeface="Courier"/>
              </a:rPr>
              <a:t>host sed -i </a:t>
            </a:r>
            <a:r>
              <a:rPr sz="1800"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/u00/app/oracle/network/admin/sqlnet.ora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SQL&gt; </a:t>
            </a:r>
            <a:r>
              <a:rPr sz="1800" b="1">
                <a:solidFill>
                  <a:srgbClr val="007020"/>
                </a:solidFill>
                <a:latin typeface="Courier"/>
              </a:rPr>
              <a:t>connect</a:t>
            </a:r>
            <a:r>
              <a:rPr sz="1800">
                <a:latin typeface="Courier"/>
              </a:rPr>
              <a:t> user_10g/manager</a:t>
            </a:r>
            <a:br/>
            <a:r>
              <a:rPr sz="1800">
                <a:latin typeface="Courier"/>
              </a:rPr>
              <a:t>ERROR:</a:t>
            </a:r>
            <a:br/>
            <a:r>
              <a:rPr sz="1800">
                <a:latin typeface="Courier"/>
              </a:rPr>
              <a:t>ORA</a:t>
            </a:r>
            <a:r>
              <a:rPr sz="1800">
                <a:solidFill>
                  <a:srgbClr val="40A070"/>
                </a:solidFill>
                <a:latin typeface="Courier"/>
              </a:rPr>
              <a:t>-01017</a:t>
            </a:r>
            <a:r>
              <a:rPr sz="1800">
                <a:latin typeface="Courier"/>
              </a:rPr>
              <a:t>: invalid username/password; </a:t>
            </a:r>
            <a:r>
              <a:rPr sz="1800" b="1">
                <a:solidFill>
                  <a:srgbClr val="007020"/>
                </a:solidFill>
                <a:latin typeface="Courier"/>
              </a:rPr>
              <a:t>logon</a:t>
            </a:r>
            <a:r>
              <a:rPr sz="1800">
                <a:latin typeface="Courier"/>
              </a:rPr>
              <a:t> denied</a:t>
            </a:r>
            <a:br/>
            <a:br/>
            <a:br/>
            <a:r>
              <a:rPr sz="1800">
                <a:latin typeface="Courier"/>
              </a:rPr>
              <a:t>Warning: You are </a:t>
            </a:r>
            <a:r>
              <a:rPr sz="1800" b="1">
                <a:solidFill>
                  <a:srgbClr val="007020"/>
                </a:solidFill>
                <a:latin typeface="Courier"/>
              </a:rPr>
              <a:t>no</a:t>
            </a:r>
            <a:r>
              <a:rPr sz="1800">
                <a:latin typeface="Courier"/>
              </a:rPr>
              <a:t> longer connected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ORACLE.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connect</a:t>
            </a:r>
            <a:r>
              <a:rPr sz="1800">
                <a:latin typeface="Courier"/>
              </a:rPr>
              <a:t> user_11g/manager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grep</a:t>
            </a:r>
            <a:r>
              <a:rPr sz="1800">
                <a:latin typeface="Courier"/>
              </a:rPr>
              <a:t> -i -A 11 -B 2 </a:t>
            </a:r>
            <a:r>
              <a:rPr sz="1800"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$TNS_ADMIN</a:t>
            </a:r>
            <a:r>
              <a:rPr sz="1800">
                <a:latin typeface="Courier"/>
              </a:rPr>
              <a:t>/sqlnet.ora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##########################################################################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##########################################################################</a:t>
            </a:r>
            <a:br/>
            <a:r>
              <a:rPr sz="1800">
                <a:latin typeface="Courier"/>
              </a:rPr>
              <a:t>SQLNET.AUTHENTICATION_SERVICES = (BEQ,KERBEROS5)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#SQLNET.AUTHENTICATION_SERVICES = (ALL)</a:t>
            </a:r>
            <a:br/>
            <a:r>
              <a:rPr sz="1800">
                <a:latin typeface="Courier"/>
              </a:rPr>
              <a:t>SQLNET.FALLBACK_AUTHENTICATION = TRUE</a:t>
            </a:r>
            <a:br/>
            <a:r>
              <a:rPr sz="1800">
                <a:latin typeface="Courier"/>
              </a:rPr>
              <a:t>SQLNET.KERBEROS5_KEYTAB = /u00/app/oracle/network/admin/urania.keytab</a:t>
            </a:r>
            <a:br/>
            <a:r>
              <a:rPr sz="1800">
                <a:latin typeface="Courier"/>
              </a:rPr>
              <a:t>SQLNET.KERBEROS5_REALMS = /u00/app/oracle/network/admin/krb.realms</a:t>
            </a:r>
            <a:br/>
            <a:r>
              <a:rPr sz="1800">
                <a:latin typeface="Courier"/>
              </a:rPr>
              <a:t>SQLNET.KERBEROS5_CC_NAME = /u00/app/oracle/network/admin/krbcache</a:t>
            </a:r>
            <a:br/>
            <a:r>
              <a:rPr sz="1800">
                <a:latin typeface="Courier"/>
              </a:rPr>
              <a:t>SQLNET.KERBEROS5_CONF = /u00/app/oracle/network/admin/krb5.conf</a:t>
            </a:r>
            <a:br/>
            <a:r>
              <a:rPr sz="1800">
                <a:latin typeface="Courier"/>
              </a:rPr>
              <a:t>SQLNET.KERBEROS5_CONF_MIT=TRUE</a:t>
            </a:r>
            <a:br/>
            <a:r>
              <a:rPr sz="1800"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$TNS_ADMIN</a:t>
            </a:r>
            <a:r>
              <a:rPr sz="1800">
                <a:latin typeface="Courier"/>
              </a:rPr>
              <a:t>/krb5.conf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 sz="1800">
                <a:latin typeface="Courier"/>
              </a:rPr>
              <a:t>[logging]</a:t>
            </a:r>
            <a:br/>
            <a:r>
              <a:rPr sz="1800">
                <a:latin typeface="Courier"/>
              </a:rPr>
              <a:t>default = FILE:/u00/app/oracle/network/log/krb5lib.log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kdc=</a:t>
            </a:r>
            <a:r>
              <a:rPr sz="1800">
                <a:latin typeface="Courier"/>
              </a:rPr>
              <a:t>FILE:/u00/app/oracle/network/log/krb5kdc.log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admin_server=</a:t>
            </a:r>
            <a:r>
              <a:rPr sz="1800">
                <a:latin typeface="Courier"/>
              </a:rPr>
              <a:t>FILE:/u00/app/oracle/network/log/kadmind.log</a:t>
            </a:r>
            <a:br/>
            <a:br/>
            <a:r>
              <a:rPr sz="1800">
                <a:latin typeface="Courier"/>
              </a:rPr>
              <a:t>[libdefaults]</a:t>
            </a:r>
            <a:br/>
            <a:r>
              <a:rPr sz="1800">
                <a:latin typeface="Courier"/>
              </a:rPr>
              <a:t> default_realm = POSTGASSE.ORG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clockskew=</a:t>
            </a:r>
            <a:r>
              <a:rPr sz="1800">
                <a:latin typeface="Courier"/>
              </a:rPr>
              <a:t>300</a:t>
            </a:r>
            <a:br/>
            <a:r>
              <a:rPr sz="1800">
                <a:latin typeface="Courier"/>
              </a:rPr>
              <a:t> ticket_lifetime = 24h</a:t>
            </a:r>
            <a:br/>
            <a:r>
              <a:rPr sz="1800">
                <a:latin typeface="Courier"/>
              </a:rPr>
              <a:t> renew_lifetime = 7d</a:t>
            </a:r>
            <a:br/>
            <a:r>
              <a:rPr sz="1800">
                <a:latin typeface="Courier"/>
              </a:rPr>
              <a:t> forwardable = true</a:t>
            </a:r>
            <a:br/>
            <a:br/>
            <a:r>
              <a:rPr sz="1800">
                <a:latin typeface="Courier"/>
              </a:rPr>
              <a:t>[realms]</a:t>
            </a:r>
            <a:br/>
            <a:r>
              <a:rPr sz="1800">
                <a:latin typeface="Courier"/>
              </a:rPr>
              <a:t> POSTGASSE.ORG = {</a:t>
            </a:r>
            <a:br/>
            <a:r>
              <a:rPr sz="1800">
                <a:latin typeface="Courier"/>
              </a:rPr>
              <a:t>   kdc = mneme.postgasse.org</a:t>
            </a:r>
            <a:br/>
            <a:r>
              <a:rPr sz="1800">
                <a:latin typeface="Courier"/>
              </a:rPr>
              <a:t>   admin_server = mneme.postgasse.org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[domain_realm]</a:t>
            </a:r>
            <a:br/>
            <a:r>
              <a:rPr sz="1800">
                <a:latin typeface="Courier"/>
              </a:rPr>
              <a:t>.postgasse.org = POSTGASSE.ORG</a:t>
            </a:r>
            <a:br/>
            <a:r>
              <a:rPr sz="1800"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hostname's and check DNS configuration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 /etc/resolv.conf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 sz="1800">
                <a:latin typeface="Courier"/>
              </a:rPr>
              <a:t>search aux.lan postgasse.org</a:t>
            </a:r>
            <a:br/>
            <a:r>
              <a:rPr sz="1800">
                <a:latin typeface="Courier"/>
              </a:rPr>
              <a:t>nameserver 192.168.56.70</a:t>
            </a:r>
            <a:br/>
            <a:r>
              <a:rPr sz="1800">
                <a:latin typeface="Courier"/>
              </a:rPr>
              <a:t>nameserver 10.154.0.1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nslookup mneme.postgasse.org</a:t>
            </a:r>
            <a:br/>
            <a:r>
              <a:rPr sz="1800">
                <a:latin typeface="Courier"/>
              </a:rPr>
              <a:t>Server:     192.168.56.70</a:t>
            </a:r>
            <a:br/>
            <a:r>
              <a:rPr sz="1800">
                <a:latin typeface="Courier"/>
              </a:rPr>
              <a:t>Address:    192.168.56.70#53</a:t>
            </a:r>
            <a:br/>
            <a:br/>
            <a:r>
              <a:rPr sz="1800">
                <a:latin typeface="Courier"/>
              </a:rPr>
              <a:t>Name:   mneme.postgasse.org</a:t>
            </a:r>
            <a:br/>
            <a:r>
              <a:rPr sz="1800">
                <a:latin typeface="Courier"/>
              </a:rPr>
              <a:t>Address: 192.168.56.70</a:t>
            </a:r>
            <a:br/>
            <a:r>
              <a:rPr sz="1800">
                <a:latin typeface="Courier"/>
              </a:rPr>
              <a:t>Name:   mneme.postgasse.org</a:t>
            </a:r>
            <a:br/>
            <a:r>
              <a:rPr sz="1800">
                <a:latin typeface="Courier"/>
              </a:rPr>
              <a:t>Address: 10.0.2.19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nslookup te2018_eusdb.postgasse.org</a:t>
            </a:r>
            <a:br/>
            <a:r>
              <a:rPr sz="1800">
                <a:latin typeface="Courier"/>
              </a:rPr>
              <a:t>Server:     192.168.56.70</a:t>
            </a:r>
            <a:br/>
            <a:r>
              <a:rPr sz="1800">
                <a:latin typeface="Courier"/>
              </a:rPr>
              <a:t>Address:    192.168.56.70#53</a:t>
            </a:r>
            <a:br/>
            <a:br/>
            <a:r>
              <a:rPr sz="1800">
                <a:latin typeface="Courier"/>
              </a:rPr>
              <a:t>Name:   urania.postgasse.org</a:t>
            </a:r>
            <a:br/>
            <a:r>
              <a:rPr sz="1800"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
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OUD AD Proxy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Requirements</a:t>
            </a:r>
          </a:p>
          <a:p>
            <a:pPr lvl="0" marL="0" indent="0">
              <a:buNone/>
            </a:pPr>
            <a:r>
              <a:rPr/>
              <a:t>Before you can start you may need a few things.</a:t>
            </a:r>
          </a:p>
          <a:p>
            <a:pPr lvl="1"/>
            <a:r>
              <a:rPr/>
              <a:t>Docker environment (eg. Docker community edition)</a:t>
            </a:r>
          </a:p>
          <a:p>
            <a:pPr lvl="1"/>
            <a:r>
              <a:rPr/>
              <a:t>OUD Docker Images in particular one for OUD 12.2.1.3 with the latest OUD base see </a:t>
            </a:r>
            <a:r>
              <a:rPr>
                <a:hlinkClick r:id="rId2"/>
              </a:rPr>
              <a:t>oehrlis/docker</a:t>
            </a:r>
            <a:r>
              <a:rPr/>
              <a:t> soon you may also get the Dockerfiles from the Oracle Repository see </a:t>
            </a:r>
            <a:r>
              <a:rPr>
                <a:hlinkClick r:id="rId3"/>
              </a:rPr>
              <a:t>pull request 911</a:t>
            </a:r>
          </a:p>
          <a:p>
            <a:pPr lvl="1"/>
            <a:r>
              <a:rPr/>
              <a:t>An MS AD Directory server or at lease a few credential to access one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Environment Variable</a:t>
            </a:r>
          </a:p>
          <a:p>
            <a:pPr lvl="0" marL="0" indent="0">
              <a:buNone/>
            </a:pPr>
            <a:r>
              <a:rPr/>
              <a:t>To type less you just have to define a few environment variables. Basically you will define the local Docker volume path, container name, container hostname and the OUD instance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export </a:t>
            </a:r>
            <a:r>
              <a:rPr sz="1800">
                <a:solidFill>
                  <a:srgbClr val="19177C"/>
                </a:solidFill>
                <a:latin typeface="Courier"/>
              </a:rPr>
              <a:t>MY_CONTAINER=</a:t>
            </a:r>
            <a:r>
              <a:rPr sz="1800">
                <a:solidFill>
                  <a:srgbClr val="4070A0"/>
                </a:solidFill>
                <a:latin typeface="Courier"/>
              </a:rPr>
              <a:t>"te2018_oud"</a:t>
            </a:r>
            <a:br/>
            <a:r>
              <a:rPr sz="1800">
                <a:latin typeface="Courier"/>
              </a:rPr>
              <a:t>export </a:t>
            </a:r>
            <a:r>
              <a:rPr sz="1800">
                <a:solidFill>
                  <a:srgbClr val="19177C"/>
                </a:solidFill>
                <a:latin typeface="Courier"/>
              </a:rPr>
              <a:t>MY_VOLUME_PATH=</a:t>
            </a:r>
            <a:r>
              <a:rPr sz="1800">
                <a:solidFill>
                  <a:srgbClr val="4070A0"/>
                </a:solidFill>
                <a:latin typeface="Courier"/>
              </a:rPr>
              <a:t>"/data/docker/volumes/</a:t>
            </a:r>
            <a:r>
              <a:rPr sz="1800">
                <a:solidFill>
                  <a:srgbClr val="19177C"/>
                </a:solidFill>
                <a:latin typeface="Courier"/>
              </a:rPr>
              <a:t>$MY_CONTAINER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sz="1800">
                <a:latin typeface="Courier"/>
              </a:rPr>
              <a:t>export </a:t>
            </a:r>
            <a:r>
              <a:rPr sz="1800">
                <a:solidFill>
                  <a:srgbClr val="19177C"/>
                </a:solidFill>
                <a:latin typeface="Courier"/>
              </a:rPr>
              <a:t>MY_HOST=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solidFill>
                  <a:srgbClr val="19177C"/>
                </a:solidFill>
                <a:latin typeface="Courier"/>
              </a:rPr>
              <a:t>$MY_CONTAINER</a:t>
            </a:r>
            <a:r>
              <a:rPr sz="1800">
                <a:solidFill>
                  <a:srgbClr val="4070A0"/>
                </a:solidFill>
                <a:latin typeface="Courier"/>
              </a:rPr>
              <a:t>.postgasse.org"</a:t>
            </a:r>
            <a:br/>
            <a:r>
              <a:rPr sz="1800">
                <a:latin typeface="Courier"/>
              </a:rPr>
              <a:t>export </a:t>
            </a:r>
            <a:r>
              <a:rPr sz="1800">
                <a:solidFill>
                  <a:srgbClr val="19177C"/>
                </a:solidFill>
                <a:latin typeface="Courier"/>
              </a:rPr>
              <a:t>MY_OUD_INSTANCE=</a:t>
            </a:r>
            <a:r>
              <a:rPr sz="1800">
                <a:solidFill>
                  <a:srgbClr val="4070A0"/>
                </a:solidFill>
                <a:latin typeface="Courier"/>
              </a:rPr>
              <a:t>"oud_adproxy"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Create the container</a:t>
            </a:r>
          </a:p>
          <a:p>
            <a:pPr lvl="0" marL="0" indent="0">
              <a:buNone/>
            </a:pPr>
            <a:r>
              <a:rPr/>
              <a:t>Just create a container without starting it. Adjust ports, base DN etc.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docker container create --name </a:t>
            </a:r>
            <a:r>
              <a:rPr sz="1800">
                <a:solidFill>
                  <a:srgbClr val="19177C"/>
                </a:solidFill>
                <a:latin typeface="Courier"/>
              </a:rPr>
              <a:t>$MY_CONTAINER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--volume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:/u01 \</a:t>
            </a:r>
            <a:br/>
            <a:r>
              <a:rPr sz="1800">
                <a:latin typeface="Courier"/>
              </a:rPr>
              <a:t>    -p 1389:1389 -p 1636:1636 -p 4444:4444 \</a:t>
            </a:r>
            <a:br/>
            <a:r>
              <a:rPr sz="1800">
                <a:latin typeface="Courier"/>
              </a:rPr>
              <a:t>    -e OUD_CUSTOM=TRUE \</a:t>
            </a:r>
            <a:br/>
            <a:r>
              <a:rPr sz="1800">
                <a:latin typeface="Courier"/>
              </a:rPr>
              <a:t>    -e BASEDN=</a:t>
            </a:r>
            <a:r>
              <a:rPr sz="1800">
                <a:solidFill>
                  <a:srgbClr val="4070A0"/>
                </a:solidFill>
                <a:latin typeface="Courier"/>
              </a:rPr>
              <a:t>"dc=postgasse,dc=org"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-e OUD_INSTANCE=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--hostname </a:t>
            </a:r>
            <a:r>
              <a:rPr sz="1800">
                <a:solidFill>
                  <a:srgbClr val="19177C"/>
                </a:solidFill>
                <a:latin typeface="Courier"/>
              </a:rPr>
              <a:t>$MY_HOST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--dns 192.168.56.70 \</a:t>
            </a:r>
            <a:br/>
            <a:r>
              <a:rPr sz="1800">
                <a:latin typeface="Courier"/>
              </a:rPr>
              <a:t>    --dns-search postgasse.org \</a:t>
            </a:r>
            <a:br/>
            <a:r>
              <a:rPr sz="1800">
                <a:latin typeface="Courier"/>
              </a:rPr>
              <a:t>    oracle/oud:12.2.1.3.180626</a:t>
            </a:r>
          </a:p>
          <a:p>
            <a:pPr lvl="0" marL="0" indent="0">
              <a:buNone/>
            </a:pPr>
            <a:r>
              <a:rPr/>
              <a:t>Get and configure your create scripts out of the container from the OUD base. Alternatively you may also get it directly from GitHub </a:t>
            </a:r>
            <a:r>
              <a:rPr>
                <a:hlinkClick r:id="rId4"/>
              </a:rPr>
              <a:t>oehrlis/oudbase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Get the OUD EUS AD templates from the Docker container created before.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mkdir</a:t>
            </a:r>
            <a:r>
              <a:rPr sz="1800">
                <a:latin typeface="Courier"/>
              </a:rPr>
              <a:t> -p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br/>
            <a:r>
              <a:rPr sz="1800">
                <a:latin typeface="Courier"/>
              </a:rPr>
              <a:t>docker cp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$(</a:t>
            </a:r>
            <a:r>
              <a:rPr sz="1800">
                <a:latin typeface="Courier"/>
              </a:rPr>
              <a:t>docker ps -aqf </a:t>
            </a:r>
            <a:r>
              <a:rPr sz="1800">
                <a:solidFill>
                  <a:srgbClr val="4070A0"/>
                </a:solidFill>
                <a:latin typeface="Courier"/>
              </a:rPr>
              <a:t>"name=</a:t>
            </a:r>
            <a:r>
              <a:rPr sz="1800">
                <a:solidFill>
                  <a:srgbClr val="19177C"/>
                </a:solidFill>
                <a:latin typeface="Courier"/>
              </a:rPr>
              <a:t>$MY_CONTAINER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r>
              <a:rPr sz="1800">
                <a:latin typeface="Courier"/>
              </a:rPr>
              <a:t>:/u00/app/oracle/local/oudbase/templates/create/oud12c_eus_ad_proxy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mv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/oud12c_eus_ad_proxy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mkdir</a:t>
            </a:r>
            <a:r>
              <a:rPr sz="1800">
                <a:latin typeface="Courier"/>
              </a:rPr>
              <a:t> -p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/etc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"manager"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/etc/</a:t>
            </a:r>
            <a:r>
              <a:rPr sz="1800">
                <a:solidFill>
                  <a:srgbClr val="19177C"/>
                </a:solidFill>
                <a:latin typeface="Courier"/>
              </a:rPr>
              <a:t>${MY_OUD_INSTANCE}</a:t>
            </a:r>
            <a:r>
              <a:rPr sz="1800">
                <a:latin typeface="Courier"/>
              </a:rPr>
              <a:t>_pwd.txt</a:t>
            </a:r>
          </a:p>
          <a:p>
            <a:pPr lvl="0" marL="0" indent="0">
              <a:buNone/>
            </a:pPr>
            <a:r>
              <a:rPr/>
              <a:t>Update the </a:t>
            </a:r>
            <a:r>
              <a:rPr i="1"/>
              <a:t>00_init_environment</a:t>
            </a:r>
            <a:r>
              <a:rPr/>
              <a:t> according to your environment. In particular the variables AD_PDC_HOST,AD_PDC_PORT, AD_PDC_USER, AD_PDC_PASSWORD and BASEDN, GROUP_DN, USER_DN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vi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  <a:br/>
            <a:br/>
            <a:r>
              <a:rPr sz="1800">
                <a:solidFill>
                  <a:srgbClr val="06287E"/>
                </a:solidFill>
                <a:latin typeface="Courier"/>
              </a:rPr>
              <a:t>sed</a:t>
            </a:r>
            <a:r>
              <a:rPr sz="1800">
                <a:latin typeface="Courier"/>
              </a:rPr>
              <a:t> -i -e </a:t>
            </a:r>
            <a:r>
              <a:rPr sz="1800">
                <a:solidFill>
                  <a:srgbClr val="4070A0"/>
                </a:solidFill>
                <a:latin typeface="Courier"/>
              </a:rPr>
              <a:t>"s|&lt;PDC_HOSTNAME&gt;|mneme.postgasse.org|g"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sed</a:t>
            </a:r>
            <a:r>
              <a:rPr sz="1800">
                <a:latin typeface="Courier"/>
              </a:rPr>
              <a:t> -i -e </a:t>
            </a:r>
            <a:r>
              <a:rPr sz="1800">
                <a:solidFill>
                  <a:srgbClr val="4070A0"/>
                </a:solidFill>
                <a:latin typeface="Courier"/>
              </a:rPr>
              <a:t>'s|&lt;USER_DN&gt;|CN=OUD\\ Admin,CN=Users,dc=postgasse,dc=org|g'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sed</a:t>
            </a:r>
            <a:r>
              <a:rPr sz="1800">
                <a:latin typeface="Courier"/>
              </a:rPr>
              <a:t> -i -e </a:t>
            </a:r>
            <a:r>
              <a:rPr sz="1800">
                <a:solidFill>
                  <a:srgbClr val="4070A0"/>
                </a:solidFill>
                <a:latin typeface="Courier"/>
              </a:rPr>
              <a:t>"s|&lt;PASSWORD&gt;|manager|g"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  <a:br/>
            <a:br/>
            <a:r>
              <a:rPr sz="1800">
                <a:solidFill>
                  <a:srgbClr val="06287E"/>
                </a:solidFill>
                <a:latin typeface="Courier"/>
              </a:rPr>
              <a:t>sed</a:t>
            </a:r>
            <a:r>
              <a:rPr sz="1800">
                <a:latin typeface="Courier"/>
              </a:rPr>
              <a:t> -i -e </a:t>
            </a:r>
            <a:r>
              <a:rPr sz="1800">
                <a:solidFill>
                  <a:srgbClr val="4070A0"/>
                </a:solidFill>
                <a:latin typeface="Courier"/>
              </a:rPr>
              <a:t>'s|^export BASEDN.*|export BASEDN="dc=postgasse,dc=org"|g'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sed</a:t>
            </a:r>
            <a:r>
              <a:rPr sz="1800">
                <a:latin typeface="Courier"/>
              </a:rPr>
              <a:t> -i -e </a:t>
            </a:r>
            <a:r>
              <a:rPr sz="1800">
                <a:solidFill>
                  <a:srgbClr val="4070A0"/>
                </a:solidFill>
                <a:latin typeface="Courier"/>
              </a:rPr>
              <a:t>'s|^export GROUP_OU.*|export GROUP_OU="ou=Groups,dc=postgasse,dc=org"|g'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sed</a:t>
            </a:r>
            <a:r>
              <a:rPr sz="1800">
                <a:latin typeface="Courier"/>
              </a:rPr>
              <a:t> -i -e </a:t>
            </a:r>
            <a:r>
              <a:rPr sz="1800">
                <a:solidFill>
                  <a:srgbClr val="4070A0"/>
                </a:solidFill>
                <a:latin typeface="Courier"/>
              </a:rPr>
              <a:t>'s|^export USER_OU.*|export USER_OU="ou=People,dc=postgasse,dc=org"|g'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sed</a:t>
            </a:r>
            <a:r>
              <a:rPr sz="1800">
                <a:latin typeface="Courier"/>
              </a:rPr>
              <a:t> -i -e </a:t>
            </a:r>
            <a:r>
              <a:rPr sz="1800">
                <a:solidFill>
                  <a:srgbClr val="4070A0"/>
                </a:solidFill>
                <a:latin typeface="Courier"/>
              </a:rPr>
              <a:t>"s|dc=example,dc=com|dc=postgasse,dc=org|g"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  <a:br/>
            <a:br/>
            <a:r>
              <a:rPr sz="1800">
                <a:solidFill>
                  <a:srgbClr val="06287E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$MY_VOLUME_PATH</a:t>
            </a:r>
            <a:r>
              <a:rPr sz="1800">
                <a:latin typeface="Courier"/>
              </a:rPr>
              <a:t>/admin/</a:t>
            </a:r>
            <a:r>
              <a:rPr sz="1800">
                <a:solidFill>
                  <a:srgbClr val="19177C"/>
                </a:solidFill>
                <a:latin typeface="Courier"/>
              </a:rPr>
              <a:t>$MY_OUD_INSTANCE</a:t>
            </a:r>
            <a:r>
              <a:rPr sz="1800">
                <a:latin typeface="Courier"/>
              </a:rPr>
              <a:t>/create/00_init_environment</a:t>
            </a:r>
          </a:p>
          <a:p>
            <a:pPr lvl="0" marL="0" indent="0">
              <a:buNone/>
            </a:pPr>
            <a:r>
              <a:rPr/>
              <a:t>Lets go. Start the container and let the scripts create the OUD instance.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docker start </a:t>
            </a:r>
            <a:r>
              <a:rPr sz="1800">
                <a:solidFill>
                  <a:srgbClr val="19177C"/>
                </a:solidFill>
                <a:latin typeface="Courier"/>
              </a:rPr>
              <a:t>$MY_CONTAINER</a:t>
            </a:r>
          </a:p>
          <a:p>
            <a:pPr lvl="0" marL="0" indent="0">
              <a:buNone/>
            </a:pPr>
            <a:r>
              <a:rPr/>
              <a:t>Enjoy the log and see how your OUD EUS AD proxy is created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docker logs -f </a:t>
            </a:r>
            <a:r>
              <a:rPr sz="1800">
                <a:solidFill>
                  <a:srgbClr val="19177C"/>
                </a:solidFill>
                <a:latin typeface="Courier"/>
              </a:rPr>
              <a:t>$MY_CONTAINER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EUS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dbca -configureDatabase -sourceDB </a:t>
            </a:r>
            <a:r>
              <a:rPr sz="1800">
                <a:solidFill>
                  <a:srgbClr val="19177C"/>
                </a:solidFill>
                <a:latin typeface="Courier"/>
              </a:rPr>
              <a:t>$ORACLE_SID</a:t>
            </a:r>
            <a:r>
              <a:rPr sz="1800">
                <a:latin typeface="Courier"/>
              </a:rPr>
              <a:t> -registerWithDirService true \</a:t>
            </a:r>
            <a:br/>
            <a:r>
              <a:rPr sz="1800">
                <a:latin typeface="Courier"/>
              </a:rPr>
              <a:t>    -dirServiceUserName </a:t>
            </a:r>
            <a:r>
              <a:rPr sz="1800">
                <a:solidFill>
                  <a:srgbClr val="4070A0"/>
                </a:solidFill>
                <a:latin typeface="Courier"/>
              </a:rPr>
              <a:t>"cn=eusadmin"</a:t>
            </a:r>
            <a:r>
              <a:rPr sz="1800">
                <a:latin typeface="Courier"/>
              </a:rPr>
              <a:t> -dirServicePassword manager \</a:t>
            </a:r>
            <a:br/>
            <a:r>
              <a:rPr sz="1800">
                <a:latin typeface="Courier"/>
              </a:rPr>
              <a:t>    -walletPassword TVD04manager -silent</a:t>
            </a:r>
          </a:p>
          <a:p>
            <a:pPr lvl="0" marL="0" indent="0">
              <a:buNone/>
            </a:pPr>
            <a:r>
              <a:rPr/>
              <a:t>Create a global DB User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DROP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eus_users;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CREATE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USER</a:t>
            </a:r>
            <a:r>
              <a:rPr sz="1800">
                <a:latin typeface="Courier"/>
              </a:rPr>
              <a:t> eus_users 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IDENTIFIED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GLOBALLY</a:t>
            </a:r>
            <a:r>
              <a:rPr sz="1800">
                <a:latin typeface="Courier"/>
              </a:rPr>
              <a:t>; 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GRANT</a:t>
            </a:r>
            <a:r>
              <a:rPr sz="1800">
                <a:latin typeface="Courier"/>
              </a:rPr>
              <a:t> tvd_connect </a:t>
            </a:r>
            <a:r>
              <a:rPr sz="1800" b="1">
                <a:solidFill>
                  <a:srgbClr val="007020"/>
                </a:solidFill>
                <a:latin typeface="Courier"/>
              </a:rPr>
              <a:t>TO</a:t>
            </a:r>
            <a:r>
              <a:rPr sz="1800">
                <a:latin typeface="Courier"/>
              </a:rPr>
              <a:t> eus_users;  </a:t>
            </a:r>
          </a:p>
          <a:p>
            <a:pPr lvl="0" marL="0" indent="0">
              <a:buNone/>
            </a:pPr>
            <a:r>
              <a:rPr/>
              <a:t>Define a EUS mapping to the shared schema created before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eusm createMapping database_name=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solidFill>
                  <a:srgbClr val="19177C"/>
                </a:solidFill>
                <a:latin typeface="Courier"/>
              </a:rPr>
              <a:t>$ORACLE_SID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realm_dn=</a:t>
            </a:r>
            <a:r>
              <a:rPr sz="1800">
                <a:solidFill>
                  <a:srgbClr val="4070A0"/>
                </a:solidFill>
                <a:latin typeface="Courier"/>
              </a:rPr>
              <a:t>"dc=postgasse,dc=org"</a:t>
            </a:r>
            <a:r>
              <a:rPr sz="1800">
                <a:latin typeface="Courier"/>
              </a:rPr>
              <a:t> map_type=SUBTREE \</a:t>
            </a:r>
            <a:br/>
            <a:r>
              <a:rPr sz="1800">
                <a:latin typeface="Courier"/>
              </a:rPr>
              <a:t>    map_dn=</a:t>
            </a:r>
            <a:r>
              <a:rPr sz="1800">
                <a:solidFill>
                  <a:srgbClr val="4070A0"/>
                </a:solidFill>
                <a:latin typeface="Courier"/>
              </a:rPr>
              <a:t>"ou=People,dc=postgasse,dc=org"</a:t>
            </a:r>
            <a:r>
              <a:rPr sz="1800">
                <a:latin typeface="Courier"/>
              </a:rPr>
              <a:t> schema=EUS_USERS \</a:t>
            </a:r>
            <a:br/>
            <a:r>
              <a:rPr sz="1800">
                <a:latin typeface="Courier"/>
              </a:rPr>
              <a:t>    ldap_host=</a:t>
            </a:r>
            <a:r>
              <a:rPr sz="1800">
                <a:solidFill>
                  <a:srgbClr val="4070A0"/>
                </a:solidFill>
                <a:latin typeface="Courier"/>
              </a:rPr>
              <a:t>"te2018_oud.postgasse.org"</a:t>
            </a:r>
            <a:r>
              <a:rPr sz="1800">
                <a:latin typeface="Courier"/>
              </a:rPr>
              <a:t> ldap_port=1389 ldap_user_dn=</a:t>
            </a:r>
            <a:r>
              <a:rPr sz="1800">
                <a:solidFill>
                  <a:srgbClr val="4070A0"/>
                </a:solidFill>
                <a:latin typeface="Courier"/>
              </a:rPr>
              <a:t>"cn=eusadmin"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ldap_user_password=</a:t>
            </a:r>
            <a:r>
              <a:rPr sz="1800">
                <a:solidFill>
                  <a:srgbClr val="4070A0"/>
                </a:solidFill>
                <a:latin typeface="Courier"/>
              </a:rPr>
              <a:t>"manager"</a:t>
            </a:r>
            <a:r>
              <a:rPr sz="1800">
                <a:latin typeface="Courier"/>
              </a:rPr>
              <a:t>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eusm listMappings database_name=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solidFill>
                  <a:srgbClr val="19177C"/>
                </a:solidFill>
                <a:latin typeface="Courier"/>
              </a:rPr>
              <a:t>$ORACLE_SID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realm_dn=</a:t>
            </a:r>
            <a:r>
              <a:rPr sz="1800">
                <a:solidFill>
                  <a:srgbClr val="4070A0"/>
                </a:solidFill>
                <a:latin typeface="Courier"/>
              </a:rPr>
              <a:t>"dc=postgasse,dc=org"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ldap_host=</a:t>
            </a:r>
            <a:r>
              <a:rPr sz="1800">
                <a:solidFill>
                  <a:srgbClr val="4070A0"/>
                </a:solidFill>
                <a:latin typeface="Courier"/>
              </a:rPr>
              <a:t>"te2018_oud.postgasse.org"</a:t>
            </a:r>
            <a:r>
              <a:rPr sz="1800">
                <a:latin typeface="Courier"/>
              </a:rPr>
              <a:t> ldap_port=1389 ldap_user_dn=</a:t>
            </a:r>
            <a:r>
              <a:rPr sz="1800">
                <a:solidFill>
                  <a:srgbClr val="4070A0"/>
                </a:solidFill>
                <a:latin typeface="Courier"/>
              </a:rPr>
              <a:t>"cn=eusadmin"</a:t>
            </a:r>
            <a:r>
              <a:rPr sz="1800">
                <a:latin typeface="Courier"/>
              </a:rPr>
              <a:t> \</a:t>
            </a:r>
            <a:br/>
            <a:r>
              <a:rPr sz="1800">
                <a:latin typeface="Courier"/>
              </a:rPr>
              <a:t>    ldap_user_password=</a:t>
            </a:r>
            <a:r>
              <a:rPr sz="1800">
                <a:solidFill>
                  <a:srgbClr val="4070A0"/>
                </a:solidFill>
                <a:latin typeface="Courier"/>
              </a:rPr>
              <a:t>"manager"</a:t>
            </a:r>
          </a:p>
          <a:p>
            <a:pPr lvl="0" marL="0" indent="0">
              <a:buNone/>
            </a:pPr>
            <a:r>
              <a:rPr/>
              <a:t>Passwords are in docker logs or in the password files in $MY_VOLUME_PATH/admin/$MY_OUD_INSTANCE/etc</a:t>
            </a:r>
          </a:p>
          <a:p>
            <a:pPr lvl="0" marL="0" indent="0">
              <a:buNone/>
            </a:pPr>
            <a:r>
              <a:rPr/>
              <a:t>check EUS connection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SQL&gt; conn dinu/manager</a:t>
            </a:r>
            <a:br/>
            <a:r>
              <a:rPr sz="1800">
                <a:latin typeface="Courier"/>
              </a:rPr>
              <a:t>Connected.</a:t>
            </a:r>
            <a:br/>
            <a:r>
              <a:rPr sz="1800">
                <a:latin typeface="Courier"/>
              </a:rPr>
              <a:t>SQL&gt; @sousrinf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Database</a:t>
            </a:r>
            <a:r>
              <a:rPr sz="1800">
                <a:latin typeface="Courier"/>
              </a:rPr>
              <a:t> Information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--------------------</a:t>
            </a:r>
            <a:br/>
            <a:r>
              <a:rPr sz="1800">
                <a:latin typeface="Courier"/>
              </a:rPr>
              <a:t>- DB_NAME       : TDB122A</a:t>
            </a:r>
            <a:br/>
            <a:r>
              <a:rPr sz="1800">
                <a:latin typeface="Courier"/>
              </a:rPr>
              <a:t>- DB_DOMAIN     :</a:t>
            </a:r>
            <a:br/>
            <a:r>
              <a:rPr sz="1800">
                <a:latin typeface="Courier"/>
              </a:rPr>
              <a:t>- 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INSTANCE</a:t>
            </a:r>
            <a:r>
              <a:rPr sz="1800">
                <a:latin typeface="Courier"/>
              </a:rPr>
              <a:t>     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- INSTANCE_NAME     : TDB122A</a:t>
            </a:r>
            <a:br/>
            <a:r>
              <a:rPr sz="1800">
                <a:latin typeface="Courier"/>
              </a:rPr>
              <a:t>- SERVER_HOST       : urania</a:t>
            </a:r>
            <a:br/>
            <a:r>
              <a:rPr sz="1800">
                <a:latin typeface="Courier"/>
              </a:rPr>
              <a:t>-</a:t>
            </a:r>
            <a:br/>
            <a:r>
              <a:rPr sz="1800">
                <a:latin typeface="Courier"/>
              </a:rPr>
              <a:t>Authentification Information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----------------------------</a:t>
            </a:r>
            <a:br/>
            <a:r>
              <a:rPr sz="1800">
                <a:latin typeface="Courier"/>
              </a:rPr>
              <a:t>- SESSION_USER      : EUS_USERS</a:t>
            </a:r>
            <a:br/>
            <a:r>
              <a:rPr sz="1800">
                <a:latin typeface="Courier"/>
              </a:rPr>
              <a:t>- PROXY_USER        :</a:t>
            </a:r>
            <a:br/>
            <a:r>
              <a:rPr sz="1800">
                <a:latin typeface="Courier"/>
              </a:rPr>
              <a:t>- AUTHENTICATION_METHOD : </a:t>
            </a:r>
            <a:r>
              <a:rPr sz="1800" b="1">
                <a:solidFill>
                  <a:srgbClr val="007020"/>
                </a:solidFill>
                <a:latin typeface="Courier"/>
              </a:rPr>
              <a:t>PASSWORD</a:t>
            </a:r>
            <a:br/>
            <a:r>
              <a:rPr sz="1800">
                <a:latin typeface="Courier"/>
              </a:rPr>
              <a:t>- IDENTIFICATION_TYPE   : </a:t>
            </a:r>
            <a:r>
              <a:rPr sz="1800" b="1">
                <a:solidFill>
                  <a:srgbClr val="007020"/>
                </a:solidFill>
                <a:latin typeface="Courier"/>
              </a:rPr>
              <a:t>GLOBAL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SHARED</a:t>
            </a:r>
            <a:br/>
            <a:r>
              <a:rPr sz="1800">
                <a:latin typeface="Courier"/>
              </a:rPr>
              <a:t>- NETWORK_PROTOCOL  :</a:t>
            </a:r>
            <a:br/>
            <a:r>
              <a:rPr sz="1800">
                <a:latin typeface="Courier"/>
              </a:rPr>
              <a:t>- OS_USER       : oracle</a:t>
            </a:r>
            <a:br/>
            <a:r>
              <a:rPr sz="1800">
                <a:latin typeface="Courier"/>
              </a:rPr>
              <a:t>- AUTHENTICATED_IDENTITY: DINU</a:t>
            </a:r>
            <a:br/>
            <a:r>
              <a:rPr sz="1800">
                <a:latin typeface="Courier"/>
              </a:rPr>
              <a:t>- ENTERPRISE_IDENTITY   : cn=Martin Berger,ou=People,dc=postgasse,dc=org</a:t>
            </a:r>
            <a:br/>
            <a:r>
              <a:rPr sz="1800">
                <a:latin typeface="Courier"/>
              </a:rPr>
              <a:t>-</a:t>
            </a:r>
            <a:br/>
            <a:r>
              <a:rPr sz="1800">
                <a:latin typeface="Courier"/>
              </a:rPr>
              <a:t>Other Information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-----------------</a:t>
            </a:r>
            <a:br/>
            <a:r>
              <a:rPr sz="1800">
                <a:latin typeface="Courier"/>
              </a:rPr>
              <a:t>- ISDBA         : </a:t>
            </a:r>
            <a:r>
              <a:rPr sz="1800" b="1">
                <a:solidFill>
                  <a:srgbClr val="007020"/>
                </a:solidFill>
                <a:latin typeface="Courier"/>
              </a:rPr>
              <a:t>FALSE</a:t>
            </a:r>
            <a:br/>
            <a:r>
              <a:rPr sz="1800">
                <a:latin typeface="Courier"/>
              </a:rPr>
              <a:t>- CLIENT_INFO       :</a:t>
            </a:r>
            <a:br/>
            <a:r>
              <a:rPr sz="1800">
                <a:latin typeface="Courier"/>
              </a:rPr>
              <a:t>- PROGRAM       : sqlplus@urania (TNS V1-V3)</a:t>
            </a:r>
            <a:br/>
            <a:r>
              <a:rPr sz="1800">
                <a:latin typeface="Courier"/>
              </a:rPr>
              <a:t>- MODULE        : SQL*Plus</a:t>
            </a:r>
            <a:br/>
            <a:r>
              <a:rPr sz="1800">
                <a:latin typeface="Courier"/>
              </a:rPr>
              <a:t>- IP_ADDRESS        :</a:t>
            </a:r>
            <a:br/>
            <a:r>
              <a:rPr sz="1800">
                <a:latin typeface="Courier"/>
              </a:rPr>
              <a:t>- SID           : 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br/>
            <a:r>
              <a:rPr sz="1800">
                <a:latin typeface="Courier"/>
              </a:rPr>
              <a:t>- SERIAL#       : </a:t>
            </a:r>
            <a:r>
              <a:rPr sz="1800">
                <a:solidFill>
                  <a:srgbClr val="40A070"/>
                </a:solidFill>
                <a:latin typeface="Courier"/>
              </a:rPr>
              <a:t>17568</a:t>
            </a:r>
            <a:br/>
            <a:r>
              <a:rPr sz="1800">
                <a:latin typeface="Courier"/>
              </a:rPr>
              <a:t>- SERVER        : DEDICATED</a:t>
            </a:r>
            <a:br/>
            <a:r>
              <a:rPr sz="1800">
                <a:latin typeface="Courier"/>
              </a:rPr>
              <a:t>- TERMINAL      : pts/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sz="1800">
                <a:latin typeface="Courier"/>
              </a:rPr>
              <a:t>PL/SQL </a:t>
            </a:r>
            <a:r>
              <a:rPr sz="1800" b="1">
                <a:solidFill>
                  <a:srgbClr val="007020"/>
                </a:solidFill>
                <a:latin typeface="Courier"/>
              </a:rPr>
              <a:t>procedure</a:t>
            </a:r>
            <a:r>
              <a:rPr sz="1800">
                <a:latin typeface="Courier"/>
              </a:rPr>
              <a:t> successfully completed.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2018-11-01T08:33:14Z</dcterms:created>
  <dcterms:modified xsi:type="dcterms:W3CDTF">2018-11-01T08:33:14Z</dcterms:modified>
</cp:coreProperties>
</file>