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anit" panose="020B0604020202020204" charset="-34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4BD13A-043E-4F48-B957-BE7C88CB7B28}">
  <a:tblStyle styleId="{E04BD13A-043E-4F48-B957-BE7C88CB7B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b85d54a0a_1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b85d54a0a_1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1af3fd2c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1af3fd2c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06214b2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06214b2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06214b2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06214b2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c06214b2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c06214b2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85d54a0a_1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b85d54a0a_1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1af3f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1af3f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85d54a0a_1_2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b85d54a0a_1_2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b951377d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b951377d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06214b2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06214b2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b85d54a0a_1_2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b85d54a0a_1_2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1af3fd2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c1af3fd2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1af3fd2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1af3fd2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30475" y="1088275"/>
            <a:ext cx="5016900" cy="22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30325" y="3646625"/>
            <a:ext cx="45408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136075" y="3094074"/>
            <a:ext cx="46644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1136075" y="2089875"/>
            <a:ext cx="1039500" cy="1017000"/>
          </a:xfrm>
          <a:prstGeom prst="rect">
            <a:avLst/>
          </a:prstGeom>
          <a:gradFill>
            <a:gsLst>
              <a:gs pos="0">
                <a:schemeClr val="dk1"/>
              </a:gs>
              <a:gs pos="70000">
                <a:srgbClr val="898783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36075" y="3910950"/>
            <a:ext cx="399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85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4894138" y="2185900"/>
            <a:ext cx="29157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2"/>
          </p:nvPr>
        </p:nvSpPr>
        <p:spPr>
          <a:xfrm>
            <a:off x="1333563" y="2185900"/>
            <a:ext cx="29169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3"/>
          </p:nvPr>
        </p:nvSpPr>
        <p:spPr>
          <a:xfrm>
            <a:off x="4894138" y="1552517"/>
            <a:ext cx="2915700" cy="5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4"/>
          </p:nvPr>
        </p:nvSpPr>
        <p:spPr>
          <a:xfrm>
            <a:off x="1333563" y="1552517"/>
            <a:ext cx="2916900" cy="5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720000" y="1202025"/>
            <a:ext cx="77109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61667">
            <a:off x="7457101" y="-784858"/>
            <a:ext cx="2367547" cy="23880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2245050" y="3170575"/>
            <a:ext cx="4653900" cy="143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2"/>
          </p:nvPr>
        </p:nvSpPr>
        <p:spPr>
          <a:xfrm>
            <a:off x="9967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1"/>
          </p:nvPr>
        </p:nvSpPr>
        <p:spPr>
          <a:xfrm>
            <a:off x="996750" y="2794102"/>
            <a:ext cx="2231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3"/>
          </p:nvPr>
        </p:nvSpPr>
        <p:spPr>
          <a:xfrm>
            <a:off x="34564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4"/>
          </p:nvPr>
        </p:nvSpPr>
        <p:spPr>
          <a:xfrm>
            <a:off x="3456450" y="2794102"/>
            <a:ext cx="2231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5"/>
          </p:nvPr>
        </p:nvSpPr>
        <p:spPr>
          <a:xfrm>
            <a:off x="5916150" y="2236583"/>
            <a:ext cx="223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5917650" y="2794102"/>
            <a:ext cx="2228100" cy="12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7" hasCustomPrompt="1"/>
          </p:nvPr>
        </p:nvSpPr>
        <p:spPr>
          <a:xfrm>
            <a:off x="9967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8" hasCustomPrompt="1"/>
          </p:nvPr>
        </p:nvSpPr>
        <p:spPr>
          <a:xfrm>
            <a:off x="34564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 idx="9" hasCustomPrompt="1"/>
          </p:nvPr>
        </p:nvSpPr>
        <p:spPr>
          <a:xfrm>
            <a:off x="5917650" y="1788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1115075" y="1724350"/>
            <a:ext cx="4299300" cy="26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713825" y="3782075"/>
            <a:ext cx="6236100" cy="68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3225" y="1913000"/>
            <a:ext cx="6237300" cy="17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4759800" y="1312900"/>
            <a:ext cx="3289500" cy="31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2"/>
          </p:nvPr>
        </p:nvSpPr>
        <p:spPr>
          <a:xfrm>
            <a:off x="1094700" y="1312900"/>
            <a:ext cx="3289500" cy="31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CUSTOM_3_1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rgbClr val="CC0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192024" y="4617725"/>
            <a:ext cx="8769000" cy="3300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Room 1 - Project 1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72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1"/>
          <p:cNvGrpSpPr/>
          <p:nvPr/>
        </p:nvGrpSpPr>
        <p:grpSpPr>
          <a:xfrm>
            <a:off x="654125" y="970875"/>
            <a:ext cx="3040675" cy="949225"/>
            <a:chOff x="425525" y="818475"/>
            <a:chExt cx="3040675" cy="949225"/>
          </a:xfrm>
        </p:grpSpPr>
        <p:pic>
          <p:nvPicPr>
            <p:cNvPr id="149" name="Google Shape;14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525" y="818475"/>
              <a:ext cx="2950957" cy="93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1"/>
            <p:cNvSpPr/>
            <p:nvPr/>
          </p:nvSpPr>
          <p:spPr>
            <a:xfrm>
              <a:off x="1224300" y="1576300"/>
              <a:ext cx="2241900" cy="191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1"/>
          <p:cNvSpPr txBox="1">
            <a:spLocks noGrp="1"/>
          </p:cNvSpPr>
          <p:nvPr>
            <p:ph type="ctrTitle"/>
          </p:nvPr>
        </p:nvSpPr>
        <p:spPr>
          <a:xfrm>
            <a:off x="564600" y="1634800"/>
            <a:ext cx="6158100" cy="14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Science Boot Camp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Spring 2023</a:t>
            </a:r>
            <a:endParaRPr sz="4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subTitle" idx="1"/>
          </p:nvPr>
        </p:nvSpPr>
        <p:spPr>
          <a:xfrm>
            <a:off x="577925" y="3418025"/>
            <a:ext cx="5777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Project 1 - New York City Rideshare Analysis</a:t>
            </a:r>
            <a:endParaRPr sz="1800">
              <a:latin typeface="Kanit"/>
              <a:ea typeface="Kanit"/>
              <a:cs typeface="Kanit"/>
              <a:sym typeface="Kan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Team Room 1</a:t>
            </a:r>
            <a:endParaRPr sz="1800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>
            <a:off x="695525" y="3251250"/>
            <a:ext cx="4440300" cy="0"/>
          </a:xfrm>
          <a:prstGeom prst="straightConnector1">
            <a:avLst/>
          </a:prstGeom>
          <a:noFill/>
          <a:ln w="19050" cap="flat" cmpd="sng">
            <a:solidFill>
              <a:srgbClr val="CC003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102" y="1088165"/>
            <a:ext cx="2534175" cy="25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457199" y="228600"/>
            <a:ext cx="81603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CC0033"/>
                </a:solidFill>
              </a:rPr>
              <a:t>Do Temperature or Trip Length Influence Tips?</a:t>
            </a:r>
            <a:endParaRPr sz="3000" dirty="0">
              <a:solidFill>
                <a:srgbClr val="CC0033"/>
              </a:solidFill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0.29917711096501626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percentage of riders who tip increases slightly with increase in temperature</a:t>
            </a:r>
            <a:endParaRPr sz="1200"/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0.34440626093696786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percentage of riders who tip increases slightly with increase in trip length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t="700" b="700"/>
          <a:stretch/>
        </p:blipFill>
        <p:spPr>
          <a:xfrm>
            <a:off x="815475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00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Visualization Code Summary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 idx="8"/>
          </p:nvPr>
        </p:nvSpPr>
        <p:spPr>
          <a:xfrm>
            <a:off x="769800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Modules &amp; Functions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title" idx="9"/>
          </p:nvPr>
        </p:nvSpPr>
        <p:spPr>
          <a:xfrm>
            <a:off x="4840928" y="865950"/>
            <a:ext cx="34473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Screenshots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6"/>
          </p:nvPr>
        </p:nvSpPr>
        <p:spPr>
          <a:xfrm>
            <a:off x="769800" y="1204350"/>
            <a:ext cx="16764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scipy.stats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read_csv()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to_datetime()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dt.month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sort_values()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nunique()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subTitle" idx="6"/>
          </p:nvPr>
        </p:nvSpPr>
        <p:spPr>
          <a:xfrm>
            <a:off x="2446200" y="1204350"/>
            <a:ext cx="16764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astype()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median()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linregress()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scatter()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xlabel()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ylabel()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xticks()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annotate()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savefig()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l="2537" t="2208" r="54161" b="52066"/>
          <a:stretch/>
        </p:blipFill>
        <p:spPr>
          <a:xfrm>
            <a:off x="4840925" y="1280550"/>
            <a:ext cx="3447302" cy="19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l="2537" t="57546" r="54161" b="15728"/>
          <a:stretch/>
        </p:blipFill>
        <p:spPr>
          <a:xfrm>
            <a:off x="4840925" y="3355873"/>
            <a:ext cx="3447302" cy="1168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1"/>
          <p:cNvCxnSpPr/>
          <p:nvPr/>
        </p:nvCxnSpPr>
        <p:spPr>
          <a:xfrm rot="10800000" flipH="1">
            <a:off x="769800" y="1225296"/>
            <a:ext cx="3429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1"/>
          <p:cNvCxnSpPr/>
          <p:nvPr/>
        </p:nvCxnSpPr>
        <p:spPr>
          <a:xfrm rot="10800000" flipH="1">
            <a:off x="4840925" y="1225296"/>
            <a:ext cx="34473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Visualization Code Summary</a:t>
            </a:r>
            <a:endParaRPr sz="3000">
              <a:solidFill>
                <a:srgbClr val="CC0033"/>
              </a:solidFill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125" y="2341100"/>
            <a:ext cx="3200401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>
            <a:spLocks noGrp="1"/>
          </p:cNvSpPr>
          <p:nvPr>
            <p:ph type="title" idx="8"/>
          </p:nvPr>
        </p:nvSpPr>
        <p:spPr>
          <a:xfrm>
            <a:off x="1280160" y="1415625"/>
            <a:ext cx="6400800" cy="4527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Demo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269" name="Google Shape;269;p42"/>
          <p:cNvCxnSpPr/>
          <p:nvPr/>
        </p:nvCxnSpPr>
        <p:spPr>
          <a:xfrm>
            <a:off x="1280160" y="1892808"/>
            <a:ext cx="64008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550" y="2197449"/>
            <a:ext cx="3200401" cy="164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Room 1 </a:t>
            </a:r>
            <a:endParaRPr sz="3000">
              <a:solidFill>
                <a:srgbClr val="CC00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33"/>
                </a:solidFill>
              </a:rPr>
              <a:t>Project 1 - New York City Rideshare Analysis</a:t>
            </a:r>
            <a:endParaRPr sz="2000">
              <a:solidFill>
                <a:srgbClr val="CC0033"/>
              </a:solidFill>
            </a:endParaRPr>
          </a:p>
        </p:txBody>
      </p:sp>
      <p:cxnSp>
        <p:nvCxnSpPr>
          <p:cNvPr id="276" name="Google Shape;276;p43"/>
          <p:cNvCxnSpPr/>
          <p:nvPr/>
        </p:nvCxnSpPr>
        <p:spPr>
          <a:xfrm>
            <a:off x="2623025" y="768096"/>
            <a:ext cx="331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7" name="Google Shape;277;p43"/>
          <p:cNvGraphicFramePr/>
          <p:nvPr/>
        </p:nvGraphicFramePr>
        <p:xfrm>
          <a:off x="1127750" y="1667238"/>
          <a:ext cx="2547725" cy="2400300"/>
        </p:xfrm>
        <a:graphic>
          <a:graphicData uri="http://schemas.openxmlformats.org/drawingml/2006/table">
            <a:tbl>
              <a:tblPr>
                <a:noFill/>
                <a:tableStyleId>{E04BD13A-043E-4F48-B957-BE7C88CB7B28}</a:tableStyleId>
              </a:tblPr>
              <a:tblGrid>
                <a:gridCol w="25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Azriel Tamayo</a:t>
                      </a:r>
                      <a:endParaRPr sz="18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Chad Richards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Elizabeth Veltre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Kelly L Doyle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Matt Siriani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8" name="Google Shape;278;p43"/>
          <p:cNvGrpSpPr/>
          <p:nvPr/>
        </p:nvGrpSpPr>
        <p:grpSpPr>
          <a:xfrm>
            <a:off x="5397700" y="3497150"/>
            <a:ext cx="3014725" cy="935875"/>
            <a:chOff x="5169100" y="3420950"/>
            <a:chExt cx="3014725" cy="935875"/>
          </a:xfrm>
        </p:grpSpPr>
        <p:pic>
          <p:nvPicPr>
            <p:cNvPr id="279" name="Google Shape;279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69100" y="3420950"/>
              <a:ext cx="2950957" cy="93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43"/>
            <p:cNvSpPr/>
            <p:nvPr/>
          </p:nvSpPr>
          <p:spPr>
            <a:xfrm>
              <a:off x="5941925" y="4165425"/>
              <a:ext cx="2241900" cy="191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43"/>
          <p:cNvSpPr txBox="1">
            <a:spLocks noGrp="1"/>
          </p:cNvSpPr>
          <p:nvPr>
            <p:ph type="title" idx="4294967295"/>
          </p:nvPr>
        </p:nvSpPr>
        <p:spPr>
          <a:xfrm>
            <a:off x="1150800" y="1323150"/>
            <a:ext cx="25476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Team Members</a:t>
            </a:r>
            <a:endParaRPr sz="1500" b="0">
              <a:solidFill>
                <a:schemeClr val="lt1"/>
              </a:solidFill>
            </a:endParaRPr>
          </a:p>
        </p:txBody>
      </p:sp>
      <p:graphicFrame>
        <p:nvGraphicFramePr>
          <p:cNvPr id="282" name="Google Shape;282;p43"/>
          <p:cNvGraphicFramePr/>
          <p:nvPr/>
        </p:nvGraphicFramePr>
        <p:xfrm>
          <a:off x="5394950" y="1667238"/>
          <a:ext cx="2547750" cy="1920240"/>
        </p:xfrm>
        <a:graphic>
          <a:graphicData uri="http://schemas.openxmlformats.org/drawingml/2006/table">
            <a:tbl>
              <a:tblPr>
                <a:noFill/>
                <a:tableStyleId>{E04BD13A-043E-4F48-B957-BE7C88CB7B28}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Paul Arias</a:t>
                      </a:r>
                      <a:endParaRPr sz="18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b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Professor</a:t>
                      </a:r>
                      <a:endParaRPr sz="15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Kanit"/>
                          <a:ea typeface="Kanit"/>
                          <a:cs typeface="Kanit"/>
                          <a:sym typeface="Kanit"/>
                        </a:rPr>
                        <a:t>Jonathan Caro</a:t>
                      </a: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b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Assistant</a:t>
                      </a:r>
                      <a:endParaRPr sz="15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Google Shape;283;p43"/>
          <p:cNvSpPr txBox="1">
            <a:spLocks noGrp="1"/>
          </p:cNvSpPr>
          <p:nvPr>
            <p:ph type="title" idx="4294967295"/>
          </p:nvPr>
        </p:nvSpPr>
        <p:spPr>
          <a:xfrm>
            <a:off x="5418000" y="1323150"/>
            <a:ext cx="25476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Instructors</a:t>
            </a:r>
            <a:endParaRPr sz="1500" b="0">
              <a:solidFill>
                <a:schemeClr val="lt1"/>
              </a:solidFill>
            </a:endParaRPr>
          </a:p>
        </p:txBody>
      </p:sp>
      <p:cxnSp>
        <p:nvCxnSpPr>
          <p:cNvPr id="284" name="Google Shape;284;p43"/>
          <p:cNvCxnSpPr/>
          <p:nvPr/>
        </p:nvCxnSpPr>
        <p:spPr>
          <a:xfrm>
            <a:off x="1152144" y="1678152"/>
            <a:ext cx="25512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43"/>
          <p:cNvCxnSpPr/>
          <p:nvPr/>
        </p:nvCxnSpPr>
        <p:spPr>
          <a:xfrm>
            <a:off x="5422392" y="1678152"/>
            <a:ext cx="25512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Project Team</a:t>
            </a:r>
            <a:endParaRPr sz="3000">
              <a:solidFill>
                <a:srgbClr val="CC0033"/>
              </a:solidFill>
            </a:endParaRPr>
          </a:p>
        </p:txBody>
      </p:sp>
      <p:graphicFrame>
        <p:nvGraphicFramePr>
          <p:cNvPr id="160" name="Google Shape;160;p32"/>
          <p:cNvGraphicFramePr/>
          <p:nvPr/>
        </p:nvGraphicFramePr>
        <p:xfrm>
          <a:off x="1712200" y="1194088"/>
          <a:ext cx="2949450" cy="3383550"/>
        </p:xfrm>
        <a:graphic>
          <a:graphicData uri="http://schemas.openxmlformats.org/drawingml/2006/table">
            <a:tbl>
              <a:tblPr>
                <a:noFill/>
                <a:tableStyleId>{E04BD13A-043E-4F48-B957-BE7C88CB7B28}</a:tableStyleId>
              </a:tblPr>
              <a:tblGrid>
                <a:gridCol w="2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Azriel Tamayo</a:t>
                      </a:r>
                      <a:endParaRPr sz="2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Chad Richards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Elizabeth Veltre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Kanit"/>
                          <a:ea typeface="Kanit"/>
                          <a:cs typeface="Kanit"/>
                          <a:sym typeface="Kanit"/>
                        </a:rPr>
                        <a:t>Kelly L Doyle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Matt Siriani</a:t>
                      </a:r>
                      <a:endParaRPr sz="2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825" y="1584450"/>
            <a:ext cx="1552350" cy="15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Project &amp; Dataset Overview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4294967295"/>
          </p:nvPr>
        </p:nvSpPr>
        <p:spPr>
          <a:xfrm>
            <a:off x="498850" y="1028600"/>
            <a:ext cx="5629200" cy="3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The New York City Taxi and Limousine Commission (TLC), created in 1971, is the agency responsible for licensing and regulating New York City's Medallion (Yellow) taxi cabs, for-hire vehicles (FHV), commuter vans, and paratransit vehicles.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Over 200,000 TLC licensees complete approximately 1,000,000 trips each day. 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For-hire-vehicle data capture started in 2018 for </a:t>
            </a: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TLC-licensed FHV businesses that currently dispatch or plan to dispatch more than 10,000 FHV trips in New York City per day under a single brand.</a:t>
            </a: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2021 includes Juno, Uber, Via, and Lyft.</a:t>
            </a:r>
            <a:endParaRPr sz="1200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Kanit"/>
              <a:buChar char="●"/>
            </a:pPr>
            <a:r>
              <a:rPr lang="en" sz="12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All data sourced from Kaggle.com using the Uber NYC for-hire vehicles trip data (2021) by Shuheng_Mo</a:t>
            </a:r>
            <a:endParaRPr sz="1200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4294967295"/>
          </p:nvPr>
        </p:nvSpPr>
        <p:spPr>
          <a:xfrm>
            <a:off x="6260592" y="1236800"/>
            <a:ext cx="25185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12 Parquet Files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15,877,481 records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Sample size (.1%) per month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174,595 records Total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14,550 Avg records per month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4294967295"/>
          </p:nvPr>
        </p:nvSpPr>
        <p:spPr>
          <a:xfrm>
            <a:off x="6260617" y="2678950"/>
            <a:ext cx="2231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265 Taxi Zones Across 5 Boroughs &amp; EWR 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4294967295"/>
          </p:nvPr>
        </p:nvSpPr>
        <p:spPr>
          <a:xfrm>
            <a:off x="6260617" y="3562525"/>
            <a:ext cx="2228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Kanit"/>
              <a:buChar char="•"/>
            </a:pPr>
            <a:r>
              <a:rPr lang="en" sz="1200">
                <a:solidFill>
                  <a:srgbClr val="333333"/>
                </a:solidFill>
                <a:latin typeface="Kanit"/>
                <a:ea typeface="Kanit"/>
                <a:cs typeface="Kanit"/>
                <a:sym typeface="Kanit"/>
              </a:rPr>
              <a:t>Daily Weather Conditions</a:t>
            </a:r>
            <a:endParaRPr sz="1200">
              <a:solidFill>
                <a:srgbClr val="33333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 idx="4294967295"/>
          </p:nvPr>
        </p:nvSpPr>
        <p:spPr>
          <a:xfrm>
            <a:off x="6339100" y="1028600"/>
            <a:ext cx="2194500" cy="3183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TLC Trip Data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 idx="4294967295"/>
          </p:nvPr>
        </p:nvSpPr>
        <p:spPr>
          <a:xfrm>
            <a:off x="6336792" y="2470750"/>
            <a:ext cx="2194500" cy="3228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TLC Taxi Zones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6336792" y="3354325"/>
            <a:ext cx="2194500" cy="3237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2021 Weather Data</a:t>
            </a:r>
            <a:endParaRPr sz="1500" b="0">
              <a:solidFill>
                <a:srgbClr val="000000"/>
              </a:solidFill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 rot="10800000" flipH="1">
            <a:off x="6339100" y="1365504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3"/>
          <p:cNvCxnSpPr/>
          <p:nvPr/>
        </p:nvCxnSpPr>
        <p:spPr>
          <a:xfrm rot="10800000" flipH="1">
            <a:off x="6336792" y="2813348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3"/>
          <p:cNvCxnSpPr/>
          <p:nvPr/>
        </p:nvCxnSpPr>
        <p:spPr>
          <a:xfrm rot="10800000" flipH="1">
            <a:off x="6336792" y="3700272"/>
            <a:ext cx="21945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Wrangling Process</a:t>
            </a:r>
            <a:endParaRPr sz="3000">
              <a:solidFill>
                <a:srgbClr val="CC0033"/>
              </a:solidFill>
            </a:endParaRPr>
          </a:p>
        </p:txBody>
      </p:sp>
      <p:graphicFrame>
        <p:nvGraphicFramePr>
          <p:cNvPr id="182" name="Google Shape;182;p34"/>
          <p:cNvGraphicFramePr/>
          <p:nvPr/>
        </p:nvGraphicFramePr>
        <p:xfrm>
          <a:off x="359575" y="950163"/>
          <a:ext cx="8404800" cy="3409650"/>
        </p:xfrm>
        <a:graphic>
          <a:graphicData uri="http://schemas.openxmlformats.org/drawingml/2006/table">
            <a:tbl>
              <a:tblPr>
                <a:noFill/>
                <a:tableStyleId>{E04BD13A-043E-4F48-B957-BE7C88CB7B28}</a:tableStyleId>
              </a:tblPr>
              <a:tblGrid>
                <a:gridCol w="36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4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Convert Parquet files to Pandas using PYArrow (1 Dataframe for each Month)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Reduced Data to a Sample Size of .001 for each Month’s 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Concatenated Monthly Sample Data into Single Rideshare Dataframe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Column Calculations ( Total Fare, Percent Tip, 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°C to °F </a:t>
                      </a: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,  Day of Week, etc)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Imported Weather Data into Weather Dataframe and Calculated Precipitation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Merge Weather Dataframe with Rideshare Dataframe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Exported Data to CSV for Data Analysis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Plotted Data, Ran Statistical Analysis, &amp; Documented Results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Presentation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50" y="216964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5" y="367376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475" y="1424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400" y="25361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3325" y="177524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4325" y="405279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" y="10433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475" y="291017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0625" y="329181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Data Wrangling Code Summary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197" name="Google Shape;197;p35"/>
          <p:cNvSpPr txBox="1">
            <a:spLocks noGrp="1"/>
          </p:cNvSpPr>
          <p:nvPr>
            <p:ph type="title" idx="8"/>
          </p:nvPr>
        </p:nvSpPr>
        <p:spPr>
          <a:xfrm>
            <a:off x="846000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Libraries &amp; Functions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title" idx="9"/>
          </p:nvPr>
        </p:nvSpPr>
        <p:spPr>
          <a:xfrm>
            <a:off x="4993328" y="865950"/>
            <a:ext cx="3429000" cy="338400"/>
          </a:xfrm>
          <a:prstGeom prst="rect">
            <a:avLst/>
          </a:prstGeom>
          <a:gradFill>
            <a:gsLst>
              <a:gs pos="0">
                <a:srgbClr val="CC0033"/>
              </a:gs>
              <a:gs pos="100000">
                <a:srgbClr val="90021B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Screenshots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199" name="Google Shape;199;p35"/>
          <p:cNvGrpSpPr/>
          <p:nvPr/>
        </p:nvGrpSpPr>
        <p:grpSpPr>
          <a:xfrm>
            <a:off x="4993341" y="1280545"/>
            <a:ext cx="3428999" cy="3243802"/>
            <a:chOff x="5175388" y="1368632"/>
            <a:chExt cx="3657599" cy="3457474"/>
          </a:xfrm>
        </p:grpSpPr>
        <p:pic>
          <p:nvPicPr>
            <p:cNvPr id="200" name="Google Shape;20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5388" y="1368632"/>
              <a:ext cx="3657599" cy="131338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6000"/>
                </a:srgbClr>
              </a:outerShdw>
            </a:effectLst>
          </p:spPr>
        </p:pic>
        <p:pic>
          <p:nvPicPr>
            <p:cNvPr id="201" name="Google Shape;20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5388" y="2682007"/>
              <a:ext cx="3657599" cy="638379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4000"/>
                </a:srgbClr>
              </a:outerShdw>
            </a:effectLst>
          </p:spPr>
        </p:pic>
        <p:pic>
          <p:nvPicPr>
            <p:cNvPr id="202" name="Google Shape;20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5388" y="3320394"/>
              <a:ext cx="3657599" cy="1505712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2160000" algn="bl" rotWithShape="0">
                <a:srgbClr val="CC0033">
                  <a:alpha val="16000"/>
                </a:srgbClr>
              </a:outerShdw>
            </a:effectLst>
          </p:spPr>
        </p:pic>
      </p:grpSp>
      <p:sp>
        <p:nvSpPr>
          <p:cNvPr id="203" name="Google Shape;203;p35"/>
          <p:cNvSpPr txBox="1">
            <a:spLocks noGrp="1"/>
          </p:cNvSpPr>
          <p:nvPr>
            <p:ph type="subTitle" idx="6"/>
          </p:nvPr>
        </p:nvSpPr>
        <p:spPr>
          <a:xfrm>
            <a:off x="846000" y="1204350"/>
            <a:ext cx="1676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 Library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PyArrow Library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read_table()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to_pandas()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PD concat()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 merge()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6"/>
          </p:nvPr>
        </p:nvSpPr>
        <p:spPr>
          <a:xfrm>
            <a:off x="2522400" y="1204350"/>
            <a:ext cx="1676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rename()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 loc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fillna()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to_csv()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5"/>
          <p:cNvCxnSpPr/>
          <p:nvPr/>
        </p:nvCxnSpPr>
        <p:spPr>
          <a:xfrm rot="10800000" flipH="1">
            <a:off x="846000" y="1231554"/>
            <a:ext cx="3429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5"/>
          <p:cNvCxnSpPr/>
          <p:nvPr/>
        </p:nvCxnSpPr>
        <p:spPr>
          <a:xfrm rot="10800000" flipH="1">
            <a:off x="4993325" y="1231554"/>
            <a:ext cx="3429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6"/>
          <p:cNvGraphicFramePr/>
          <p:nvPr/>
        </p:nvGraphicFramePr>
        <p:xfrm>
          <a:off x="1163900" y="993750"/>
          <a:ext cx="7311450" cy="3032000"/>
        </p:xfrm>
        <a:graphic>
          <a:graphicData uri="http://schemas.openxmlformats.org/drawingml/2006/table">
            <a:tbl>
              <a:tblPr>
                <a:noFill/>
                <a:tableStyleId>{E04BD13A-043E-4F48-B957-BE7C88CB7B28}</a:tableStyleId>
              </a:tblPr>
              <a:tblGrid>
                <a:gridCol w="73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How Does Weather Affect Ride Volume?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number of rides per day?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precipitation affect number of rides per day?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How Does Weather Affect Rider Fare?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rider fare?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precipitation affect rider fare?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What Trends Can Be Observed Over Time?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Are there trends in ridership that can be identified based on day of the week?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Are there trends in ridership that can be identified month-to-month? 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Kanit"/>
                          <a:ea typeface="Kanit"/>
                          <a:cs typeface="Kanit"/>
                          <a:sym typeface="Kanit"/>
                        </a:rPr>
                        <a:t>Do Temperature or Trip Length Influence Tips?</a:t>
                      </a:r>
                      <a:endParaRPr sz="15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temperature affect riders’ decision to tip?</a:t>
                      </a:r>
                      <a:endParaRPr sz="1200"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Kanit"/>
                        <a:buChar char="●"/>
                      </a:pPr>
                      <a:r>
                        <a:rPr lang="en" sz="1200">
                          <a:latin typeface="Kanit"/>
                          <a:ea typeface="Kanit"/>
                          <a:cs typeface="Kanit"/>
                          <a:sym typeface="Kanit"/>
                        </a:rPr>
                        <a:t>Does trip length affect riders’ decision to tip?</a:t>
                      </a:r>
                      <a:endParaRPr sz="120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C00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C003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36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Analysis Questions</a:t>
            </a:r>
            <a:endParaRPr sz="3000">
              <a:solidFill>
                <a:srgbClr val="CC00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How Does Weather Affect Ride Volume?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0.2184750611844878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low r-value; ride count increases slightly with increase in temperature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92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-0.06041299690985074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negative correlation - low r-value; ride count decreases slightly with increase in precipitation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How Does Weather Affect Ride Fare?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27" name="Google Shape;227;p38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0.6254556659091998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 positive correlation - ride fare increases with increase in temperature</a:t>
            </a:r>
            <a:endParaRPr sz="12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r-value:  0.17042033527162606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positive correlation - low r-value; ride fare increases with increase in precipitation</a:t>
            </a:r>
            <a:endParaRPr sz="1200"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l="436" r="436"/>
          <a:stretch/>
        </p:blipFill>
        <p:spPr>
          <a:xfrm>
            <a:off x="800100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 rotWithShape="1">
          <a:blip r:embed="rId4">
            <a:alphaModFix/>
          </a:blip>
          <a:srcRect l="436" r="436"/>
          <a:stretch/>
        </p:blipFill>
        <p:spPr>
          <a:xfrm>
            <a:off x="4686292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0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33"/>
                </a:solidFill>
              </a:rPr>
              <a:t>What Trends Can Be Observed Over Time?</a:t>
            </a:r>
            <a:endParaRPr sz="3000">
              <a:solidFill>
                <a:srgbClr val="CC0033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2"/>
          </p:nvPr>
        </p:nvSpPr>
        <p:spPr>
          <a:xfrm>
            <a:off x="8001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Ride count tends to increase over the course of the week, peaking on Saturday, then dropping dramatically on Sunday</a:t>
            </a:r>
            <a:endParaRPr sz="1200"/>
          </a:p>
        </p:txBody>
      </p:sp>
      <p:sp>
        <p:nvSpPr>
          <p:cNvPr id="237" name="Google Shape;237;p39"/>
          <p:cNvSpPr txBox="1">
            <a:spLocks noGrp="1"/>
          </p:cNvSpPr>
          <p:nvPr>
            <p:ph type="subTitle" idx="2"/>
          </p:nvPr>
        </p:nvSpPr>
        <p:spPr>
          <a:xfrm>
            <a:off x="4686300" y="3696900"/>
            <a:ext cx="3657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Ride count ebbs and flows over the year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Peaks in June and Oct-Nov</a:t>
            </a: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Potential impacts from Covid, temperature, and holidays</a:t>
            </a:r>
            <a:endParaRPr sz="12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88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88" y="9537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ury Geometric - Project Proposal Basic Template">
  <a:themeElements>
    <a:clrScheme name="Simple Light">
      <a:dk1>
        <a:srgbClr val="1D1D1D"/>
      </a:dk1>
      <a:lt1>
        <a:srgbClr val="EFEFEF"/>
      </a:lt1>
      <a:dk2>
        <a:srgbClr val="FFFFFF"/>
      </a:dk2>
      <a:lt2>
        <a:srgbClr val="58585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Arial</vt:lpstr>
      <vt:lpstr>Roboto</vt:lpstr>
      <vt:lpstr>Nunito Light</vt:lpstr>
      <vt:lpstr>Kanit</vt:lpstr>
      <vt:lpstr>Bebas Neue</vt:lpstr>
      <vt:lpstr>Simple Light</vt:lpstr>
      <vt:lpstr>Luxury Geometric - Project Proposal Basic Template</vt:lpstr>
      <vt:lpstr>Data Science Boot Camp  Spring 2023</vt:lpstr>
      <vt:lpstr>Project Team</vt:lpstr>
      <vt:lpstr>Project &amp; Dataset Overview</vt:lpstr>
      <vt:lpstr>Data Wrangling Process</vt:lpstr>
      <vt:lpstr>Data Wrangling Code Summary</vt:lpstr>
      <vt:lpstr>Analysis Questions</vt:lpstr>
      <vt:lpstr>How Does Weather Affect Ride Volume?</vt:lpstr>
      <vt:lpstr>How Does Weather Affect Ride Fare?</vt:lpstr>
      <vt:lpstr>What Trends Can Be Observed Over Time?</vt:lpstr>
      <vt:lpstr>Do Temperature or Trip Length Influence Tips?</vt:lpstr>
      <vt:lpstr>Data Visualization Code Summary</vt:lpstr>
      <vt:lpstr>Data Visualization Code Summary</vt:lpstr>
      <vt:lpstr>Room 1  Project 1 - New York City Rideshare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 Camp  Spring 2023</dc:title>
  <dc:creator>Elizabeth Veltre</dc:creator>
  <cp:lastModifiedBy>Elizabeth Veltre</cp:lastModifiedBy>
  <cp:revision>1</cp:revision>
  <dcterms:modified xsi:type="dcterms:W3CDTF">2023-04-10T23:20:48Z</dcterms:modified>
</cp:coreProperties>
</file>