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inteligência artificial (IA) e aprendizado de máquina (ML) que melhorarão o desempenho da rede. Também introduzirá novas melhorias na eficiência espectral e na economia de energia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12" name="Nível de Corpo Um…"/>
          <p:cNvSpPr txBox="1"/>
          <p:nvPr>
            <p:ph type="body" sz="quarter" idx="1"/>
          </p:nvPr>
        </p:nvSpPr>
        <p:spPr>
          <a:xfrm>
            <a:off x="1871529" y="4221088"/>
            <a:ext cx="8534402" cy="175260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Retângulo 6"/>
          <p:cNvSpPr/>
          <p:nvPr/>
        </p:nvSpPr>
        <p:spPr>
          <a:xfrm>
            <a:off x="-907" y="6065911"/>
            <a:ext cx="12192003" cy="79209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22" name="Nível de Corpo U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/>
          <p:nvPr>
            <p:ph type="title"/>
          </p:nvPr>
        </p:nvSpPr>
        <p:spPr>
          <a:xfrm>
            <a:off x="963084" y="4406901"/>
            <a:ext cx="10363201" cy="136207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Texto do Título</a:t>
            </a:r>
          </a:p>
        </p:txBody>
      </p:sp>
      <p:sp>
        <p:nvSpPr>
          <p:cNvPr id="31" name="Nível de Corpo Um…"/>
          <p:cNvSpPr txBox="1"/>
          <p:nvPr>
            <p:ph type="body" sz="quarter" idx="1"/>
          </p:nvPr>
        </p:nvSpPr>
        <p:spPr>
          <a:xfrm>
            <a:off x="963084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0" name="Nível de Corpo Um…"/>
          <p:cNvSpPr txBox="1"/>
          <p:nvPr>
            <p:ph type="body" sz="half" idx="1"/>
          </p:nvPr>
        </p:nvSpPr>
        <p:spPr>
          <a:xfrm>
            <a:off x="609600" y="1600200"/>
            <a:ext cx="538480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49" name="Nível de Corpo Um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0" name="Espaço Reservado para Texto 4"/>
          <p:cNvSpPr/>
          <p:nvPr>
            <p:ph type="body" sz="quarter" idx="21"/>
          </p:nvPr>
        </p:nvSpPr>
        <p:spPr>
          <a:xfrm>
            <a:off x="6193367" y="1535111"/>
            <a:ext cx="5389036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o do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Título</a:t>
            </a:r>
          </a:p>
        </p:txBody>
      </p:sp>
      <p:sp>
        <p:nvSpPr>
          <p:cNvPr id="5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o do Título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Texto do Título</a:t>
            </a:r>
          </a:p>
        </p:txBody>
      </p:sp>
      <p:sp>
        <p:nvSpPr>
          <p:cNvPr id="74" name="Nível de Corpo Um…"/>
          <p:cNvSpPr txBox="1"/>
          <p:nvPr>
            <p:ph type="body" idx="1"/>
          </p:nvPr>
        </p:nvSpPr>
        <p:spPr>
          <a:xfrm>
            <a:off x="4766733" y="273050"/>
            <a:ext cx="6815667" cy="5853115"/>
          </a:xfrm>
          <a:prstGeom prst="rect">
            <a:avLst/>
          </a:prstGeom>
        </p:spPr>
        <p:txBody>
          <a:bodyPr/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5" name="Espaço Reservado para Texto 3"/>
          <p:cNvSpPr/>
          <p:nvPr>
            <p:ph type="body" sz="half" idx="21"/>
          </p:nvPr>
        </p:nvSpPr>
        <p:spPr>
          <a:xfrm>
            <a:off x="609599" y="1435101"/>
            <a:ext cx="401108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76" name="Imagem 7" descr="Imagem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10800" y="44452"/>
            <a:ext cx="1940356" cy="1032587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o do Título"/>
          <p:cNvSpPr txBox="1"/>
          <p:nvPr>
            <p:ph type="title"/>
          </p:nvPr>
        </p:nvSpPr>
        <p:spPr>
          <a:xfrm>
            <a:off x="2389715" y="4800600"/>
            <a:ext cx="73152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Texto do Título</a:t>
            </a:r>
          </a:p>
        </p:txBody>
      </p:sp>
      <p:sp>
        <p:nvSpPr>
          <p:cNvPr id="85" name="Espaço Reservado para Imagem 2"/>
          <p:cNvSpPr/>
          <p:nvPr>
            <p:ph type="pic" sz="half" idx="21"/>
          </p:nvPr>
        </p:nvSpPr>
        <p:spPr>
          <a:xfrm>
            <a:off x="2389715" y="612775"/>
            <a:ext cx="73152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Nível de Corpo Um…"/>
          <p:cNvSpPr txBox="1"/>
          <p:nvPr>
            <p:ph type="body" sz="quarter" idx="1"/>
          </p:nvPr>
        </p:nvSpPr>
        <p:spPr>
          <a:xfrm>
            <a:off x="2389715" y="5367337"/>
            <a:ext cx="73152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3" name="Nível de Corpo Um…"/>
          <p:cNvSpPr txBox="1"/>
          <p:nvPr>
            <p:ph type="body" idx="1"/>
          </p:nvPr>
        </p:nvSpPr>
        <p:spPr>
          <a:xfrm>
            <a:off x="609600" y="1600200"/>
            <a:ext cx="10972800" cy="452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11323778" y="6414762"/>
            <a:ext cx="258623" cy="24830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.jpeg"/><Relationship Id="rId4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.jpeg"/><Relationship Id="rId4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.jpe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.jpe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5"/>
          <p:cNvSpPr/>
          <p:nvPr/>
        </p:nvSpPr>
        <p:spPr>
          <a:xfrm>
            <a:off x="212072" y="1384269"/>
            <a:ext cx="8301962" cy="5479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83" h="21238" fill="norm" stroke="1" extrusionOk="0">
                <a:moveTo>
                  <a:pt x="17363" y="21238"/>
                </a:moveTo>
                <a:cubicBezTo>
                  <a:pt x="20394" y="16785"/>
                  <a:pt x="16526" y="9117"/>
                  <a:pt x="14554" y="5809"/>
                </a:cubicBezTo>
                <a:cubicBezTo>
                  <a:pt x="12742" y="2779"/>
                  <a:pt x="10442" y="433"/>
                  <a:pt x="7909" y="45"/>
                </a:cubicBezTo>
                <a:cubicBezTo>
                  <a:pt x="5376" y="-362"/>
                  <a:pt x="2408" y="2003"/>
                  <a:pt x="903" y="5514"/>
                </a:cubicBezTo>
                <a:cubicBezTo>
                  <a:pt x="-1206" y="10466"/>
                  <a:pt x="744" y="17469"/>
                  <a:pt x="3023" y="21164"/>
                </a:cubicBezTo>
              </a:path>
            </a:pathLst>
          </a:custGeom>
          <a:ln>
            <a:solidFill>
              <a:srgbClr val="000000">
                <a:alpha val="20000"/>
              </a:srgbClr>
            </a:solidFill>
            <a:miter/>
          </a:ln>
        </p:spPr>
        <p:txBody>
          <a:bodyPr lIns="45718" tIns="45718" rIns="45718" bIns="45718"/>
          <a:lstStyle/>
          <a:p>
            <a:pPr>
              <a:defRPr spc="-1"/>
            </a:pPr>
          </a:p>
        </p:txBody>
      </p:sp>
      <p:sp>
        <p:nvSpPr>
          <p:cNvPr id="97" name="Freeform 6"/>
          <p:cNvSpPr/>
          <p:nvPr/>
        </p:nvSpPr>
        <p:spPr>
          <a:xfrm>
            <a:off x="1164207" y="2202828"/>
            <a:ext cx="6473348" cy="4656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963" h="20744" fill="norm" stroke="1" extrusionOk="0">
                <a:moveTo>
                  <a:pt x="12846" y="20723"/>
                </a:moveTo>
                <a:cubicBezTo>
                  <a:pt x="15607" y="19767"/>
                  <a:pt x="20153" y="17346"/>
                  <a:pt x="18675" y="11717"/>
                </a:cubicBezTo>
                <a:cubicBezTo>
                  <a:pt x="17294" y="6450"/>
                  <a:pt x="13069" y="1502"/>
                  <a:pt x="9458" y="270"/>
                </a:cubicBezTo>
                <a:cubicBezTo>
                  <a:pt x="6153" y="-856"/>
                  <a:pt x="2388" y="1629"/>
                  <a:pt x="645" y="6132"/>
                </a:cubicBezTo>
                <a:cubicBezTo>
                  <a:pt x="-1447" y="11548"/>
                  <a:pt x="1942" y="18493"/>
                  <a:pt x="5205" y="20744"/>
                </a:cubicBezTo>
              </a:path>
            </a:pathLst>
          </a:custGeom>
          <a:ln>
            <a:solidFill>
              <a:srgbClr val="000000">
                <a:alpha val="20000"/>
              </a:srgbClr>
            </a:solidFill>
            <a:miter/>
          </a:ln>
        </p:spPr>
        <p:txBody>
          <a:bodyPr lIns="45718" tIns="45718" rIns="45718" bIns="45718"/>
          <a:lstStyle/>
          <a:p>
            <a:pPr>
              <a:defRPr spc="-1"/>
            </a:pPr>
          </a:p>
        </p:txBody>
      </p:sp>
      <p:sp>
        <p:nvSpPr>
          <p:cNvPr id="98" name="Freeform 7"/>
          <p:cNvSpPr/>
          <p:nvPr/>
        </p:nvSpPr>
        <p:spPr>
          <a:xfrm>
            <a:off x="770820" y="1897202"/>
            <a:ext cx="7298872" cy="4966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20" h="21106" fill="norm" stroke="1" extrusionOk="0">
                <a:moveTo>
                  <a:pt x="15265" y="21106"/>
                </a:moveTo>
                <a:cubicBezTo>
                  <a:pt x="16723" y="20255"/>
                  <a:pt x="18451" y="18999"/>
                  <a:pt x="19244" y="16729"/>
                </a:cubicBezTo>
                <a:cubicBezTo>
                  <a:pt x="20204" y="13994"/>
                  <a:pt x="19155" y="11157"/>
                  <a:pt x="18016" y="9050"/>
                </a:cubicBezTo>
                <a:cubicBezTo>
                  <a:pt x="15700" y="4734"/>
                  <a:pt x="12475" y="762"/>
                  <a:pt x="8815" y="73"/>
                </a:cubicBezTo>
                <a:cubicBezTo>
                  <a:pt x="5757" y="-494"/>
                  <a:pt x="2660" y="2302"/>
                  <a:pt x="920" y="6253"/>
                </a:cubicBezTo>
                <a:cubicBezTo>
                  <a:pt x="-1396" y="11501"/>
                  <a:pt x="1048" y="17884"/>
                  <a:pt x="3978" y="21106"/>
                </a:cubicBezTo>
              </a:path>
            </a:pathLst>
          </a:custGeom>
          <a:ln>
            <a:solidFill>
              <a:srgbClr val="000000">
                <a:alpha val="20000"/>
              </a:srgbClr>
            </a:solidFill>
            <a:prstDash val="dash"/>
            <a:miter/>
          </a:ln>
        </p:spPr>
        <p:txBody>
          <a:bodyPr lIns="45718" tIns="45718" rIns="45718" bIns="45718"/>
          <a:lstStyle/>
          <a:p>
            <a:pPr>
              <a:defRPr spc="-1"/>
            </a:pPr>
          </a:p>
        </p:txBody>
      </p:sp>
      <p:sp>
        <p:nvSpPr>
          <p:cNvPr id="99" name="Freeform 8"/>
          <p:cNvSpPr/>
          <p:nvPr/>
        </p:nvSpPr>
        <p:spPr>
          <a:xfrm>
            <a:off x="81215" y="553923"/>
            <a:ext cx="9466985" cy="60864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88" h="20796" fill="norm" stroke="1" extrusionOk="0">
                <a:moveTo>
                  <a:pt x="18635" y="20796"/>
                </a:moveTo>
                <a:cubicBezTo>
                  <a:pt x="21600" y="16219"/>
                  <a:pt x="18158" y="10240"/>
                  <a:pt x="16008" y="6901"/>
                </a:cubicBezTo>
                <a:cubicBezTo>
                  <a:pt x="13989" y="3773"/>
                  <a:pt x="11531" y="1086"/>
                  <a:pt x="8755" y="222"/>
                </a:cubicBezTo>
                <a:cubicBezTo>
                  <a:pt x="5422" y="-804"/>
                  <a:pt x="2129" y="1819"/>
                  <a:pt x="0" y="6086"/>
                </a:cubicBezTo>
              </a:path>
            </a:pathLst>
          </a:custGeom>
          <a:ln>
            <a:solidFill>
              <a:srgbClr val="000000">
                <a:alpha val="20000"/>
              </a:srgbClr>
            </a:solidFill>
            <a:miter/>
          </a:ln>
        </p:spPr>
        <p:txBody>
          <a:bodyPr lIns="45718" tIns="45718" rIns="45718" bIns="45718"/>
          <a:lstStyle/>
          <a:p>
            <a:pPr>
              <a:defRPr spc="-1"/>
            </a:pPr>
          </a:p>
        </p:txBody>
      </p:sp>
      <p:sp>
        <p:nvSpPr>
          <p:cNvPr id="100" name="Freeform 9"/>
          <p:cNvSpPr/>
          <p:nvPr/>
        </p:nvSpPr>
        <p:spPr>
          <a:xfrm>
            <a:off x="3598" y="6178679"/>
            <a:ext cx="504363" cy="681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132" y="8157"/>
                  <a:pt x="14264" y="15256"/>
                  <a:pt x="21600" y="21600"/>
                </a:cubicBezTo>
              </a:path>
            </a:pathLst>
          </a:custGeom>
          <a:ln w="4763">
            <a:solidFill>
              <a:srgbClr val="000000">
                <a:alpha val="20000"/>
              </a:srgbClr>
            </a:solidFill>
            <a:miter/>
          </a:ln>
        </p:spPr>
        <p:txBody>
          <a:bodyPr lIns="45718" tIns="45718" rIns="45718" bIns="45718"/>
          <a:lstStyle/>
          <a:p>
            <a:pPr>
              <a:defRPr spc="-1"/>
            </a:pPr>
          </a:p>
        </p:txBody>
      </p:sp>
      <p:sp>
        <p:nvSpPr>
          <p:cNvPr id="101" name="Freeform 10"/>
          <p:cNvSpPr/>
          <p:nvPr/>
        </p:nvSpPr>
        <p:spPr>
          <a:xfrm>
            <a:off x="-1082" y="230737"/>
            <a:ext cx="10308686" cy="6633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75" h="20695" fill="norm" stroke="1" extrusionOk="0">
                <a:moveTo>
                  <a:pt x="18967" y="20695"/>
                </a:moveTo>
                <a:cubicBezTo>
                  <a:pt x="21600" y="16247"/>
                  <a:pt x="18995" y="11308"/>
                  <a:pt x="16807" y="8035"/>
                </a:cubicBezTo>
                <a:cubicBezTo>
                  <a:pt x="14545" y="4674"/>
                  <a:pt x="11885" y="1758"/>
                  <a:pt x="8862" y="538"/>
                </a:cubicBezTo>
                <a:cubicBezTo>
                  <a:pt x="5303" y="-905"/>
                  <a:pt x="2707" y="597"/>
                  <a:pt x="0" y="4540"/>
                </a:cubicBezTo>
              </a:path>
            </a:pathLst>
          </a:custGeom>
          <a:ln>
            <a:solidFill>
              <a:srgbClr val="000000">
                <a:alpha val="20000"/>
              </a:srgbClr>
            </a:solidFill>
            <a:miter/>
          </a:ln>
        </p:spPr>
        <p:txBody>
          <a:bodyPr lIns="45718" tIns="45718" rIns="45718" bIns="45718"/>
          <a:lstStyle/>
          <a:p>
            <a:pPr>
              <a:defRPr spc="-1"/>
            </a:pPr>
          </a:p>
        </p:txBody>
      </p:sp>
      <p:sp>
        <p:nvSpPr>
          <p:cNvPr id="102" name="Freeform 12"/>
          <p:cNvSpPr/>
          <p:nvPr/>
        </p:nvSpPr>
        <p:spPr>
          <a:xfrm>
            <a:off x="-1082" y="-1801"/>
            <a:ext cx="1056963" cy="6141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789" y="5860"/>
                  <a:pt x="7395" y="13060"/>
                  <a:pt x="0" y="21600"/>
                </a:cubicBezTo>
              </a:path>
            </a:pathLst>
          </a:custGeom>
          <a:ln>
            <a:solidFill>
              <a:srgbClr val="000000">
                <a:alpha val="20000"/>
              </a:srgbClr>
            </a:solidFill>
            <a:miter/>
          </a:ln>
        </p:spPr>
        <p:txBody>
          <a:bodyPr lIns="45718" tIns="45718" rIns="45718" bIns="45718"/>
          <a:lstStyle/>
          <a:p>
            <a:pPr>
              <a:defRPr spc="-1"/>
            </a:pPr>
          </a:p>
        </p:txBody>
      </p:sp>
      <p:sp>
        <p:nvSpPr>
          <p:cNvPr id="103" name="Freeform 14"/>
          <p:cNvSpPr/>
          <p:nvPr/>
        </p:nvSpPr>
        <p:spPr>
          <a:xfrm>
            <a:off x="3599" y="-6841"/>
            <a:ext cx="595083" cy="352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688" y="6422"/>
                  <a:pt x="7430" y="13719"/>
                  <a:pt x="0" y="21600"/>
                </a:cubicBezTo>
              </a:path>
            </a:pathLst>
          </a:custGeom>
          <a:ln>
            <a:solidFill>
              <a:srgbClr val="000000">
                <a:alpha val="20000"/>
              </a:srgbClr>
            </a:solidFill>
            <a:prstDash val="dash"/>
            <a:miter/>
          </a:ln>
        </p:spPr>
        <p:txBody>
          <a:bodyPr lIns="45718" tIns="45718" rIns="45718" bIns="45718"/>
          <a:lstStyle/>
          <a:p>
            <a:pPr>
              <a:defRPr spc="-1"/>
            </a:pPr>
          </a:p>
        </p:txBody>
      </p:sp>
      <p:sp>
        <p:nvSpPr>
          <p:cNvPr id="104" name="Freeform 16"/>
          <p:cNvSpPr/>
          <p:nvPr/>
        </p:nvSpPr>
        <p:spPr>
          <a:xfrm>
            <a:off x="-1082" y="-1800"/>
            <a:ext cx="356764" cy="213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6720"/>
                  <a:pt x="7200" y="13920"/>
                  <a:pt x="0" y="21600"/>
                </a:cubicBezTo>
              </a:path>
            </a:pathLst>
          </a:custGeom>
          <a:ln w="12700">
            <a:solidFill>
              <a:srgbClr val="000000">
                <a:alpha val="20000"/>
              </a:srgbClr>
            </a:solidFill>
            <a:prstDash val="dashDot"/>
            <a:miter/>
          </a:ln>
        </p:spPr>
        <p:txBody>
          <a:bodyPr lIns="45718" tIns="45718" rIns="45718" bIns="45718"/>
          <a:lstStyle/>
          <a:p>
            <a:pPr>
              <a:defRPr spc="-1"/>
            </a:pPr>
          </a:p>
        </p:txBody>
      </p:sp>
      <p:sp>
        <p:nvSpPr>
          <p:cNvPr id="105" name="Freeform 11"/>
          <p:cNvSpPr/>
          <p:nvPr/>
        </p:nvSpPr>
        <p:spPr>
          <a:xfrm>
            <a:off x="5426640" y="-1801"/>
            <a:ext cx="5338079" cy="68468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21" h="21600" fill="norm" stroke="1" extrusionOk="0">
                <a:moveTo>
                  <a:pt x="19433" y="21600"/>
                </a:moveTo>
                <a:cubicBezTo>
                  <a:pt x="21600" y="16757"/>
                  <a:pt x="16058" y="11582"/>
                  <a:pt x="12594" y="8288"/>
                </a:cubicBezTo>
                <a:cubicBezTo>
                  <a:pt x="9041" y="4919"/>
                  <a:pt x="4867" y="1910"/>
                  <a:pt x="0" y="0"/>
                </a:cubicBezTo>
              </a:path>
            </a:pathLst>
          </a:custGeom>
          <a:ln>
            <a:solidFill>
              <a:srgbClr val="000000">
                <a:alpha val="20000"/>
              </a:srgbClr>
            </a:solidFill>
            <a:miter/>
          </a:ln>
        </p:spPr>
        <p:txBody>
          <a:bodyPr lIns="45718" tIns="45718" rIns="45718" bIns="45718"/>
          <a:lstStyle/>
          <a:p>
            <a:pPr>
              <a:defRPr spc="-1"/>
            </a:pPr>
          </a:p>
        </p:txBody>
      </p:sp>
      <p:sp>
        <p:nvSpPr>
          <p:cNvPr id="106" name="Freeform 21"/>
          <p:cNvSpPr/>
          <p:nvPr/>
        </p:nvSpPr>
        <p:spPr>
          <a:xfrm>
            <a:off x="9235078" y="2878"/>
            <a:ext cx="2950923" cy="2554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075" y="12654"/>
                  <a:pt x="6828" y="5561"/>
                  <a:pt x="0" y="0"/>
                </a:cubicBezTo>
              </a:path>
            </a:pathLst>
          </a:custGeom>
          <a:ln>
            <a:solidFill>
              <a:srgbClr val="000000">
                <a:alpha val="20000"/>
              </a:srgbClr>
            </a:solidFill>
            <a:miter/>
          </a:ln>
        </p:spPr>
        <p:txBody>
          <a:bodyPr lIns="45718" tIns="45718" rIns="45718" bIns="45718"/>
          <a:lstStyle/>
          <a:p>
            <a:pPr>
              <a:defRPr spc="-1"/>
            </a:pPr>
          </a:p>
        </p:txBody>
      </p:sp>
      <p:sp>
        <p:nvSpPr>
          <p:cNvPr id="107" name="Freeform 22"/>
          <p:cNvSpPr/>
          <p:nvPr/>
        </p:nvSpPr>
        <p:spPr>
          <a:xfrm>
            <a:off x="10020958" y="-1802"/>
            <a:ext cx="2165042" cy="1357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63" y="6442"/>
                  <a:pt x="14622" y="13642"/>
                  <a:pt x="21600" y="21600"/>
                </a:cubicBezTo>
              </a:path>
            </a:pathLst>
          </a:custGeom>
          <a:ln>
            <a:solidFill>
              <a:srgbClr val="000000">
                <a:alpha val="20000"/>
              </a:srgbClr>
            </a:solidFill>
            <a:prstDash val="dash"/>
            <a:miter/>
          </a:ln>
        </p:spPr>
        <p:txBody>
          <a:bodyPr lIns="45718" tIns="45718" rIns="45718" bIns="45718"/>
          <a:lstStyle/>
          <a:p>
            <a:pPr>
              <a:defRPr spc="-1"/>
            </a:pPr>
          </a:p>
        </p:txBody>
      </p:sp>
      <p:sp>
        <p:nvSpPr>
          <p:cNvPr id="108" name="Freeform 23"/>
          <p:cNvSpPr/>
          <p:nvPr/>
        </p:nvSpPr>
        <p:spPr>
          <a:xfrm>
            <a:off x="11290679" y="-1801"/>
            <a:ext cx="894962" cy="5342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38" y="6943"/>
                  <a:pt x="14477" y="14079"/>
                  <a:pt x="21600" y="21600"/>
                </a:cubicBezTo>
              </a:path>
            </a:pathLst>
          </a:custGeom>
          <a:ln>
            <a:solidFill>
              <a:srgbClr val="000000">
                <a:alpha val="20000"/>
              </a:srgbClr>
            </a:solidFill>
            <a:miter/>
          </a:ln>
        </p:spPr>
        <p:txBody>
          <a:bodyPr lIns="45718" tIns="45718" rIns="45718" bIns="45718"/>
          <a:lstStyle/>
          <a:p>
            <a:pPr>
              <a:defRPr spc="-1"/>
            </a:pPr>
          </a:p>
        </p:txBody>
      </p:sp>
      <p:pic>
        <p:nvPicPr>
          <p:cNvPr id="109" name="Imagem 1" descr="Imagem 1"/>
          <p:cNvPicPr>
            <a:picLocks noChangeAspect="1"/>
          </p:cNvPicPr>
          <p:nvPr/>
        </p:nvPicPr>
        <p:blipFill>
          <a:blip r:embed="rId2">
            <a:alphaModFix amt="25000"/>
            <a:extLst/>
          </a:blip>
          <a:srcRect l="0" t="23391" r="9091" b="0"/>
          <a:stretch>
            <a:fillRect/>
          </a:stretch>
        </p:blipFill>
        <p:spPr>
          <a:xfrm>
            <a:off x="63124" y="260"/>
            <a:ext cx="12208850" cy="688605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Freeform 23"/>
          <p:cNvSpPr/>
          <p:nvPr/>
        </p:nvSpPr>
        <p:spPr>
          <a:xfrm>
            <a:off x="11443079" y="150598"/>
            <a:ext cx="894962" cy="5342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38" y="6943"/>
                  <a:pt x="14477" y="14079"/>
                  <a:pt x="21600" y="21600"/>
                </a:cubicBezTo>
              </a:path>
            </a:pathLst>
          </a:custGeom>
          <a:ln>
            <a:solidFill>
              <a:srgbClr val="000000">
                <a:alpha val="20000"/>
              </a:srgbClr>
            </a:solidFill>
            <a:miter/>
          </a:ln>
        </p:spPr>
        <p:txBody>
          <a:bodyPr lIns="45718" tIns="45718" rIns="45718" bIns="45718"/>
          <a:lstStyle/>
          <a:p>
            <a:pPr>
              <a:defRPr spc="-1"/>
            </a:pPr>
          </a:p>
        </p:txBody>
      </p:sp>
      <p:pic>
        <p:nvPicPr>
          <p:cNvPr id="11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2095" y="165526"/>
            <a:ext cx="3809767" cy="777504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CENTRO DE EXCELÊNCIA EM REDES INTELIGENTES…"/>
          <p:cNvSpPr txBox="1"/>
          <p:nvPr>
            <p:ph type="body" sz="quarter" idx="4294967295"/>
          </p:nvPr>
        </p:nvSpPr>
        <p:spPr>
          <a:xfrm>
            <a:off x="4151784" y="4157241"/>
            <a:ext cx="7018189" cy="1128526"/>
          </a:xfrm>
          <a:prstGeom prst="rect">
            <a:avLst/>
          </a:prstGeom>
          <a:effectLst>
            <a:outerShdw sx="100000" sy="100000" kx="0" ky="0" algn="b" rotWithShape="0" blurRad="38100" dist="0" dir="5400000">
              <a:srgbClr val="000000">
                <a:alpha val="35000"/>
              </a:srgbClr>
            </a:outerShdw>
          </a:effectLst>
        </p:spPr>
        <p:txBody>
          <a:bodyPr lIns="50800" tIns="50800" rIns="50800" bIns="50800"/>
          <a:lstStyle/>
          <a:p>
            <a:pPr marL="0" indent="0" algn="r" defTabSz="379729">
              <a:spcBef>
                <a:spcPts val="0"/>
              </a:spcBef>
              <a:buSzTx/>
              <a:buNone/>
              <a:defRPr sz="2000">
                <a:solidFill>
                  <a:srgbClr val="ED3E7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CENTRO DE EXCELÊNCIA EM REDES INTELIGENTES</a:t>
            </a:r>
          </a:p>
          <a:p>
            <a:pPr marL="0" indent="0" algn="r" defTabSz="379729">
              <a:spcBef>
                <a:spcPts val="0"/>
              </a:spcBef>
              <a:buSzTx/>
              <a:buNone/>
              <a:defRPr sz="2000">
                <a:solidFill>
                  <a:srgbClr val="ED3E7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SEM FIO E SERVIÇOS AVANÇADOS</a:t>
            </a:r>
          </a:p>
        </p:txBody>
      </p:sp>
      <p:grpSp>
        <p:nvGrpSpPr>
          <p:cNvPr id="115" name="Agrupar"/>
          <p:cNvGrpSpPr/>
          <p:nvPr/>
        </p:nvGrpSpPr>
        <p:grpSpPr>
          <a:xfrm>
            <a:off x="1054817" y="1923701"/>
            <a:ext cx="10056661" cy="2938198"/>
            <a:chOff x="-31" y="-125"/>
            <a:chExt cx="10056660" cy="2938196"/>
          </a:xfrm>
        </p:grpSpPr>
        <p:pic>
          <p:nvPicPr>
            <p:cNvPr id="113" name="WhatsApp Image 2024-01-22 at 14.40.04.jpeg" descr="WhatsApp Image 2024-01-22 at 14.40.04.jpe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67263" t="18082" r="7157" b="69132"/>
            <a:stretch>
              <a:fillRect/>
            </a:stretch>
          </p:blipFill>
          <p:spPr>
            <a:xfrm>
              <a:off x="3460939" y="217072"/>
              <a:ext cx="6595691" cy="1823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167" fill="norm" stroke="1" extrusionOk="0">
                  <a:moveTo>
                    <a:pt x="2591" y="4"/>
                  </a:moveTo>
                  <a:cubicBezTo>
                    <a:pt x="1905" y="-62"/>
                    <a:pt x="1229" y="802"/>
                    <a:pt x="769" y="2431"/>
                  </a:cubicBezTo>
                  <a:cubicBezTo>
                    <a:pt x="256" y="4244"/>
                    <a:pt x="3" y="6889"/>
                    <a:pt x="0" y="10492"/>
                  </a:cubicBezTo>
                  <a:cubicBezTo>
                    <a:pt x="-3" y="13045"/>
                    <a:pt x="76" y="14523"/>
                    <a:pt x="313" y="16382"/>
                  </a:cubicBezTo>
                  <a:cubicBezTo>
                    <a:pt x="609" y="18711"/>
                    <a:pt x="1015" y="19969"/>
                    <a:pt x="1762" y="20855"/>
                  </a:cubicBezTo>
                  <a:cubicBezTo>
                    <a:pt x="2078" y="21230"/>
                    <a:pt x="2935" y="21213"/>
                    <a:pt x="3294" y="20827"/>
                  </a:cubicBezTo>
                  <a:cubicBezTo>
                    <a:pt x="3698" y="20392"/>
                    <a:pt x="3957" y="19806"/>
                    <a:pt x="4262" y="18630"/>
                  </a:cubicBezTo>
                  <a:cubicBezTo>
                    <a:pt x="4580" y="17409"/>
                    <a:pt x="4847" y="15409"/>
                    <a:pt x="4847" y="14232"/>
                  </a:cubicBezTo>
                  <a:lnTo>
                    <a:pt x="4847" y="13573"/>
                  </a:lnTo>
                  <a:lnTo>
                    <a:pt x="4288" y="13573"/>
                  </a:lnTo>
                  <a:lnTo>
                    <a:pt x="3730" y="13573"/>
                  </a:lnTo>
                  <a:lnTo>
                    <a:pt x="3693" y="14190"/>
                  </a:lnTo>
                  <a:cubicBezTo>
                    <a:pt x="3592" y="15964"/>
                    <a:pt x="3083" y="17353"/>
                    <a:pt x="2531" y="17359"/>
                  </a:cubicBezTo>
                  <a:cubicBezTo>
                    <a:pt x="1667" y="17368"/>
                    <a:pt x="1195" y="14976"/>
                    <a:pt x="1194" y="10542"/>
                  </a:cubicBezTo>
                  <a:cubicBezTo>
                    <a:pt x="1193" y="7805"/>
                    <a:pt x="1342" y="6195"/>
                    <a:pt x="1710" y="4941"/>
                  </a:cubicBezTo>
                  <a:cubicBezTo>
                    <a:pt x="2079" y="3683"/>
                    <a:pt x="2574" y="3393"/>
                    <a:pt x="3007" y="4182"/>
                  </a:cubicBezTo>
                  <a:cubicBezTo>
                    <a:pt x="3361" y="4826"/>
                    <a:pt x="3714" y="6438"/>
                    <a:pt x="3714" y="7424"/>
                  </a:cubicBezTo>
                  <a:cubicBezTo>
                    <a:pt x="3714" y="7711"/>
                    <a:pt x="3812" y="7774"/>
                    <a:pt x="4281" y="7774"/>
                  </a:cubicBezTo>
                  <a:lnTo>
                    <a:pt x="4847" y="7774"/>
                  </a:lnTo>
                  <a:lnTo>
                    <a:pt x="4847" y="7157"/>
                  </a:lnTo>
                  <a:cubicBezTo>
                    <a:pt x="4847" y="6229"/>
                    <a:pt x="4632" y="4323"/>
                    <a:pt x="4392" y="3136"/>
                  </a:cubicBezTo>
                  <a:cubicBezTo>
                    <a:pt x="4172" y="2045"/>
                    <a:pt x="3665" y="800"/>
                    <a:pt x="3272" y="386"/>
                  </a:cubicBezTo>
                  <a:cubicBezTo>
                    <a:pt x="3049" y="150"/>
                    <a:pt x="2820" y="27"/>
                    <a:pt x="2591" y="4"/>
                  </a:cubicBezTo>
                  <a:close/>
                  <a:moveTo>
                    <a:pt x="12375" y="658"/>
                  </a:moveTo>
                  <a:cubicBezTo>
                    <a:pt x="12338" y="796"/>
                    <a:pt x="12324" y="1557"/>
                    <a:pt x="12331" y="3260"/>
                  </a:cubicBezTo>
                  <a:lnTo>
                    <a:pt x="12339" y="4886"/>
                  </a:lnTo>
                  <a:lnTo>
                    <a:pt x="12702" y="4172"/>
                  </a:lnTo>
                  <a:cubicBezTo>
                    <a:pt x="13176" y="3240"/>
                    <a:pt x="13349" y="2839"/>
                    <a:pt x="13348" y="2666"/>
                  </a:cubicBezTo>
                  <a:cubicBezTo>
                    <a:pt x="13347" y="2489"/>
                    <a:pt x="12406" y="546"/>
                    <a:pt x="12375" y="658"/>
                  </a:cubicBezTo>
                  <a:close/>
                  <a:moveTo>
                    <a:pt x="7175" y="5319"/>
                  </a:moveTo>
                  <a:cubicBezTo>
                    <a:pt x="6386" y="5319"/>
                    <a:pt x="5881" y="6396"/>
                    <a:pt x="5536" y="8806"/>
                  </a:cubicBezTo>
                  <a:cubicBezTo>
                    <a:pt x="5337" y="10192"/>
                    <a:pt x="5318" y="10500"/>
                    <a:pt x="5297" y="12739"/>
                  </a:cubicBezTo>
                  <a:cubicBezTo>
                    <a:pt x="5270" y="15489"/>
                    <a:pt x="5339" y="16701"/>
                    <a:pt x="5618" y="18317"/>
                  </a:cubicBezTo>
                  <a:cubicBezTo>
                    <a:pt x="5824" y="19515"/>
                    <a:pt x="6050" y="20147"/>
                    <a:pt x="6474" y="20735"/>
                  </a:cubicBezTo>
                  <a:cubicBezTo>
                    <a:pt x="7054" y="21538"/>
                    <a:pt x="7843" y="21200"/>
                    <a:pt x="8392" y="19915"/>
                  </a:cubicBezTo>
                  <a:cubicBezTo>
                    <a:pt x="8680" y="19241"/>
                    <a:pt x="9003" y="17523"/>
                    <a:pt x="9003" y="16659"/>
                  </a:cubicBezTo>
                  <a:lnTo>
                    <a:pt x="9003" y="16028"/>
                  </a:lnTo>
                  <a:lnTo>
                    <a:pt x="8529" y="16028"/>
                  </a:lnTo>
                  <a:cubicBezTo>
                    <a:pt x="8066" y="16028"/>
                    <a:pt x="8048" y="16046"/>
                    <a:pt x="7861" y="16802"/>
                  </a:cubicBezTo>
                  <a:cubicBezTo>
                    <a:pt x="7403" y="18649"/>
                    <a:pt x="6640" y="18052"/>
                    <a:pt x="6418" y="15669"/>
                  </a:cubicBezTo>
                  <a:cubicBezTo>
                    <a:pt x="6290" y="14292"/>
                    <a:pt x="6331" y="14245"/>
                    <a:pt x="7792" y="14245"/>
                  </a:cubicBezTo>
                  <a:lnTo>
                    <a:pt x="9084" y="14245"/>
                  </a:lnTo>
                  <a:lnTo>
                    <a:pt x="9047" y="12242"/>
                  </a:lnTo>
                  <a:cubicBezTo>
                    <a:pt x="9006" y="9998"/>
                    <a:pt x="8780" y="7932"/>
                    <a:pt x="8456" y="6839"/>
                  </a:cubicBezTo>
                  <a:cubicBezTo>
                    <a:pt x="8180" y="5911"/>
                    <a:pt x="7680" y="5319"/>
                    <a:pt x="7175" y="5319"/>
                  </a:cubicBezTo>
                  <a:close/>
                  <a:moveTo>
                    <a:pt x="19484" y="5324"/>
                  </a:moveTo>
                  <a:cubicBezTo>
                    <a:pt x="19243" y="5334"/>
                    <a:pt x="19134" y="5487"/>
                    <a:pt x="18852" y="5978"/>
                  </a:cubicBezTo>
                  <a:cubicBezTo>
                    <a:pt x="18372" y="6816"/>
                    <a:pt x="18152" y="7806"/>
                    <a:pt x="17880" y="10372"/>
                  </a:cubicBezTo>
                  <a:cubicBezTo>
                    <a:pt x="17833" y="10817"/>
                    <a:pt x="17814" y="12018"/>
                    <a:pt x="17827" y="13610"/>
                  </a:cubicBezTo>
                  <a:cubicBezTo>
                    <a:pt x="17846" y="15854"/>
                    <a:pt x="17870" y="16292"/>
                    <a:pt x="18030" y="17446"/>
                  </a:cubicBezTo>
                  <a:cubicBezTo>
                    <a:pt x="18263" y="19133"/>
                    <a:pt x="18548" y="20115"/>
                    <a:pt x="18963" y="20680"/>
                  </a:cubicBezTo>
                  <a:cubicBezTo>
                    <a:pt x="19370" y="21234"/>
                    <a:pt x="19968" y="21291"/>
                    <a:pt x="20427" y="20818"/>
                  </a:cubicBezTo>
                  <a:cubicBezTo>
                    <a:pt x="20971" y="20257"/>
                    <a:pt x="21425" y="18585"/>
                    <a:pt x="21557" y="16645"/>
                  </a:cubicBezTo>
                  <a:lnTo>
                    <a:pt x="21597" y="16028"/>
                  </a:lnTo>
                  <a:lnTo>
                    <a:pt x="21091" y="16028"/>
                  </a:lnTo>
                  <a:cubicBezTo>
                    <a:pt x="20592" y="16028"/>
                    <a:pt x="20580" y="16038"/>
                    <a:pt x="20391" y="16802"/>
                  </a:cubicBezTo>
                  <a:cubicBezTo>
                    <a:pt x="19934" y="18646"/>
                    <a:pt x="19145" y="17976"/>
                    <a:pt x="18951" y="15581"/>
                  </a:cubicBezTo>
                  <a:cubicBezTo>
                    <a:pt x="18846" y="14277"/>
                    <a:pt x="18883" y="14245"/>
                    <a:pt x="20313" y="14245"/>
                  </a:cubicBezTo>
                  <a:lnTo>
                    <a:pt x="21596" y="14245"/>
                  </a:lnTo>
                  <a:lnTo>
                    <a:pt x="21596" y="12753"/>
                  </a:lnTo>
                  <a:cubicBezTo>
                    <a:pt x="21596" y="9651"/>
                    <a:pt x="21227" y="7098"/>
                    <a:pt x="20620" y="6005"/>
                  </a:cubicBezTo>
                  <a:cubicBezTo>
                    <a:pt x="20377" y="5569"/>
                    <a:pt x="20184" y="5427"/>
                    <a:pt x="19782" y="5361"/>
                  </a:cubicBezTo>
                  <a:cubicBezTo>
                    <a:pt x="19660" y="5341"/>
                    <a:pt x="19564" y="5321"/>
                    <a:pt x="19484" y="5324"/>
                  </a:cubicBezTo>
                  <a:close/>
                  <a:moveTo>
                    <a:pt x="15710" y="5333"/>
                  </a:moveTo>
                  <a:cubicBezTo>
                    <a:pt x="15121" y="5319"/>
                    <a:pt x="14734" y="5743"/>
                    <a:pt x="14427" y="6747"/>
                  </a:cubicBezTo>
                  <a:cubicBezTo>
                    <a:pt x="14120" y="7755"/>
                    <a:pt x="14040" y="8458"/>
                    <a:pt x="14040" y="10109"/>
                  </a:cubicBezTo>
                  <a:cubicBezTo>
                    <a:pt x="14040" y="11723"/>
                    <a:pt x="14197" y="12939"/>
                    <a:pt x="14498" y="13637"/>
                  </a:cubicBezTo>
                  <a:cubicBezTo>
                    <a:pt x="14656" y="14006"/>
                    <a:pt x="15195" y="14630"/>
                    <a:pt x="15771" y="15120"/>
                  </a:cubicBezTo>
                  <a:cubicBezTo>
                    <a:pt x="15944" y="15267"/>
                    <a:pt x="16135" y="15546"/>
                    <a:pt x="16196" y="15742"/>
                  </a:cubicBezTo>
                  <a:cubicBezTo>
                    <a:pt x="16480" y="16652"/>
                    <a:pt x="16183" y="18036"/>
                    <a:pt x="15705" y="18036"/>
                  </a:cubicBezTo>
                  <a:cubicBezTo>
                    <a:pt x="15413" y="18036"/>
                    <a:pt x="15091" y="17304"/>
                    <a:pt x="15016" y="16470"/>
                  </a:cubicBezTo>
                  <a:cubicBezTo>
                    <a:pt x="14981" y="16082"/>
                    <a:pt x="14917" y="16028"/>
                    <a:pt x="14446" y="16028"/>
                  </a:cubicBezTo>
                  <a:cubicBezTo>
                    <a:pt x="13921" y="16028"/>
                    <a:pt x="13914" y="16031"/>
                    <a:pt x="13914" y="16585"/>
                  </a:cubicBezTo>
                  <a:cubicBezTo>
                    <a:pt x="13914" y="18222"/>
                    <a:pt x="14416" y="20245"/>
                    <a:pt x="14975" y="20864"/>
                  </a:cubicBezTo>
                  <a:cubicBezTo>
                    <a:pt x="15278" y="21199"/>
                    <a:pt x="16041" y="21229"/>
                    <a:pt x="16312" y="20919"/>
                  </a:cubicBezTo>
                  <a:cubicBezTo>
                    <a:pt x="17116" y="19998"/>
                    <a:pt x="17440" y="18619"/>
                    <a:pt x="17440" y="16106"/>
                  </a:cubicBezTo>
                  <a:cubicBezTo>
                    <a:pt x="17440" y="13754"/>
                    <a:pt x="17147" y="12661"/>
                    <a:pt x="16307" y="11906"/>
                  </a:cubicBezTo>
                  <a:cubicBezTo>
                    <a:pt x="16082" y="11703"/>
                    <a:pt x="15784" y="11433"/>
                    <a:pt x="15645" y="11307"/>
                  </a:cubicBezTo>
                  <a:cubicBezTo>
                    <a:pt x="15115" y="10825"/>
                    <a:pt x="14961" y="9905"/>
                    <a:pt x="15251" y="8944"/>
                  </a:cubicBezTo>
                  <a:cubicBezTo>
                    <a:pt x="15578" y="7865"/>
                    <a:pt x="16075" y="8203"/>
                    <a:pt x="16268" y="9639"/>
                  </a:cubicBezTo>
                  <a:lnTo>
                    <a:pt x="16375" y="10450"/>
                  </a:lnTo>
                  <a:lnTo>
                    <a:pt x="16798" y="10450"/>
                  </a:lnTo>
                  <a:cubicBezTo>
                    <a:pt x="17393" y="10445"/>
                    <a:pt x="17428" y="10329"/>
                    <a:pt x="17293" y="8806"/>
                  </a:cubicBezTo>
                  <a:cubicBezTo>
                    <a:pt x="17088" y="6498"/>
                    <a:pt x="16567" y="5355"/>
                    <a:pt x="15710" y="5333"/>
                  </a:cubicBezTo>
                  <a:close/>
                  <a:moveTo>
                    <a:pt x="11503" y="5338"/>
                  </a:moveTo>
                  <a:cubicBezTo>
                    <a:pt x="11291" y="5412"/>
                    <a:pt x="11089" y="5749"/>
                    <a:pt x="10929" y="6314"/>
                  </a:cubicBezTo>
                  <a:cubicBezTo>
                    <a:pt x="10695" y="7145"/>
                    <a:pt x="10639" y="7124"/>
                    <a:pt x="10639" y="6176"/>
                  </a:cubicBezTo>
                  <a:lnTo>
                    <a:pt x="10639" y="5540"/>
                  </a:lnTo>
                  <a:lnTo>
                    <a:pt x="10104" y="5540"/>
                  </a:lnTo>
                  <a:lnTo>
                    <a:pt x="9570" y="5540"/>
                  </a:lnTo>
                  <a:lnTo>
                    <a:pt x="9570" y="13126"/>
                  </a:lnTo>
                  <a:lnTo>
                    <a:pt x="9570" y="20717"/>
                  </a:lnTo>
                  <a:lnTo>
                    <a:pt x="10132" y="20717"/>
                  </a:lnTo>
                  <a:lnTo>
                    <a:pt x="10695" y="20717"/>
                  </a:lnTo>
                  <a:lnTo>
                    <a:pt x="10715" y="15710"/>
                  </a:lnTo>
                  <a:lnTo>
                    <a:pt x="10734" y="10694"/>
                  </a:lnTo>
                  <a:lnTo>
                    <a:pt x="10950" y="9907"/>
                  </a:lnTo>
                  <a:cubicBezTo>
                    <a:pt x="11150" y="9176"/>
                    <a:pt x="11198" y="9110"/>
                    <a:pt x="11537" y="9110"/>
                  </a:cubicBezTo>
                  <a:lnTo>
                    <a:pt x="11905" y="9110"/>
                  </a:lnTo>
                  <a:lnTo>
                    <a:pt x="11886" y="7272"/>
                  </a:lnTo>
                  <a:cubicBezTo>
                    <a:pt x="11869" y="5525"/>
                    <a:pt x="11860" y="5422"/>
                    <a:pt x="11718" y="5351"/>
                  </a:cubicBezTo>
                  <a:cubicBezTo>
                    <a:pt x="11646" y="5315"/>
                    <a:pt x="11574" y="5313"/>
                    <a:pt x="11503" y="5338"/>
                  </a:cubicBezTo>
                  <a:close/>
                  <a:moveTo>
                    <a:pt x="13345" y="5761"/>
                  </a:moveTo>
                  <a:cubicBezTo>
                    <a:pt x="13309" y="5761"/>
                    <a:pt x="13070" y="6189"/>
                    <a:pt x="12812" y="6710"/>
                  </a:cubicBezTo>
                  <a:lnTo>
                    <a:pt x="12343" y="7659"/>
                  </a:lnTo>
                  <a:lnTo>
                    <a:pt x="12342" y="14176"/>
                  </a:lnTo>
                  <a:lnTo>
                    <a:pt x="12339" y="20689"/>
                  </a:lnTo>
                  <a:lnTo>
                    <a:pt x="12544" y="20758"/>
                  </a:lnTo>
                  <a:cubicBezTo>
                    <a:pt x="12657" y="20796"/>
                    <a:pt x="12898" y="20791"/>
                    <a:pt x="13080" y="20749"/>
                  </a:cubicBezTo>
                  <a:lnTo>
                    <a:pt x="13410" y="20675"/>
                  </a:lnTo>
                  <a:lnTo>
                    <a:pt x="13410" y="13218"/>
                  </a:lnTo>
                  <a:cubicBezTo>
                    <a:pt x="13410" y="8286"/>
                    <a:pt x="13387" y="5761"/>
                    <a:pt x="13345" y="5761"/>
                  </a:cubicBezTo>
                  <a:close/>
                  <a:moveTo>
                    <a:pt x="19775" y="8483"/>
                  </a:moveTo>
                  <a:cubicBezTo>
                    <a:pt x="19890" y="8516"/>
                    <a:pt x="20007" y="8651"/>
                    <a:pt x="20118" y="8893"/>
                  </a:cubicBezTo>
                  <a:cubicBezTo>
                    <a:pt x="20338" y="9376"/>
                    <a:pt x="20558" y="10724"/>
                    <a:pt x="20501" y="11247"/>
                  </a:cubicBezTo>
                  <a:cubicBezTo>
                    <a:pt x="20474" y="11499"/>
                    <a:pt x="20308" y="11565"/>
                    <a:pt x="19718" y="11565"/>
                  </a:cubicBezTo>
                  <a:cubicBezTo>
                    <a:pt x="19307" y="11565"/>
                    <a:pt x="18956" y="11503"/>
                    <a:pt x="18936" y="11431"/>
                  </a:cubicBezTo>
                  <a:cubicBezTo>
                    <a:pt x="18915" y="11359"/>
                    <a:pt x="18929" y="10985"/>
                    <a:pt x="18965" y="10597"/>
                  </a:cubicBezTo>
                  <a:cubicBezTo>
                    <a:pt x="19100" y="9176"/>
                    <a:pt x="19430" y="8382"/>
                    <a:pt x="19775" y="8483"/>
                  </a:cubicBezTo>
                  <a:close/>
                  <a:moveTo>
                    <a:pt x="7228" y="8631"/>
                  </a:moveTo>
                  <a:cubicBezTo>
                    <a:pt x="7483" y="8631"/>
                    <a:pt x="7547" y="8728"/>
                    <a:pt x="7730" y="9437"/>
                  </a:cubicBezTo>
                  <a:cubicBezTo>
                    <a:pt x="7881" y="10019"/>
                    <a:pt x="7936" y="10423"/>
                    <a:pt x="7921" y="10855"/>
                  </a:cubicBezTo>
                  <a:lnTo>
                    <a:pt x="7901" y="11454"/>
                  </a:lnTo>
                  <a:lnTo>
                    <a:pt x="7190" y="11519"/>
                  </a:lnTo>
                  <a:cubicBezTo>
                    <a:pt x="6387" y="11590"/>
                    <a:pt x="6336" y="11481"/>
                    <a:pt x="6516" y="10142"/>
                  </a:cubicBezTo>
                  <a:cubicBezTo>
                    <a:pt x="6657" y="9088"/>
                    <a:pt x="6874" y="8631"/>
                    <a:pt x="7228" y="8631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</p:pic>
        <p:pic>
          <p:nvPicPr>
            <p:cNvPr id="114" name="WhatsApp Image 2024-01-22 at 14.40.04.jpeg" descr="WhatsApp Image 2024-01-22 at 14.40.04.jpe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50934" t="12872" r="36286" b="63974"/>
            <a:stretch>
              <a:fillRect/>
            </a:stretch>
          </p:blipFill>
          <p:spPr>
            <a:xfrm>
              <a:off x="-32" y="-126"/>
              <a:ext cx="2930933" cy="2938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518" fill="norm" stroke="1" extrusionOk="0">
                  <a:moveTo>
                    <a:pt x="8658" y="1"/>
                  </a:moveTo>
                  <a:cubicBezTo>
                    <a:pt x="8560" y="-7"/>
                    <a:pt x="8479" y="35"/>
                    <a:pt x="8417" y="135"/>
                  </a:cubicBezTo>
                  <a:cubicBezTo>
                    <a:pt x="8374" y="206"/>
                    <a:pt x="8286" y="230"/>
                    <a:pt x="8226" y="193"/>
                  </a:cubicBezTo>
                  <a:cubicBezTo>
                    <a:pt x="8002" y="54"/>
                    <a:pt x="5511" y="1072"/>
                    <a:pt x="5016" y="1504"/>
                  </a:cubicBezTo>
                  <a:cubicBezTo>
                    <a:pt x="4371" y="2066"/>
                    <a:pt x="5225" y="3482"/>
                    <a:pt x="6857" y="4550"/>
                  </a:cubicBezTo>
                  <a:lnTo>
                    <a:pt x="7716" y="5108"/>
                  </a:lnTo>
                  <a:lnTo>
                    <a:pt x="7321" y="5706"/>
                  </a:lnTo>
                  <a:cubicBezTo>
                    <a:pt x="7103" y="6034"/>
                    <a:pt x="6641" y="6568"/>
                    <a:pt x="6292" y="6892"/>
                  </a:cubicBezTo>
                  <a:cubicBezTo>
                    <a:pt x="5187" y="7921"/>
                    <a:pt x="4814" y="7995"/>
                    <a:pt x="4494" y="7235"/>
                  </a:cubicBezTo>
                  <a:cubicBezTo>
                    <a:pt x="4242" y="6635"/>
                    <a:pt x="3228" y="5548"/>
                    <a:pt x="2618" y="5230"/>
                  </a:cubicBezTo>
                  <a:cubicBezTo>
                    <a:pt x="1832" y="4820"/>
                    <a:pt x="1520" y="4980"/>
                    <a:pt x="998" y="6052"/>
                  </a:cubicBezTo>
                  <a:cubicBezTo>
                    <a:pt x="186" y="7722"/>
                    <a:pt x="-107" y="8684"/>
                    <a:pt x="90" y="9052"/>
                  </a:cubicBezTo>
                  <a:cubicBezTo>
                    <a:pt x="346" y="9532"/>
                    <a:pt x="1305" y="9845"/>
                    <a:pt x="2618" y="9880"/>
                  </a:cubicBezTo>
                  <a:cubicBezTo>
                    <a:pt x="3970" y="9917"/>
                    <a:pt x="4032" y="9959"/>
                    <a:pt x="4016" y="10825"/>
                  </a:cubicBezTo>
                  <a:cubicBezTo>
                    <a:pt x="4002" y="11580"/>
                    <a:pt x="3855" y="12041"/>
                    <a:pt x="3648" y="11993"/>
                  </a:cubicBezTo>
                  <a:cubicBezTo>
                    <a:pt x="3184" y="11887"/>
                    <a:pt x="1822" y="11949"/>
                    <a:pt x="1111" y="12107"/>
                  </a:cubicBezTo>
                  <a:cubicBezTo>
                    <a:pt x="416" y="12261"/>
                    <a:pt x="284" y="12335"/>
                    <a:pt x="119" y="12682"/>
                  </a:cubicBezTo>
                  <a:cubicBezTo>
                    <a:pt x="-56" y="13049"/>
                    <a:pt x="-47" y="13154"/>
                    <a:pt x="212" y="13958"/>
                  </a:cubicBezTo>
                  <a:cubicBezTo>
                    <a:pt x="817" y="15843"/>
                    <a:pt x="1388" y="16811"/>
                    <a:pt x="1902" y="16812"/>
                  </a:cubicBezTo>
                  <a:cubicBezTo>
                    <a:pt x="2612" y="16812"/>
                    <a:pt x="3595" y="15943"/>
                    <a:pt x="4460" y="14551"/>
                  </a:cubicBezTo>
                  <a:cubicBezTo>
                    <a:pt x="4644" y="14254"/>
                    <a:pt x="4876" y="14004"/>
                    <a:pt x="4973" y="14004"/>
                  </a:cubicBezTo>
                  <a:cubicBezTo>
                    <a:pt x="5218" y="14004"/>
                    <a:pt x="7008" y="15706"/>
                    <a:pt x="7353" y="16266"/>
                  </a:cubicBezTo>
                  <a:cubicBezTo>
                    <a:pt x="7675" y="16787"/>
                    <a:pt x="7736" y="16688"/>
                    <a:pt x="6617" y="17420"/>
                  </a:cubicBezTo>
                  <a:cubicBezTo>
                    <a:pt x="6046" y="17793"/>
                    <a:pt x="5010" y="18990"/>
                    <a:pt x="4865" y="19445"/>
                  </a:cubicBezTo>
                  <a:cubicBezTo>
                    <a:pt x="4816" y="19599"/>
                    <a:pt x="4831" y="19831"/>
                    <a:pt x="4900" y="19960"/>
                  </a:cubicBezTo>
                  <a:cubicBezTo>
                    <a:pt x="5060" y="20260"/>
                    <a:pt x="6133" y="20843"/>
                    <a:pt x="7202" y="21215"/>
                  </a:cubicBezTo>
                  <a:cubicBezTo>
                    <a:pt x="8190" y="21558"/>
                    <a:pt x="8769" y="21593"/>
                    <a:pt x="9038" y="21323"/>
                  </a:cubicBezTo>
                  <a:cubicBezTo>
                    <a:pt x="9359" y="21002"/>
                    <a:pt x="9552" y="20124"/>
                    <a:pt x="9557" y="18945"/>
                  </a:cubicBezTo>
                  <a:cubicBezTo>
                    <a:pt x="9560" y="18320"/>
                    <a:pt x="9623" y="17781"/>
                    <a:pt x="9702" y="17702"/>
                  </a:cubicBezTo>
                  <a:cubicBezTo>
                    <a:pt x="9786" y="17618"/>
                    <a:pt x="10231" y="17578"/>
                    <a:pt x="10830" y="17600"/>
                  </a:cubicBezTo>
                  <a:lnTo>
                    <a:pt x="11821" y="17635"/>
                  </a:lnTo>
                  <a:lnTo>
                    <a:pt x="11836" y="18975"/>
                  </a:lnTo>
                  <a:cubicBezTo>
                    <a:pt x="11847" y="20063"/>
                    <a:pt x="11899" y="20424"/>
                    <a:pt x="12126" y="20916"/>
                  </a:cubicBezTo>
                  <a:cubicBezTo>
                    <a:pt x="12366" y="21437"/>
                    <a:pt x="12458" y="21518"/>
                    <a:pt x="12781" y="21518"/>
                  </a:cubicBezTo>
                  <a:cubicBezTo>
                    <a:pt x="13558" y="21518"/>
                    <a:pt x="15807" y="20667"/>
                    <a:pt x="16394" y="20149"/>
                  </a:cubicBezTo>
                  <a:cubicBezTo>
                    <a:pt x="16756" y="19830"/>
                    <a:pt x="16662" y="19312"/>
                    <a:pt x="16121" y="18626"/>
                  </a:cubicBezTo>
                  <a:cubicBezTo>
                    <a:pt x="15585" y="17948"/>
                    <a:pt x="14884" y="17347"/>
                    <a:pt x="14231" y="17013"/>
                  </a:cubicBezTo>
                  <a:cubicBezTo>
                    <a:pt x="14004" y="16897"/>
                    <a:pt x="13819" y="16755"/>
                    <a:pt x="13819" y="16699"/>
                  </a:cubicBezTo>
                  <a:cubicBezTo>
                    <a:pt x="13819" y="16241"/>
                    <a:pt x="15996" y="14004"/>
                    <a:pt x="16443" y="14004"/>
                  </a:cubicBezTo>
                  <a:cubicBezTo>
                    <a:pt x="16527" y="14004"/>
                    <a:pt x="16730" y="14272"/>
                    <a:pt x="16890" y="14594"/>
                  </a:cubicBezTo>
                  <a:cubicBezTo>
                    <a:pt x="17224" y="15263"/>
                    <a:pt x="18576" y="16585"/>
                    <a:pt x="19117" y="16774"/>
                  </a:cubicBezTo>
                  <a:cubicBezTo>
                    <a:pt x="19753" y="16996"/>
                    <a:pt x="20018" y="16780"/>
                    <a:pt x="20552" y="15623"/>
                  </a:cubicBezTo>
                  <a:cubicBezTo>
                    <a:pt x="21177" y="14268"/>
                    <a:pt x="21428" y="13411"/>
                    <a:pt x="21352" y="12897"/>
                  </a:cubicBezTo>
                  <a:cubicBezTo>
                    <a:pt x="21296" y="12524"/>
                    <a:pt x="21222" y="12466"/>
                    <a:pt x="20485" y="12220"/>
                  </a:cubicBezTo>
                  <a:cubicBezTo>
                    <a:pt x="19870" y="12015"/>
                    <a:pt x="19414" y="11961"/>
                    <a:pt x="18560" y="11982"/>
                  </a:cubicBezTo>
                  <a:lnTo>
                    <a:pt x="17441" y="12011"/>
                  </a:lnTo>
                  <a:lnTo>
                    <a:pt x="17441" y="10874"/>
                  </a:lnTo>
                  <a:lnTo>
                    <a:pt x="17441" y="9744"/>
                  </a:lnTo>
                  <a:lnTo>
                    <a:pt x="18522" y="9787"/>
                  </a:lnTo>
                  <a:cubicBezTo>
                    <a:pt x="19271" y="9818"/>
                    <a:pt x="19828" y="9766"/>
                    <a:pt x="20334" y="9619"/>
                  </a:cubicBezTo>
                  <a:cubicBezTo>
                    <a:pt x="21331" y="9328"/>
                    <a:pt x="21493" y="9146"/>
                    <a:pt x="21384" y="8421"/>
                  </a:cubicBezTo>
                  <a:cubicBezTo>
                    <a:pt x="21199" y="7181"/>
                    <a:pt x="20317" y="5216"/>
                    <a:pt x="19833" y="4957"/>
                  </a:cubicBezTo>
                  <a:cubicBezTo>
                    <a:pt x="19557" y="4809"/>
                    <a:pt x="19454" y="4822"/>
                    <a:pt x="18960" y="5084"/>
                  </a:cubicBezTo>
                  <a:cubicBezTo>
                    <a:pt x="18375" y="5394"/>
                    <a:pt x="17566" y="6214"/>
                    <a:pt x="16956" y="7113"/>
                  </a:cubicBezTo>
                  <a:cubicBezTo>
                    <a:pt x="16605" y="7631"/>
                    <a:pt x="16591" y="7636"/>
                    <a:pt x="16240" y="7453"/>
                  </a:cubicBezTo>
                  <a:cubicBezTo>
                    <a:pt x="15682" y="7164"/>
                    <a:pt x="14551" y="6057"/>
                    <a:pt x="14240" y="5500"/>
                  </a:cubicBezTo>
                  <a:lnTo>
                    <a:pt x="13958" y="5000"/>
                  </a:lnTo>
                  <a:lnTo>
                    <a:pt x="14695" y="4541"/>
                  </a:lnTo>
                  <a:cubicBezTo>
                    <a:pt x="15995" y="3738"/>
                    <a:pt x="16902" y="2484"/>
                    <a:pt x="16666" y="1818"/>
                  </a:cubicBezTo>
                  <a:cubicBezTo>
                    <a:pt x="16533" y="1441"/>
                    <a:pt x="15367" y="794"/>
                    <a:pt x="14089" y="388"/>
                  </a:cubicBezTo>
                  <a:cubicBezTo>
                    <a:pt x="13098" y="73"/>
                    <a:pt x="12773" y="65"/>
                    <a:pt x="12520" y="353"/>
                  </a:cubicBezTo>
                  <a:cubicBezTo>
                    <a:pt x="12154" y="770"/>
                    <a:pt x="11885" y="2032"/>
                    <a:pt x="11932" y="3120"/>
                  </a:cubicBezTo>
                  <a:lnTo>
                    <a:pt x="11972" y="4143"/>
                  </a:lnTo>
                  <a:lnTo>
                    <a:pt x="10830" y="4143"/>
                  </a:lnTo>
                  <a:lnTo>
                    <a:pt x="9684" y="4143"/>
                  </a:lnTo>
                  <a:lnTo>
                    <a:pt x="9670" y="2867"/>
                  </a:lnTo>
                  <a:cubicBezTo>
                    <a:pt x="9660" y="2167"/>
                    <a:pt x="9589" y="1365"/>
                    <a:pt x="9513" y="1082"/>
                  </a:cubicBezTo>
                  <a:cubicBezTo>
                    <a:pt x="9352" y="486"/>
                    <a:pt x="8951" y="25"/>
                    <a:pt x="8658" y="1"/>
                  </a:cubicBezTo>
                  <a:close/>
                  <a:moveTo>
                    <a:pt x="8093" y="1672"/>
                  </a:moveTo>
                  <a:cubicBezTo>
                    <a:pt x="8154" y="1680"/>
                    <a:pt x="8201" y="1699"/>
                    <a:pt x="8226" y="1730"/>
                  </a:cubicBezTo>
                  <a:cubicBezTo>
                    <a:pt x="8444" y="2002"/>
                    <a:pt x="8511" y="2666"/>
                    <a:pt x="8374" y="3175"/>
                  </a:cubicBezTo>
                  <a:cubicBezTo>
                    <a:pt x="8299" y="3453"/>
                    <a:pt x="8198" y="3708"/>
                    <a:pt x="8148" y="3739"/>
                  </a:cubicBezTo>
                  <a:cubicBezTo>
                    <a:pt x="8002" y="3829"/>
                    <a:pt x="6495" y="2581"/>
                    <a:pt x="6495" y="2370"/>
                  </a:cubicBezTo>
                  <a:cubicBezTo>
                    <a:pt x="6495" y="2088"/>
                    <a:pt x="7667" y="1618"/>
                    <a:pt x="8093" y="1672"/>
                  </a:cubicBezTo>
                  <a:close/>
                  <a:moveTo>
                    <a:pt x="13683" y="1707"/>
                  </a:moveTo>
                  <a:cubicBezTo>
                    <a:pt x="13780" y="1707"/>
                    <a:pt x="13907" y="1740"/>
                    <a:pt x="14095" y="1806"/>
                  </a:cubicBezTo>
                  <a:cubicBezTo>
                    <a:pt x="14348" y="1895"/>
                    <a:pt x="14685" y="2046"/>
                    <a:pt x="14843" y="2146"/>
                  </a:cubicBezTo>
                  <a:lnTo>
                    <a:pt x="15130" y="2329"/>
                  </a:lnTo>
                  <a:lnTo>
                    <a:pt x="14730" y="2783"/>
                  </a:lnTo>
                  <a:cubicBezTo>
                    <a:pt x="14510" y="3034"/>
                    <a:pt x="14143" y="3343"/>
                    <a:pt x="13915" y="3466"/>
                  </a:cubicBezTo>
                  <a:cubicBezTo>
                    <a:pt x="13513" y="3682"/>
                    <a:pt x="13497" y="3681"/>
                    <a:pt x="13373" y="3448"/>
                  </a:cubicBezTo>
                  <a:cubicBezTo>
                    <a:pt x="13169" y="3067"/>
                    <a:pt x="13209" y="1995"/>
                    <a:pt x="13436" y="1806"/>
                  </a:cubicBezTo>
                  <a:cubicBezTo>
                    <a:pt x="13516" y="1739"/>
                    <a:pt x="13586" y="1707"/>
                    <a:pt x="13683" y="1707"/>
                  </a:cubicBezTo>
                  <a:close/>
                  <a:moveTo>
                    <a:pt x="12364" y="5523"/>
                  </a:moveTo>
                  <a:cubicBezTo>
                    <a:pt x="12534" y="5546"/>
                    <a:pt x="12668" y="5722"/>
                    <a:pt x="13019" y="6264"/>
                  </a:cubicBezTo>
                  <a:cubicBezTo>
                    <a:pt x="13632" y="7211"/>
                    <a:pt x="14814" y="8411"/>
                    <a:pt x="15585" y="8872"/>
                  </a:cubicBezTo>
                  <a:cubicBezTo>
                    <a:pt x="16095" y="9176"/>
                    <a:pt x="16128" y="9227"/>
                    <a:pt x="16043" y="9598"/>
                  </a:cubicBezTo>
                  <a:cubicBezTo>
                    <a:pt x="15915" y="10159"/>
                    <a:pt x="15898" y="11439"/>
                    <a:pt x="16014" y="11987"/>
                  </a:cubicBezTo>
                  <a:cubicBezTo>
                    <a:pt x="16112" y="12445"/>
                    <a:pt x="16107" y="12452"/>
                    <a:pt x="15289" y="12987"/>
                  </a:cubicBezTo>
                  <a:cubicBezTo>
                    <a:pt x="14378" y="13580"/>
                    <a:pt x="13184" y="14694"/>
                    <a:pt x="13184" y="14949"/>
                  </a:cubicBezTo>
                  <a:cubicBezTo>
                    <a:pt x="13184" y="15040"/>
                    <a:pt x="13069" y="15217"/>
                    <a:pt x="12929" y="15344"/>
                  </a:cubicBezTo>
                  <a:cubicBezTo>
                    <a:pt x="12789" y="15470"/>
                    <a:pt x="12677" y="15643"/>
                    <a:pt x="12677" y="15728"/>
                  </a:cubicBezTo>
                  <a:cubicBezTo>
                    <a:pt x="12677" y="15814"/>
                    <a:pt x="12600" y="15955"/>
                    <a:pt x="12506" y="16033"/>
                  </a:cubicBezTo>
                  <a:cubicBezTo>
                    <a:pt x="12405" y="16117"/>
                    <a:pt x="11666" y="16183"/>
                    <a:pt x="10708" y="16202"/>
                  </a:cubicBezTo>
                  <a:lnTo>
                    <a:pt x="9087" y="16237"/>
                  </a:lnTo>
                  <a:lnTo>
                    <a:pt x="8351" y="15216"/>
                  </a:lnTo>
                  <a:cubicBezTo>
                    <a:pt x="7496" y="14033"/>
                    <a:pt x="7291" y="13827"/>
                    <a:pt x="6199" y="13066"/>
                  </a:cubicBezTo>
                  <a:lnTo>
                    <a:pt x="5390" y="12502"/>
                  </a:lnTo>
                  <a:lnTo>
                    <a:pt x="5390" y="11031"/>
                  </a:lnTo>
                  <a:cubicBezTo>
                    <a:pt x="5391" y="10033"/>
                    <a:pt x="5444" y="9495"/>
                    <a:pt x="5553" y="9363"/>
                  </a:cubicBezTo>
                  <a:cubicBezTo>
                    <a:pt x="5641" y="9256"/>
                    <a:pt x="6080" y="8909"/>
                    <a:pt x="6527" y="8590"/>
                  </a:cubicBezTo>
                  <a:cubicBezTo>
                    <a:pt x="7319" y="8024"/>
                    <a:pt x="8609" y="6629"/>
                    <a:pt x="8609" y="6337"/>
                  </a:cubicBezTo>
                  <a:cubicBezTo>
                    <a:pt x="8609" y="6257"/>
                    <a:pt x="8751" y="6037"/>
                    <a:pt x="8931" y="5849"/>
                  </a:cubicBezTo>
                  <a:cubicBezTo>
                    <a:pt x="9225" y="5541"/>
                    <a:pt x="9307" y="5519"/>
                    <a:pt x="9728" y="5628"/>
                  </a:cubicBezTo>
                  <a:cubicBezTo>
                    <a:pt x="10361" y="5791"/>
                    <a:pt x="11341" y="5757"/>
                    <a:pt x="12175" y="5544"/>
                  </a:cubicBezTo>
                  <a:cubicBezTo>
                    <a:pt x="12249" y="5525"/>
                    <a:pt x="12307" y="5516"/>
                    <a:pt x="12364" y="5523"/>
                  </a:cubicBezTo>
                  <a:close/>
                  <a:moveTo>
                    <a:pt x="19285" y="6738"/>
                  </a:moveTo>
                  <a:cubicBezTo>
                    <a:pt x="19521" y="6829"/>
                    <a:pt x="20000" y="8102"/>
                    <a:pt x="19856" y="8253"/>
                  </a:cubicBezTo>
                  <a:cubicBezTo>
                    <a:pt x="19674" y="8443"/>
                    <a:pt x="18265" y="8444"/>
                    <a:pt x="18108" y="8255"/>
                  </a:cubicBezTo>
                  <a:cubicBezTo>
                    <a:pt x="17946" y="8059"/>
                    <a:pt x="18009" y="7931"/>
                    <a:pt x="18638" y="7203"/>
                  </a:cubicBezTo>
                  <a:cubicBezTo>
                    <a:pt x="18924" y="6872"/>
                    <a:pt x="19173" y="6695"/>
                    <a:pt x="19285" y="6738"/>
                  </a:cubicBezTo>
                  <a:close/>
                  <a:moveTo>
                    <a:pt x="2317" y="6776"/>
                  </a:moveTo>
                  <a:cubicBezTo>
                    <a:pt x="2389" y="6793"/>
                    <a:pt x="2482" y="6873"/>
                    <a:pt x="2653" y="7038"/>
                  </a:cubicBezTo>
                  <a:cubicBezTo>
                    <a:pt x="3186" y="7549"/>
                    <a:pt x="3553" y="8194"/>
                    <a:pt x="3401" y="8346"/>
                  </a:cubicBezTo>
                  <a:cubicBezTo>
                    <a:pt x="3135" y="8612"/>
                    <a:pt x="2002" y="8584"/>
                    <a:pt x="1656" y="8302"/>
                  </a:cubicBezTo>
                  <a:cubicBezTo>
                    <a:pt x="1485" y="8164"/>
                    <a:pt x="1760" y="7312"/>
                    <a:pt x="2102" y="6913"/>
                  </a:cubicBezTo>
                  <a:cubicBezTo>
                    <a:pt x="2192" y="6808"/>
                    <a:pt x="2244" y="6760"/>
                    <a:pt x="2317" y="6776"/>
                  </a:cubicBezTo>
                  <a:close/>
                  <a:moveTo>
                    <a:pt x="2413" y="13228"/>
                  </a:moveTo>
                  <a:cubicBezTo>
                    <a:pt x="2551" y="13219"/>
                    <a:pt x="2692" y="13219"/>
                    <a:pt x="2821" y="13231"/>
                  </a:cubicBezTo>
                  <a:cubicBezTo>
                    <a:pt x="2994" y="13246"/>
                    <a:pt x="3145" y="13284"/>
                    <a:pt x="3253" y="13342"/>
                  </a:cubicBezTo>
                  <a:cubicBezTo>
                    <a:pt x="3475" y="13461"/>
                    <a:pt x="3481" y="13500"/>
                    <a:pt x="3317" y="13810"/>
                  </a:cubicBezTo>
                  <a:cubicBezTo>
                    <a:pt x="3218" y="13997"/>
                    <a:pt x="2968" y="14333"/>
                    <a:pt x="2760" y="14557"/>
                  </a:cubicBezTo>
                  <a:cubicBezTo>
                    <a:pt x="2350" y="15000"/>
                    <a:pt x="2215" y="15049"/>
                    <a:pt x="2033" y="14810"/>
                  </a:cubicBezTo>
                  <a:cubicBezTo>
                    <a:pt x="1788" y="14487"/>
                    <a:pt x="1480" y="13689"/>
                    <a:pt x="1540" y="13534"/>
                  </a:cubicBezTo>
                  <a:cubicBezTo>
                    <a:pt x="1603" y="13369"/>
                    <a:pt x="2000" y="13254"/>
                    <a:pt x="2413" y="13228"/>
                  </a:cubicBezTo>
                  <a:close/>
                  <a:moveTo>
                    <a:pt x="19001" y="13275"/>
                  </a:moveTo>
                  <a:cubicBezTo>
                    <a:pt x="19773" y="13274"/>
                    <a:pt x="19936" y="13714"/>
                    <a:pt x="19488" y="14594"/>
                  </a:cubicBezTo>
                  <a:cubicBezTo>
                    <a:pt x="19349" y="14867"/>
                    <a:pt x="19218" y="15091"/>
                    <a:pt x="19195" y="15091"/>
                  </a:cubicBezTo>
                  <a:cubicBezTo>
                    <a:pt x="19062" y="15091"/>
                    <a:pt x="18206" y="14135"/>
                    <a:pt x="18108" y="13877"/>
                  </a:cubicBezTo>
                  <a:cubicBezTo>
                    <a:pt x="17950" y="13462"/>
                    <a:pt x="18022" y="13383"/>
                    <a:pt x="18632" y="13301"/>
                  </a:cubicBezTo>
                  <a:cubicBezTo>
                    <a:pt x="18767" y="13283"/>
                    <a:pt x="18891" y="13275"/>
                    <a:pt x="19001" y="13275"/>
                  </a:cubicBezTo>
                  <a:close/>
                  <a:moveTo>
                    <a:pt x="13242" y="17954"/>
                  </a:moveTo>
                  <a:lnTo>
                    <a:pt x="13738" y="18233"/>
                  </a:lnTo>
                  <a:cubicBezTo>
                    <a:pt x="14344" y="18574"/>
                    <a:pt x="15046" y="19288"/>
                    <a:pt x="14944" y="19454"/>
                  </a:cubicBezTo>
                  <a:cubicBezTo>
                    <a:pt x="14903" y="19521"/>
                    <a:pt x="14619" y="19690"/>
                    <a:pt x="14309" y="19835"/>
                  </a:cubicBezTo>
                  <a:cubicBezTo>
                    <a:pt x="13558" y="20189"/>
                    <a:pt x="13265" y="20176"/>
                    <a:pt x="13115" y="19780"/>
                  </a:cubicBezTo>
                  <a:cubicBezTo>
                    <a:pt x="12958" y="19366"/>
                    <a:pt x="12959" y="18702"/>
                    <a:pt x="13117" y="18283"/>
                  </a:cubicBezTo>
                  <a:lnTo>
                    <a:pt x="13242" y="17954"/>
                  </a:lnTo>
                  <a:close/>
                  <a:moveTo>
                    <a:pt x="8136" y="18169"/>
                  </a:moveTo>
                  <a:cubicBezTo>
                    <a:pt x="8196" y="18206"/>
                    <a:pt x="8243" y="18592"/>
                    <a:pt x="8243" y="19027"/>
                  </a:cubicBezTo>
                  <a:cubicBezTo>
                    <a:pt x="8243" y="20040"/>
                    <a:pt x="8121" y="20148"/>
                    <a:pt x="7318" y="19841"/>
                  </a:cubicBezTo>
                  <a:cubicBezTo>
                    <a:pt x="6495" y="19527"/>
                    <a:pt x="6398" y="19415"/>
                    <a:pt x="6683" y="19100"/>
                  </a:cubicBezTo>
                  <a:cubicBezTo>
                    <a:pt x="7020" y="18726"/>
                    <a:pt x="8010" y="18091"/>
                    <a:pt x="8136" y="18169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</p:pic>
      </p:grpSp>
      <p:pic>
        <p:nvPicPr>
          <p:cNvPr id="116" name="Imagem" descr="Imagem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532897" y="178118"/>
            <a:ext cx="2066863" cy="997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Imagem" descr="Imagem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70260" y="180307"/>
            <a:ext cx="1656900" cy="1069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ítulo 1"/>
          <p:cNvSpPr txBox="1"/>
          <p:nvPr>
            <p:ph type="title"/>
          </p:nvPr>
        </p:nvSpPr>
        <p:spPr>
          <a:xfrm>
            <a:off x="599262" y="0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33CC"/>
                </a:solidFill>
              </a:defRPr>
            </a:lvl1pPr>
          </a:lstStyle>
          <a:p>
            <a:pPr/>
            <a:r>
              <a:t>IMT 2030</a:t>
            </a:r>
          </a:p>
        </p:txBody>
      </p:sp>
      <p:sp>
        <p:nvSpPr>
          <p:cNvPr id="171" name="Espaço Reservado para Conteúdo 2"/>
          <p:cNvSpPr txBox="1"/>
          <p:nvPr>
            <p:ph type="body" idx="1"/>
          </p:nvPr>
        </p:nvSpPr>
        <p:spPr>
          <a:xfrm>
            <a:off x="289017" y="1045367"/>
            <a:ext cx="11593292" cy="4687889"/>
          </a:xfrm>
          <a:prstGeom prst="rect">
            <a:avLst/>
          </a:prstGeom>
        </p:spPr>
        <p:txBody>
          <a:bodyPr/>
          <a:lstStyle/>
          <a:p>
            <a:pPr marL="0" indent="0" algn="just" defTabSz="832834">
              <a:spcBef>
                <a:spcPts val="500"/>
              </a:spcBef>
              <a:buSzTx/>
              <a:buNone/>
              <a:defRPr b="1" sz="1840"/>
            </a:pPr>
            <a:r>
              <a:t>Tendências de aplicações IMT 2030: </a:t>
            </a:r>
          </a:p>
          <a:p>
            <a:pPr marL="312312" indent="-312312" algn="just" defTabSz="832834">
              <a:spcBef>
                <a:spcPts val="500"/>
              </a:spcBef>
              <a:defRPr b="1" sz="1840"/>
            </a:pPr>
            <a:r>
              <a:t>Gêmeos digitais e Mundo virtual. </a:t>
            </a:r>
          </a:p>
          <a:p>
            <a:pPr lvl="1" marL="721069" indent="-300445" algn="just" defTabSz="832834">
              <a:spcBef>
                <a:spcPts val="500"/>
              </a:spcBef>
              <a:buFontTx/>
              <a:buChar char="➢"/>
              <a:defRPr b="1" sz="1840"/>
            </a:pPr>
            <a:r>
              <a:t>Representações precisas em tempo real</a:t>
            </a:r>
          </a:p>
          <a:p>
            <a:pPr lvl="1" marL="721069" indent="-300445" algn="just" defTabSz="832834">
              <a:spcBef>
                <a:spcPts val="500"/>
              </a:spcBef>
              <a:buFontTx/>
              <a:buChar char="➢"/>
              <a:defRPr b="1" sz="1840"/>
            </a:pPr>
            <a:r>
              <a:t>Ferramentas onipresentes e plataformas de conhecimento.</a:t>
            </a:r>
          </a:p>
          <a:p>
            <a:pPr lvl="1" marL="721069" indent="-300445" algn="just" defTabSz="832834">
              <a:spcBef>
                <a:spcPts val="500"/>
              </a:spcBef>
              <a:buFontTx/>
              <a:buChar char="➢"/>
              <a:defRPr b="1" sz="1840"/>
            </a:pPr>
            <a:r>
              <a:t>Integração de comunicação, IA, sensing e computação para sincronizar as réplicas digitais com o mundo físico. </a:t>
            </a:r>
          </a:p>
          <a:p>
            <a:pPr lvl="1" marL="721069" indent="-300445" algn="just" defTabSz="832834">
              <a:spcBef>
                <a:spcPts val="500"/>
              </a:spcBef>
              <a:buFontTx/>
              <a:buChar char="➢"/>
              <a:defRPr b="1" sz="1840"/>
            </a:pPr>
            <a:r>
              <a:t>Além de replicar, também afetar o mundo físico (mapas digitais para experiências virtuais e controle calculado para máquinas). </a:t>
            </a:r>
          </a:p>
          <a:p>
            <a:pPr lvl="1" marL="721069" indent="-300445" algn="just" defTabSz="832834">
              <a:spcBef>
                <a:spcPts val="500"/>
              </a:spcBef>
              <a:buFontTx/>
              <a:buChar char="➢"/>
              <a:defRPr b="1" sz="1840"/>
            </a:pPr>
            <a:r>
              <a:t>Evolução da indústria, cuidados de saúde, agricultura e construção</a:t>
            </a:r>
          </a:p>
          <a:p>
            <a:pPr lvl="1" marL="668491" indent="-262890" algn="just" defTabSz="832834">
              <a:spcBef>
                <a:spcPts val="500"/>
              </a:spcBef>
              <a:buFontTx/>
              <a:buChar char="➢"/>
              <a:defRPr b="1" sz="1840"/>
            </a:pPr>
          </a:p>
          <a:p>
            <a:pPr marL="315468" indent="-315468" defTabSz="841247">
              <a:spcBef>
                <a:spcPts val="600"/>
              </a:spcBef>
              <a:defRPr b="1" sz="1840"/>
            </a:pPr>
            <a:r>
              <a:t>Aplicações industriais inteligentes</a:t>
            </a:r>
          </a:p>
          <a:p>
            <a:pPr lvl="1" marL="721069" indent="-300445" defTabSz="841247">
              <a:spcBef>
                <a:spcPts val="600"/>
              </a:spcBef>
              <a:buFontTx/>
              <a:buChar char="➢"/>
              <a:defRPr b="1" sz="1840"/>
            </a:pPr>
            <a:r>
              <a:t>Capacidade de trocar inteligência em tempo real</a:t>
            </a:r>
          </a:p>
          <a:p>
            <a:pPr lvl="1" marL="721069" indent="-300445" defTabSz="841247">
              <a:spcBef>
                <a:spcPts val="600"/>
              </a:spcBef>
              <a:buFontTx/>
              <a:buChar char="➢"/>
              <a:defRPr b="1" sz="1840"/>
            </a:pPr>
            <a:r>
              <a:t>Uso eficiente de recursos e energia, otimizações de fabricação, entrega automatizada de produtos, etc.</a:t>
            </a:r>
          </a:p>
          <a:p>
            <a:pPr lvl="1" marL="721069" indent="-300445" defTabSz="841247">
              <a:spcBef>
                <a:spcPts val="600"/>
              </a:spcBef>
              <a:buFontTx/>
              <a:buChar char="➢"/>
              <a:defRPr b="1" sz="1840"/>
            </a:pPr>
            <a:r>
              <a:t>Conexões extremamente confiáveis e de baixa latência, bem como consciência do ambiente altamente preciso. </a:t>
            </a:r>
          </a:p>
        </p:txBody>
      </p:sp>
      <p:pic>
        <p:nvPicPr>
          <p:cNvPr id="1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44" y="5977259"/>
            <a:ext cx="280035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m 6" descr="Imagem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6233" y="156367"/>
            <a:ext cx="2811068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1"/>
          <p:cNvSpPr txBox="1"/>
          <p:nvPr>
            <p:ph type="title"/>
          </p:nvPr>
        </p:nvSpPr>
        <p:spPr>
          <a:xfrm>
            <a:off x="599262" y="0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33CC"/>
                </a:solidFill>
              </a:defRPr>
            </a:lvl1pPr>
          </a:lstStyle>
          <a:p>
            <a:pPr/>
            <a:r>
              <a:t>IMT 2030</a:t>
            </a:r>
          </a:p>
        </p:txBody>
      </p:sp>
      <p:sp>
        <p:nvSpPr>
          <p:cNvPr id="176" name="Espaço Reservado para Conteúdo 2"/>
          <p:cNvSpPr txBox="1"/>
          <p:nvPr>
            <p:ph type="body" idx="1"/>
          </p:nvPr>
        </p:nvSpPr>
        <p:spPr>
          <a:xfrm>
            <a:off x="289017" y="1045367"/>
            <a:ext cx="11593292" cy="4687889"/>
          </a:xfrm>
          <a:prstGeom prst="rect">
            <a:avLst/>
          </a:prstGeom>
        </p:spPr>
        <p:txBody>
          <a:bodyPr/>
          <a:lstStyle/>
          <a:p>
            <a:pPr marL="0" indent="0" algn="just" defTabSz="787571">
              <a:spcBef>
                <a:spcPts val="500"/>
              </a:spcBef>
              <a:buSzTx/>
              <a:buNone/>
              <a:defRPr b="1" sz="1653"/>
            </a:pPr>
            <a:r>
              <a:t>Tendências de aplicações IMT 2030: </a:t>
            </a:r>
          </a:p>
          <a:p>
            <a:pPr marL="295338" indent="-295338" algn="just" defTabSz="787571">
              <a:spcBef>
                <a:spcPts val="500"/>
              </a:spcBef>
              <a:defRPr b="1" sz="1653"/>
            </a:pPr>
            <a:r>
              <a:t>Saúde digital e bem-estar</a:t>
            </a:r>
          </a:p>
          <a:p>
            <a:pPr lvl="1" marL="681880" indent="-284116" algn="just" defTabSz="787571">
              <a:spcBef>
                <a:spcPts val="500"/>
              </a:spcBef>
              <a:buFontTx/>
              <a:buChar char="➢"/>
              <a:defRPr b="1" sz="1653"/>
            </a:pPr>
            <a:r>
              <a:t>Melhorar os serviços de saúde digital e bem-estar, por exemplo, pandemia da Covid </a:t>
            </a:r>
          </a:p>
          <a:p>
            <a:pPr lvl="1" marL="681880" indent="-284116" algn="just" defTabSz="787571">
              <a:spcBef>
                <a:spcPts val="500"/>
              </a:spcBef>
              <a:buFontTx/>
              <a:buChar char="➢"/>
              <a:defRPr b="1" sz="1653"/>
            </a:pPr>
            <a:r>
              <a:t>IA, computação de borda, conectividade onipresente, comunicação multissensorial, posicionamento e detecção de recursos para serviços de saúde digital.</a:t>
            </a:r>
          </a:p>
          <a:p>
            <a:pPr lvl="1" marL="681880" indent="-284116" algn="just" defTabSz="787571">
              <a:spcBef>
                <a:spcPts val="500"/>
              </a:spcBef>
              <a:buFontTx/>
              <a:buChar char="➢"/>
              <a:defRPr b="1" sz="1653"/>
            </a:pPr>
            <a:r>
              <a:t>Monitoramento interativo e remoto, telediagnóstico, assistência telemédica remota (inclusive Ambulâncias teleconnectadas), Tele-reabilitação, ensaios clínicos digitais e telemedicina.</a:t>
            </a:r>
          </a:p>
          <a:p>
            <a:pPr lvl="1" marL="681880" indent="-284116" algn="just" defTabSz="787571">
              <a:spcBef>
                <a:spcPts val="500"/>
              </a:spcBef>
              <a:buFontTx/>
              <a:buChar char="➢"/>
              <a:defRPr b="1" sz="1653"/>
            </a:pPr>
            <a:r>
              <a:t>O aumento do número de conexões de dispositivos vestíveis e sensores corporais. </a:t>
            </a:r>
          </a:p>
          <a:p>
            <a:pPr lvl="1" marL="681880" indent="-284116" algn="just" defTabSz="787571">
              <a:spcBef>
                <a:spcPts val="500"/>
              </a:spcBef>
              <a:buFontTx/>
              <a:buChar char="➢"/>
              <a:defRPr b="1" sz="1653"/>
            </a:pPr>
            <a:r>
              <a:t>Cenários com dispositivos IoT generalizados  bateria </a:t>
            </a:r>
          </a:p>
          <a:p>
            <a:pPr lvl="1" marL="0" indent="397763" algn="just" defTabSz="787571">
              <a:spcBef>
                <a:spcPts val="500"/>
              </a:spcBef>
              <a:buSzTx/>
              <a:buNone/>
              <a:defRPr b="1" sz="1653"/>
            </a:pPr>
          </a:p>
          <a:p>
            <a:pPr marL="295338" indent="-295338" algn="just" defTabSz="787571">
              <a:spcBef>
                <a:spcPts val="500"/>
              </a:spcBef>
              <a:defRPr b="1" sz="1653"/>
            </a:pPr>
            <a:r>
              <a:t>Integração  de sensing  e communication</a:t>
            </a:r>
          </a:p>
          <a:p>
            <a:pPr lvl="1" marL="681880" indent="-284116" algn="just" defTabSz="787571">
              <a:spcBef>
                <a:spcPts val="500"/>
              </a:spcBef>
              <a:buFontTx/>
              <a:buChar char="➢"/>
              <a:defRPr b="1" sz="1653"/>
            </a:pPr>
            <a:r>
              <a:t>Sensing com a IA para melhorar consciência situacional.</a:t>
            </a:r>
          </a:p>
          <a:p>
            <a:pPr lvl="1" marL="681880" indent="-284116" algn="just" defTabSz="787571">
              <a:spcBef>
                <a:spcPts val="500"/>
              </a:spcBef>
              <a:buFontTx/>
              <a:buChar char="➢"/>
              <a:defRPr b="1" sz="1653"/>
            </a:pPr>
            <a:r>
              <a:t>Posicionamento de alta precisão e localização de dispositivos e objetos, </a:t>
            </a:r>
          </a:p>
          <a:p>
            <a:pPr lvl="1" marL="681880" indent="-284116" algn="just" defTabSz="787571">
              <a:spcBef>
                <a:spcPts val="500"/>
              </a:spcBef>
              <a:buFontTx/>
              <a:buChar char="➢"/>
              <a:defRPr b="1" sz="1653"/>
            </a:pPr>
            <a:r>
              <a:t>Alta resolução e mapeamento em 3D em tempo real para direção/transporte automatizada e segura.</a:t>
            </a:r>
          </a:p>
          <a:p>
            <a:pPr lvl="1" marL="681880" indent="-284116" algn="just" defTabSz="787571">
              <a:spcBef>
                <a:spcPts val="500"/>
              </a:spcBef>
              <a:buFontTx/>
              <a:buChar char="➢"/>
              <a:defRPr b="1" sz="1653"/>
            </a:pPr>
            <a:r>
              <a:t>Gêmeos digitais e automação industrial.</a:t>
            </a:r>
          </a:p>
        </p:txBody>
      </p:sp>
      <p:pic>
        <p:nvPicPr>
          <p:cNvPr id="1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44" y="5977259"/>
            <a:ext cx="280035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Imagem 6" descr="Imagem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6233" y="156367"/>
            <a:ext cx="2811068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ítulo 1"/>
          <p:cNvSpPr txBox="1"/>
          <p:nvPr>
            <p:ph type="title"/>
          </p:nvPr>
        </p:nvSpPr>
        <p:spPr>
          <a:xfrm>
            <a:off x="599262" y="0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33CC"/>
                </a:solidFill>
              </a:defRPr>
            </a:lvl1pPr>
          </a:lstStyle>
          <a:p>
            <a:pPr/>
            <a:r>
              <a:t>IMT 2030</a:t>
            </a:r>
          </a:p>
        </p:txBody>
      </p:sp>
      <p:sp>
        <p:nvSpPr>
          <p:cNvPr id="181" name="Espaço Reservado para Conteúdo 2"/>
          <p:cNvSpPr txBox="1"/>
          <p:nvPr>
            <p:ph type="body" idx="1"/>
          </p:nvPr>
        </p:nvSpPr>
        <p:spPr>
          <a:xfrm>
            <a:off x="289017" y="1045367"/>
            <a:ext cx="11593292" cy="4687889"/>
          </a:xfrm>
          <a:prstGeom prst="rect">
            <a:avLst/>
          </a:prstGeom>
        </p:spPr>
        <p:txBody>
          <a:bodyPr/>
          <a:lstStyle/>
          <a:p>
            <a:pPr marL="0" indent="0" algn="just" defTabSz="850939">
              <a:spcBef>
                <a:spcPts val="500"/>
              </a:spcBef>
              <a:buSzTx/>
              <a:buNone/>
              <a:defRPr b="1" sz="1786"/>
            </a:pPr>
            <a:r>
              <a:t>Tendências e facilitadores de tecnologia emergentes: </a:t>
            </a:r>
          </a:p>
          <a:p>
            <a:pPr marL="319101" indent="-319101" algn="just" defTabSz="850939">
              <a:spcBef>
                <a:spcPts val="500"/>
              </a:spcBef>
              <a:defRPr b="1" sz="1786"/>
            </a:pPr>
            <a:r>
              <a:t>Nova interface aérea AI-nativa</a:t>
            </a:r>
          </a:p>
          <a:p>
            <a:pPr lvl="1" marL="736744" indent="-306976" algn="just" defTabSz="850939">
              <a:spcBef>
                <a:spcPts val="500"/>
              </a:spcBef>
              <a:buFontTx/>
              <a:buChar char="➢"/>
              <a:defRPr b="1" sz="1786"/>
            </a:pPr>
            <a:r>
              <a:t>Aprimorar desempenho da interface de rádio, como detecção/decodificação de símbolos, estimativa de canal etc. </a:t>
            </a:r>
          </a:p>
          <a:p>
            <a:pPr lvl="1" marL="736744" indent="-306976" algn="just" defTabSz="850939">
              <a:spcBef>
                <a:spcPts val="500"/>
              </a:spcBef>
              <a:buFontTx/>
              <a:buChar char="➢"/>
              <a:defRPr b="1" sz="1786"/>
            </a:pPr>
            <a:r>
              <a:t>Serviços automatizados e inteligentes de rede, como percepção inteligente de dados, fornecimento de capacidade sob demanda etc.</a:t>
            </a:r>
          </a:p>
          <a:p>
            <a:pPr lvl="1" marL="736744" indent="-306976" algn="just" defTabSz="850939">
              <a:spcBef>
                <a:spcPts val="500"/>
              </a:spcBef>
              <a:buFontTx/>
              <a:buChar char="➢"/>
              <a:defRPr b="1" sz="1786"/>
            </a:pPr>
            <a:r>
              <a:t>Redes de rádio que suportam serviços de IA</a:t>
            </a:r>
          </a:p>
          <a:p>
            <a:pPr lvl="1" marL="0" indent="429768" algn="just" defTabSz="850939">
              <a:spcBef>
                <a:spcPts val="500"/>
              </a:spcBef>
              <a:buSzTx/>
              <a:buNone/>
              <a:defRPr b="1" sz="1786"/>
            </a:pPr>
          </a:p>
          <a:p>
            <a:pPr marL="319101" indent="-319101" algn="just" defTabSz="850939">
              <a:spcBef>
                <a:spcPts val="500"/>
              </a:spcBef>
              <a:defRPr b="1" sz="1786"/>
            </a:pPr>
            <a:r>
              <a:t>A comunicação sem fio dispositivo-a-dispositivo </a:t>
            </a:r>
          </a:p>
          <a:p>
            <a:pPr lvl="1" marL="736744" indent="-306976" algn="just" defTabSz="850939">
              <a:spcBef>
                <a:spcPts val="500"/>
              </a:spcBef>
              <a:buFontTx/>
              <a:buChar char="➢"/>
              <a:defRPr b="1" sz="1786"/>
            </a:pPr>
            <a:r>
              <a:t>com taxa de transferência extremamente alta, posicionamento de ultra-precisão e baixa latência</a:t>
            </a:r>
          </a:p>
          <a:p>
            <a:pPr lvl="1" marL="0" indent="429768" algn="just" defTabSz="850939">
              <a:spcBef>
                <a:spcPts val="500"/>
              </a:spcBef>
              <a:buSzTx/>
              <a:buNone/>
              <a:defRPr b="1" sz="1786"/>
            </a:pPr>
          </a:p>
          <a:p>
            <a:pPr lvl="1" marL="0" indent="429768" algn="just" defTabSz="850939">
              <a:spcBef>
                <a:spcPts val="500"/>
              </a:spcBef>
              <a:buSzTx/>
              <a:buNone/>
              <a:defRPr b="1" sz="1786"/>
            </a:pPr>
            <a:r>
              <a:t>Tecnologias como a tecnologia THZ, o posicionamento de ultra-precisão sidelink e a redução aprimorada de energia do terminal</a:t>
            </a:r>
          </a:p>
          <a:p>
            <a:pPr lvl="1" marL="0" indent="429768" algn="just" defTabSz="850939">
              <a:spcBef>
                <a:spcPts val="500"/>
              </a:spcBef>
              <a:buSzTx/>
              <a:buNone/>
              <a:defRPr b="1" sz="1786"/>
            </a:pPr>
            <a:r>
              <a:t>Tecnologias e tecnologias de compartilhamento de espectro para espectro de frequência mais amplo.</a:t>
            </a:r>
          </a:p>
          <a:p>
            <a:pPr lvl="1" marL="0" indent="429768" algn="just" defTabSz="850939">
              <a:spcBef>
                <a:spcPts val="500"/>
              </a:spcBef>
              <a:buSzTx/>
              <a:buNone/>
              <a:defRPr b="1" sz="1786"/>
            </a:pPr>
            <a:r>
              <a:t>Estudos sobre viabilidade técnica do IMT em bandas acima de 100 GHz</a:t>
            </a:r>
          </a:p>
        </p:txBody>
      </p:sp>
      <p:pic>
        <p:nvPicPr>
          <p:cNvPr id="1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44" y="5977259"/>
            <a:ext cx="280035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m 6" descr="Imagem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6233" y="156367"/>
            <a:ext cx="2811068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ítulo 1"/>
          <p:cNvSpPr txBox="1"/>
          <p:nvPr>
            <p:ph type="title"/>
          </p:nvPr>
        </p:nvSpPr>
        <p:spPr>
          <a:xfrm>
            <a:off x="599262" y="0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33CC"/>
                </a:solidFill>
              </a:defRPr>
            </a:lvl1pPr>
          </a:lstStyle>
          <a:p>
            <a:pPr/>
            <a:r>
              <a:t>Resumindo</a:t>
            </a:r>
          </a:p>
        </p:txBody>
      </p:sp>
      <p:pic>
        <p:nvPicPr>
          <p:cNvPr id="18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44" y="5977259"/>
            <a:ext cx="280035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m 6" descr="Imagem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6233" y="156367"/>
            <a:ext cx="2811068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5441" y="980728"/>
            <a:ext cx="8703403" cy="50854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ítulo 1"/>
          <p:cNvSpPr txBox="1"/>
          <p:nvPr>
            <p:ph type="title"/>
          </p:nvPr>
        </p:nvSpPr>
        <p:spPr>
          <a:xfrm>
            <a:off x="599262" y="0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33CC"/>
                </a:solidFill>
              </a:defRPr>
            </a:lvl1pPr>
          </a:lstStyle>
          <a:p>
            <a:pPr/>
            <a:r>
              <a:t>Resumindo</a:t>
            </a:r>
          </a:p>
        </p:txBody>
      </p:sp>
      <p:pic>
        <p:nvPicPr>
          <p:cNvPr id="1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44" y="5977259"/>
            <a:ext cx="280035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m 6" descr="Imagem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6233" y="156367"/>
            <a:ext cx="2811068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1463" y="1045369"/>
            <a:ext cx="8851018" cy="4978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ítulo 1"/>
          <p:cNvSpPr txBox="1"/>
          <p:nvPr>
            <p:ph type="title"/>
          </p:nvPr>
        </p:nvSpPr>
        <p:spPr>
          <a:xfrm>
            <a:off x="599262" y="0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33CC"/>
                </a:solidFill>
              </a:defRPr>
            </a:lvl1pPr>
          </a:lstStyle>
          <a:p>
            <a:pPr/>
            <a:r>
              <a:t>Pesquisas Atuais</a:t>
            </a:r>
          </a:p>
        </p:txBody>
      </p:sp>
      <p:sp>
        <p:nvSpPr>
          <p:cNvPr id="196" name="Espaço Reservado para Conteúdo 2"/>
          <p:cNvSpPr txBox="1"/>
          <p:nvPr>
            <p:ph type="body" idx="1"/>
          </p:nvPr>
        </p:nvSpPr>
        <p:spPr>
          <a:xfrm>
            <a:off x="289017" y="1045367"/>
            <a:ext cx="11593292" cy="4687889"/>
          </a:xfrm>
          <a:prstGeom prst="rect">
            <a:avLst/>
          </a:prstGeom>
        </p:spPr>
        <p:txBody>
          <a:bodyPr/>
          <a:lstStyle/>
          <a:p>
            <a:pPr algn="just" defTabSz="905255">
              <a:spcBef>
                <a:spcPts val="600"/>
              </a:spcBef>
              <a:defRPr b="1" sz="1400"/>
            </a:pPr>
            <a:r>
              <a:t>Cell Free Massive MIMO - André Coelho</a:t>
            </a:r>
            <a:endParaRPr sz="2500"/>
          </a:p>
          <a:p>
            <a:pPr algn="just" defTabSz="905255">
              <a:spcBef>
                <a:spcPts val="600"/>
              </a:spcBef>
              <a:defRPr b="1" sz="1400"/>
            </a:pPr>
          </a:p>
          <a:p>
            <a:pPr algn="just" defTabSz="905255">
              <a:spcBef>
                <a:spcPts val="600"/>
              </a:spcBef>
              <a:defRPr b="1" sz="1400"/>
            </a:pPr>
          </a:p>
          <a:p>
            <a:pPr algn="just" defTabSz="905255">
              <a:spcBef>
                <a:spcPts val="600"/>
              </a:spcBef>
              <a:defRPr b="1" sz="1400"/>
            </a:pPr>
          </a:p>
          <a:p>
            <a:pPr algn="just" defTabSz="905255">
              <a:spcBef>
                <a:spcPts val="600"/>
              </a:spcBef>
              <a:defRPr b="1" sz="1400"/>
            </a:pPr>
          </a:p>
          <a:p>
            <a:pPr algn="just" defTabSz="905255">
              <a:spcBef>
                <a:spcPts val="600"/>
              </a:spcBef>
              <a:defRPr b="1" sz="1400"/>
            </a:pPr>
          </a:p>
          <a:p>
            <a:pPr algn="just" defTabSz="905255">
              <a:spcBef>
                <a:spcPts val="600"/>
              </a:spcBef>
              <a:defRPr b="1" sz="1400"/>
            </a:pPr>
          </a:p>
          <a:p>
            <a:pPr algn="just" defTabSz="905255">
              <a:spcBef>
                <a:spcPts val="600"/>
              </a:spcBef>
              <a:defRPr b="1" sz="1400"/>
            </a:pPr>
            <a:r>
              <a:t>                                                                                                                                                                </a:t>
            </a:r>
          </a:p>
          <a:p>
            <a:pPr algn="just" defTabSz="905255">
              <a:spcBef>
                <a:spcPts val="600"/>
              </a:spcBef>
              <a:defRPr b="1" sz="1400"/>
            </a:pPr>
          </a:p>
          <a:p>
            <a:pPr algn="just" defTabSz="905255">
              <a:spcBef>
                <a:spcPts val="600"/>
              </a:spcBef>
              <a:defRPr b="1" sz="1400"/>
            </a:pPr>
            <a:r>
              <a:t>RIS  - MIchelly Lacerda                                                                                                                         IA aplicada a  estimação de dados em Cell Free - Yan Curado</a:t>
            </a:r>
          </a:p>
          <a:p>
            <a:pPr algn="just" defTabSz="905255">
              <a:spcBef>
                <a:spcPts val="600"/>
              </a:spcBef>
              <a:defRPr b="1" sz="1400"/>
            </a:pPr>
            <a:endParaRPr sz="2500"/>
          </a:p>
          <a:p>
            <a:pPr marL="0" indent="0" algn="just" defTabSz="905255">
              <a:spcBef>
                <a:spcPts val="600"/>
              </a:spcBef>
              <a:buSzTx/>
              <a:buNone/>
              <a:defRPr b="1" sz="1400"/>
            </a:pPr>
          </a:p>
          <a:p>
            <a:pPr marL="0" indent="0" algn="just" defTabSz="905255">
              <a:spcBef>
                <a:spcPts val="600"/>
              </a:spcBef>
              <a:buSzTx/>
              <a:buNone/>
              <a:defRPr b="1" sz="1400"/>
            </a:pPr>
            <a:r>
              <a:t>   </a:t>
            </a:r>
          </a:p>
        </p:txBody>
      </p:sp>
      <p:pic>
        <p:nvPicPr>
          <p:cNvPr id="19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44" y="5977259"/>
            <a:ext cx="280035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m 6" descr="Imagem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6233" y="156367"/>
            <a:ext cx="2811068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83632" y="1340767"/>
            <a:ext cx="3611563" cy="2225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 3" descr="Pictur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0530" y="4314489"/>
            <a:ext cx="3055937" cy="21812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Picture 9" descr="Picture 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44072" y="4032143"/>
            <a:ext cx="4981576" cy="2076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11" descr="Picture 1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083911" y="4047446"/>
            <a:ext cx="2797820" cy="2365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ítulo 1"/>
          <p:cNvSpPr txBox="1"/>
          <p:nvPr>
            <p:ph type="title"/>
          </p:nvPr>
        </p:nvSpPr>
        <p:spPr>
          <a:xfrm>
            <a:off x="599262" y="0"/>
            <a:ext cx="10972801" cy="1143000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33CC"/>
                </a:solidFill>
              </a:defRPr>
            </a:pPr>
          </a:p>
        </p:txBody>
      </p:sp>
      <p:sp>
        <p:nvSpPr>
          <p:cNvPr id="205" name="Espaço Reservado para Conteúdo 2"/>
          <p:cNvSpPr txBox="1"/>
          <p:nvPr>
            <p:ph type="body" idx="1"/>
          </p:nvPr>
        </p:nvSpPr>
        <p:spPr>
          <a:xfrm>
            <a:off x="289017" y="1045367"/>
            <a:ext cx="11593292" cy="4687889"/>
          </a:xfrm>
          <a:prstGeom prst="rect">
            <a:avLst/>
          </a:prstGeom>
        </p:spPr>
        <p:txBody>
          <a:bodyPr/>
          <a:lstStyle/>
          <a:p>
            <a:pPr marL="0" indent="0" algn="ctr" defTabSz="850939">
              <a:spcBef>
                <a:spcPts val="500"/>
              </a:spcBef>
              <a:buSzTx/>
              <a:buNone/>
              <a:defRPr b="1" sz="1316"/>
            </a:pPr>
          </a:p>
          <a:p>
            <a:pPr marL="0" indent="0" algn="ctr" defTabSz="850939">
              <a:spcBef>
                <a:spcPts val="500"/>
              </a:spcBef>
              <a:buSzTx/>
              <a:buNone/>
              <a:defRPr b="1" sz="1316"/>
            </a:pPr>
          </a:p>
          <a:p>
            <a:pPr marL="0" indent="0" algn="ctr" defTabSz="850939">
              <a:spcBef>
                <a:spcPts val="500"/>
              </a:spcBef>
              <a:buSzTx/>
              <a:buNone/>
              <a:defRPr b="1" sz="1316"/>
            </a:pPr>
          </a:p>
          <a:p>
            <a:pPr marL="0" indent="0" algn="ctr" defTabSz="850939">
              <a:spcBef>
                <a:spcPts val="500"/>
              </a:spcBef>
              <a:buSzTx/>
              <a:buNone/>
              <a:defRPr b="1" sz="1316"/>
            </a:pPr>
          </a:p>
          <a:p>
            <a:pPr marL="0" indent="0" algn="ctr" defTabSz="850939">
              <a:spcBef>
                <a:spcPts val="500"/>
              </a:spcBef>
              <a:buSzTx/>
              <a:buNone/>
              <a:defRPr b="1" sz="1316"/>
            </a:pPr>
          </a:p>
          <a:p>
            <a:pPr marL="0" indent="0" algn="ctr" defTabSz="850939">
              <a:spcBef>
                <a:spcPts val="500"/>
              </a:spcBef>
              <a:buSzTx/>
              <a:buNone/>
              <a:defRPr b="1" sz="1316"/>
            </a:pPr>
          </a:p>
          <a:p>
            <a:pPr marL="0" indent="0" algn="ctr" defTabSz="850939">
              <a:spcBef>
                <a:spcPts val="500"/>
              </a:spcBef>
              <a:buSzTx/>
              <a:buNone/>
              <a:defRPr b="1" sz="5076"/>
            </a:pPr>
            <a:r>
              <a:t>MUITO OBRIGADO!</a:t>
            </a:r>
            <a:endParaRPr sz="2350"/>
          </a:p>
          <a:p>
            <a:pPr marL="322325" indent="-322325" algn="just" defTabSz="850939">
              <a:spcBef>
                <a:spcPts val="500"/>
              </a:spcBef>
              <a:defRPr b="1" sz="1316"/>
            </a:pPr>
          </a:p>
          <a:p>
            <a:pPr marL="322325" indent="-322325" algn="just" defTabSz="850939">
              <a:spcBef>
                <a:spcPts val="500"/>
              </a:spcBef>
              <a:defRPr b="1" sz="1316"/>
            </a:pPr>
          </a:p>
          <a:p>
            <a:pPr marL="322325" indent="-322325" algn="just" defTabSz="850939">
              <a:spcBef>
                <a:spcPts val="500"/>
              </a:spcBef>
              <a:defRPr b="1" sz="1316"/>
            </a:pPr>
          </a:p>
          <a:p>
            <a:pPr marL="322325" indent="-322325" algn="just" defTabSz="850939">
              <a:spcBef>
                <a:spcPts val="500"/>
              </a:spcBef>
              <a:defRPr b="1" sz="1316"/>
            </a:pPr>
          </a:p>
          <a:p>
            <a:pPr marL="322325" indent="-322325" algn="just" defTabSz="850939">
              <a:spcBef>
                <a:spcPts val="500"/>
              </a:spcBef>
              <a:defRPr b="1" sz="1316"/>
            </a:pPr>
          </a:p>
          <a:p>
            <a:pPr marL="322325" indent="-322325" algn="just" defTabSz="850939">
              <a:spcBef>
                <a:spcPts val="500"/>
              </a:spcBef>
              <a:defRPr b="1" sz="1316"/>
            </a:pPr>
          </a:p>
          <a:p>
            <a:pPr marL="0" indent="0" algn="just" defTabSz="850939">
              <a:spcBef>
                <a:spcPts val="500"/>
              </a:spcBef>
              <a:buSzTx/>
              <a:buNone/>
              <a:defRPr b="1" sz="1316"/>
            </a:pPr>
          </a:p>
          <a:p>
            <a:pPr marL="0" indent="0" algn="just" defTabSz="850939">
              <a:spcBef>
                <a:spcPts val="500"/>
              </a:spcBef>
              <a:buSzTx/>
              <a:buNone/>
              <a:defRPr b="1" sz="1316"/>
            </a:pPr>
            <a:r>
              <a:t>   </a:t>
            </a:r>
          </a:p>
        </p:txBody>
      </p:sp>
      <p:pic>
        <p:nvPicPr>
          <p:cNvPr id="20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44" y="5977259"/>
            <a:ext cx="280035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m 6" descr="Imagem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6233" y="156367"/>
            <a:ext cx="2811068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 1"/>
          <p:cNvSpPr txBox="1"/>
          <p:nvPr>
            <p:ph type="ctrTitle"/>
          </p:nvPr>
        </p:nvSpPr>
        <p:spPr>
          <a:xfrm>
            <a:off x="2279575" y="2237145"/>
            <a:ext cx="7772401" cy="1470028"/>
          </a:xfrm>
          <a:prstGeom prst="rect">
            <a:avLst/>
          </a:prstGeom>
        </p:spPr>
        <p:txBody>
          <a:bodyPr/>
          <a:lstStyle/>
          <a:p>
            <a:pPr/>
            <a:r>
              <a:t>6G: Aspectos do IMT 2030</a:t>
            </a:r>
          </a:p>
        </p:txBody>
      </p:sp>
      <p:sp>
        <p:nvSpPr>
          <p:cNvPr id="120" name="Subtítulo 2"/>
          <p:cNvSpPr txBox="1"/>
          <p:nvPr>
            <p:ph type="subTitle" sz="quarter" idx="1"/>
          </p:nvPr>
        </p:nvSpPr>
        <p:spPr>
          <a:xfrm>
            <a:off x="115463" y="4869160"/>
            <a:ext cx="10585178" cy="1224138"/>
          </a:xfrm>
          <a:prstGeom prst="rect">
            <a:avLst/>
          </a:prstGeom>
        </p:spPr>
        <p:txBody>
          <a:bodyPr/>
          <a:lstStyle/>
          <a:p>
            <a:pPr algn="l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t>Participante:</a:t>
            </a:r>
            <a:r>
              <a:t> André Almeida Souza Coelho</a:t>
            </a:r>
          </a:p>
          <a:p>
            <a:pPr algn="l"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t>Coordenador do Grupo: </a:t>
            </a:r>
            <a:r>
              <a:t> Prof. Dr. Rodrigo P. Lemos</a:t>
            </a:r>
          </a:p>
        </p:txBody>
      </p:sp>
      <p:sp>
        <p:nvSpPr>
          <p:cNvPr id="121" name="CaixaDeTexto 4"/>
          <p:cNvSpPr txBox="1"/>
          <p:nvPr/>
        </p:nvSpPr>
        <p:spPr>
          <a:xfrm>
            <a:off x="903866" y="4205850"/>
            <a:ext cx="11261144" cy="437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Grupo/Eixo Temático:</a:t>
            </a:r>
            <a:r>
              <a:t> 6G- Pesquisas Avançadas</a:t>
            </a:r>
            <a:r>
              <a:t> </a:t>
            </a:r>
          </a:p>
        </p:txBody>
      </p:sp>
      <p:sp>
        <p:nvSpPr>
          <p:cNvPr id="122" name="CaixaDeTexto 3"/>
          <p:cNvSpPr txBox="1"/>
          <p:nvPr/>
        </p:nvSpPr>
        <p:spPr>
          <a:xfrm>
            <a:off x="10336914" y="6381328"/>
            <a:ext cx="1828096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Data: 11/01/2024</a:t>
            </a:r>
          </a:p>
        </p:txBody>
      </p:sp>
      <p:pic>
        <p:nvPicPr>
          <p:cNvPr id="123" name="Imagem 5" descr="Imagem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2799" y="217633"/>
            <a:ext cx="2905300" cy="918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02095" y="165526"/>
            <a:ext cx="3809767" cy="7775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m" descr="Imagem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32897" y="178118"/>
            <a:ext cx="2066863" cy="997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m" descr="Imagem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70260" y="180307"/>
            <a:ext cx="1656901" cy="1069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ítulo 1"/>
          <p:cNvSpPr txBox="1"/>
          <p:nvPr/>
        </p:nvSpPr>
        <p:spPr>
          <a:xfrm>
            <a:off x="4845575" y="140257"/>
            <a:ext cx="3882793" cy="653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4400">
                <a:solidFill>
                  <a:srgbClr val="0033CC"/>
                </a:solidFill>
              </a:defRPr>
            </a:lvl1pPr>
          </a:lstStyle>
          <a:p>
            <a:pPr/>
            <a:r>
              <a:t>Sumário</a:t>
            </a:r>
          </a:p>
        </p:txBody>
      </p:sp>
      <p:sp>
        <p:nvSpPr>
          <p:cNvPr id="129" name="Espaço Reservado para Conteúdo 2"/>
          <p:cNvSpPr txBox="1"/>
          <p:nvPr/>
        </p:nvSpPr>
        <p:spPr>
          <a:xfrm>
            <a:off x="237064" y="1268761"/>
            <a:ext cx="9652494" cy="480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432054" indent="-432054" defTabSz="768094">
              <a:lnSpc>
                <a:spcPct val="90000"/>
              </a:lnSpc>
              <a:spcBef>
                <a:spcPts val="400"/>
              </a:spcBef>
              <a:buSzPct val="100000"/>
              <a:buAutoNum type="arabicPeriod" startAt="1"/>
              <a:defRPr b="1" sz="2000"/>
            </a:pPr>
            <a:r>
              <a:t>Introdução</a:t>
            </a:r>
            <a:endParaRPr sz="2100"/>
          </a:p>
          <a:p>
            <a:pPr marL="432054" indent="-432054" defTabSz="768094">
              <a:lnSpc>
                <a:spcPct val="90000"/>
              </a:lnSpc>
              <a:spcBef>
                <a:spcPts val="500"/>
              </a:spcBef>
              <a:buSzPct val="100000"/>
              <a:buAutoNum type="arabicPeriod" startAt="1"/>
              <a:defRPr b="1" sz="2100"/>
            </a:pPr>
          </a:p>
          <a:p>
            <a:pPr marL="432054" indent="-432054" defTabSz="768094">
              <a:lnSpc>
                <a:spcPct val="90000"/>
              </a:lnSpc>
              <a:spcBef>
                <a:spcPts val="400"/>
              </a:spcBef>
              <a:buSzPct val="100000"/>
              <a:buAutoNum type="arabicPeriod" startAt="2"/>
              <a:defRPr b="1" sz="2000"/>
            </a:pPr>
            <a:r>
              <a:t>IMT 2030</a:t>
            </a:r>
          </a:p>
          <a:p>
            <a:pPr defTabSz="768094">
              <a:lnSpc>
                <a:spcPct val="90000"/>
              </a:lnSpc>
              <a:spcBef>
                <a:spcPts val="400"/>
              </a:spcBef>
              <a:defRPr b="1" sz="2400"/>
            </a:pPr>
          </a:p>
          <a:p>
            <a:pPr marL="457200" indent="-457200" defTabSz="768094">
              <a:lnSpc>
                <a:spcPct val="90000"/>
              </a:lnSpc>
              <a:spcBef>
                <a:spcPts val="400"/>
              </a:spcBef>
              <a:buSzPct val="100000"/>
              <a:buAutoNum type="arabicPeriod" startAt="3"/>
              <a:defRPr b="1" sz="2000"/>
            </a:pPr>
            <a:r>
              <a:t>Resumindo</a:t>
            </a:r>
          </a:p>
          <a:p>
            <a:pPr marL="457200" indent="-457200" defTabSz="768094">
              <a:lnSpc>
                <a:spcPct val="90000"/>
              </a:lnSpc>
              <a:spcBef>
                <a:spcPts val="400"/>
              </a:spcBef>
              <a:buSzPct val="100000"/>
              <a:buAutoNum type="arabicPeriod" startAt="3"/>
              <a:defRPr b="1" sz="2100"/>
            </a:pPr>
          </a:p>
          <a:p>
            <a:pPr marL="457200" indent="-457200" defTabSz="768094">
              <a:lnSpc>
                <a:spcPct val="90000"/>
              </a:lnSpc>
              <a:spcBef>
                <a:spcPts val="400"/>
              </a:spcBef>
              <a:buSzPct val="100000"/>
              <a:buAutoNum type="arabicPeriod" startAt="4"/>
              <a:defRPr b="1" sz="2100"/>
            </a:pPr>
            <a:r>
              <a:t> Pesquisas atuais</a:t>
            </a:r>
            <a:endParaRPr sz="2000"/>
          </a:p>
          <a:p>
            <a:pPr marL="457200" indent="-457200" defTabSz="768094">
              <a:lnSpc>
                <a:spcPct val="90000"/>
              </a:lnSpc>
              <a:spcBef>
                <a:spcPts val="400"/>
              </a:spcBef>
              <a:buSzPct val="100000"/>
              <a:buAutoNum type="arabicPeriod" startAt="4"/>
              <a:defRPr sz="2100"/>
            </a:pPr>
          </a:p>
          <a:p>
            <a:pPr defTabSz="768094">
              <a:lnSpc>
                <a:spcPct val="90000"/>
              </a:lnSpc>
              <a:spcBef>
                <a:spcPts val="400"/>
              </a:spcBef>
              <a:defRPr sz="2100"/>
            </a:pPr>
          </a:p>
          <a:p>
            <a:pPr marL="432054" indent="-432054" defTabSz="768094">
              <a:lnSpc>
                <a:spcPct val="90000"/>
              </a:lnSpc>
              <a:spcBef>
                <a:spcPts val="500"/>
              </a:spcBef>
              <a:buSzPct val="100000"/>
              <a:buAutoNum type="arabicPeriod" startAt="4"/>
              <a:defRPr sz="2100"/>
            </a:pPr>
          </a:p>
          <a:p>
            <a:pPr defTabSz="768094">
              <a:lnSpc>
                <a:spcPct val="90000"/>
              </a:lnSpc>
              <a:spcBef>
                <a:spcPts val="400"/>
              </a:spcBef>
              <a:defRPr sz="2400"/>
            </a:pPr>
          </a:p>
        </p:txBody>
      </p:sp>
      <p:pic>
        <p:nvPicPr>
          <p:cNvPr id="1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44" y="5977259"/>
            <a:ext cx="280035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Imagem 6" descr="Imagem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6232" y="156367"/>
            <a:ext cx="2811069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ítulo 1"/>
          <p:cNvSpPr txBox="1"/>
          <p:nvPr>
            <p:ph type="title"/>
          </p:nvPr>
        </p:nvSpPr>
        <p:spPr>
          <a:xfrm>
            <a:off x="599262" y="0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33CC"/>
                </a:solidFill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134" name="Espaço Reservado para Conteúdo 2"/>
          <p:cNvSpPr txBox="1"/>
          <p:nvPr>
            <p:ph type="body" idx="1"/>
          </p:nvPr>
        </p:nvSpPr>
        <p:spPr>
          <a:xfrm>
            <a:off x="599262" y="1166018"/>
            <a:ext cx="10972801" cy="4525963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600"/>
              </a:spcBef>
              <a:defRPr sz="2600"/>
            </a:pPr>
            <a:r>
              <a:t>A expansão do 5G continua em todo o mundo, com redes que fornecem novas capacidades e serviços de comunicação que irão transformar a sociedade.</a:t>
            </a:r>
          </a:p>
          <a:p>
            <a:pPr marL="0" indent="0" algn="just">
              <a:spcBef>
                <a:spcPts val="600"/>
              </a:spcBef>
              <a:buSzTx/>
              <a:buNone/>
              <a:defRPr strike="sngStrike" sz="2600"/>
            </a:pPr>
          </a:p>
          <a:p>
            <a:pPr algn="just">
              <a:spcBef>
                <a:spcPts val="600"/>
              </a:spcBef>
              <a:defRPr sz="2600"/>
            </a:pPr>
            <a:r>
              <a:t>5G Advanced      Recursos aprimorados nas áreas de banda larga móvel aprimorada (eMBB), comunicação ultraconfiável de baixa latência (URLLC) e comunicação massiva de tipo de máquina (mMTC).</a:t>
            </a:r>
          </a:p>
          <a:p>
            <a:pPr algn="just">
              <a:spcBef>
                <a:spcPts val="600"/>
              </a:spcBef>
              <a:defRPr sz="2600"/>
            </a:pPr>
          </a:p>
          <a:p>
            <a:pPr algn="just">
              <a:spcBef>
                <a:spcPts val="600"/>
              </a:spcBef>
              <a:defRPr sz="2600"/>
            </a:pPr>
            <a:r>
              <a:t>Futuras redes : Componentes fundamentais       Comunicação pessoal, máquina-máquina, comunicação Ubíqua, IA distribuída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1344" y="5977259"/>
            <a:ext cx="280035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m 6" descr="Imagem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76233" y="156367"/>
            <a:ext cx="2811068" cy="8890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Seta para a direita 2"/>
          <p:cNvSpPr/>
          <p:nvPr/>
        </p:nvSpPr>
        <p:spPr>
          <a:xfrm>
            <a:off x="3071664" y="2636911"/>
            <a:ext cx="504057" cy="2160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8" name="Seta para a direita 7"/>
          <p:cNvSpPr/>
          <p:nvPr/>
        </p:nvSpPr>
        <p:spPr>
          <a:xfrm>
            <a:off x="7392144" y="4365104"/>
            <a:ext cx="864097" cy="2160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1"/>
          <p:cNvSpPr txBox="1"/>
          <p:nvPr>
            <p:ph type="title"/>
          </p:nvPr>
        </p:nvSpPr>
        <p:spPr>
          <a:xfrm>
            <a:off x="599262" y="0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33CC"/>
                </a:solidFill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143" name="Espaço Reservado para Conteúdo 2"/>
          <p:cNvSpPr txBox="1"/>
          <p:nvPr>
            <p:ph type="body" idx="1"/>
          </p:nvPr>
        </p:nvSpPr>
        <p:spPr>
          <a:xfrm>
            <a:off x="599262" y="1166018"/>
            <a:ext cx="10972801" cy="4525963"/>
          </a:xfrm>
          <a:prstGeom prst="rect">
            <a:avLst/>
          </a:prstGeom>
        </p:spPr>
        <p:txBody>
          <a:bodyPr/>
          <a:lstStyle/>
          <a:p>
            <a:pPr marL="0" indent="0" algn="just">
              <a:spcBef>
                <a:spcPts val="600"/>
              </a:spcBef>
              <a:buSzTx/>
              <a:buNone/>
              <a:defRPr sz="2600"/>
            </a:pPr>
          </a:p>
        </p:txBody>
      </p:sp>
      <p:pic>
        <p:nvPicPr>
          <p:cNvPr id="1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44" y="5977259"/>
            <a:ext cx="280035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Imagem 6" descr="Imagem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6233" y="156367"/>
            <a:ext cx="2811068" cy="88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83060" y="5157191"/>
            <a:ext cx="2673351" cy="1857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68008" y="2060848"/>
            <a:ext cx="5467351" cy="2455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icture 5" descr="Picture 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39055" y="1833646"/>
            <a:ext cx="5156201" cy="31892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ítulo 1"/>
          <p:cNvSpPr txBox="1"/>
          <p:nvPr>
            <p:ph type="title"/>
          </p:nvPr>
        </p:nvSpPr>
        <p:spPr>
          <a:xfrm>
            <a:off x="599262" y="0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33CC"/>
                </a:solidFill>
              </a:defRPr>
            </a:lvl1pPr>
          </a:lstStyle>
          <a:p>
            <a:pPr/>
            <a:r>
              <a:t>Introdução</a:t>
            </a:r>
          </a:p>
        </p:txBody>
      </p:sp>
      <p:sp>
        <p:nvSpPr>
          <p:cNvPr id="151" name="Espaço Reservado para Conteúdo 2"/>
          <p:cNvSpPr txBox="1"/>
          <p:nvPr>
            <p:ph type="body" idx="1"/>
          </p:nvPr>
        </p:nvSpPr>
        <p:spPr>
          <a:xfrm>
            <a:off x="599262" y="1166018"/>
            <a:ext cx="10972801" cy="4525963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buSzTx/>
              <a:buNone/>
              <a:defRPr b="1" sz="2700"/>
            </a:pPr>
            <a:r>
              <a:t>Paradigmas:</a:t>
            </a:r>
          </a:p>
          <a:p>
            <a:pPr>
              <a:lnSpc>
                <a:spcPct val="80000"/>
              </a:lnSpc>
              <a:defRPr sz="2700"/>
            </a:pPr>
            <a:r>
              <a:t>Realidade aumentada (</a:t>
            </a:r>
            <a:r>
              <a:rPr i="1"/>
              <a:t>XR</a:t>
            </a:r>
            <a:r>
              <a:t>) com feedback háptico</a:t>
            </a:r>
          </a:p>
          <a:p>
            <a:pPr>
              <a:lnSpc>
                <a:spcPct val="80000"/>
              </a:lnSpc>
              <a:defRPr sz="2700"/>
            </a:pPr>
            <a:r>
              <a:t>Comunicações Holográficas</a:t>
            </a:r>
          </a:p>
          <a:p>
            <a:pPr>
              <a:lnSpc>
                <a:spcPct val="80000"/>
              </a:lnSpc>
              <a:defRPr sz="2700"/>
            </a:pPr>
            <a:r>
              <a:t>Cloud services</a:t>
            </a:r>
          </a:p>
          <a:p>
            <a:pPr>
              <a:lnSpc>
                <a:spcPct val="80000"/>
              </a:lnSpc>
              <a:defRPr sz="2700"/>
            </a:pPr>
            <a:r>
              <a:t>Aumento exponencial da demanda de tráfego por dispositivo</a:t>
            </a:r>
          </a:p>
          <a:p>
            <a:pPr>
              <a:lnSpc>
                <a:spcPct val="80000"/>
              </a:lnSpc>
              <a:defRPr sz="2700"/>
            </a:pPr>
            <a:r>
              <a:t>Comunicação Ultra Confiável de Latência extremamente baixa (100μs)</a:t>
            </a:r>
          </a:p>
          <a:p>
            <a:pPr>
              <a:lnSpc>
                <a:spcPct val="80000"/>
              </a:lnSpc>
              <a:defRPr sz="2700"/>
            </a:pPr>
            <a:r>
              <a:t>Conectividade Extrema</a:t>
            </a:r>
          </a:p>
          <a:p>
            <a:pPr>
              <a:lnSpc>
                <a:spcPct val="80000"/>
              </a:lnSpc>
              <a:defRPr i="1" sz="2700"/>
            </a:pPr>
            <a:r>
              <a:t>IA</a:t>
            </a:r>
            <a:r>
              <a:rPr i="0"/>
              <a:t> nativo em arquitetura distribuída</a:t>
            </a:r>
          </a:p>
          <a:p>
            <a:pPr>
              <a:lnSpc>
                <a:spcPct val="80000"/>
              </a:lnSpc>
              <a:defRPr sz="2700"/>
            </a:pPr>
            <a:r>
              <a:t>Integração Redes Terrestres e não Terrestres(Cobertura Global)</a:t>
            </a:r>
          </a:p>
          <a:p>
            <a:pPr>
              <a:lnSpc>
                <a:spcPct val="80000"/>
              </a:lnSpc>
              <a:defRPr sz="2700"/>
            </a:pPr>
            <a:r>
              <a:t>Sustentabilidade(Eficiência Energética)</a:t>
            </a:r>
          </a:p>
        </p:txBody>
      </p:sp>
      <p:pic>
        <p:nvPicPr>
          <p:cNvPr id="1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44" y="5977259"/>
            <a:ext cx="280035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m 6" descr="Imagem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6233" y="156367"/>
            <a:ext cx="2811068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ítulo 1"/>
          <p:cNvSpPr txBox="1"/>
          <p:nvPr>
            <p:ph type="title"/>
          </p:nvPr>
        </p:nvSpPr>
        <p:spPr>
          <a:xfrm>
            <a:off x="599262" y="0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33CC"/>
                </a:solidFill>
              </a:defRPr>
            </a:lvl1pPr>
          </a:lstStyle>
          <a:p>
            <a:pPr/>
            <a:r>
              <a:t>IMT 2030</a:t>
            </a:r>
          </a:p>
        </p:txBody>
      </p:sp>
      <p:sp>
        <p:nvSpPr>
          <p:cNvPr id="156" name="Espaço Reservado para Conteúdo 2"/>
          <p:cNvSpPr txBox="1"/>
          <p:nvPr>
            <p:ph type="body" idx="1"/>
          </p:nvPr>
        </p:nvSpPr>
        <p:spPr>
          <a:xfrm>
            <a:off x="289017" y="1045367"/>
            <a:ext cx="11593292" cy="4931891"/>
          </a:xfrm>
          <a:prstGeom prst="rect">
            <a:avLst/>
          </a:prstGeom>
        </p:spPr>
        <p:txBody>
          <a:bodyPr/>
          <a:lstStyle/>
          <a:p>
            <a:pPr marL="0" indent="0" algn="just" defTabSz="561258">
              <a:spcBef>
                <a:spcPts val="300"/>
              </a:spcBef>
              <a:buSzTx/>
              <a:buNone/>
              <a:defRPr b="1" sz="2480"/>
            </a:pPr>
            <a:r>
              <a:t>IMT 2030: </a:t>
            </a:r>
          </a:p>
          <a:p>
            <a:pPr marL="210471" indent="-210471" algn="just" defTabSz="561258">
              <a:spcBef>
                <a:spcPts val="300"/>
              </a:spcBef>
              <a:defRPr b="1" sz="2480"/>
            </a:pPr>
            <a:r>
              <a:t> Inclusividade: extensão máxima viável, conectividade significativa a todos.</a:t>
            </a:r>
          </a:p>
          <a:p>
            <a:pPr marL="210471" indent="-210471" algn="just" defTabSz="561258">
              <a:spcBef>
                <a:spcPts val="300"/>
              </a:spcBef>
              <a:defRPr b="1" sz="2480"/>
            </a:pPr>
            <a:r>
              <a:t>Conectividade onipresente: conexão globalizada de banda larga com cobertura prolongada, inclusive áreas escassamente povoadas.</a:t>
            </a:r>
          </a:p>
          <a:p>
            <a:pPr marL="210471" indent="-210471" algn="just" defTabSz="561258">
              <a:spcBef>
                <a:spcPts val="300"/>
              </a:spcBef>
              <a:defRPr b="1" sz="2480"/>
            </a:pPr>
            <a:r>
              <a:t>Sustentabilidade: Eficiência Energética, meio ambiente</a:t>
            </a:r>
          </a:p>
          <a:p>
            <a:pPr marL="210471" indent="-210471" algn="just" defTabSz="561258">
              <a:spcBef>
                <a:spcPts val="300"/>
              </a:spcBef>
              <a:defRPr b="1" sz="2480"/>
            </a:pPr>
            <a:r>
              <a:t>Inovação:  Tecnologias que facilitam a conectividade, a produtividade e o gerenciamento eficiente de recursos</a:t>
            </a:r>
          </a:p>
          <a:p>
            <a:pPr marL="210471" indent="-210471" algn="just" defTabSz="561258">
              <a:spcBef>
                <a:spcPts val="300"/>
              </a:spcBef>
              <a:defRPr b="1" sz="2480"/>
            </a:pPr>
            <a:r>
              <a:t>Segurança e resiliência aprimoradas: Seguro por projeto. Continuar operando e se recuperar rapidamente de evento disruptivo. </a:t>
            </a:r>
          </a:p>
          <a:p>
            <a:pPr marL="210471" indent="-210471" algn="just" defTabSz="561258">
              <a:spcBef>
                <a:spcPts val="300"/>
              </a:spcBef>
              <a:defRPr b="1" sz="2480"/>
            </a:pPr>
            <a:r>
              <a:t>Padronização e interoperabilidade</a:t>
            </a:r>
          </a:p>
          <a:p>
            <a:pPr marL="210471" indent="-210471" algn="just" defTabSz="561258">
              <a:spcBef>
                <a:spcPts val="300"/>
              </a:spcBef>
              <a:defRPr b="1" sz="2480"/>
            </a:pPr>
            <a:r>
              <a:t>Interfuncionamento: Conectividade contínua e flexível pela integração de sistemas IMT e não IMT (celulares, wifi, satélite) com mudança imperceptível de rede.</a:t>
            </a:r>
          </a:p>
        </p:txBody>
      </p:sp>
      <p:pic>
        <p:nvPicPr>
          <p:cNvPr id="15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44" y="5977259"/>
            <a:ext cx="280035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magem 6" descr="Imagem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6233" y="156367"/>
            <a:ext cx="2811068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ítulo 1"/>
          <p:cNvSpPr txBox="1"/>
          <p:nvPr>
            <p:ph type="title"/>
          </p:nvPr>
        </p:nvSpPr>
        <p:spPr>
          <a:xfrm>
            <a:off x="599262" y="0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33CC"/>
                </a:solidFill>
              </a:defRPr>
            </a:lvl1pPr>
          </a:lstStyle>
          <a:p>
            <a:pPr/>
            <a:r>
              <a:t>IMT 2030</a:t>
            </a:r>
          </a:p>
        </p:txBody>
      </p:sp>
      <p:sp>
        <p:nvSpPr>
          <p:cNvPr id="161" name="Espaço Reservado para Conteúdo 2"/>
          <p:cNvSpPr txBox="1"/>
          <p:nvPr>
            <p:ph type="body" idx="1"/>
          </p:nvPr>
        </p:nvSpPr>
        <p:spPr>
          <a:xfrm>
            <a:off x="289017" y="1045367"/>
            <a:ext cx="11593292" cy="4687889"/>
          </a:xfrm>
          <a:prstGeom prst="rect">
            <a:avLst/>
          </a:prstGeom>
        </p:spPr>
        <p:txBody>
          <a:bodyPr/>
          <a:lstStyle/>
          <a:p>
            <a:pPr marL="0" indent="0" algn="just" defTabSz="814729">
              <a:spcBef>
                <a:spcPts val="500"/>
              </a:spcBef>
              <a:buSzTx/>
              <a:buNone/>
              <a:defRPr b="1" sz="1800"/>
            </a:pPr>
            <a:r>
              <a:t>Tendências  de aplicações IMT 2030: </a:t>
            </a:r>
          </a:p>
          <a:p>
            <a:pPr marL="305523" indent="-305523" algn="just" defTabSz="814729">
              <a:spcBef>
                <a:spcPts val="500"/>
              </a:spcBef>
              <a:defRPr b="1" sz="1800"/>
            </a:pPr>
            <a:r>
              <a:t>integração de recursos de detecção e IA à comunicação;</a:t>
            </a:r>
          </a:p>
          <a:p>
            <a:pPr marL="305523" indent="-305523" algn="just" defTabSz="814729">
              <a:spcBef>
                <a:spcPts val="500"/>
              </a:spcBef>
              <a:defRPr b="1" sz="1800"/>
            </a:pPr>
            <a:r>
              <a:t>Infraestrutura fundamental para permitir novas tendências de usuários e aplicativos.</a:t>
            </a:r>
          </a:p>
          <a:p>
            <a:pPr marL="305523" indent="-305523" algn="just" defTabSz="814729">
              <a:spcBef>
                <a:spcPts val="500"/>
              </a:spcBef>
              <a:defRPr b="1" sz="1800"/>
            </a:pPr>
            <a:r>
              <a:t>Inteligência Onipresente:</a:t>
            </a:r>
          </a:p>
          <a:p>
            <a:pPr lvl="1" marL="702306" indent="-305523" algn="just" defTabSz="814729">
              <a:spcBef>
                <a:spcPts val="500"/>
              </a:spcBef>
              <a:buFontTx/>
              <a:buChar char="➢"/>
              <a:defRPr b="1" sz="1800"/>
            </a:pPr>
            <a:r>
              <a:t>IA/ML, presente em todo o sistema de comunicação para cidades e comunidades inteligentes.</a:t>
            </a:r>
          </a:p>
          <a:p>
            <a:pPr lvl="1" marL="702306" indent="-305523" algn="just" defTabSz="814729">
              <a:spcBef>
                <a:spcPts val="500"/>
              </a:spcBef>
              <a:buFontTx/>
              <a:buChar char="➢"/>
              <a:defRPr b="1" sz="1800"/>
            </a:pPr>
            <a:r>
              <a:t>Dispositivos conectados futuros totalmente conscientes do contexto</a:t>
            </a:r>
          </a:p>
          <a:p>
            <a:pPr lvl="1" marL="702306" indent="-305523" algn="just" defTabSz="814729">
              <a:spcBef>
                <a:spcPts val="500"/>
              </a:spcBef>
              <a:buFontTx/>
              <a:buChar char="➢"/>
              <a:defRPr b="1" sz="1800"/>
            </a:pPr>
            <a:r>
              <a:t>Interações mais intuitivas e eficientes entre humanos, máquinas e o ambiente. </a:t>
            </a:r>
          </a:p>
          <a:p>
            <a:pPr lvl="1" marL="702306" indent="-305523" algn="just" defTabSz="814729">
              <a:spcBef>
                <a:spcPts val="500"/>
              </a:spcBef>
              <a:buFontTx/>
              <a:buChar char="➢"/>
              <a:defRPr b="1" sz="1800"/>
            </a:pPr>
            <a:r>
              <a:t>Gerenciamento autônomo das redes por IA/ML para auto-monitoramento, auto-organização, auto-otimização e auto-recuperação sem intervenção humana. </a:t>
            </a:r>
          </a:p>
          <a:p>
            <a:pPr lvl="1" marL="702306" indent="-305523" algn="just" defTabSz="814729">
              <a:spcBef>
                <a:spcPts val="500"/>
              </a:spcBef>
              <a:buFontTx/>
              <a:buChar char="➢"/>
              <a:defRPr b="1" sz="1800"/>
            </a:pPr>
            <a:r>
              <a:t>Interface aérea/rádio aprimorada pelos modelos de IA.</a:t>
            </a:r>
          </a:p>
          <a:p>
            <a:pPr lvl="1" marL="702306" indent="-305523" algn="just" defTabSz="814729">
              <a:spcBef>
                <a:spcPts val="500"/>
              </a:spcBef>
              <a:buFontTx/>
              <a:buChar char="➢"/>
              <a:defRPr b="1" sz="1800"/>
            </a:pPr>
            <a:r>
              <a:t>Interface aérea habilitada para IA ponta a ponta, Computação e a inteligência distribuídas e convergência de comunicação e computação</a:t>
            </a:r>
          </a:p>
          <a:p>
            <a:pPr lvl="1" marL="702306" indent="-305523" algn="just" defTabSz="814729">
              <a:spcBef>
                <a:spcPts val="500"/>
              </a:spcBef>
              <a:buFontTx/>
              <a:buChar char="➢"/>
              <a:defRPr b="1" sz="1800"/>
            </a:pPr>
            <a:r>
              <a:t>Inferências, treinamento de modelos, implantação de modelos e computação distribuída em redes e dispositivos.</a:t>
            </a:r>
          </a:p>
        </p:txBody>
      </p:sp>
      <p:pic>
        <p:nvPicPr>
          <p:cNvPr id="16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44" y="5977259"/>
            <a:ext cx="280035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m 6" descr="Imagem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6233" y="156367"/>
            <a:ext cx="2811068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ítulo 1"/>
          <p:cNvSpPr txBox="1"/>
          <p:nvPr>
            <p:ph type="title"/>
          </p:nvPr>
        </p:nvSpPr>
        <p:spPr>
          <a:xfrm>
            <a:off x="599262" y="0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33CC"/>
                </a:solidFill>
              </a:defRPr>
            </a:lvl1pPr>
          </a:lstStyle>
          <a:p>
            <a:pPr/>
            <a:r>
              <a:t>IMT 2030</a:t>
            </a:r>
          </a:p>
        </p:txBody>
      </p:sp>
      <p:sp>
        <p:nvSpPr>
          <p:cNvPr id="166" name="Espaço Reservado para Conteúdo 2"/>
          <p:cNvSpPr txBox="1"/>
          <p:nvPr>
            <p:ph type="body" idx="1"/>
          </p:nvPr>
        </p:nvSpPr>
        <p:spPr>
          <a:xfrm>
            <a:off x="289017" y="1045367"/>
            <a:ext cx="11593292" cy="4687889"/>
          </a:xfrm>
          <a:prstGeom prst="rect">
            <a:avLst/>
          </a:prstGeom>
        </p:spPr>
        <p:txBody>
          <a:bodyPr/>
          <a:lstStyle/>
          <a:p>
            <a:pPr marL="0" indent="0" algn="just" defTabSz="706098">
              <a:spcBef>
                <a:spcPts val="400"/>
              </a:spcBef>
              <a:buSzTx/>
              <a:buNone/>
              <a:defRPr b="1" sz="1637"/>
            </a:pPr>
            <a:r>
              <a:t>Tendências de aplicações IMT 2030: </a:t>
            </a:r>
          </a:p>
          <a:p>
            <a:pPr marL="264786" indent="-264786" algn="just" defTabSz="706098">
              <a:spcBef>
                <a:spcPts val="400"/>
              </a:spcBef>
              <a:defRPr b="1" sz="1637"/>
            </a:pPr>
            <a:r>
              <a:t>Computação onipresente</a:t>
            </a:r>
          </a:p>
          <a:p>
            <a:pPr lvl="1" marL="566764" indent="-222884" algn="just" defTabSz="706098">
              <a:spcBef>
                <a:spcPts val="400"/>
              </a:spcBef>
              <a:buFontTx/>
              <a:buChar char="➢"/>
              <a:defRPr b="1" sz="1637"/>
            </a:pPr>
            <a:r>
              <a:t>Onipresença de recursos computacionais</a:t>
            </a:r>
          </a:p>
          <a:p>
            <a:pPr lvl="1" marL="566764" indent="-222884" algn="just" defTabSz="706098">
              <a:spcBef>
                <a:spcPts val="400"/>
              </a:spcBef>
              <a:buFontTx/>
              <a:buChar char="➢"/>
              <a:defRPr b="1" sz="1637"/>
            </a:pPr>
            <a:r>
              <a:t>Processamento em nuvem e nos dispositivos de borda.</a:t>
            </a:r>
          </a:p>
          <a:p>
            <a:pPr lvl="1" marL="566764" indent="-222884" algn="just" defTabSz="706098">
              <a:spcBef>
                <a:spcPts val="400"/>
              </a:spcBef>
              <a:buFontTx/>
              <a:buChar char="➢"/>
              <a:defRPr b="1" sz="1637"/>
            </a:pPr>
            <a:r>
              <a:t>Melhoria de aplicativos para respostas e transporte de dados em tempo real. </a:t>
            </a:r>
          </a:p>
          <a:p>
            <a:pPr lvl="1" marL="566764" indent="-222884" algn="just" defTabSz="706098">
              <a:spcBef>
                <a:spcPts val="400"/>
              </a:spcBef>
              <a:buFontTx/>
              <a:buChar char="➢"/>
              <a:defRPr b="1" sz="1637"/>
            </a:pPr>
            <a:r>
              <a:t>Utilização eficiente de recursos, escalar e gerenciar a infraestrutura para executar os aplicativos.</a:t>
            </a:r>
          </a:p>
          <a:p>
            <a:pPr lvl="1" marL="566764" indent="-222884" algn="just" defTabSz="706098">
              <a:spcBef>
                <a:spcPts val="400"/>
              </a:spcBef>
              <a:buFontTx/>
              <a:buChar char="➢"/>
              <a:defRPr b="1" sz="1637"/>
            </a:pPr>
          </a:p>
          <a:p>
            <a:pPr marL="264786" indent="-264786" algn="just" defTabSz="706098">
              <a:spcBef>
                <a:spcPts val="400"/>
              </a:spcBef>
              <a:defRPr b="1" sz="1637"/>
            </a:pPr>
            <a:r>
              <a:t>Multimídia Imersiva e Interações Multisensoriais</a:t>
            </a:r>
          </a:p>
          <a:p>
            <a:pPr lvl="1" marL="566764" indent="-222884" algn="just" defTabSz="706098">
              <a:spcBef>
                <a:spcPts val="400"/>
              </a:spcBef>
              <a:buFontTx/>
              <a:buChar char="➢"/>
              <a:defRPr b="1" sz="1637"/>
            </a:pPr>
            <a:r>
              <a:t>Experiência imersiva com interações multissensoriais.</a:t>
            </a:r>
          </a:p>
          <a:p>
            <a:pPr lvl="1" marL="566764" indent="-222884" algn="just" defTabSz="706098">
              <a:spcBef>
                <a:spcPts val="400"/>
              </a:spcBef>
              <a:buFontTx/>
              <a:buChar char="➢"/>
              <a:defRPr b="1" sz="1637"/>
            </a:pPr>
            <a:r>
              <a:t>Integração profunda entre mundos físicos e digitais. </a:t>
            </a:r>
          </a:p>
          <a:p>
            <a:pPr lvl="1" marL="566764" indent="-222884" algn="just" defTabSz="706098">
              <a:spcBef>
                <a:spcPts val="400"/>
              </a:spcBef>
              <a:buFontTx/>
              <a:buChar char="➢"/>
              <a:defRPr b="1" sz="1637"/>
            </a:pPr>
            <a:r>
              <a:t>Vídeo interativo em tempo real.</a:t>
            </a:r>
          </a:p>
          <a:p>
            <a:pPr lvl="1" marL="566764" indent="-222884" algn="just" defTabSz="706098">
              <a:spcBef>
                <a:spcPts val="400"/>
              </a:spcBef>
              <a:buFontTx/>
              <a:buChar char="➢"/>
              <a:defRPr b="1" sz="1637"/>
            </a:pPr>
            <a:r>
              <a:t>Realidade estendida  personalizada e imersiva.</a:t>
            </a:r>
          </a:p>
          <a:p>
            <a:pPr lvl="1" marL="566764" indent="-222884" algn="just" defTabSz="706098">
              <a:spcBef>
                <a:spcPts val="400"/>
              </a:spcBef>
              <a:buFontTx/>
              <a:buChar char="➢"/>
              <a:defRPr b="1" sz="1637"/>
            </a:pPr>
            <a:r>
              <a:t> Telepresença holográfica.</a:t>
            </a:r>
          </a:p>
          <a:p>
            <a:pPr lvl="1" marL="566764" indent="-222884" algn="just" defTabSz="706098">
              <a:spcBef>
                <a:spcPts val="400"/>
              </a:spcBef>
              <a:buFontTx/>
              <a:buChar char="➢"/>
              <a:defRPr b="1" sz="1637"/>
            </a:pPr>
            <a:r>
              <a:t>Novas interfaces para interações imersivas e inteligentes controladas remotamente, </a:t>
            </a:r>
          </a:p>
          <a:p>
            <a:pPr lvl="1" marL="566764" indent="-222884" algn="just" defTabSz="706098">
              <a:spcBef>
                <a:spcPts val="400"/>
              </a:spcBef>
              <a:buFontTx/>
              <a:buChar char="➢"/>
              <a:defRPr b="1" sz="1637"/>
            </a:pPr>
            <a:r>
              <a:t> Internet tátil e Ambient aware</a:t>
            </a:r>
          </a:p>
        </p:txBody>
      </p:sp>
      <p:pic>
        <p:nvPicPr>
          <p:cNvPr id="16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344" y="5977259"/>
            <a:ext cx="280035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m 6" descr="Imagem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76233" y="156367"/>
            <a:ext cx="2811068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o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