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2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73208"/>
  </p:normalViewPr>
  <p:slideViewPr>
    <p:cSldViewPr snapToGrid="0">
      <p:cViewPr>
        <p:scale>
          <a:sx n="90" d="100"/>
          <a:sy n="90" d="100"/>
        </p:scale>
        <p:origin x="520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D1926-CE10-4246-B64F-A7A609232491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01C20-458A-E548-BE47-08B8493E68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美国质量管理专家戴明博士首先提出的，所以又称戴明环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计划：需求规格说明、概要设计说明书、分工、进度管理等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检查：测试和评审阶段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处理：是一个总结调整阶段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以上四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个过程不是运行一次就结束，而是周而复始的进行，一个循环完了，解决一些问题，未解决的问题进入下一个循环，这样阶梯式上升的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kumimoji="1" lang="zh-CN" altLang="en-US" dirty="0" smtClean="0"/>
              <a:t>这最后一个调整阶段，其实就是一个质量成本的体现。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1C20-458A-E548-BE47-08B8493E686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2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SWEBOK</a:t>
            </a:r>
            <a:r>
              <a:rPr kumimoji="1" lang="zh-CN" altLang="en-US" dirty="0"/>
              <a:t>中定义的软件质量成本（</a:t>
            </a:r>
            <a:r>
              <a:rPr kumimoji="1" lang="en-US" altLang="zh-CN" dirty="0" err="1"/>
              <a:t>CoSQ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流程分析改进 见</a:t>
            </a:r>
            <a:r>
              <a:rPr kumimoji="1" lang="en-US" altLang="zh-CN" dirty="0"/>
              <a:t>15.2</a:t>
            </a:r>
            <a:r>
              <a:rPr kumimoji="1" lang="zh-CN" altLang="en-US" dirty="0"/>
              <a:t>节“事后诸葛亮会议”</a:t>
            </a:r>
          </a:p>
          <a:p>
            <a:r>
              <a:rPr kumimoji="1" lang="zh-CN" altLang="en-US" dirty="0"/>
              <a:t>第三章软件工程师的职业技能</a:t>
            </a:r>
          </a:p>
          <a:p>
            <a:r>
              <a:rPr kumimoji="1" lang="zh-CN" altLang="en-US" dirty="0"/>
              <a:t>软件开发、软件工程管理工具</a:t>
            </a:r>
          </a:p>
          <a:p>
            <a:endParaRPr kumimoji="1"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预防：提前商量好代码的命名规范等培训、预防人员变化导致项目的滞后、结对编程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1C20-458A-E548-BE47-08B8493E68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8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01C20-458A-E548-BE47-08B8493E686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3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18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3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9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3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3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9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2A4-5DCC-4E7D-AE69-369933F7ECE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317F21-FD2F-4618-9C5C-BCBD987FA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组报告 软件质量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成员：魏卿 苗旭 吴虹 汪嫱</a:t>
            </a:r>
          </a:p>
        </p:txBody>
      </p:sp>
    </p:spTree>
    <p:extLst>
      <p:ext uri="{BB962C8B-B14F-4D97-AF65-F5344CB8AC3E}">
        <p14:creationId xmlns:p14="http://schemas.microsoft.com/office/powerpoint/2010/main" val="41611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B036C21D-D3DD-4CCA-AC3F-F6EED066D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2838"/>
              </p:ext>
            </p:extLst>
          </p:nvPr>
        </p:nvGraphicFramePr>
        <p:xfrm>
          <a:off x="326989" y="257361"/>
          <a:ext cx="11234057" cy="63112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1094">
                  <a:extLst>
                    <a:ext uri="{9D8B030D-6E8A-4147-A177-3AD203B41FA5}">
                      <a16:colId xmlns="" xmlns:a16="http://schemas.microsoft.com/office/drawing/2014/main" val="2625429245"/>
                    </a:ext>
                  </a:extLst>
                </a:gridCol>
                <a:gridCol w="4432041">
                  <a:extLst>
                    <a:ext uri="{9D8B030D-6E8A-4147-A177-3AD203B41FA5}">
                      <a16:colId xmlns="" xmlns:a16="http://schemas.microsoft.com/office/drawing/2014/main" val="1477081873"/>
                    </a:ext>
                  </a:extLst>
                </a:gridCol>
                <a:gridCol w="3340359">
                  <a:extLst>
                    <a:ext uri="{9D8B030D-6E8A-4147-A177-3AD203B41FA5}">
                      <a16:colId xmlns="" xmlns:a16="http://schemas.microsoft.com/office/drawing/2014/main" val="1342907259"/>
                    </a:ext>
                  </a:extLst>
                </a:gridCol>
                <a:gridCol w="2640563">
                  <a:extLst>
                    <a:ext uri="{9D8B030D-6E8A-4147-A177-3AD203B41FA5}">
                      <a16:colId xmlns="" xmlns:a16="http://schemas.microsoft.com/office/drawing/2014/main" val="1425793142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项目计划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组织级活动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81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一级，初始级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没有计划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口头计划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片断式计划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突击检查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口头汇报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事后追究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二级，管理级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进行了项目估算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考虑了干系人、风险、可行性等因素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关键节点进行检查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跟踪任务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周报月报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关键工作产品要进行评审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712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三级，明确（定义）级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可依据组织级的资产库进行项目估算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根据组织级的需求、设计、编码、测试的过程要求，制定项目计划。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根据组织级的资产库来识别本项目的风险。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根据裁剪指南，定义项目的过程。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跟踪任务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各类报告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各类评审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风险管理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EPG</a:t>
                      </a:r>
                      <a:r>
                        <a:rPr lang="zh-CN" altLang="en-US" sz="1600" dirty="0"/>
                        <a:t>负责过程改进工作。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有组织级的培训工作。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561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四级，量化管理级</a:t>
                      </a:r>
                      <a:endParaRPr lang="en-US" altLang="zh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根据组织级的性能基线要求、性能模型，制定项目的量化管理目标等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其它同三级。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监控项目的实际性能，与定下的目标进行比较。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采取措施，使项目实际性能在目标范围内。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定义组织的性能基线及模型供项目使用。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其它同三级。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02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/>
                        <a:t>五级，优化级</a:t>
                      </a:r>
                    </a:p>
                    <a:p>
                      <a:endParaRPr lang="en-US" altLang="zh-C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定义需要深究原因的问题。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其它同四级。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出现需要深究原因的问题时，需要进行原因分析，提出改进建议。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EPG</a:t>
                      </a:r>
                      <a:r>
                        <a:rPr lang="zh-CN" altLang="en-US" sz="1600" dirty="0"/>
                        <a:t>要开展提高性能基线的改进活动，包括过程改进、技术改进。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EPG</a:t>
                      </a:r>
                      <a:r>
                        <a:rPr lang="zh-CN" altLang="en-US" sz="1600" dirty="0"/>
                        <a:t>要实施项目组提出的改善过程性能的改进建议。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585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4C166B-642F-4049-A5D4-CED3F4B2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14.1.3CMMI</a:t>
            </a:r>
            <a:r>
              <a:rPr lang="zh-CN" altLang="en-US" dirty="0"/>
              <a:t>两种不同的实施方法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7D01456-3B98-4974-90FD-734BAD77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12" y="1501370"/>
            <a:ext cx="8987661" cy="4367802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连续式：</a:t>
            </a:r>
            <a:r>
              <a:rPr lang="zh-CN" altLang="en-US" sz="2400" dirty="0"/>
              <a:t>主要是衡量一个企业在某一项目中的管理能力。它仅仅表示企业在该项目或类似项目的管理能力达到了某一级别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b="1" dirty="0">
                <a:solidFill>
                  <a:schemeClr val="tx1"/>
                </a:solidFill>
              </a:rPr>
              <a:t>阶段式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/>
              <a:t>主要是衡量一个企业的成熟度。就是说处于某一阶段的企业，实施大部分项目都要达到某一要求。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CMMI</a:t>
            </a:r>
            <a:r>
              <a:rPr lang="zh-CN" altLang="en-US" sz="2400" dirty="0"/>
              <a:t>在传统软件企业里取得了不少成效，但是在以互联网业务为主的中小企业里，效果还有待观察。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国内通过</a:t>
            </a:r>
            <a:r>
              <a:rPr lang="en-US" altLang="zh-CN" sz="2400" dirty="0" err="1"/>
              <a:t>CMMI5</a:t>
            </a:r>
            <a:r>
              <a:rPr lang="zh-CN" altLang="en-US" sz="2400" dirty="0"/>
              <a:t>的企业</a:t>
            </a:r>
            <a:r>
              <a:rPr lang="en-US" altLang="zh-CN" sz="2400" dirty="0"/>
              <a:t>:</a:t>
            </a:r>
            <a:r>
              <a:rPr lang="zh-CN" altLang="en-US" sz="2400" dirty="0"/>
              <a:t>东软，惠普，埃森哲，中科院软件研究所等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26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988"/>
          </a:xfrm>
        </p:spPr>
        <p:txBody>
          <a:bodyPr/>
          <a:lstStyle/>
          <a:p>
            <a:r>
              <a:rPr kumimoji="1" lang="en-US" altLang="zh-CN" dirty="0"/>
              <a:t>14.1.4</a:t>
            </a:r>
            <a:r>
              <a:rPr kumimoji="1" lang="zh-CN" altLang="en-US" dirty="0"/>
              <a:t>质量的成本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72294" y="1313146"/>
            <a:ext cx="4419601" cy="802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戴明环  </a:t>
            </a:r>
            <a:r>
              <a:rPr lang="en-US" altLang="zh-CN" sz="2400" dirty="0"/>
              <a:t>PDCA</a:t>
            </a:r>
            <a:r>
              <a:rPr lang="zh-CN" altLang="en-US" sz="2400" dirty="0"/>
              <a:t>循环</a:t>
            </a:r>
            <a:endParaRPr kumimoji="1" lang="zh-CN" altLang="en-US" sz="2400" dirty="0"/>
          </a:p>
          <a:p>
            <a:r>
              <a:rPr kumimoji="1" lang="en-US" altLang="zh-CN" sz="2400" dirty="0"/>
              <a:t>Plan-Do-Check-Act/Adjust</a:t>
            </a: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05325" y="247767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 (Plan) </a:t>
            </a:r>
            <a:r>
              <a:rPr kumimoji="1" lang="zh-CN" altLang="en-US" dirty="0"/>
              <a:t>计划：</a:t>
            </a:r>
          </a:p>
          <a:p>
            <a:r>
              <a:rPr kumimoji="1" lang="zh-CN" altLang="en-US" dirty="0"/>
              <a:t>包括方针和目标的确定，以及活动规划的制定。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 (Do) </a:t>
            </a:r>
            <a:r>
              <a:rPr kumimoji="1" lang="zh-CN" altLang="en-US" dirty="0"/>
              <a:t>执行：</a:t>
            </a:r>
          </a:p>
          <a:p>
            <a:r>
              <a:rPr kumimoji="1" lang="zh-CN" altLang="en-US" dirty="0"/>
              <a:t>根据已知的信息，设计具体的方法、方案和计划布局；再根据设计和布局，进行具体运作，实现计划中的内容。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 (Check) </a:t>
            </a:r>
            <a:r>
              <a:rPr kumimoji="1" lang="zh-CN" altLang="en-US" dirty="0"/>
              <a:t>检查：</a:t>
            </a:r>
          </a:p>
          <a:p>
            <a:r>
              <a:rPr kumimoji="1" lang="zh-CN" altLang="en-US" dirty="0"/>
              <a:t>总结执行计划的结果，分清哪些对了，哪些错了，明确效果，找出问题。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 (Adjust)</a:t>
            </a:r>
            <a:r>
              <a:rPr kumimoji="1" lang="zh-CN" altLang="en-US" dirty="0"/>
              <a:t>纠正：</a:t>
            </a:r>
          </a:p>
          <a:p>
            <a:r>
              <a:rPr kumimoji="1" lang="zh-CN" altLang="en-US" dirty="0"/>
              <a:t>对总结检查的结果进行处理，对成功的经验加以肯定，并予以标准化；对于失败的教训也要总结，引起重视。对于没有解决的问题，应提交给下一个</a:t>
            </a:r>
            <a:r>
              <a:rPr kumimoji="1" lang="en-US" altLang="zh-CN" dirty="0"/>
              <a:t>PDCA</a:t>
            </a:r>
            <a:r>
              <a:rPr kumimoji="1" lang="zh-CN" altLang="en-US" dirty="0"/>
              <a:t>循环中去解决。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1" y="2115322"/>
            <a:ext cx="3714262" cy="37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988"/>
          </a:xfrm>
        </p:spPr>
        <p:txBody>
          <a:bodyPr/>
          <a:lstStyle/>
          <a:p>
            <a:r>
              <a:rPr kumimoji="1" lang="en-US" altLang="zh-CN" dirty="0"/>
              <a:t>14.1.4</a:t>
            </a:r>
            <a:r>
              <a:rPr kumimoji="1" lang="zh-CN" altLang="en-US" dirty="0"/>
              <a:t>质量的成本</a:t>
            </a:r>
            <a:endParaRPr lang="zh-CN" altLang="en-US" dirty="0"/>
          </a:p>
        </p:txBody>
      </p:sp>
      <p:sp>
        <p:nvSpPr>
          <p:cNvPr id="6" name="副标题 7"/>
          <p:cNvSpPr txBox="1">
            <a:spLocks/>
          </p:cNvSpPr>
          <p:nvPr/>
        </p:nvSpPr>
        <p:spPr>
          <a:xfrm>
            <a:off x="850191" y="1722883"/>
            <a:ext cx="3321760" cy="3919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sz="2400" dirty="0">
                <a:latin typeface="+mn-ea"/>
              </a:rPr>
              <a:t>预防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dirty="0">
                <a:latin typeface="+mn-ea"/>
              </a:rPr>
              <a:t>评审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dirty="0">
                <a:latin typeface="+mn-ea"/>
              </a:rPr>
              <a:t>内部故障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dirty="0">
                <a:latin typeface="+mn-ea"/>
              </a:rPr>
              <a:t>外部故障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b="1" dirty="0">
                <a:latin typeface="+mn-ea"/>
              </a:rPr>
              <a:t>流程分析改进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b="1" dirty="0">
                <a:latin typeface="+mn-ea"/>
              </a:rPr>
              <a:t>提高职业技能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b="1" dirty="0">
                <a:latin typeface="+mn-ea"/>
              </a:rPr>
              <a:t>投资／学习软件工具</a:t>
            </a:r>
          </a:p>
          <a:p>
            <a:pPr>
              <a:buFont typeface="Wingdings" charset="2"/>
              <a:buChar char="l"/>
            </a:pPr>
            <a:r>
              <a:rPr kumimoji="1" lang="zh-CN" altLang="en-US" sz="2400" b="1" dirty="0">
                <a:latin typeface="+mn-ea"/>
              </a:rPr>
              <a:t>。。。</a:t>
            </a:r>
          </a:p>
        </p:txBody>
      </p:sp>
      <p:sp>
        <p:nvSpPr>
          <p:cNvPr id="8" name="副标题 7"/>
          <p:cNvSpPr txBox="1">
            <a:spLocks/>
          </p:cNvSpPr>
          <p:nvPr/>
        </p:nvSpPr>
        <p:spPr>
          <a:xfrm>
            <a:off x="4171951" y="1731266"/>
            <a:ext cx="7349370" cy="4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457200" indent="-4572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umimoji="1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  <a:lvl2pPr marL="742950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en-US" dirty="0"/>
              <a:t>培训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规范</a:t>
            </a:r>
            <a:endParaRPr lang="zh-CN" altLang="en-US" dirty="0"/>
          </a:p>
          <a:p>
            <a:pPr>
              <a:buFont typeface="Wingdings" charset="2"/>
              <a:buChar char="Ø"/>
            </a:pPr>
            <a:r>
              <a:rPr lang="zh-CN" altLang="en-US" dirty="0"/>
              <a:t>将测试融入整个过程，评审稍有不足</a:t>
            </a:r>
          </a:p>
          <a:p>
            <a:pPr>
              <a:buFont typeface="Wingdings" charset="2"/>
              <a:buChar char="Ø"/>
            </a:pPr>
            <a:r>
              <a:rPr lang="zh-CN" altLang="en-US" dirty="0"/>
              <a:t>即是测试过程中的</a:t>
            </a:r>
            <a:r>
              <a:rPr lang="en-US" altLang="zh-CN" dirty="0"/>
              <a:t>bug</a:t>
            </a:r>
            <a:r>
              <a:rPr lang="zh-CN" altLang="en-US" dirty="0"/>
              <a:t>，今日</a:t>
            </a:r>
            <a:r>
              <a:rPr lang="en-US" altLang="zh-CN" dirty="0"/>
              <a:t>bug</a:t>
            </a:r>
            <a:r>
              <a:rPr lang="zh-CN" altLang="en-US" dirty="0"/>
              <a:t>今日毕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zh-CN" altLang="en-US" dirty="0"/>
              <a:t>根据老师、助教发布的变更修改软件过程</a:t>
            </a:r>
          </a:p>
          <a:p>
            <a:pPr>
              <a:buFont typeface="Wingdings" charset="2"/>
              <a:buChar char="Ø"/>
            </a:pPr>
            <a:r>
              <a:rPr lang="zh-CN" altLang="en-US" dirty="0"/>
              <a:t>开会讨论：分析目前进度缓慢原因，提高效率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zh-CN" altLang="en-US" dirty="0"/>
              <a:t>集体学习，学习书本，上网找资料</a:t>
            </a:r>
          </a:p>
          <a:p>
            <a:pPr>
              <a:buFont typeface="Wingdings" charset="2"/>
              <a:buChar char="Ø"/>
            </a:pPr>
            <a:r>
              <a:rPr lang="zh-CN" altLang="en-US" dirty="0"/>
              <a:t>学习使用</a:t>
            </a:r>
            <a:r>
              <a:rPr lang="en-US" altLang="zh-CN" dirty="0" err="1"/>
              <a:t>GitHub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5618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4C166B-642F-4049-A5D4-CED3F4B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34" y="1238251"/>
            <a:ext cx="3237441" cy="8191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Wawati SC" charset="-122"/>
                <a:ea typeface="Wawati SC" charset="-122"/>
                <a:cs typeface="Wawati SC" charset="-122"/>
              </a:rPr>
              <a:t>磨刀不误砍柴工</a:t>
            </a:r>
          </a:p>
        </p:txBody>
      </p:sp>
      <p:sp>
        <p:nvSpPr>
          <p:cNvPr id="4" name="矩形 3"/>
          <p:cNvSpPr/>
          <p:nvPr/>
        </p:nvSpPr>
        <p:spPr>
          <a:xfrm>
            <a:off x="941122" y="2158351"/>
            <a:ext cx="86534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每一个工程师都愿意写新的功能，但也必须投入时间和精力去修复软件已有功能的质量问题</a:t>
            </a:r>
            <a:r>
              <a:rPr kumimoji="1" lang="zh-CN" altLang="en-US" sz="2800" dirty="0" smtClean="0"/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sz="2800" dirty="0"/>
          </a:p>
          <a:p>
            <a:pPr marL="457200" indent="-45720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sz="2800" dirty="0" smtClean="0"/>
              <a:t>Question</a:t>
            </a:r>
            <a:r>
              <a:rPr kumimoji="1" lang="zh-CN" altLang="en-US" sz="2800" dirty="0" smtClean="0"/>
              <a:t>：</a:t>
            </a:r>
            <a:r>
              <a:rPr kumimoji="1" lang="zh-CN" altLang="en-US" sz="2800" dirty="0" smtClean="0"/>
              <a:t>那么</a:t>
            </a:r>
            <a:r>
              <a:rPr kumimoji="1" lang="zh-CN" altLang="en-US" sz="2800" dirty="0" smtClean="0"/>
              <a:t>你认为还有哪些方法能够</a:t>
            </a:r>
            <a:r>
              <a:rPr kumimoji="1" lang="zh-CN" altLang="en-US" sz="2800" dirty="0" smtClean="0"/>
              <a:t>提高</a:t>
            </a:r>
            <a:r>
              <a:rPr kumimoji="1" lang="zh-CN" altLang="en-US" sz="2800" dirty="0"/>
              <a:t>程序的质量呢</a:t>
            </a:r>
            <a:r>
              <a:rPr kumimoji="1" lang="zh-CN" altLang="en-US" sz="2800" dirty="0" smtClean="0"/>
              <a:t>？</a:t>
            </a:r>
            <a:endParaRPr kumimoji="1"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77334" y="609600"/>
            <a:ext cx="8596668" cy="661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/>
              <a:t>14.1.4</a:t>
            </a:r>
            <a:r>
              <a:rPr kumimoji="1" lang="zh-CN" altLang="en-US"/>
              <a:t>质量的成本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0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14.1.1</a:t>
            </a:r>
            <a:r>
              <a:rPr lang="zh-CN" altLang="en-US" sz="4000" dirty="0"/>
              <a:t>软件的质量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什么是软件的质量（</a:t>
            </a:r>
            <a:r>
              <a:rPr lang="en-US" altLang="zh-CN" sz="2000" dirty="0"/>
              <a:t>Software Quality</a:t>
            </a:r>
            <a:r>
              <a:rPr lang="zh-CN" altLang="en-US" sz="2000" dirty="0"/>
              <a:t>）？</a:t>
            </a:r>
            <a:endParaRPr lang="en-US" altLang="zh-CN" sz="2000" dirty="0"/>
          </a:p>
          <a:p>
            <a:r>
              <a:rPr lang="zh-CN" altLang="en-US" sz="2000" dirty="0"/>
              <a:t>下面是国际标准组织最近的定义：“</a:t>
            </a:r>
            <a:r>
              <a:rPr lang="en-US" altLang="zh-CN" sz="2000" dirty="0"/>
              <a:t>Capability of software product to satisfy stated and implied needs under specified conditions.”</a:t>
            </a:r>
            <a:r>
              <a:rPr lang="zh-CN" altLang="en-US" sz="2000" dirty="0"/>
              <a:t>还有：“</a:t>
            </a:r>
            <a:r>
              <a:rPr lang="en-US" altLang="zh-CN" sz="2000" dirty="0"/>
              <a:t>The degree to which a software product meets established requirements;  however, quality depends upon the degree to which those established requirements accurately represent stakeholder needs, wants, and expectations.”</a:t>
            </a:r>
          </a:p>
          <a:p>
            <a:r>
              <a:rPr lang="zh-CN" altLang="en-US" sz="2000" dirty="0"/>
              <a:t>软件要</a:t>
            </a:r>
            <a:r>
              <a:rPr lang="zh-CN" altLang="en-US" sz="2000" dirty="0">
                <a:solidFill>
                  <a:srgbClr val="FF0000"/>
                </a:solidFill>
              </a:rPr>
              <a:t>符合</a:t>
            </a:r>
            <a:r>
              <a:rPr lang="zh-CN" altLang="en-US" sz="2000" dirty="0"/>
              <a:t>用户以及利益相关者的</a:t>
            </a:r>
            <a:r>
              <a:rPr lang="zh-CN" altLang="en-US" sz="2000" dirty="0">
                <a:solidFill>
                  <a:srgbClr val="FF0000"/>
                </a:solidFill>
              </a:rPr>
              <a:t>需求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800" dirty="0"/>
              <a:t>软件质量 </a:t>
            </a:r>
            <a:r>
              <a:rPr lang="en-US" altLang="zh-CN" sz="2800" dirty="0"/>
              <a:t>= </a:t>
            </a:r>
            <a:r>
              <a:rPr lang="zh-CN" altLang="en-US" sz="2800" dirty="0"/>
              <a:t>程序质量 </a:t>
            </a:r>
            <a:r>
              <a:rPr lang="en-US" altLang="zh-CN" sz="2800" dirty="0"/>
              <a:t>+ </a:t>
            </a:r>
            <a:r>
              <a:rPr lang="zh-CN" altLang="en-US" sz="2800" dirty="0"/>
              <a:t>软件工程质量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14.1.1</a:t>
            </a:r>
            <a:r>
              <a:rPr lang="zh-CN" altLang="en-US" sz="4000" dirty="0"/>
              <a:t>程序的质量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7129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程序的质量体现在软件外在功能的质量。衡量软件的功能：</a:t>
            </a:r>
            <a:endParaRPr lang="en-US" altLang="zh-CN" sz="2400" dirty="0"/>
          </a:p>
          <a:p>
            <a:r>
              <a:rPr lang="zh-CN" altLang="en-US" sz="2400" dirty="0"/>
              <a:t>基本的判断可以用“</a:t>
            </a:r>
            <a:r>
              <a:rPr lang="zh-CN" altLang="en-US" sz="2400" dirty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</a:rPr>
              <a:t>|</a:t>
            </a:r>
            <a:r>
              <a:rPr lang="zh-CN" altLang="en-US" sz="2400" dirty="0">
                <a:solidFill>
                  <a:schemeClr val="tx1"/>
                </a:solidFill>
              </a:rPr>
              <a:t>否”来判定</a:t>
            </a:r>
            <a:r>
              <a:rPr lang="zh-CN" altLang="en-US" sz="2400" dirty="0"/>
              <a:t>，例如，一个字处理软件能否通过拷贝</a:t>
            </a:r>
            <a:r>
              <a:rPr lang="en-US" altLang="zh-CN" sz="2400" dirty="0"/>
              <a:t>/</a:t>
            </a:r>
            <a:r>
              <a:rPr lang="zh-CN" altLang="en-US" sz="2400" dirty="0"/>
              <a:t>粘贴与其他软件传递信息。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复杂的多维度特性的综合指标来衡量</a:t>
            </a:r>
            <a:r>
              <a:rPr lang="zh-CN" altLang="en-US" sz="2400" dirty="0"/>
              <a:t>，例如，衡量一个搜索引擎的质量，业界通常用</a:t>
            </a:r>
            <a:r>
              <a:rPr lang="zh-CN" altLang="en-US" sz="2400" dirty="0">
                <a:hlinkClick r:id="rId2" action="ppaction://hlinksldjump"/>
              </a:rPr>
              <a:t>准确度（</a:t>
            </a:r>
            <a:r>
              <a:rPr lang="en-US" altLang="zh-CN" sz="2400" dirty="0">
                <a:hlinkClick r:id="rId2" action="ppaction://hlinksldjump"/>
              </a:rPr>
              <a:t>Precision</a:t>
            </a:r>
            <a:r>
              <a:rPr lang="zh-CN" altLang="en-US" sz="2400" dirty="0">
                <a:hlinkClick r:id="rId2" action="ppaction://hlinksldjump"/>
              </a:rPr>
              <a:t>）和覆盖率（</a:t>
            </a:r>
            <a:r>
              <a:rPr lang="en-US" altLang="zh-CN" sz="2400" dirty="0">
                <a:hlinkClick r:id="rId2" action="ppaction://hlinksldjump"/>
              </a:rPr>
              <a:t>Recall</a:t>
            </a:r>
            <a:r>
              <a:rPr lang="zh-CN" altLang="en-US" sz="2400" dirty="0">
                <a:hlinkClick r:id="rId2" action="ppaction://hlinksldjump"/>
              </a:rPr>
              <a:t>）</a:t>
            </a:r>
            <a:r>
              <a:rPr lang="zh-CN" altLang="en-US" sz="2400" dirty="0"/>
              <a:t>的综合指标来表示。</a:t>
            </a:r>
            <a:endParaRPr lang="en-US" altLang="zh-CN" sz="2400" dirty="0"/>
          </a:p>
          <a:p>
            <a:r>
              <a:rPr lang="zh-CN" altLang="en-US" sz="2400" dirty="0"/>
              <a:t>各种功能还有很多特性需要衡量，例如，网站显示查询结果的速度；订票网站能并发处理业务的吞吐量；支持同时在线用户的数量。</a:t>
            </a:r>
            <a:endParaRPr lang="en-US" altLang="zh-CN" sz="2400" dirty="0"/>
          </a:p>
          <a:p>
            <a:r>
              <a:rPr lang="zh-CN" altLang="en-US" sz="2400" dirty="0"/>
              <a:t>程序的质量还有其他方面，例如用户体验的质量、安全性的质量。</a:t>
            </a:r>
          </a:p>
        </p:txBody>
      </p:sp>
    </p:spTree>
    <p:extLst>
      <p:ext uri="{BB962C8B-B14F-4D97-AF65-F5344CB8AC3E}">
        <p14:creationId xmlns:p14="http://schemas.microsoft.com/office/powerpoint/2010/main" val="40809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683" y="598967"/>
            <a:ext cx="9466126" cy="1320800"/>
          </a:xfrm>
        </p:spPr>
        <p:txBody>
          <a:bodyPr/>
          <a:lstStyle/>
          <a:p>
            <a:r>
              <a:rPr lang="en-US" altLang="zh-CN" dirty="0"/>
              <a:t>14.1.1</a:t>
            </a:r>
            <a:r>
              <a:rPr lang="zh-CN" altLang="en-US" dirty="0"/>
              <a:t>准确度（</a:t>
            </a:r>
            <a:r>
              <a:rPr lang="en-US" altLang="zh-CN" dirty="0"/>
              <a:t>Precision</a:t>
            </a:r>
            <a:r>
              <a:rPr lang="zh-CN" altLang="en-US" dirty="0"/>
              <a:t>）和覆盖率（</a:t>
            </a:r>
            <a:r>
              <a:rPr lang="en-US" altLang="zh-CN" dirty="0"/>
              <a:t>Recall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1532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假设一共有</a:t>
            </a:r>
            <a:r>
              <a:rPr lang="en-US" altLang="zh-CN" sz="2800" dirty="0"/>
              <a:t>10</a:t>
            </a:r>
            <a:r>
              <a:rPr lang="zh-CN" altLang="en-US" sz="2800" dirty="0"/>
              <a:t>篇文章，里面</a:t>
            </a:r>
            <a:r>
              <a:rPr lang="en-US" altLang="zh-CN" sz="2800" dirty="0"/>
              <a:t>4</a:t>
            </a:r>
            <a:r>
              <a:rPr lang="zh-CN" altLang="en-US" sz="2800" dirty="0"/>
              <a:t>篇是你要找的。根据你某个算法，你认为其中有</a:t>
            </a:r>
            <a:r>
              <a:rPr lang="en-US" altLang="zh-CN" sz="2800" dirty="0"/>
              <a:t>5</a:t>
            </a:r>
            <a:r>
              <a:rPr lang="zh-CN" altLang="en-US" sz="2800" dirty="0"/>
              <a:t>篇是你要找的，但是实际上在这</a:t>
            </a:r>
            <a:r>
              <a:rPr lang="en-US" altLang="zh-CN" sz="2800" dirty="0"/>
              <a:t>5</a:t>
            </a:r>
            <a:r>
              <a:rPr lang="zh-CN" altLang="en-US" sz="2800" dirty="0"/>
              <a:t>篇里面，只有</a:t>
            </a:r>
            <a:r>
              <a:rPr lang="en-US" altLang="zh-CN" sz="2800" dirty="0"/>
              <a:t>3</a:t>
            </a:r>
            <a:r>
              <a:rPr lang="zh-CN" altLang="en-US" sz="2800" dirty="0"/>
              <a:t>篇是真正你要找的。</a:t>
            </a:r>
          </a:p>
          <a:p>
            <a:r>
              <a:rPr lang="zh-CN" altLang="en-US" sz="2800" dirty="0"/>
              <a:t>那么你的这个算法的</a:t>
            </a:r>
            <a:r>
              <a:rPr lang="en-US" altLang="zh-CN" sz="2800" dirty="0"/>
              <a:t>precision</a:t>
            </a:r>
            <a:r>
              <a:rPr lang="zh-CN" altLang="en-US" sz="2800" dirty="0"/>
              <a:t>是</a:t>
            </a:r>
            <a:r>
              <a:rPr lang="en-US" altLang="zh-CN" sz="2800" dirty="0"/>
              <a:t>3/5=60%</a:t>
            </a:r>
            <a:r>
              <a:rPr lang="zh-CN" altLang="en-US" sz="2800" dirty="0"/>
              <a:t>，也就是，你找的这</a:t>
            </a:r>
            <a:r>
              <a:rPr lang="en-US" altLang="zh-CN" sz="2800" dirty="0"/>
              <a:t>5</a:t>
            </a:r>
            <a:r>
              <a:rPr lang="zh-CN" altLang="en-US" sz="2800" dirty="0"/>
              <a:t>篇，有</a:t>
            </a:r>
            <a:r>
              <a:rPr lang="en-US" altLang="zh-CN" sz="2800" dirty="0"/>
              <a:t>3</a:t>
            </a:r>
            <a:r>
              <a:rPr lang="zh-CN" altLang="en-US" sz="2800" dirty="0"/>
              <a:t>篇是真正对的</a:t>
            </a:r>
          </a:p>
          <a:p>
            <a:r>
              <a:rPr lang="zh-CN" altLang="en-US" sz="2800" dirty="0"/>
              <a:t>这个算法的</a:t>
            </a:r>
            <a:r>
              <a:rPr lang="en-US" altLang="zh-CN" sz="2800" dirty="0"/>
              <a:t>recall</a:t>
            </a:r>
            <a:r>
              <a:rPr lang="zh-CN" altLang="en-US" sz="2800" dirty="0"/>
              <a:t>是</a:t>
            </a:r>
            <a:r>
              <a:rPr lang="en-US" altLang="zh-CN" sz="2800" dirty="0"/>
              <a:t>3/4=75%</a:t>
            </a:r>
            <a:r>
              <a:rPr lang="zh-CN" altLang="en-US" sz="2800" dirty="0"/>
              <a:t>，也就是，一共有用的这</a:t>
            </a:r>
            <a:r>
              <a:rPr lang="en-US" altLang="zh-CN" sz="2800" dirty="0"/>
              <a:t>4</a:t>
            </a:r>
            <a:r>
              <a:rPr lang="zh-CN" altLang="en-US" sz="2800" dirty="0"/>
              <a:t>篇里面，你找到了其中三篇。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7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14.1.2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小高找女友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小高为了取悦新认识的女朋友，精心设计了欧洲</a:t>
            </a:r>
            <a:r>
              <a:rPr lang="en-US" altLang="zh-CN" dirty="0"/>
              <a:t>8</a:t>
            </a:r>
            <a:r>
              <a:rPr lang="zh-CN" altLang="en-US" dirty="0"/>
              <a:t>日游，旅游花光了他多年的积蓄，旅游结束后，他再也没有财力去继续下一步的发展了。用项目管理的话说，这就是不计成本的恶果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   过了一段时间后，他又攒了一些钱，这次他不和新女朋友旅游了，他请这个姑娘看了场电影</a:t>
            </a:r>
            <a:r>
              <a:rPr lang="en-US" altLang="zh-CN" dirty="0"/>
              <a:t>—《</a:t>
            </a:r>
            <a:r>
              <a:rPr lang="zh-CN" altLang="en-US" dirty="0"/>
              <a:t>第一滴血</a:t>
            </a:r>
            <a:r>
              <a:rPr lang="en-US" altLang="zh-CN" dirty="0"/>
              <a:t>》</a:t>
            </a:r>
            <a:r>
              <a:rPr lang="zh-CN" altLang="en-US" dirty="0"/>
              <a:t>。看完后，女朋友觉得小高有暴力倾向，又分手了。这一次，小高败在不讲</a:t>
            </a:r>
            <a:r>
              <a:rPr lang="zh-CN" altLang="en-US" dirty="0" smtClean="0"/>
              <a:t>质量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 </a:t>
            </a:r>
            <a:r>
              <a:rPr lang="zh-CN" altLang="en-US" dirty="0"/>
              <a:t>第三次，小高知道女孩子一般喜欢看歌舞剧，他准备请第三个女朋友去看半年后才上演的</a:t>
            </a:r>
            <a:r>
              <a:rPr lang="en-US" altLang="zh-CN" dirty="0"/>
              <a:t>《</a:t>
            </a:r>
            <a:r>
              <a:rPr lang="zh-CN" altLang="en-US" dirty="0"/>
              <a:t>天鹅湖</a:t>
            </a:r>
            <a:r>
              <a:rPr lang="en-US" altLang="zh-CN" dirty="0"/>
              <a:t>》</a:t>
            </a:r>
            <a:r>
              <a:rPr lang="zh-CN" altLang="en-US" dirty="0"/>
              <a:t>，战线一直拉着，女朋友爱上了别人</a:t>
            </a:r>
            <a:r>
              <a:rPr lang="en-US" altLang="zh-CN" dirty="0"/>
              <a:t>——</a:t>
            </a:r>
            <a:r>
              <a:rPr lang="zh-CN" altLang="en-US" dirty="0"/>
              <a:t>时间拖得太久了。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67744" y="2591726"/>
            <a:ext cx="129614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80112" y="2592615"/>
            <a:ext cx="129614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6682" y="3717032"/>
            <a:ext cx="129614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质量</a:t>
            </a:r>
          </a:p>
        </p:txBody>
      </p:sp>
      <p:cxnSp>
        <p:nvCxnSpPr>
          <p:cNvPr id="7" name="直接箭头连接符 6"/>
          <p:cNvCxnSpPr>
            <a:endCxn id="5" idx="2"/>
          </p:cNvCxnSpPr>
          <p:nvPr/>
        </p:nvCxnSpPr>
        <p:spPr>
          <a:xfrm>
            <a:off x="3563888" y="2987770"/>
            <a:ext cx="2016224" cy="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2"/>
          </p:cNvCxnSpPr>
          <p:nvPr/>
        </p:nvCxnSpPr>
        <p:spPr>
          <a:xfrm>
            <a:off x="2915816" y="3384703"/>
            <a:ext cx="1060866" cy="72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272826" y="3384703"/>
            <a:ext cx="955358" cy="72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04574" y="2132856"/>
            <a:ext cx="2647546" cy="1800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5616" y="2492896"/>
            <a:ext cx="129614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</a:t>
            </a:r>
            <a:r>
              <a:rPr lang="zh-CN" altLang="en-US" dirty="0" smtClean="0">
                <a:solidFill>
                  <a:schemeClr val="tx1"/>
                </a:solidFill>
              </a:rPr>
              <a:t>口设置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525380" y="2492896"/>
            <a:ext cx="1747446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数据解析与设定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228184" y="2492896"/>
            <a:ext cx="165618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数据存储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00192" y="4077072"/>
            <a:ext cx="1656184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数据展示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endCxn id="27" idx="2"/>
          </p:cNvCxnSpPr>
          <p:nvPr/>
        </p:nvCxnSpPr>
        <p:spPr>
          <a:xfrm>
            <a:off x="2483768" y="2888940"/>
            <a:ext cx="1041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6"/>
            <a:endCxn id="28" idx="2"/>
          </p:cNvCxnSpPr>
          <p:nvPr/>
        </p:nvCxnSpPr>
        <p:spPr>
          <a:xfrm>
            <a:off x="5272826" y="2888940"/>
            <a:ext cx="955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6"/>
            <a:endCxn id="29" idx="0"/>
          </p:cNvCxnSpPr>
          <p:nvPr/>
        </p:nvCxnSpPr>
        <p:spPr>
          <a:xfrm>
            <a:off x="5272826" y="2888940"/>
            <a:ext cx="1855458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E18313-C00F-4830-8433-E0C9E8C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14.1.3</a:t>
            </a:r>
            <a:r>
              <a:rPr lang="zh-CN" altLang="en-US" dirty="0"/>
              <a:t>软件工程的质量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14D5C3-978A-4B5D-90A5-7BCC52F3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/>
              <a:t>CMMI(</a:t>
            </a:r>
            <a:r>
              <a:rPr lang="zh-CN" altLang="en-US" sz="4000" dirty="0"/>
              <a:t>全称</a:t>
            </a:r>
            <a:r>
              <a:rPr lang="en-US" altLang="zh-CN" sz="4000" dirty="0"/>
              <a:t>Capacity Maturity Model </a:t>
            </a:r>
            <a:r>
              <a:rPr lang="en-US" altLang="zh-CN" sz="4000" dirty="0" err="1"/>
              <a:t>Inte</a:t>
            </a:r>
            <a:r>
              <a:rPr lang="en-US" altLang="zh-CN" sz="4000" dirty="0"/>
              <a:t>-grated</a:t>
            </a:r>
            <a:r>
              <a:rPr lang="zh-CN" altLang="en-US" sz="4000" dirty="0"/>
              <a:t>，能力成熟度模型集成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400" dirty="0"/>
              <a:t>实施的意义</a:t>
            </a:r>
            <a:r>
              <a:rPr lang="zh-CN" altLang="en-US" sz="4400" b="1" dirty="0"/>
              <a:t>：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/>
              <a:t>    提高企业的管理水平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/>
              <a:t>    提高了项目的质量和按期完成率</a:t>
            </a:r>
            <a:endParaRPr lang="en-US" altLang="zh-CN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/>
              <a:t>    降低成本</a:t>
            </a:r>
            <a:endParaRPr lang="en-US" altLang="zh-CN" sz="4000" dirty="0"/>
          </a:p>
          <a:p>
            <a:endParaRPr lang="zh-CN" altLang="en-US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55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1242</Words>
  <Application>Microsoft Macintosh PowerPoint</Application>
  <PresentationFormat>宽屏</PresentationFormat>
  <Paragraphs>135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Calibri</vt:lpstr>
      <vt:lpstr>Trebuchet MS</vt:lpstr>
      <vt:lpstr>Wawati SC</vt:lpstr>
      <vt:lpstr>Wingdings</vt:lpstr>
      <vt:lpstr>Wingdings 3</vt:lpstr>
      <vt:lpstr>方正姚体</vt:lpstr>
      <vt:lpstr>华文新魏</vt:lpstr>
      <vt:lpstr>宋体</vt:lpstr>
      <vt:lpstr>Arial</vt:lpstr>
      <vt:lpstr>平面</vt:lpstr>
      <vt:lpstr>24组报告 软件质量</vt:lpstr>
      <vt:lpstr>14.1.1软件的质量</vt:lpstr>
      <vt:lpstr>14.1.1程序的质量</vt:lpstr>
      <vt:lpstr>14.1.1准确度（Precision）和覆盖率（Recall）</vt:lpstr>
      <vt:lpstr>14.1.2 </vt:lpstr>
      <vt:lpstr>小高找女友</vt:lpstr>
      <vt:lpstr>PowerPoint 演示文稿</vt:lpstr>
      <vt:lpstr>PowerPoint 演示文稿</vt:lpstr>
      <vt:lpstr>14.1.3软件工程的质量</vt:lpstr>
      <vt:lpstr>PowerPoint 演示文稿</vt:lpstr>
      <vt:lpstr>14.1.3CMMI两种不同的实施方法</vt:lpstr>
      <vt:lpstr>14.1.4质量的成本</vt:lpstr>
      <vt:lpstr>14.1.4质量的成本</vt:lpstr>
      <vt:lpstr>磨刀不误砍柴工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24组报告 软件质量</dc:title>
  <dc:creator>zk</dc:creator>
  <cp:lastModifiedBy>Microsoft Office 用户</cp:lastModifiedBy>
  <cp:revision>33</cp:revision>
  <dcterms:created xsi:type="dcterms:W3CDTF">2017-10-21T10:40:09Z</dcterms:created>
  <dcterms:modified xsi:type="dcterms:W3CDTF">2017-10-23T10:02:31Z</dcterms:modified>
</cp:coreProperties>
</file>