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60" r:id="rId3"/>
    <p:sldId id="376" r:id="rId4"/>
    <p:sldId id="377" r:id="rId5"/>
    <p:sldId id="375" r:id="rId6"/>
    <p:sldId id="374" r:id="rId7"/>
    <p:sldId id="262" r:id="rId8"/>
    <p:sldId id="263" r:id="rId9"/>
    <p:sldId id="278" r:id="rId10"/>
    <p:sldId id="339" r:id="rId11"/>
    <p:sldId id="271" r:id="rId12"/>
    <p:sldId id="267" r:id="rId13"/>
    <p:sldId id="268" r:id="rId14"/>
    <p:sldId id="266" r:id="rId15"/>
    <p:sldId id="272" r:id="rId16"/>
    <p:sldId id="275" r:id="rId17"/>
    <p:sldId id="274" r:id="rId18"/>
    <p:sldId id="277" r:id="rId19"/>
    <p:sldId id="276" r:id="rId20"/>
    <p:sldId id="269" r:id="rId21"/>
    <p:sldId id="280" r:id="rId22"/>
    <p:sldId id="281" r:id="rId23"/>
    <p:sldId id="390" r:id="rId24"/>
    <p:sldId id="391" r:id="rId25"/>
    <p:sldId id="398" r:id="rId26"/>
    <p:sldId id="399" r:id="rId27"/>
    <p:sldId id="392" r:id="rId28"/>
    <p:sldId id="393" r:id="rId29"/>
    <p:sldId id="378" r:id="rId30"/>
    <p:sldId id="282" r:id="rId31"/>
    <p:sldId id="285" r:id="rId32"/>
    <p:sldId id="286" r:id="rId33"/>
    <p:sldId id="284" r:id="rId34"/>
    <p:sldId id="287" r:id="rId35"/>
    <p:sldId id="288" r:id="rId36"/>
    <p:sldId id="283" r:id="rId37"/>
    <p:sldId id="394" r:id="rId38"/>
    <p:sldId id="291" r:id="rId39"/>
    <p:sldId id="290" r:id="rId40"/>
    <p:sldId id="289" r:id="rId41"/>
    <p:sldId id="382" r:id="rId42"/>
    <p:sldId id="293" r:id="rId43"/>
    <p:sldId id="380" r:id="rId44"/>
    <p:sldId id="379" r:id="rId45"/>
    <p:sldId id="385" r:id="rId46"/>
    <p:sldId id="294" r:id="rId47"/>
    <p:sldId id="295" r:id="rId48"/>
    <p:sldId id="386" r:id="rId49"/>
    <p:sldId id="296" r:id="rId50"/>
    <p:sldId id="387" r:id="rId51"/>
    <p:sldId id="388" r:id="rId52"/>
    <p:sldId id="395" r:id="rId53"/>
    <p:sldId id="396" r:id="rId54"/>
    <p:sldId id="397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2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 autoAdjust="0"/>
    <p:restoredTop sz="92398" autoAdjust="0"/>
  </p:normalViewPr>
  <p:slideViewPr>
    <p:cSldViewPr snapToGrid="0">
      <p:cViewPr varScale="1">
        <p:scale>
          <a:sx n="57" d="100"/>
          <a:sy n="57" d="100"/>
        </p:scale>
        <p:origin x="96" y="6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46B18-7B90-4EBB-9C85-93F76A6BCBCD}" type="datetimeFigureOut">
              <a:rPr lang="en-MY" smtClean="0"/>
              <a:t>8/9/2021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F75B2-044D-4C5D-B142-57CFB46758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63086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0741-165B-44AD-96EE-F9A62D48C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6AF1E-67C4-4FD4-869B-43976BF1C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4441D-B92D-486F-8C81-E138E873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4D0B-1661-4410-96EB-B0314E4795BB}" type="datetimeFigureOut">
              <a:rPr lang="en-MY" smtClean="0"/>
              <a:t>8/9/2021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83D72-46D2-4CE4-AB56-6A2405AF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C5C93-C0D0-4F6D-9C73-C787D450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660F-AD87-44B3-A824-667025F2A8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3908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A79D-4A33-4601-B6ED-0DB5DF5B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4D513-4822-437B-998E-8E153BB70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897EC-96DF-4EDD-A0D3-33B80564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4D0B-1661-4410-96EB-B0314E4795BB}" type="datetimeFigureOut">
              <a:rPr lang="en-MY" smtClean="0"/>
              <a:t>8/9/2021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1215-80B8-4E63-8308-C06615C6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9E7EE-4A3F-485C-B556-6048B868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660F-AD87-44B3-A824-667025F2A8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0261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0EB644-A643-4F9C-BBC5-FD26BA536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194A4-31E5-45CD-BF6E-B0944AF66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7D042-8CC0-493B-A4C4-D0F4D1BEE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4D0B-1661-4410-96EB-B0314E4795BB}" type="datetimeFigureOut">
              <a:rPr lang="en-MY" smtClean="0"/>
              <a:t>8/9/2021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522E6-5016-4377-BF23-6613AFBB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F1BB9-F897-40BE-AD93-CA872FDC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660F-AD87-44B3-A824-667025F2A8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3002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0199-4E63-415D-A820-E34A4C83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74474-EA38-454A-ACE8-71BFF480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24DB0-A57D-426F-B0CF-CB68C0C4D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4D0B-1661-4410-96EB-B0314E4795BB}" type="datetimeFigureOut">
              <a:rPr lang="en-MY" smtClean="0"/>
              <a:t>8/9/2021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E7316-2698-4DC9-BD37-EAD88252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E76F1-CB3C-41FB-BFB1-99953C55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660F-AD87-44B3-A824-667025F2A8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4620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04B5-C257-476E-96CC-661704CE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7F5DB-3C79-4C45-BF51-7AAD16673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6C7C6-69EF-475D-9108-5A812C36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4D0B-1661-4410-96EB-B0314E4795BB}" type="datetimeFigureOut">
              <a:rPr lang="en-MY" smtClean="0"/>
              <a:t>8/9/2021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C245D-A1F2-4C33-936F-F84A6CAA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C7166-625B-4085-A445-68DAE3B2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660F-AD87-44B3-A824-667025F2A8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0596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1545E-3ED9-41E7-B083-7C4F4F6C8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7E7F5-9988-418E-BA7D-51E52FF87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D1CF7-9F9A-40D6-A59A-C3BDCF4FF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12DE8-41EF-4572-9A18-E18A4F99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4D0B-1661-4410-96EB-B0314E4795BB}" type="datetimeFigureOut">
              <a:rPr lang="en-MY" smtClean="0"/>
              <a:t>8/9/2021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ED27C-3481-41B9-8841-0A46ACDE2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1BDA5-1707-4686-A123-2882725A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660F-AD87-44B3-A824-667025F2A8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6750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4AC4-D622-4EE1-A102-AF986D1B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4FCAA-0A6B-4F03-9C3C-6E093C3D2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A4F90-53A0-4F3B-B3B6-578DCC6EB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8E477-2249-4FD9-AA3D-2EFBE8AB6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FEF531-FCC2-4C87-BEDC-9B595525F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3849B-A2CB-4444-97A9-9F619DBEB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4D0B-1661-4410-96EB-B0314E4795BB}" type="datetimeFigureOut">
              <a:rPr lang="en-MY" smtClean="0"/>
              <a:t>8/9/2021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B9ED70-662F-4FBB-BD90-41A34E6F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0CFF0B-BBC9-47C1-AB3F-8118245D6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660F-AD87-44B3-A824-667025F2A8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5128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E221-78D9-45AF-8AC2-B3ACC8B69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444A22-9FA9-479C-9412-F3DDD144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4D0B-1661-4410-96EB-B0314E4795BB}" type="datetimeFigureOut">
              <a:rPr lang="en-MY" smtClean="0"/>
              <a:t>8/9/2021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3A676-2A2D-4D8F-91F0-A9AE2BDF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8134F-D40A-4331-8444-ACD0E948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660F-AD87-44B3-A824-667025F2A8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8152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203CE0-2C42-4DE6-A445-72F2B9B6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4D0B-1661-4410-96EB-B0314E4795BB}" type="datetimeFigureOut">
              <a:rPr lang="en-MY" smtClean="0"/>
              <a:t>8/9/2021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639CE-E6E3-4D30-AD8D-1FC1125D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083BB-C0CB-4569-80F7-A4D6FD5A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660F-AD87-44B3-A824-667025F2A8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34465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C529-BABA-4B5A-A57C-4BD3706A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1E3B6-B5FD-40BC-8648-025F020B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9E9E1-2907-4D35-BA24-FD8EDFB4C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A63B-D483-4A38-AA15-990F87AD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4D0B-1661-4410-96EB-B0314E4795BB}" type="datetimeFigureOut">
              <a:rPr lang="en-MY" smtClean="0"/>
              <a:t>8/9/2021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B55C0-4946-49D0-8A40-62816EE80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56759-7058-4253-8B5D-5BA91406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660F-AD87-44B3-A824-667025F2A8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5639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B9885-66E3-4A2A-BC14-BEC970059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B4A9C6-206C-4B2A-9522-AD8EC2186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4AA40-C476-47E3-A93D-AA569ED70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428AA-69F6-45B0-A11E-1B4884A9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4D0B-1661-4410-96EB-B0314E4795BB}" type="datetimeFigureOut">
              <a:rPr lang="en-MY" smtClean="0"/>
              <a:t>8/9/2021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298C3-AFBC-4989-957D-C78C1323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E6F07-49B4-4BFC-B359-95F3FAB2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660F-AD87-44B3-A824-667025F2A8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8124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3285A4-F29F-4454-BA5B-51D4A19ED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74C3A-C359-4A30-A4BF-0182F26B4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AF77-DA44-4D7B-8701-4A3178A46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C4D0B-1661-4410-96EB-B0314E4795BB}" type="datetimeFigureOut">
              <a:rPr lang="en-MY" smtClean="0"/>
              <a:t>8/9/2021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B3560-078C-4A78-A80B-40E83D50B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5DBE1-C6FE-4243-89F2-DD1F071C0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1660F-AD87-44B3-A824-667025F2A8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599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astify.io/" TargetMode="External"/><Relationship Id="rId4" Type="http://schemas.openxmlformats.org/officeDocument/2006/relationships/hyperlink" Target="https://nextjs.or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dejs.org/en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ypescriptlang.org/tsconfi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ithub.com/incompetent-tester/SUTS-SC-FSJSF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48C41-6704-4B76-B650-8298D9D42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741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MY" b="1" dirty="0"/>
              <a:t>Short Course Material</a:t>
            </a:r>
            <a:br>
              <a:rPr lang="en-MY" dirty="0"/>
            </a:b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0C570-A220-4B41-BAEE-8739481CB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61135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Introduction to Full-Stack JavaScript Framework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BAF7DB-AB50-4F06-B7DE-8D981B2F41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29600" y="3182620"/>
            <a:ext cx="3962400" cy="367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6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48C41-6704-4B76-B650-8298D9D42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5592" y="1520306"/>
            <a:ext cx="9980815" cy="2387600"/>
          </a:xfrm>
        </p:spPr>
        <p:txBody>
          <a:bodyPr>
            <a:normAutofit/>
          </a:bodyPr>
          <a:lstStyle/>
          <a:p>
            <a:pPr algn="l"/>
            <a:r>
              <a:rPr lang="en-MY" b="1" dirty="0" err="1"/>
              <a:t>FullStack</a:t>
            </a:r>
            <a:r>
              <a:rPr lang="en-MY" b="1" dirty="0"/>
              <a:t> Framework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BAF7DB-AB50-4F06-B7DE-8D981B2F41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29600" y="3182620"/>
            <a:ext cx="3962400" cy="367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82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Introduction – Full stack Developers</a:t>
            </a:r>
            <a:br>
              <a:rPr lang="en-US" dirty="0"/>
            </a:b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11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B3CA54-DB39-463B-A92E-5F47D6283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908"/>
            <a:ext cx="6152533" cy="4872435"/>
          </a:xfrm>
        </p:spPr>
        <p:txBody>
          <a:bodyPr>
            <a:normAutofit lnSpcReduction="10000"/>
          </a:bodyPr>
          <a:lstStyle/>
          <a:p>
            <a:pPr algn="just"/>
            <a:r>
              <a:rPr lang="en-MY" dirty="0"/>
              <a:t>In full-stack development services, a programmer is required to have the knowledge to develop for </a:t>
            </a:r>
          </a:p>
          <a:p>
            <a:pPr lvl="1" algn="just"/>
            <a:r>
              <a:rPr lang="en-MY" dirty="0"/>
              <a:t>Persistent Storage </a:t>
            </a:r>
          </a:p>
          <a:p>
            <a:pPr lvl="1" algn="just"/>
            <a:r>
              <a:rPr lang="en-US" dirty="0"/>
              <a:t>S</a:t>
            </a:r>
            <a:r>
              <a:rPr lang="en-MY" dirty="0" err="1"/>
              <a:t>erver</a:t>
            </a:r>
            <a:endParaRPr lang="en-MY" dirty="0"/>
          </a:p>
          <a:p>
            <a:pPr lvl="1" algn="just"/>
            <a:r>
              <a:rPr lang="en-MY" dirty="0"/>
              <a:t>Client </a:t>
            </a:r>
          </a:p>
          <a:p>
            <a:pPr algn="just"/>
            <a:r>
              <a:rPr lang="en-MY" dirty="0"/>
              <a:t>Customers needs may be a mobile stack or a web stack, or a native application stack.</a:t>
            </a:r>
          </a:p>
          <a:p>
            <a:pPr algn="just"/>
            <a:r>
              <a:rPr lang="en-US" dirty="0"/>
              <a:t>T</a:t>
            </a:r>
            <a:r>
              <a:rPr lang="en-MY" dirty="0"/>
              <a:t>his short course is designed to introduce you to all the concepts and tools to start your journey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86D8B2-2FDB-4A15-9516-8352201AD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34" y="1483909"/>
            <a:ext cx="4363065" cy="43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93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dirty="0"/>
              <a:t>Introduction - What are full stack applications ?</a:t>
            </a:r>
            <a:br>
              <a:rPr lang="en-US" dirty="0"/>
            </a:b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12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B3CA54-DB39-463B-A92E-5F47D6283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algn="just"/>
            <a:r>
              <a:rPr lang="en-MY" dirty="0"/>
              <a:t>What goes into building a full stack web-app from scratch?</a:t>
            </a:r>
          </a:p>
          <a:p>
            <a:pPr algn="just"/>
            <a:r>
              <a:rPr lang="en-MY" dirty="0"/>
              <a:t>A full stack web-app is an application built with both a frontend (client side) and a backend (server side)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4266D15-26E4-4174-AB18-D1958677EFC9}"/>
              </a:ext>
            </a:extLst>
          </p:cNvPr>
          <p:cNvGrpSpPr/>
          <p:nvPr/>
        </p:nvGrpSpPr>
        <p:grpSpPr>
          <a:xfrm>
            <a:off x="7017775" y="1690688"/>
            <a:ext cx="4336025" cy="4193913"/>
            <a:chOff x="6651523" y="1690688"/>
            <a:chExt cx="4336025" cy="419391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05766C3-EAB9-49CE-A0B7-BCFAE46C0E60}"/>
                </a:ext>
              </a:extLst>
            </p:cNvPr>
            <p:cNvSpPr/>
            <p:nvPr/>
          </p:nvSpPr>
          <p:spPr>
            <a:xfrm>
              <a:off x="6651523" y="1690688"/>
              <a:ext cx="4336025" cy="4193913"/>
            </a:xfrm>
            <a:prstGeom prst="roundRect">
              <a:avLst>
                <a:gd name="adj" fmla="val 5524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56CD7E4-CA15-4447-80C9-ACAEF00A16B3}"/>
                </a:ext>
              </a:extLst>
            </p:cNvPr>
            <p:cNvSpPr/>
            <p:nvPr/>
          </p:nvSpPr>
          <p:spPr>
            <a:xfrm>
              <a:off x="7160341" y="2016398"/>
              <a:ext cx="3318387" cy="67414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React</a:t>
              </a:r>
              <a:endParaRPr lang="en-MY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09C7AE9-742B-4A69-ACEA-C8A1CB276B0B}"/>
                </a:ext>
              </a:extLst>
            </p:cNvPr>
            <p:cNvSpPr/>
            <p:nvPr/>
          </p:nvSpPr>
          <p:spPr>
            <a:xfrm>
              <a:off x="7189593" y="3078958"/>
              <a:ext cx="3318387" cy="15225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 err="1"/>
                <a:t>NodeJs</a:t>
              </a:r>
              <a:endParaRPr lang="en-MY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7AC15E5-E70D-42A2-8522-6F279AE9AF0A}"/>
                </a:ext>
              </a:extLst>
            </p:cNvPr>
            <p:cNvSpPr/>
            <p:nvPr/>
          </p:nvSpPr>
          <p:spPr>
            <a:xfrm>
              <a:off x="7839873" y="3265771"/>
              <a:ext cx="2017825" cy="56535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Express</a:t>
              </a:r>
              <a:endParaRPr lang="en-MY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E29B22B-7969-415F-9D83-9578D9A3F81D}"/>
                </a:ext>
              </a:extLst>
            </p:cNvPr>
            <p:cNvSpPr/>
            <p:nvPr/>
          </p:nvSpPr>
          <p:spPr>
            <a:xfrm>
              <a:off x="7189593" y="4994826"/>
              <a:ext cx="3318387" cy="67196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MongoDB</a:t>
              </a:r>
              <a:endParaRPr lang="en-MY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63A33CA-F105-48A2-8A6D-67F4D1FDC5F0}"/>
                </a:ext>
              </a:extLst>
            </p:cNvPr>
            <p:cNvCxnSpPr/>
            <p:nvPr/>
          </p:nvCxnSpPr>
          <p:spPr>
            <a:xfrm flipV="1">
              <a:off x="8362335" y="2690542"/>
              <a:ext cx="0" cy="388416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C086C12-98A5-4EB0-A815-6CA0640D4919}"/>
                </a:ext>
              </a:extLst>
            </p:cNvPr>
            <p:cNvCxnSpPr>
              <a:cxnSpLocks/>
            </p:cNvCxnSpPr>
            <p:nvPr/>
          </p:nvCxnSpPr>
          <p:spPr>
            <a:xfrm>
              <a:off x="9217741" y="2651082"/>
              <a:ext cx="0" cy="467335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858BF9B-195A-4C05-B4C2-E8C9434A6C98}"/>
                </a:ext>
              </a:extLst>
            </p:cNvPr>
            <p:cNvCxnSpPr/>
            <p:nvPr/>
          </p:nvCxnSpPr>
          <p:spPr>
            <a:xfrm flipV="1">
              <a:off x="8323005" y="4596715"/>
              <a:ext cx="0" cy="388416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A00A9E8-16EC-4FC5-929D-FC6668315D09}"/>
                </a:ext>
              </a:extLst>
            </p:cNvPr>
            <p:cNvCxnSpPr>
              <a:cxnSpLocks/>
            </p:cNvCxnSpPr>
            <p:nvPr/>
          </p:nvCxnSpPr>
          <p:spPr>
            <a:xfrm>
              <a:off x="9247237" y="4611641"/>
              <a:ext cx="0" cy="444930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5406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dirty="0"/>
              <a:t>Introduction - What are full stack applications ?</a:t>
            </a:r>
            <a:br>
              <a:rPr lang="en-US" dirty="0"/>
            </a:b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13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B3CA54-DB39-463B-A92E-5F47D6283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9077" cy="4351338"/>
          </a:xfrm>
        </p:spPr>
        <p:txBody>
          <a:bodyPr>
            <a:normAutofit/>
          </a:bodyPr>
          <a:lstStyle/>
          <a:p>
            <a:r>
              <a:rPr lang="en-MY" dirty="0"/>
              <a:t>The frontend is the visible part of the application which the user can see and interact with in the browser.</a:t>
            </a:r>
          </a:p>
          <a:p>
            <a:pPr algn="just"/>
            <a:r>
              <a:rPr lang="en-MY" dirty="0"/>
              <a:t>Responsible for the users experience and provide the expected information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C99F24-215A-453F-BFD7-4F0A8B89BD4D}"/>
              </a:ext>
            </a:extLst>
          </p:cNvPr>
          <p:cNvGrpSpPr/>
          <p:nvPr/>
        </p:nvGrpSpPr>
        <p:grpSpPr>
          <a:xfrm>
            <a:off x="7017775" y="1690688"/>
            <a:ext cx="4336025" cy="4193913"/>
            <a:chOff x="6651523" y="1690688"/>
            <a:chExt cx="4336025" cy="419391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62823AD-8D10-4650-BC0A-051EAA956575}"/>
                </a:ext>
              </a:extLst>
            </p:cNvPr>
            <p:cNvSpPr/>
            <p:nvPr/>
          </p:nvSpPr>
          <p:spPr>
            <a:xfrm>
              <a:off x="6651523" y="1690688"/>
              <a:ext cx="4336025" cy="4193913"/>
            </a:xfrm>
            <a:prstGeom prst="roundRect">
              <a:avLst>
                <a:gd name="adj" fmla="val 5524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A658439-F49A-400F-9183-3658217C1D7C}"/>
                </a:ext>
              </a:extLst>
            </p:cNvPr>
            <p:cNvSpPr/>
            <p:nvPr/>
          </p:nvSpPr>
          <p:spPr>
            <a:xfrm>
              <a:off x="7160341" y="2016398"/>
              <a:ext cx="3318387" cy="67414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React</a:t>
              </a:r>
              <a:endParaRPr lang="en-MY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1DB9C7D-A856-49F3-B384-D152F0C34E68}"/>
                </a:ext>
              </a:extLst>
            </p:cNvPr>
            <p:cNvSpPr/>
            <p:nvPr/>
          </p:nvSpPr>
          <p:spPr>
            <a:xfrm>
              <a:off x="7189593" y="3078958"/>
              <a:ext cx="3318387" cy="15225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 err="1"/>
                <a:t>NodeJs</a:t>
              </a:r>
              <a:endParaRPr lang="en-MY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192843C-4440-447C-87E0-DC3C415F5885}"/>
                </a:ext>
              </a:extLst>
            </p:cNvPr>
            <p:cNvSpPr/>
            <p:nvPr/>
          </p:nvSpPr>
          <p:spPr>
            <a:xfrm>
              <a:off x="7839873" y="3265771"/>
              <a:ext cx="2017825" cy="56535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Express</a:t>
              </a:r>
              <a:endParaRPr lang="en-MY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5303396-6165-450B-9316-D790D170A02B}"/>
                </a:ext>
              </a:extLst>
            </p:cNvPr>
            <p:cNvSpPr/>
            <p:nvPr/>
          </p:nvSpPr>
          <p:spPr>
            <a:xfrm>
              <a:off x="7189593" y="4994826"/>
              <a:ext cx="3318387" cy="67196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MongoDB</a:t>
              </a:r>
              <a:endParaRPr lang="en-MY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36C231-B203-4F44-9369-1171ABFC995B}"/>
                </a:ext>
              </a:extLst>
            </p:cNvPr>
            <p:cNvCxnSpPr/>
            <p:nvPr/>
          </p:nvCxnSpPr>
          <p:spPr>
            <a:xfrm flipV="1">
              <a:off x="8362335" y="2690542"/>
              <a:ext cx="0" cy="388416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08D49C7-32B8-4AE9-B95C-8CAA982D3F46}"/>
                </a:ext>
              </a:extLst>
            </p:cNvPr>
            <p:cNvCxnSpPr>
              <a:cxnSpLocks/>
            </p:cNvCxnSpPr>
            <p:nvPr/>
          </p:nvCxnSpPr>
          <p:spPr>
            <a:xfrm>
              <a:off x="9217741" y="2651082"/>
              <a:ext cx="0" cy="467335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69FDB25-A902-4B95-8992-42D69FBA8171}"/>
                </a:ext>
              </a:extLst>
            </p:cNvPr>
            <p:cNvCxnSpPr/>
            <p:nvPr/>
          </p:nvCxnSpPr>
          <p:spPr>
            <a:xfrm flipV="1">
              <a:off x="8323005" y="4596715"/>
              <a:ext cx="0" cy="388416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3FA0E5A-CF9B-4774-B4E3-D8E204BCAE40}"/>
                </a:ext>
              </a:extLst>
            </p:cNvPr>
            <p:cNvCxnSpPr>
              <a:cxnSpLocks/>
            </p:cNvCxnSpPr>
            <p:nvPr/>
          </p:nvCxnSpPr>
          <p:spPr>
            <a:xfrm>
              <a:off x="9247237" y="4611641"/>
              <a:ext cx="0" cy="444930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6317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dirty="0"/>
              <a:t>Introduction - What are full stack applications ?</a:t>
            </a:r>
            <a:br>
              <a:rPr lang="en-US" dirty="0"/>
            </a:b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14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B3CA54-DB39-463B-A92E-5F47D6283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05052" cy="4351338"/>
          </a:xfrm>
        </p:spPr>
        <p:txBody>
          <a:bodyPr>
            <a:normAutofit/>
          </a:bodyPr>
          <a:lstStyle/>
          <a:p>
            <a:pPr algn="just"/>
            <a:r>
              <a:rPr lang="en-MY" dirty="0"/>
              <a:t>The backend refers to the server side of the application that can’t be accessed by the user. </a:t>
            </a:r>
          </a:p>
          <a:p>
            <a:pPr algn="just"/>
            <a:r>
              <a:rPr lang="en-MY" dirty="0"/>
              <a:t>Responsible for any complex logic, making queries for data from a database or an external API and securely dealing with sensitive information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D405DE7-0B4E-4EE8-A6A0-0D24FC1FAEDC}"/>
              </a:ext>
            </a:extLst>
          </p:cNvPr>
          <p:cNvGrpSpPr/>
          <p:nvPr/>
        </p:nvGrpSpPr>
        <p:grpSpPr>
          <a:xfrm>
            <a:off x="7017775" y="1690688"/>
            <a:ext cx="4336025" cy="4193913"/>
            <a:chOff x="6651523" y="1690688"/>
            <a:chExt cx="4336025" cy="4193913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2871F06-F1B0-43A5-8321-054309D97493}"/>
                </a:ext>
              </a:extLst>
            </p:cNvPr>
            <p:cNvSpPr/>
            <p:nvPr/>
          </p:nvSpPr>
          <p:spPr>
            <a:xfrm>
              <a:off x="6651523" y="1690688"/>
              <a:ext cx="4336025" cy="4193913"/>
            </a:xfrm>
            <a:prstGeom prst="roundRect">
              <a:avLst>
                <a:gd name="adj" fmla="val 5524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1D883DE-9A84-488F-98A4-25835961A54A}"/>
                </a:ext>
              </a:extLst>
            </p:cNvPr>
            <p:cNvSpPr/>
            <p:nvPr/>
          </p:nvSpPr>
          <p:spPr>
            <a:xfrm>
              <a:off x="7160341" y="2016398"/>
              <a:ext cx="3318387" cy="67414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React</a:t>
              </a:r>
              <a:endParaRPr lang="en-MY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9D74EAC-6E11-46AA-9B7F-F052E88FE677}"/>
                </a:ext>
              </a:extLst>
            </p:cNvPr>
            <p:cNvSpPr/>
            <p:nvPr/>
          </p:nvSpPr>
          <p:spPr>
            <a:xfrm>
              <a:off x="7189593" y="3078958"/>
              <a:ext cx="3318387" cy="152254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 err="1"/>
                <a:t>NodeJs</a:t>
              </a:r>
              <a:endParaRPr lang="en-MY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D34606E5-5E86-4F1B-A65C-AC1350D60853}"/>
                </a:ext>
              </a:extLst>
            </p:cNvPr>
            <p:cNvSpPr/>
            <p:nvPr/>
          </p:nvSpPr>
          <p:spPr>
            <a:xfrm>
              <a:off x="7839873" y="3265771"/>
              <a:ext cx="2017825" cy="56535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Express</a:t>
              </a:r>
              <a:endParaRPr lang="en-MY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22B7EED-0E3A-49C6-A47B-815EFC789A2C}"/>
                </a:ext>
              </a:extLst>
            </p:cNvPr>
            <p:cNvSpPr/>
            <p:nvPr/>
          </p:nvSpPr>
          <p:spPr>
            <a:xfrm>
              <a:off x="7189593" y="4994826"/>
              <a:ext cx="3318387" cy="67196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MongoDB</a:t>
              </a:r>
              <a:endParaRPr lang="en-MY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E8ECF42-5717-4A3E-AC26-0205D58330A2}"/>
                </a:ext>
              </a:extLst>
            </p:cNvPr>
            <p:cNvCxnSpPr>
              <a:cxnSpLocks/>
            </p:cNvCxnSpPr>
            <p:nvPr/>
          </p:nvCxnSpPr>
          <p:spPr>
            <a:xfrm>
              <a:off x="9217741" y="2651082"/>
              <a:ext cx="0" cy="467335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E3B048B-276E-4749-924F-C8A16EAF0B6B}"/>
                </a:ext>
              </a:extLst>
            </p:cNvPr>
            <p:cNvCxnSpPr/>
            <p:nvPr/>
          </p:nvCxnSpPr>
          <p:spPr>
            <a:xfrm flipV="1">
              <a:off x="8362335" y="2690542"/>
              <a:ext cx="0" cy="388416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F2E5F41-8BC5-403B-A3E1-8B6FC3A6F171}"/>
                </a:ext>
              </a:extLst>
            </p:cNvPr>
            <p:cNvCxnSpPr/>
            <p:nvPr/>
          </p:nvCxnSpPr>
          <p:spPr>
            <a:xfrm flipV="1">
              <a:off x="8323005" y="4596715"/>
              <a:ext cx="0" cy="388416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1AE6FDB-268E-4033-8769-5202D53A3F21}"/>
                </a:ext>
              </a:extLst>
            </p:cNvPr>
            <p:cNvCxnSpPr>
              <a:cxnSpLocks/>
            </p:cNvCxnSpPr>
            <p:nvPr/>
          </p:nvCxnSpPr>
          <p:spPr>
            <a:xfrm>
              <a:off x="9247237" y="4611641"/>
              <a:ext cx="0" cy="444930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990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Introduction – Success Stories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15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7FACF9C-A0BD-493E-9AAC-78FD3839A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95" y="1579416"/>
            <a:ext cx="2792588" cy="1570831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44D2C1-ADEB-4D8B-92BA-E044FFFDD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883" y="1653452"/>
            <a:ext cx="2838450" cy="16097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58DFF9-0D16-4DD6-8099-5CA71AFBD0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734" y="1690688"/>
            <a:ext cx="2857500" cy="1600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DC6B59-A19C-4A9A-B904-D44FD87ADD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44215"/>
            <a:ext cx="2943225" cy="15525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465CB1B-97CC-41F1-8C62-D669890498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883" y="3395834"/>
            <a:ext cx="2705100" cy="16859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502ED3C-10E6-4801-8952-E6EAD0985D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734" y="3408204"/>
            <a:ext cx="1857375" cy="24669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FF12274-1044-434C-89E7-4D7A54FBBE8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0" r="19380"/>
          <a:stretch/>
        </p:blipFill>
        <p:spPr>
          <a:xfrm>
            <a:off x="9274860" y="3509962"/>
            <a:ext cx="1691640" cy="165735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01B6165-28D1-4C9E-B51C-2BA535C887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119" y="4398964"/>
            <a:ext cx="2390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16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dirty="0"/>
              <a:t>Introduction – Composition of a full stack application</a:t>
            </a:r>
            <a:br>
              <a:rPr lang="en-US" dirty="0"/>
            </a:b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16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9516" cy="4351338"/>
          </a:xfrm>
        </p:spPr>
        <p:txBody>
          <a:bodyPr>
            <a:normAutofit/>
          </a:bodyPr>
          <a:lstStyle/>
          <a:p>
            <a:pPr algn="just"/>
            <a:r>
              <a:rPr lang="en-MY" dirty="0"/>
              <a:t>JavaScript was a client-side script running in a web browser </a:t>
            </a:r>
          </a:p>
          <a:p>
            <a:pPr algn="just"/>
            <a:r>
              <a:rPr lang="en-MY" dirty="0"/>
              <a:t>Node.js a JavaScript runtime built on Chrome’s V8 JavaScript engine.</a:t>
            </a:r>
          </a:p>
          <a:p>
            <a:pPr algn="just"/>
            <a:r>
              <a:rPr lang="en-MY" dirty="0"/>
              <a:t>Node.js makes it possible for JS to use in server-side</a:t>
            </a:r>
          </a:p>
          <a:p>
            <a:pPr algn="just"/>
            <a:r>
              <a:rPr lang="en-MY" dirty="0"/>
              <a:t>TypeScript is essentially a JS linter. Or, JS with documentation that the compiler can understand.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584DD1-3415-4E6A-AA61-44AB8BD1D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952" y="1939049"/>
            <a:ext cx="4238441" cy="380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35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dirty="0"/>
              <a:t>Introduction – Composition of a full stack application</a:t>
            </a:r>
            <a:br>
              <a:rPr lang="en-US" dirty="0"/>
            </a:b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17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8ECC21-8C75-43A0-93E3-6CB10DEB78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2" b="8374"/>
          <a:stretch/>
        </p:blipFill>
        <p:spPr>
          <a:xfrm>
            <a:off x="1318240" y="1403149"/>
            <a:ext cx="9555519" cy="458934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6543764-1302-44C5-97A5-48A8DBF6E57E}"/>
              </a:ext>
            </a:extLst>
          </p:cNvPr>
          <p:cNvSpPr/>
          <p:nvPr/>
        </p:nvSpPr>
        <p:spPr>
          <a:xfrm>
            <a:off x="3274142" y="3539613"/>
            <a:ext cx="5678129" cy="5309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Framework Ecosystem</a:t>
            </a:r>
            <a:endParaRPr lang="en-MY" sz="4000" b="1" dirty="0"/>
          </a:p>
        </p:txBody>
      </p:sp>
    </p:spTree>
    <p:extLst>
      <p:ext uri="{BB962C8B-B14F-4D97-AF65-F5344CB8AC3E}">
        <p14:creationId xmlns:p14="http://schemas.microsoft.com/office/powerpoint/2010/main" val="3577681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FFCDE7F-6738-4E71-A8BE-ADBC4CBF80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13" r="1"/>
          <a:stretch/>
        </p:blipFill>
        <p:spPr>
          <a:xfrm>
            <a:off x="3181336" y="1845732"/>
            <a:ext cx="7558770" cy="9198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dirty="0"/>
              <a:t>Introduction – Composition of a full stack application</a:t>
            </a:r>
            <a:br>
              <a:rPr lang="en-US" dirty="0"/>
            </a:b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18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50C5B8-E369-4A8D-812A-D12D428A2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750" y="3133610"/>
            <a:ext cx="7494661" cy="9325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4591C10-FE1B-43E0-AF42-41B3FE9BAB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816" y="4457147"/>
            <a:ext cx="7494660" cy="103023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3249821-61B7-4998-9996-634F8C5B57EA}"/>
              </a:ext>
            </a:extLst>
          </p:cNvPr>
          <p:cNvSpPr txBox="1"/>
          <p:nvPr/>
        </p:nvSpPr>
        <p:spPr>
          <a:xfrm>
            <a:off x="720213" y="2075307"/>
            <a:ext cx="2461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Frontend Component</a:t>
            </a:r>
            <a:endParaRPr lang="en-MY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5272C1-E3AC-441F-B23F-C2CE20939C92}"/>
              </a:ext>
            </a:extLst>
          </p:cNvPr>
          <p:cNvSpPr txBox="1"/>
          <p:nvPr/>
        </p:nvSpPr>
        <p:spPr>
          <a:xfrm>
            <a:off x="754645" y="3399813"/>
            <a:ext cx="2392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Backend Component</a:t>
            </a:r>
            <a:endParaRPr lang="en-MY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514FA0-414A-44D5-B408-A45EEB4FAE9F}"/>
              </a:ext>
            </a:extLst>
          </p:cNvPr>
          <p:cNvSpPr txBox="1"/>
          <p:nvPr/>
        </p:nvSpPr>
        <p:spPr>
          <a:xfrm>
            <a:off x="899493" y="4826078"/>
            <a:ext cx="2102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Persistent Storage</a:t>
            </a:r>
            <a:endParaRPr lang="en-MY" sz="2000" b="1" dirty="0"/>
          </a:p>
        </p:txBody>
      </p:sp>
    </p:spTree>
    <p:extLst>
      <p:ext uri="{BB962C8B-B14F-4D97-AF65-F5344CB8AC3E}">
        <p14:creationId xmlns:p14="http://schemas.microsoft.com/office/powerpoint/2010/main" val="3324124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FFCDE7F-6738-4E71-A8BE-ADBC4CBF80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13" r="1"/>
          <a:stretch/>
        </p:blipFill>
        <p:spPr>
          <a:xfrm>
            <a:off x="3181336" y="1845732"/>
            <a:ext cx="7558770" cy="9198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dirty="0"/>
              <a:t>Introduction – Composition of a full stack application</a:t>
            </a:r>
            <a:br>
              <a:rPr lang="en-US" dirty="0"/>
            </a:b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19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50C5B8-E369-4A8D-812A-D12D428A2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750" y="3133610"/>
            <a:ext cx="7494661" cy="9325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4591C10-FE1B-43E0-AF42-41B3FE9BAB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816" y="4457147"/>
            <a:ext cx="7494660" cy="103023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3249821-61B7-4998-9996-634F8C5B57EA}"/>
              </a:ext>
            </a:extLst>
          </p:cNvPr>
          <p:cNvSpPr txBox="1"/>
          <p:nvPr/>
        </p:nvSpPr>
        <p:spPr>
          <a:xfrm>
            <a:off x="720213" y="2075307"/>
            <a:ext cx="2461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Frontend Component</a:t>
            </a:r>
            <a:endParaRPr lang="en-MY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5272C1-E3AC-441F-B23F-C2CE20939C92}"/>
              </a:ext>
            </a:extLst>
          </p:cNvPr>
          <p:cNvSpPr txBox="1"/>
          <p:nvPr/>
        </p:nvSpPr>
        <p:spPr>
          <a:xfrm>
            <a:off x="754645" y="3399813"/>
            <a:ext cx="2392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Backend Component</a:t>
            </a:r>
            <a:endParaRPr lang="en-MY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514FA0-414A-44D5-B408-A45EEB4FAE9F}"/>
              </a:ext>
            </a:extLst>
          </p:cNvPr>
          <p:cNvSpPr txBox="1"/>
          <p:nvPr/>
        </p:nvSpPr>
        <p:spPr>
          <a:xfrm>
            <a:off x="899493" y="4826078"/>
            <a:ext cx="2102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Persistent Storage</a:t>
            </a:r>
            <a:endParaRPr lang="en-MY" sz="20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DDEF2B-BDE0-41DB-BDA4-94FEC163E375}"/>
              </a:ext>
            </a:extLst>
          </p:cNvPr>
          <p:cNvSpPr/>
          <p:nvPr/>
        </p:nvSpPr>
        <p:spPr>
          <a:xfrm>
            <a:off x="3146903" y="1674720"/>
            <a:ext cx="1764310" cy="41656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8987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Course Overview – Day 1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72BB7-DAE3-4175-B837-A8F729128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Introduction</a:t>
            </a:r>
          </a:p>
          <a:p>
            <a:r>
              <a:rPr lang="en-US" dirty="0"/>
              <a:t>Scenarios for building  and learning full stack application</a:t>
            </a:r>
          </a:p>
          <a:p>
            <a:r>
              <a:rPr lang="en-US" dirty="0"/>
              <a:t>What are full stack applications ?</a:t>
            </a:r>
          </a:p>
          <a:p>
            <a:r>
              <a:rPr lang="en-US" dirty="0"/>
              <a:t>Composition of a full stack application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2</a:t>
            </a:fld>
            <a:endParaRPr lang="en-MY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1EEE508-66A7-4E0C-B56A-E59B49576AD4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Getting Start</a:t>
            </a:r>
          </a:p>
          <a:p>
            <a:r>
              <a:rPr lang="en-US" dirty="0"/>
              <a:t>The Tools</a:t>
            </a:r>
          </a:p>
          <a:p>
            <a:r>
              <a:rPr lang="en-US" dirty="0"/>
              <a:t>Typescript Basics</a:t>
            </a:r>
          </a:p>
          <a:p>
            <a:r>
              <a:rPr lang="en-US" dirty="0"/>
              <a:t>Webpack Basics</a:t>
            </a:r>
          </a:p>
          <a:p>
            <a:r>
              <a:rPr lang="en-US" dirty="0"/>
              <a:t>Debugging Typescript and Compiler Options</a:t>
            </a:r>
          </a:p>
          <a:p>
            <a:endParaRPr lang="en-MY" dirty="0"/>
          </a:p>
        </p:txBody>
      </p:sp>
      <p:pic>
        <p:nvPicPr>
          <p:cNvPr id="2050" name="Picture 2" descr="File:Typescript logo 2020.svg - Wikimedia Commons">
            <a:extLst>
              <a:ext uri="{FF2B5EF4-FFF2-40B4-BE49-F238E27FC236}">
                <a16:creationId xmlns:a16="http://schemas.microsoft.com/office/drawing/2014/main" id="{2751609B-7090-4C22-AAD0-02D6D39CC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888" y="481647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ebpack - Wikipedia">
            <a:extLst>
              <a:ext uri="{FF2B5EF4-FFF2-40B4-BE49-F238E27FC236}">
                <a16:creationId xmlns:a16="http://schemas.microsoft.com/office/drawing/2014/main" id="{E26A7F20-0F52-4238-80CD-925544356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612" y="5149850"/>
            <a:ext cx="342900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438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dirty="0"/>
              <a:t>Introduction – Composition of a full stack application</a:t>
            </a:r>
            <a:br>
              <a:rPr lang="en-US" dirty="0"/>
            </a:b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20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Developing with a full stack framework was notorious for requiring tools that were very difficult to configure</a:t>
            </a:r>
          </a:p>
          <a:p>
            <a:r>
              <a:rPr lang="en-MY" dirty="0"/>
              <a:t>React development made seamless with `create-react-app` and `react-scripts`</a:t>
            </a:r>
          </a:p>
          <a:p>
            <a:r>
              <a:rPr lang="en-US" dirty="0">
                <a:solidFill>
                  <a:schemeClr val="accent6"/>
                </a:solidFill>
              </a:rPr>
              <a:t>Great for starting and initial development</a:t>
            </a:r>
          </a:p>
          <a:p>
            <a:r>
              <a:rPr lang="en-US" dirty="0"/>
              <a:t>However, </a:t>
            </a:r>
            <a:r>
              <a:rPr lang="en-US" dirty="0">
                <a:solidFill>
                  <a:srgbClr val="FF0000"/>
                </a:solidFill>
              </a:rPr>
              <a:t>custom configuration and compilation options not available</a:t>
            </a:r>
            <a:endParaRPr lang="en-MY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397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dirty="0"/>
              <a:t>Introduction – Composition of a full stack application - Webpack</a:t>
            </a:r>
            <a:br>
              <a:rPr lang="en-US" dirty="0"/>
            </a:b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21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3200" dirty="0"/>
              <a:t>Webpack is a module bundler that lets you compile JavaScript module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35D658-CB18-4DA1-9BD3-30A0FB056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789" y="2869256"/>
            <a:ext cx="8039455" cy="348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58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dirty="0"/>
              <a:t>Introduction – Composition of a full stack application - Webpack</a:t>
            </a:r>
            <a:br>
              <a:rPr lang="en-US" dirty="0"/>
            </a:b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22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sz="3200" dirty="0"/>
              <a:t>Watches for changes and re-runs the tasks.</a:t>
            </a:r>
          </a:p>
          <a:p>
            <a:r>
              <a:rPr lang="en-MY" sz="3200" dirty="0"/>
              <a:t>Build browser compatible web apps and without incompatibility issues</a:t>
            </a:r>
          </a:p>
          <a:p>
            <a:r>
              <a:rPr lang="en-MY" sz="3200" dirty="0"/>
              <a:t>Can convert inline images to data URIs</a:t>
            </a:r>
          </a:p>
          <a:p>
            <a:r>
              <a:rPr lang="en-MY" sz="3200" dirty="0"/>
              <a:t>Can run a development webserver</a:t>
            </a:r>
          </a:p>
          <a:p>
            <a:r>
              <a:rPr lang="en-MY" sz="3200" dirty="0"/>
              <a:t>Can handle hot module replacement</a:t>
            </a:r>
          </a:p>
          <a:p>
            <a:r>
              <a:rPr lang="en-MY" sz="3200" dirty="0"/>
              <a:t>Support chunk loading optimisation</a:t>
            </a:r>
          </a:p>
          <a:p>
            <a:r>
              <a:rPr lang="en-MY" sz="3200" dirty="0"/>
              <a:t>Can perform tree shaking.</a:t>
            </a:r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A9DAE638-2562-4D64-8C73-C09595EB37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" r="4080" b="9088"/>
          <a:stretch/>
        </p:blipFill>
        <p:spPr>
          <a:xfrm>
            <a:off x="7710580" y="2702735"/>
            <a:ext cx="4481420" cy="311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11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48C41-6704-4B76-B650-8298D9D42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5592" y="1520306"/>
            <a:ext cx="9980815" cy="2387600"/>
          </a:xfrm>
        </p:spPr>
        <p:txBody>
          <a:bodyPr>
            <a:normAutofit/>
          </a:bodyPr>
          <a:lstStyle/>
          <a:p>
            <a:pPr algn="l"/>
            <a:r>
              <a:rPr lang="en-MY" b="1" dirty="0"/>
              <a:t>Node Basics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BAF7DB-AB50-4F06-B7DE-8D981B2F41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29600" y="3182620"/>
            <a:ext cx="3962400" cy="367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04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Getting Started - Node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24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Built on the V8 engine of Google</a:t>
            </a:r>
          </a:p>
          <a:p>
            <a:r>
              <a:rPr lang="en-MY" dirty="0"/>
              <a:t>Very fast JavaScript execution engine</a:t>
            </a:r>
          </a:p>
          <a:p>
            <a:r>
              <a:rPr lang="en-MY" dirty="0"/>
              <a:t>Converts JS code into the machine code</a:t>
            </a:r>
          </a:p>
          <a:p>
            <a:r>
              <a:rPr lang="en-US" sz="2800" dirty="0"/>
              <a:t>Asynchronous execution model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983988-7EAA-47B8-B792-843D12218A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3" t="10187" r="12378" b="11710"/>
          <a:stretch/>
        </p:blipFill>
        <p:spPr>
          <a:xfrm>
            <a:off x="7147560" y="1896746"/>
            <a:ext cx="50292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08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Getting Started - Node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25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26DC7B-585A-412F-89C5-B5C1C20291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79"/>
          <a:stretch/>
        </p:blipFill>
        <p:spPr>
          <a:xfrm>
            <a:off x="1752600" y="1690689"/>
            <a:ext cx="8382000" cy="380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13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Getting Started - Node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26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EC01A10-98AA-4BA1-B742-4FF27B6EB4DA}"/>
              </a:ext>
            </a:extLst>
          </p:cNvPr>
          <p:cNvGrpSpPr/>
          <p:nvPr/>
        </p:nvGrpSpPr>
        <p:grpSpPr>
          <a:xfrm>
            <a:off x="3081867" y="1496740"/>
            <a:ext cx="5308600" cy="5308600"/>
            <a:chOff x="3081867" y="1496740"/>
            <a:chExt cx="5308600" cy="53086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CAD0595-0FFD-4EC4-B760-FF81D22B3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1867" y="1496740"/>
              <a:ext cx="5308600" cy="53086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A1AEF9-29CD-4061-A563-4EB4B35AB529}"/>
                </a:ext>
              </a:extLst>
            </p:cNvPr>
            <p:cNvSpPr/>
            <p:nvPr/>
          </p:nvSpPr>
          <p:spPr>
            <a:xfrm>
              <a:off x="7456601" y="6363256"/>
              <a:ext cx="857839" cy="358218"/>
            </a:xfrm>
            <a:prstGeom prst="rect">
              <a:avLst/>
            </a:prstGeom>
            <a:solidFill>
              <a:srgbClr val="3FB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1356857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Getting Started - Node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27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a server of Node’s standard library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8B83DB-BC2E-4691-B6B2-0C6428DDFA5C}"/>
              </a:ext>
            </a:extLst>
          </p:cNvPr>
          <p:cNvSpPr/>
          <p:nvPr/>
        </p:nvSpPr>
        <p:spPr>
          <a:xfrm>
            <a:off x="838200" y="238603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http = require(</a:t>
            </a:r>
            <a:r>
              <a:rPr lang="en-MY" dirty="0">
                <a:solidFill>
                  <a:srgbClr val="A31515"/>
                </a:solidFill>
                <a:latin typeface="Consolas" panose="020B0609020204030204" pitchFamily="49" charset="0"/>
              </a:rPr>
              <a:t>'http'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MY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port = </a:t>
            </a:r>
            <a:r>
              <a:rPr lang="en-MY" dirty="0">
                <a:solidFill>
                  <a:srgbClr val="098658"/>
                </a:solidFill>
                <a:latin typeface="Consolas" panose="020B0609020204030204" pitchFamily="49" charset="0"/>
              </a:rPr>
              <a:t>3000</a:t>
            </a:r>
            <a:endParaRPr lang="en-MY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MY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server = 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http.createServer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req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, res) </a:t>
            </a:r>
            <a:r>
              <a:rPr lang="en-MY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res.statusCode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MY" dirty="0">
                <a:solidFill>
                  <a:srgbClr val="098658"/>
                </a:solidFill>
                <a:latin typeface="Consolas" panose="020B0609020204030204" pitchFamily="49" charset="0"/>
              </a:rPr>
              <a:t>200</a:t>
            </a:r>
            <a:endParaRPr lang="en-MY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res.setHeader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MY" dirty="0">
                <a:solidFill>
                  <a:srgbClr val="A31515"/>
                </a:solidFill>
                <a:latin typeface="Consolas" panose="020B0609020204030204" pitchFamily="49" charset="0"/>
              </a:rPr>
              <a:t>'Content-Type'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MY" dirty="0">
                <a:solidFill>
                  <a:srgbClr val="A31515"/>
                </a:solidFill>
                <a:latin typeface="Consolas" panose="020B0609020204030204" pitchFamily="49" charset="0"/>
              </a:rPr>
              <a:t>'text/plain'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res.end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MY" dirty="0">
                <a:solidFill>
                  <a:srgbClr val="A31515"/>
                </a:solidFill>
                <a:latin typeface="Consolas" panose="020B0609020204030204" pitchFamily="49" charset="0"/>
              </a:rPr>
              <a:t>'Hello World\n'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b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server.listen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(port, () </a:t>
            </a:r>
            <a:r>
              <a:rPr lang="en-MY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console.log(</a:t>
            </a:r>
            <a:r>
              <a:rPr lang="en-MY" dirty="0">
                <a:solidFill>
                  <a:srgbClr val="A31515"/>
                </a:solidFill>
                <a:latin typeface="Consolas" panose="020B0609020204030204" pitchFamily="49" charset="0"/>
              </a:rPr>
              <a:t>'Server running'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n-MY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A23E99-5442-4156-BB6D-8CCF72EDD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795" y="2260443"/>
            <a:ext cx="3108730" cy="33353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43542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Getting Started - Node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28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Nodejs’ standard library is a low level platform</a:t>
            </a:r>
          </a:p>
          <a:p>
            <a:r>
              <a:rPr lang="en-US" sz="2800" dirty="0"/>
              <a:t>Various framework ease the development of a web application</a:t>
            </a:r>
          </a:p>
          <a:p>
            <a:endParaRPr lang="en-US" sz="2800" dirty="0"/>
          </a:p>
          <a:p>
            <a:r>
              <a:rPr lang="en-US" dirty="0"/>
              <a:t>Express (</a:t>
            </a:r>
            <a:r>
              <a:rPr lang="en-US" dirty="0">
                <a:hlinkClick r:id="rId3"/>
              </a:rPr>
              <a:t>https://expressjs.com/</a:t>
            </a:r>
            <a:r>
              <a:rPr lang="en-US" dirty="0"/>
              <a:t>)</a:t>
            </a:r>
          </a:p>
          <a:p>
            <a:r>
              <a:rPr lang="en-US" sz="2800" dirty="0"/>
              <a:t>Next</a:t>
            </a:r>
            <a:r>
              <a:rPr lang="en-US" dirty="0"/>
              <a:t>.js  (</a:t>
            </a:r>
            <a:r>
              <a:rPr lang="en-US" dirty="0">
                <a:hlinkClick r:id="rId4"/>
              </a:rPr>
              <a:t>https://nextjs.org/</a:t>
            </a:r>
            <a:r>
              <a:rPr lang="en-US" dirty="0"/>
              <a:t>)</a:t>
            </a:r>
            <a:endParaRPr lang="en-US" sz="2800" dirty="0"/>
          </a:p>
          <a:p>
            <a:r>
              <a:rPr lang="en-US" dirty="0" err="1"/>
              <a:t>Fastify</a:t>
            </a:r>
            <a:r>
              <a:rPr lang="en-US" dirty="0"/>
              <a:t>  (</a:t>
            </a:r>
            <a:r>
              <a:rPr lang="en-US" dirty="0">
                <a:hlinkClick r:id="rId5"/>
              </a:rPr>
              <a:t>https://www.fastify.io/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7252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48C41-6704-4B76-B650-8298D9D42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5592" y="1520306"/>
            <a:ext cx="9980815" cy="2387600"/>
          </a:xfrm>
        </p:spPr>
        <p:txBody>
          <a:bodyPr>
            <a:normAutofit/>
          </a:bodyPr>
          <a:lstStyle/>
          <a:p>
            <a:pPr algn="l"/>
            <a:r>
              <a:rPr lang="en-MY" b="1" dirty="0"/>
              <a:t>Typescript Basics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BAF7DB-AB50-4F06-B7DE-8D981B2F41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29600" y="3182620"/>
            <a:ext cx="3962400" cy="36753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45F402-4788-424A-B2C7-D49DB58C5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858" y="1707573"/>
            <a:ext cx="3028763" cy="295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6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Course Overview – Day 2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72BB7-DAE3-4175-B837-A8F729128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896"/>
            <a:ext cx="5257799" cy="2936874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Framework Stack</a:t>
            </a:r>
          </a:p>
          <a:p>
            <a:r>
              <a:rPr lang="en-US" dirty="0"/>
              <a:t>MongoDB Basics</a:t>
            </a:r>
          </a:p>
          <a:p>
            <a:r>
              <a:rPr lang="en-US" dirty="0"/>
              <a:t>MEN Stack</a:t>
            </a:r>
          </a:p>
          <a:p>
            <a:r>
              <a:rPr lang="en-US" dirty="0"/>
              <a:t>MERN Stack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3</a:t>
            </a:fld>
            <a:endParaRPr lang="en-MY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0CE48D-D596-4D95-8D1E-C0831E07A847}"/>
              </a:ext>
            </a:extLst>
          </p:cNvPr>
          <p:cNvSpPr txBox="1">
            <a:spLocks/>
          </p:cNvSpPr>
          <p:nvPr/>
        </p:nvSpPr>
        <p:spPr>
          <a:xfrm>
            <a:off x="6263640" y="1593896"/>
            <a:ext cx="5363497" cy="1503621"/>
          </a:xfrm>
          <a:prstGeom prst="rect">
            <a:avLst/>
          </a:prstGeom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Web Application Micro Project</a:t>
            </a:r>
          </a:p>
          <a:p>
            <a:r>
              <a:rPr lang="en-US" dirty="0"/>
              <a:t>Showcase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163459-D599-48EB-8B4C-0BD9EFB72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320" y="2593750"/>
            <a:ext cx="5064923" cy="322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68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Getting Started - Tools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30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</a:t>
            </a:r>
            <a:r>
              <a:rPr lang="en-MY" sz="3200" dirty="0"/>
              <a:t>DE of choice</a:t>
            </a:r>
          </a:p>
          <a:p>
            <a:pPr lvl="1"/>
            <a:r>
              <a:rPr lang="en-MY" sz="2800" dirty="0"/>
              <a:t>Visual Studio Code </a:t>
            </a:r>
            <a:r>
              <a:rPr lang="en-MY" sz="2800" dirty="0">
                <a:hlinkClick r:id="rId3"/>
              </a:rPr>
              <a:t>https://code.visualstudio.com/</a:t>
            </a:r>
            <a:endParaRPr lang="en-MY" sz="2800" dirty="0"/>
          </a:p>
          <a:p>
            <a:r>
              <a:rPr lang="en-US" sz="3200" dirty="0"/>
              <a:t>Browser of choice</a:t>
            </a:r>
          </a:p>
          <a:p>
            <a:pPr lvl="1"/>
            <a:r>
              <a:rPr lang="en-US" sz="2800" dirty="0"/>
              <a:t>Chrome, Edge, Firefox or Safari</a:t>
            </a:r>
          </a:p>
          <a:p>
            <a:pPr lvl="1"/>
            <a:r>
              <a:rPr lang="en-US" sz="2800" dirty="0"/>
              <a:t>Internet Explorer ( if you are like living on the edge )</a:t>
            </a:r>
          </a:p>
          <a:p>
            <a:r>
              <a:rPr lang="en-US" sz="3200" dirty="0"/>
              <a:t>Package Manager + Runtime</a:t>
            </a:r>
          </a:p>
          <a:p>
            <a:pPr lvl="1"/>
            <a:r>
              <a:rPr lang="en-US" sz="2800" dirty="0"/>
              <a:t>NodeJS (Current or LTS) </a:t>
            </a:r>
            <a:r>
              <a:rPr lang="en-US" sz="2800" dirty="0">
                <a:hlinkClick r:id="rId4"/>
              </a:rPr>
              <a:t>https://nodejs.org/en/</a:t>
            </a:r>
            <a:endParaRPr lang="en-US" sz="2800" dirty="0"/>
          </a:p>
          <a:p>
            <a:pPr lvl="1"/>
            <a:r>
              <a:rPr lang="en-US" sz="2800" dirty="0" err="1"/>
              <a:t>npm</a:t>
            </a:r>
            <a:r>
              <a:rPr lang="en-US" sz="2800" dirty="0"/>
              <a:t> (included in runtime) or yarn</a:t>
            </a:r>
          </a:p>
        </p:txBody>
      </p:sp>
    </p:spTree>
    <p:extLst>
      <p:ext uri="{BB962C8B-B14F-4D97-AF65-F5344CB8AC3E}">
        <p14:creationId xmlns:p14="http://schemas.microsoft.com/office/powerpoint/2010/main" val="229957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Getting Started – Tools – Visual Studio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31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8270" cy="4351338"/>
          </a:xfrm>
        </p:spPr>
        <p:txBody>
          <a:bodyPr>
            <a:normAutofit/>
          </a:bodyPr>
          <a:lstStyle/>
          <a:p>
            <a:r>
              <a:rPr lang="en-MY" sz="3200" dirty="0"/>
              <a:t>Visual Studio Code </a:t>
            </a:r>
            <a:r>
              <a:rPr lang="en-MY" sz="3200" dirty="0">
                <a:hlinkClick r:id="rId3"/>
              </a:rPr>
              <a:t>https://code.visualstudio.com/</a:t>
            </a:r>
            <a:endParaRPr lang="en-MY" sz="3200" dirty="0"/>
          </a:p>
          <a:p>
            <a:r>
              <a:rPr lang="en-US" sz="3200" dirty="0"/>
              <a:t>Out of the box support for JavaScript + Typescript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A7F81-4C35-468E-8E89-B2F7111660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761" y="1522463"/>
            <a:ext cx="4707330" cy="447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6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Getting Started – Tools – Visual Studio</a:t>
            </a:r>
            <a:br>
              <a:rPr lang="en-US" dirty="0"/>
            </a:b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32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0523" y="1563334"/>
            <a:ext cx="580827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Recommended Extensions:</a:t>
            </a:r>
          </a:p>
          <a:p>
            <a:r>
              <a:rPr lang="en-US" sz="3200" dirty="0"/>
              <a:t>Debugger for Chrome</a:t>
            </a:r>
          </a:p>
          <a:p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D4DFED-ACED-4167-961B-DFB19D372B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18"/>
          <a:stretch/>
        </p:blipFill>
        <p:spPr>
          <a:xfrm>
            <a:off x="1913017" y="1437215"/>
            <a:ext cx="3138377" cy="5371786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F9C9790-D72C-4CA0-BE9C-C3E7C65F9EF2}"/>
              </a:ext>
            </a:extLst>
          </p:cNvPr>
          <p:cNvSpPr/>
          <p:nvPr/>
        </p:nvSpPr>
        <p:spPr>
          <a:xfrm>
            <a:off x="2263807" y="4967075"/>
            <a:ext cx="2689934" cy="576442"/>
          </a:xfrm>
          <a:prstGeom prst="round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7502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Getting Started – Tools – Best Practices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33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3200" dirty="0"/>
              <a:t>Maybe don’t global-install that Node.js package</a:t>
            </a:r>
          </a:p>
          <a:p>
            <a:pPr marL="0" indent="0" algn="ctr">
              <a:buNone/>
            </a:pPr>
            <a:r>
              <a:rPr lang="en-US" sz="3200" i="1" dirty="0">
                <a:solidFill>
                  <a:schemeClr val="tx2"/>
                </a:solidFill>
              </a:rPr>
              <a:t>n</a:t>
            </a:r>
            <a:r>
              <a:rPr lang="en-MY" sz="3200" i="1" dirty="0">
                <a:solidFill>
                  <a:schemeClr val="tx2"/>
                </a:solidFill>
              </a:rPr>
              <a:t>pm </a:t>
            </a:r>
            <a:r>
              <a:rPr lang="en-MY" sz="3200" i="1" dirty="0">
                <a:solidFill>
                  <a:schemeClr val="tx2"/>
                </a:solidFill>
                <a:highlight>
                  <a:srgbClr val="FFFF00"/>
                </a:highlight>
              </a:rPr>
              <a:t>--global </a:t>
            </a:r>
            <a:r>
              <a:rPr lang="en-MY" sz="3200" i="1" dirty="0">
                <a:solidFill>
                  <a:schemeClr val="tx2"/>
                </a:solidFill>
              </a:rPr>
              <a:t>-</a:t>
            </a:r>
            <a:r>
              <a:rPr lang="en-MY" sz="3200" i="1" dirty="0" err="1">
                <a:solidFill>
                  <a:schemeClr val="tx2"/>
                </a:solidFill>
              </a:rPr>
              <a:t>i</a:t>
            </a:r>
            <a:r>
              <a:rPr lang="en-MY" sz="3200" i="1" dirty="0">
                <a:solidFill>
                  <a:schemeClr val="tx2"/>
                </a:solidFill>
              </a:rPr>
              <a:t> typescript</a:t>
            </a:r>
            <a:endParaRPr lang="en-US" sz="3200" i="1" dirty="0">
              <a:solidFill>
                <a:schemeClr val="tx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7D4E87-41D4-465D-B3AB-AFCBC4E664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3" t="19903" r="2484" b="9931"/>
          <a:stretch/>
        </p:blipFill>
        <p:spPr>
          <a:xfrm>
            <a:off x="1383890" y="3196497"/>
            <a:ext cx="4129549" cy="17658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7D9BF16-E666-4384-8BBC-2C09FCBBE9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7" b="8174"/>
          <a:stretch/>
        </p:blipFill>
        <p:spPr>
          <a:xfrm>
            <a:off x="176981" y="5097299"/>
            <a:ext cx="6543368" cy="114772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6B739EB-9B9E-4E24-B667-1F40E5CDD3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880" y="2875867"/>
            <a:ext cx="3124200" cy="303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36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Getting Started – Why Typescript ?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34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Easier to code &amp; understand - Static typing</a:t>
            </a:r>
          </a:p>
          <a:p>
            <a:r>
              <a:rPr lang="en-US" dirty="0"/>
              <a:t>S</a:t>
            </a:r>
            <a:r>
              <a:rPr lang="en-MY" dirty="0" err="1"/>
              <a:t>upport</a:t>
            </a:r>
            <a:r>
              <a:rPr lang="en-MY" dirty="0"/>
              <a:t> generics, interface, etc</a:t>
            </a:r>
          </a:p>
          <a:p>
            <a:r>
              <a:rPr lang="en-US" dirty="0"/>
              <a:t>V</a:t>
            </a:r>
            <a:r>
              <a:rPr lang="en-MY" dirty="0" err="1"/>
              <a:t>arious</a:t>
            </a:r>
            <a:r>
              <a:rPr lang="en-MY" dirty="0"/>
              <a:t> other advantages</a:t>
            </a:r>
          </a:p>
          <a:p>
            <a:r>
              <a:rPr lang="en-US" dirty="0"/>
              <a:t>But most important aspect: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/>
              <a:t>C</a:t>
            </a:r>
            <a:r>
              <a:rPr lang="en-MY" dirty="0" err="1"/>
              <a:t>ompile</a:t>
            </a:r>
            <a:r>
              <a:rPr lang="en-MY" dirty="0"/>
              <a:t> time checking</a:t>
            </a:r>
          </a:p>
          <a:p>
            <a:pPr lvl="1"/>
            <a:r>
              <a:rPr lang="en-US" dirty="0"/>
              <a:t>Detection of up to 20% of “public bugs” [1]</a:t>
            </a:r>
          </a:p>
          <a:p>
            <a:pPr marL="0" indent="0">
              <a:buNone/>
            </a:pPr>
            <a:endParaRPr lang="en-MY" dirty="0"/>
          </a:p>
          <a:p>
            <a:endParaRPr lang="en-MY" dirty="0"/>
          </a:p>
          <a:p>
            <a:pPr marL="0" indent="0">
              <a:buNone/>
            </a:pPr>
            <a:endParaRPr lang="en-MY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887314-5A62-4932-BCE6-84B8C795227F}"/>
              </a:ext>
            </a:extLst>
          </p:cNvPr>
          <p:cNvSpPr/>
          <p:nvPr/>
        </p:nvSpPr>
        <p:spPr>
          <a:xfrm>
            <a:off x="1164631" y="5896224"/>
            <a:ext cx="84975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600" dirty="0"/>
              <a:t>[1] Z. Gao, C. Bird and E. T. Barr, "To Type or Not to Type: Quantifying Detectable Bugs in JavaScript," 2017 IEEE/ACM 39th International Conference on Software Engineering (ICSE), 2017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9A39ED-326F-4593-BBC9-BA6B894D1A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" t="3227" r="1953" b="6691"/>
          <a:stretch/>
        </p:blipFill>
        <p:spPr>
          <a:xfrm>
            <a:off x="7407686" y="2325218"/>
            <a:ext cx="4784314" cy="350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37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Getting Started – Why Typescript ?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35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6782C2-C486-4C65-A4F9-0201FE102025}"/>
              </a:ext>
            </a:extLst>
          </p:cNvPr>
          <p:cNvSpPr txBox="1"/>
          <p:nvPr/>
        </p:nvSpPr>
        <p:spPr>
          <a:xfrm>
            <a:off x="4377813" y="1905506"/>
            <a:ext cx="34363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DEMO</a:t>
            </a:r>
          </a:p>
          <a:p>
            <a:pPr algn="ctr"/>
            <a:r>
              <a:rPr lang="en-US" sz="9600" dirty="0"/>
              <a:t>P1</a:t>
            </a:r>
            <a:endParaRPr lang="en-MY" sz="9600" dirty="0"/>
          </a:p>
        </p:txBody>
      </p:sp>
    </p:spTree>
    <p:extLst>
      <p:ext uri="{BB962C8B-B14F-4D97-AF65-F5344CB8AC3E}">
        <p14:creationId xmlns:p14="http://schemas.microsoft.com/office/powerpoint/2010/main" val="2839543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Getting Started – Typescript Basics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36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		</a:t>
            </a:r>
          </a:p>
          <a:p>
            <a:pPr marL="0" indent="0" algn="ctr">
              <a:buNone/>
            </a:pPr>
            <a:endParaRPr lang="en-MY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097DA8-9595-4C18-8728-100B41FC0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13" y="1499916"/>
            <a:ext cx="7862409" cy="421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734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Getting Started – Typescript Folder Structure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37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664741-DCE4-4CC7-8F7A-D332848CC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895" y="1839640"/>
            <a:ext cx="3619500" cy="4191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666C9A-8A0D-4BEA-9030-0648FEFCA0FE}"/>
              </a:ext>
            </a:extLst>
          </p:cNvPr>
          <p:cNvSpPr txBox="1"/>
          <p:nvPr/>
        </p:nvSpPr>
        <p:spPr>
          <a:xfrm>
            <a:off x="5459730" y="2964249"/>
            <a:ext cx="5367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Stores project dependencies specification and project metadata</a:t>
            </a:r>
            <a:endParaRPr lang="en-MY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B5536-90DA-4CBE-B7D1-E51C329CA062}"/>
              </a:ext>
            </a:extLst>
          </p:cNvPr>
          <p:cNvSpPr txBox="1"/>
          <p:nvPr/>
        </p:nvSpPr>
        <p:spPr>
          <a:xfrm>
            <a:off x="5459730" y="2222757"/>
            <a:ext cx="3734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Stores project dependencies</a:t>
            </a:r>
            <a:endParaRPr lang="en-MY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A49F97-19F4-41FF-AB9B-5BA4EFCCDCC9}"/>
              </a:ext>
            </a:extLst>
          </p:cNvPr>
          <p:cNvSpPr txBox="1"/>
          <p:nvPr/>
        </p:nvSpPr>
        <p:spPr>
          <a:xfrm>
            <a:off x="5459730" y="4167764"/>
            <a:ext cx="5367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Stores Typescript compilation instructions</a:t>
            </a:r>
            <a:endParaRPr lang="en-MY" sz="2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417F3D-D3B0-4E1B-9AE8-F4777D359DBB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2786743" y="4047488"/>
            <a:ext cx="2672987" cy="3511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E64FF1-46D4-45B9-8F5E-07335F2BDF71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912646" y="3379748"/>
            <a:ext cx="2547084" cy="1664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445A47-EBE9-4476-8D93-D17EC62CEFB9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108590" y="2453590"/>
            <a:ext cx="2351140" cy="5026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0276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Getting Started – Typescript Basics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38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3200" dirty="0"/>
              <a:t>Create typescript project + Dependencies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npm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init</a:t>
            </a:r>
            <a:endParaRPr lang="en-MY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MY" sz="2400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MY" sz="3200" dirty="0" err="1">
                <a:solidFill>
                  <a:schemeClr val="bg1">
                    <a:lumMod val="50000"/>
                  </a:schemeClr>
                </a:solidFill>
              </a:rPr>
              <a:t>npm</a:t>
            </a:r>
            <a:r>
              <a:rPr lang="en-MY" sz="3200" dirty="0">
                <a:solidFill>
                  <a:schemeClr val="bg1">
                    <a:lumMod val="50000"/>
                  </a:schemeClr>
                </a:solidFill>
              </a:rPr>
              <a:t> install -D typescript </a:t>
            </a:r>
            <a:r>
              <a:rPr lang="en-MY" sz="3200" dirty="0" err="1">
                <a:solidFill>
                  <a:schemeClr val="bg1">
                    <a:lumMod val="50000"/>
                  </a:schemeClr>
                </a:solidFill>
              </a:rPr>
              <a:t>tslint</a:t>
            </a:r>
            <a:endParaRPr lang="en-MY" sz="3200" dirty="0"/>
          </a:p>
          <a:p>
            <a:r>
              <a:rPr lang="en-US" sz="3200" dirty="0"/>
              <a:t>Configure </a:t>
            </a:r>
            <a:r>
              <a:rPr lang="en-US" sz="3200" dirty="0" err="1"/>
              <a:t>package.json</a:t>
            </a:r>
            <a:endParaRPr lang="en-MY" sz="3200" dirty="0"/>
          </a:p>
          <a:p>
            <a:pPr marL="0" indent="0">
              <a:buNone/>
            </a:pPr>
            <a:r>
              <a:rPr lang="en-US" sz="3200" dirty="0"/>
              <a:t>		</a:t>
            </a:r>
          </a:p>
          <a:p>
            <a:pPr marL="0" indent="0" algn="ctr">
              <a:buNone/>
            </a:pPr>
            <a:endParaRPr lang="en-MY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CBE9EF-3EB4-4A96-871D-07EF991565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2" t="20371" r="14021" b="6467"/>
          <a:stretch/>
        </p:blipFill>
        <p:spPr>
          <a:xfrm>
            <a:off x="318551" y="4167466"/>
            <a:ext cx="11554898" cy="148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590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Getting Started – Typescript Basics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39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3200" dirty="0"/>
              <a:t>Configure </a:t>
            </a:r>
            <a:r>
              <a:rPr lang="en-MY" sz="3200" dirty="0" err="1"/>
              <a:t>tsconfig.json</a:t>
            </a:r>
            <a:endParaRPr lang="en-MY" sz="3200" dirty="0"/>
          </a:p>
          <a:p>
            <a:pPr marL="0" indent="0">
              <a:buNone/>
            </a:pPr>
            <a:r>
              <a:rPr lang="en-US" sz="3200" dirty="0"/>
              <a:t>		</a:t>
            </a:r>
          </a:p>
          <a:p>
            <a:pPr marL="0" indent="0" algn="ctr">
              <a:buNone/>
            </a:pPr>
            <a:endParaRPr lang="en-MY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8E6B22-DE58-4086-985E-CD26B2F9D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895" y="2364832"/>
            <a:ext cx="4617989" cy="39915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F638B60-E84E-4992-8177-C3E96237F087}"/>
              </a:ext>
            </a:extLst>
          </p:cNvPr>
          <p:cNvSpPr/>
          <p:nvPr/>
        </p:nvSpPr>
        <p:spPr>
          <a:xfrm>
            <a:off x="1424614" y="6354246"/>
            <a:ext cx="4296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>
                <a:hlinkClick r:id="rId4"/>
              </a:rPr>
              <a:t>https://www.typescriptlang.org/tsconfig</a:t>
            </a:r>
            <a:endParaRPr lang="en-MY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F071FB-6ACA-4B88-A5FC-AD0E2B086BE6}"/>
              </a:ext>
            </a:extLst>
          </p:cNvPr>
          <p:cNvCxnSpPr/>
          <p:nvPr/>
        </p:nvCxnSpPr>
        <p:spPr>
          <a:xfrm flipV="1">
            <a:off x="5545632" y="5397909"/>
            <a:ext cx="1430593" cy="2654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F173B3-966F-44D4-A88B-6D8A2BA772F2}"/>
              </a:ext>
            </a:extLst>
          </p:cNvPr>
          <p:cNvCxnSpPr/>
          <p:nvPr/>
        </p:nvCxnSpPr>
        <p:spPr>
          <a:xfrm flipV="1">
            <a:off x="5650466" y="4723765"/>
            <a:ext cx="1430593" cy="2654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CA85A6-CE98-43F3-BA8B-AB679F995BE3}"/>
              </a:ext>
            </a:extLst>
          </p:cNvPr>
          <p:cNvCxnSpPr/>
          <p:nvPr/>
        </p:nvCxnSpPr>
        <p:spPr>
          <a:xfrm flipV="1">
            <a:off x="5650465" y="4278908"/>
            <a:ext cx="1430593" cy="2654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1F6F75-27AE-43D0-B3BD-4481BBD8905B}"/>
              </a:ext>
            </a:extLst>
          </p:cNvPr>
          <p:cNvCxnSpPr>
            <a:cxnSpLocks/>
          </p:cNvCxnSpPr>
          <p:nvPr/>
        </p:nvCxnSpPr>
        <p:spPr>
          <a:xfrm flipV="1">
            <a:off x="5545632" y="3207226"/>
            <a:ext cx="1535426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207A7F-D73D-4171-B7B2-4F97EC135F7B}"/>
              </a:ext>
            </a:extLst>
          </p:cNvPr>
          <p:cNvSpPr txBox="1"/>
          <p:nvPr/>
        </p:nvSpPr>
        <p:spPr>
          <a:xfrm>
            <a:off x="7137581" y="2791727"/>
            <a:ext cx="4386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Specific module code generation standards</a:t>
            </a:r>
            <a:endParaRPr lang="en-MY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BCFE1F-6947-4D20-96BA-9F5C525994C6}"/>
              </a:ext>
            </a:extLst>
          </p:cNvPr>
          <p:cNvSpPr txBox="1"/>
          <p:nvPr/>
        </p:nvSpPr>
        <p:spPr>
          <a:xfrm>
            <a:off x="7137581" y="4001294"/>
            <a:ext cx="43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Enable debugger friendly map</a:t>
            </a:r>
            <a:endParaRPr lang="en-MY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2EBEBF-56B5-487D-9549-F992CD055B12}"/>
              </a:ext>
            </a:extLst>
          </p:cNvPr>
          <p:cNvSpPr txBox="1"/>
          <p:nvPr/>
        </p:nvSpPr>
        <p:spPr>
          <a:xfrm>
            <a:off x="7137581" y="4506882"/>
            <a:ext cx="43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Compiled directory</a:t>
            </a:r>
            <a:endParaRPr lang="en-MY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D184F1-E3D4-42DE-B6F0-25E2D2CE56AD}"/>
              </a:ext>
            </a:extLst>
          </p:cNvPr>
          <p:cNvSpPr txBox="1"/>
          <p:nvPr/>
        </p:nvSpPr>
        <p:spPr>
          <a:xfrm>
            <a:off x="7137581" y="5167076"/>
            <a:ext cx="43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Files to compile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35469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Course Overview – Day 3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4</a:t>
            </a:fld>
            <a:endParaRPr lang="en-MY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14C1F7F-2F08-46EE-968A-C0DDF58003D1}"/>
              </a:ext>
            </a:extLst>
          </p:cNvPr>
          <p:cNvSpPr txBox="1">
            <a:spLocks/>
          </p:cNvSpPr>
          <p:nvPr/>
        </p:nvSpPr>
        <p:spPr>
          <a:xfrm>
            <a:off x="732504" y="1688812"/>
            <a:ext cx="5772151" cy="2936875"/>
          </a:xfrm>
          <a:prstGeom prst="rect">
            <a:avLst/>
          </a:prstGeom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React Native </a:t>
            </a:r>
          </a:p>
          <a:p>
            <a:r>
              <a:rPr lang="en-US" dirty="0"/>
              <a:t>Getting Started</a:t>
            </a:r>
          </a:p>
          <a:p>
            <a:r>
              <a:rPr lang="en-US" dirty="0"/>
              <a:t>Layout Basics</a:t>
            </a:r>
          </a:p>
          <a:p>
            <a:r>
              <a:rPr lang="en-US" dirty="0"/>
              <a:t>Components &amp; Navigation Basics</a:t>
            </a:r>
          </a:p>
          <a:p>
            <a:r>
              <a:rPr lang="en-US" dirty="0" err="1"/>
              <a:t>MongoDb</a:t>
            </a:r>
            <a:r>
              <a:rPr lang="en-US" dirty="0"/>
              <a:t> Realm</a:t>
            </a:r>
          </a:p>
          <a:p>
            <a:r>
              <a:rPr lang="en-US" dirty="0"/>
              <a:t>Native Modules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  <a:tabLst>
                <a:tab pos="5472113" algn="l"/>
              </a:tabLst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5F5BDBA-8182-443F-AE5D-881287B00D4A}"/>
              </a:ext>
            </a:extLst>
          </p:cNvPr>
          <p:cNvSpPr txBox="1">
            <a:spLocks/>
          </p:cNvSpPr>
          <p:nvPr/>
        </p:nvSpPr>
        <p:spPr>
          <a:xfrm>
            <a:off x="6096000" y="1688812"/>
            <a:ext cx="5363497" cy="150362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React Native Micro Project</a:t>
            </a:r>
          </a:p>
          <a:p>
            <a:r>
              <a:rPr lang="en-US" dirty="0"/>
              <a:t>Showcase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026" name="Picture 2" descr="Pros and Cons of React Native and Native Apps • Future Mind">
            <a:extLst>
              <a:ext uri="{FF2B5EF4-FFF2-40B4-BE49-F238E27FC236}">
                <a16:creationId xmlns:a16="http://schemas.microsoft.com/office/drawing/2014/main" id="{0796C7BC-0087-42AA-8C4E-D156C560D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25687"/>
            <a:ext cx="2962275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3958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Getting Started – Typescript Basics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40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5475"/>
            <a:ext cx="10515600" cy="2238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Code Structure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Built-in Types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D27FD-7FC6-4939-9DAF-2E7640D069D2}"/>
              </a:ext>
            </a:extLst>
          </p:cNvPr>
          <p:cNvSpPr/>
          <p:nvPr/>
        </p:nvSpPr>
        <p:spPr>
          <a:xfrm>
            <a:off x="3048000" y="25201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hello : string = </a:t>
            </a:r>
            <a:r>
              <a:rPr lang="da-DK" dirty="0">
                <a:solidFill>
                  <a:srgbClr val="A31515"/>
                </a:solidFill>
                <a:latin typeface="Consolas" panose="020B0609020204030204" pitchFamily="49" charset="0"/>
              </a:rPr>
              <a:t>"Hello World"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console.log(hello)</a:t>
            </a:r>
            <a:endParaRPr lang="da-D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A26B332-5DB3-40F7-9718-5ABD0F65DD65}"/>
              </a:ext>
            </a:extLst>
          </p:cNvPr>
          <p:cNvSpPr/>
          <p:nvPr/>
        </p:nvSpPr>
        <p:spPr>
          <a:xfrm rot="16200000">
            <a:off x="5152702" y="1951780"/>
            <a:ext cx="180703" cy="9586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DABDF7-47A0-4C3D-B660-E4A4052ABE01}"/>
              </a:ext>
            </a:extLst>
          </p:cNvPr>
          <p:cNvSpPr txBox="1"/>
          <p:nvPr/>
        </p:nvSpPr>
        <p:spPr>
          <a:xfrm>
            <a:off x="4567868" y="1937129"/>
            <a:ext cx="135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Specify Type</a:t>
            </a:r>
            <a:endParaRPr lang="en-MY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47A1BFA-765F-49B3-8A00-8CDEC0F1D82C}"/>
              </a:ext>
            </a:extLst>
          </p:cNvPr>
          <p:cNvSpPr txBox="1">
            <a:spLocks/>
          </p:cNvSpPr>
          <p:nvPr/>
        </p:nvSpPr>
        <p:spPr>
          <a:xfrm>
            <a:off x="1443789" y="4107250"/>
            <a:ext cx="3319941" cy="1887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number</a:t>
            </a:r>
          </a:p>
          <a:p>
            <a:r>
              <a:rPr lang="en-US" sz="3200" dirty="0"/>
              <a:t>string</a:t>
            </a:r>
          </a:p>
          <a:p>
            <a:r>
              <a:rPr lang="en-US" sz="3200" dirty="0" err="1"/>
              <a:t>boolean</a:t>
            </a: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MY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MY" sz="3200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EFAE973-082C-4E6E-9BFB-499DAA7FE225}"/>
              </a:ext>
            </a:extLst>
          </p:cNvPr>
          <p:cNvSpPr txBox="1">
            <a:spLocks/>
          </p:cNvSpPr>
          <p:nvPr/>
        </p:nvSpPr>
        <p:spPr>
          <a:xfrm>
            <a:off x="4567868" y="4107250"/>
            <a:ext cx="4884177" cy="1887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void</a:t>
            </a:r>
          </a:p>
          <a:p>
            <a:r>
              <a:rPr lang="en-US" sz="3200" dirty="0"/>
              <a:t>null</a:t>
            </a:r>
          </a:p>
          <a:p>
            <a:r>
              <a:rPr lang="en-US" sz="3200" dirty="0"/>
              <a:t>undefined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MY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12617278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Getting Started – Typescript Basics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41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Similar to JavaScript, but we are obligated to go through it</a:t>
            </a:r>
          </a:p>
          <a:p>
            <a:pPr lvl="1"/>
            <a:r>
              <a:rPr lang="en-US" sz="2800" dirty="0"/>
              <a:t>Operators</a:t>
            </a:r>
          </a:p>
          <a:p>
            <a:pPr lvl="1"/>
            <a:r>
              <a:rPr lang="en-US" sz="2800" dirty="0"/>
              <a:t>Conditionals</a:t>
            </a:r>
          </a:p>
          <a:p>
            <a:pPr lvl="1"/>
            <a:r>
              <a:rPr lang="en-US" sz="2800" dirty="0"/>
              <a:t>Loops</a:t>
            </a:r>
          </a:p>
          <a:p>
            <a:pPr lvl="1"/>
            <a:r>
              <a:rPr lang="en-US" sz="2800" dirty="0"/>
              <a:t>Arrays</a:t>
            </a:r>
          </a:p>
          <a:p>
            <a:pPr lvl="1"/>
            <a:r>
              <a:rPr lang="en-US" sz="2800" dirty="0"/>
              <a:t>Modules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1BE632-647E-40F3-A2A1-57EA1A0B56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9"/>
          <a:stretch/>
        </p:blipFill>
        <p:spPr>
          <a:xfrm>
            <a:off x="9352427" y="3090976"/>
            <a:ext cx="2311106" cy="257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637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Getting Started – Typescript Basics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42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Operators</a:t>
            </a:r>
          </a:p>
          <a:p>
            <a:r>
              <a:rPr lang="en-US" sz="3200" dirty="0"/>
              <a:t>Can be classified as</a:t>
            </a:r>
            <a:endParaRPr lang="en-MY" sz="3200" dirty="0"/>
          </a:p>
          <a:p>
            <a:pPr lvl="1"/>
            <a:r>
              <a:rPr lang="en-MY" sz="2800" dirty="0"/>
              <a:t>    Arithmetic operators ( +  -  /  * etc )</a:t>
            </a:r>
          </a:p>
          <a:p>
            <a:pPr lvl="1"/>
            <a:r>
              <a:rPr lang="en-MY" sz="2800" dirty="0"/>
              <a:t>    Comparison operators ( === == &lt; &gt; etc)</a:t>
            </a:r>
          </a:p>
          <a:p>
            <a:pPr lvl="1"/>
            <a:r>
              <a:rPr lang="en-MY" sz="2800" dirty="0"/>
              <a:t>    Logical operators ( &amp;&amp; ||  ! etc)</a:t>
            </a:r>
          </a:p>
          <a:p>
            <a:pPr lvl="1"/>
            <a:r>
              <a:rPr lang="en-MY" sz="2800" dirty="0"/>
              <a:t>    Bitwise operators (  &amp; | &lt;&lt; etc)</a:t>
            </a:r>
          </a:p>
          <a:p>
            <a:pPr lvl="1"/>
            <a:r>
              <a:rPr lang="en-MY" sz="2800" dirty="0"/>
              <a:t>    Assignment operators ( =  += -=  *= etc )</a:t>
            </a:r>
          </a:p>
          <a:p>
            <a:pPr lvl="1"/>
            <a:r>
              <a:rPr lang="en-MY" sz="2800" dirty="0"/>
              <a:t>    Ternary/conditional operator  ( ? : )</a:t>
            </a:r>
          </a:p>
          <a:p>
            <a:pPr lvl="1"/>
            <a:r>
              <a:rPr lang="en-MY" sz="2800" dirty="0"/>
              <a:t>    Concatenation operator ( + )</a:t>
            </a:r>
          </a:p>
        </p:txBody>
      </p:sp>
    </p:spTree>
    <p:extLst>
      <p:ext uri="{BB962C8B-B14F-4D97-AF65-F5344CB8AC3E}">
        <p14:creationId xmlns:p14="http://schemas.microsoft.com/office/powerpoint/2010/main" val="15273387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Getting Started – Typescript Basics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43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Conditionals</a:t>
            </a:r>
          </a:p>
          <a:p>
            <a:pPr lvl="1"/>
            <a:r>
              <a:rPr lang="en-US" dirty="0"/>
              <a:t>if else</a:t>
            </a:r>
          </a:p>
          <a:p>
            <a:pPr lvl="1"/>
            <a:r>
              <a:rPr lang="en-US" dirty="0"/>
              <a:t>switch case</a:t>
            </a:r>
          </a:p>
          <a:p>
            <a:pPr lvl="1"/>
            <a:endParaRPr lang="en-US" dirty="0"/>
          </a:p>
          <a:p>
            <a:r>
              <a:rPr lang="en-US" dirty="0"/>
              <a:t>Loops</a:t>
            </a:r>
          </a:p>
          <a:p>
            <a:pPr lvl="1"/>
            <a:r>
              <a:rPr lang="en-US" sz="2000" dirty="0"/>
              <a:t>while loop</a:t>
            </a:r>
          </a:p>
          <a:p>
            <a:pPr lvl="1"/>
            <a:r>
              <a:rPr lang="en-US" sz="2000" dirty="0"/>
              <a:t>do … while loop</a:t>
            </a:r>
          </a:p>
          <a:p>
            <a:pPr lvl="1"/>
            <a:r>
              <a:rPr lang="en-US" sz="2000" dirty="0"/>
              <a:t>for loop</a:t>
            </a:r>
          </a:p>
          <a:p>
            <a:pPr lvl="2"/>
            <a:r>
              <a:rPr lang="en-US" sz="1600" dirty="0"/>
              <a:t>for … in</a:t>
            </a:r>
          </a:p>
          <a:p>
            <a:pPr lvl="2"/>
            <a:r>
              <a:rPr lang="en-US" sz="1600" dirty="0"/>
              <a:t>for … of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92737A-34A1-456A-B64A-F9FA14272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103" y="2175210"/>
            <a:ext cx="2635085" cy="331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206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Getting Started – Typescript Basics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44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Array / Enumerable</a:t>
            </a:r>
          </a:p>
          <a:p>
            <a:endParaRPr lang="en-US" dirty="0"/>
          </a:p>
          <a:p>
            <a:endParaRPr lang="en-US" sz="2800" dirty="0"/>
          </a:p>
          <a:p>
            <a:r>
              <a:rPr lang="en-US" dirty="0"/>
              <a:t>Tuples</a:t>
            </a:r>
          </a:p>
          <a:p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DF3F7CC-2740-41BE-8DEB-229BB9F5D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220" y="2690541"/>
            <a:ext cx="3816927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let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1080"/>
                </a:solidFill>
                <a:effectLst/>
                <a:latin typeface="Arial Unicode MS"/>
              </a:rPr>
              <a:t>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C6277"/>
                </a:solidFill>
                <a:effectLst/>
                <a:latin typeface="Arial Unicode MS"/>
              </a:rPr>
              <a:t>number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[] = 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98658"/>
                </a:solidFill>
                <a:effectLst/>
                <a:latin typeface="Arial Unicode MS"/>
              </a:rPr>
              <a:t>11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98658"/>
                </a:solidFill>
                <a:effectLst/>
                <a:latin typeface="Arial Unicode MS"/>
              </a:rPr>
              <a:t>22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98658"/>
                </a:solidFill>
                <a:effectLst/>
                <a:latin typeface="Arial Unicode MS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BEF8C11-0395-4C55-94E4-BC03A3E2F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220" y="4084082"/>
            <a:ext cx="589986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let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lang="en-US" altLang="en-US" sz="2000" dirty="0" err="1">
                <a:solidFill>
                  <a:srgbClr val="001080"/>
                </a:solidFill>
                <a:latin typeface="Arial Unicode MS"/>
              </a:rPr>
              <a:t>tmp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: 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C6277"/>
                </a:solidFill>
                <a:effectLst/>
                <a:latin typeface="Arial Unicode MS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C6277"/>
                </a:solidFill>
                <a:effectLst/>
                <a:latin typeface="Arial Unicode MS"/>
              </a:rPr>
              <a:t>bool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err="1">
                <a:solidFill>
                  <a:srgbClr val="001080"/>
                </a:solidFill>
                <a:latin typeface="Arial Unicode MS"/>
              </a:rPr>
              <a:t>tmp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Arial Unicode MS"/>
              </a:rPr>
              <a:t>"hello"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98658"/>
                </a:solidFill>
                <a:effectLst/>
                <a:latin typeface="Arial Unicode MS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solidFill>
                  <a:srgbClr val="001080"/>
                </a:solidFill>
                <a:latin typeface="Arial Unicode MS"/>
              </a:rPr>
              <a:t>tmp</a:t>
            </a:r>
            <a:r>
              <a:rPr lang="en-US" altLang="en-US" sz="2000" dirty="0">
                <a:solidFill>
                  <a:srgbClr val="000000"/>
                </a:solidFill>
                <a:latin typeface="Arial Unicode MS"/>
              </a:rPr>
              <a:t> = [</a:t>
            </a:r>
            <a:r>
              <a:rPr lang="en-US" altLang="en-US" sz="2000" dirty="0">
                <a:solidFill>
                  <a:srgbClr val="A31515"/>
                </a:solidFill>
                <a:latin typeface="Arial Unicode MS"/>
              </a:rPr>
              <a:t>"hello"</a:t>
            </a:r>
            <a:r>
              <a:rPr lang="en-US" altLang="en-US" sz="2000" dirty="0">
                <a:solidFill>
                  <a:srgbClr val="000000"/>
                </a:solidFill>
                <a:latin typeface="Arial Unicode MS"/>
              </a:rPr>
              <a:t>, </a:t>
            </a:r>
            <a:r>
              <a:rPr lang="en-US" altLang="en-US" sz="2000" dirty="0">
                <a:solidFill>
                  <a:srgbClr val="098658"/>
                </a:solidFill>
                <a:latin typeface="Arial Unicode MS"/>
              </a:rPr>
              <a:t>100</a:t>
            </a:r>
            <a:r>
              <a:rPr lang="en-US" altLang="en-US" sz="2000" dirty="0">
                <a:solidFill>
                  <a:srgbClr val="000000"/>
                </a:solidFill>
                <a:latin typeface="Arial Unicode MS"/>
              </a:rPr>
              <a:t>];    </a:t>
            </a:r>
            <a:r>
              <a:rPr lang="en-MY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&lt;-- Throws exception</a:t>
            </a:r>
            <a:endParaRPr lang="en-US" altLang="en-US" sz="2000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1589751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Getting Started – Typescript Basics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45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TypeScript shares the concept the concept </a:t>
            </a:r>
            <a:r>
              <a:rPr lang="en-US" dirty="0"/>
              <a:t>of “M</a:t>
            </a:r>
            <a:r>
              <a:rPr lang="en-US" sz="2800" dirty="0"/>
              <a:t>odules” similar to JavaScript</a:t>
            </a:r>
          </a:p>
          <a:p>
            <a:r>
              <a:rPr lang="en-MY" dirty="0"/>
              <a:t>Files containing a top-level import or export is a module. </a:t>
            </a:r>
          </a:p>
          <a:p>
            <a:r>
              <a:rPr lang="en-MY" dirty="0"/>
              <a:t>Without it, the file is a script with global scope </a:t>
            </a:r>
          </a:p>
          <a:p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D35AFA-6C0B-4759-9BD9-D81DBC458041}"/>
              </a:ext>
            </a:extLst>
          </p:cNvPr>
          <p:cNvSpPr/>
          <p:nvPr/>
        </p:nvSpPr>
        <p:spPr>
          <a:xfrm>
            <a:off x="3566160" y="382623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MY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Database = {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collection: collection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MY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MY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Database</a:t>
            </a:r>
            <a:endParaRPr lang="en-MY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156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Getting Started – Typescript Basics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46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Union Type – Ability to express a variable can be one of several types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Union Type – Value Restrictions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E08EF4-96F0-46A2-B1D4-18ADF132B3FB}"/>
              </a:ext>
            </a:extLst>
          </p:cNvPr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value : String | number = </a:t>
            </a:r>
            <a:r>
              <a:rPr lang="en-MY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MY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value = </a:t>
            </a:r>
            <a:r>
              <a:rPr lang="en-MY" dirty="0">
                <a:solidFill>
                  <a:srgbClr val="A31515"/>
                </a:solidFill>
                <a:latin typeface="Consolas" panose="020B0609020204030204" pitchFamily="49" charset="0"/>
              </a:rPr>
              <a:t>"test"</a:t>
            </a:r>
            <a:endParaRPr lang="en-MY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value = </a:t>
            </a:r>
            <a:r>
              <a:rPr lang="en-MY" dirty="0">
                <a:solidFill>
                  <a:srgbClr val="0000FF"/>
                </a:solidFill>
                <a:latin typeface="Consolas" panose="020B0609020204030204" pitchFamily="49" charset="0"/>
              </a:rPr>
              <a:t>true     </a:t>
            </a:r>
            <a:r>
              <a:rPr lang="en-MY" dirty="0">
                <a:solidFill>
                  <a:srgbClr val="FF0000"/>
                </a:solidFill>
                <a:latin typeface="Consolas" panose="020B0609020204030204" pitchFamily="49" charset="0"/>
              </a:rPr>
              <a:t>&lt;-- Throws exception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C55801-DA5D-4743-8C51-A6AC799CCCB4}"/>
              </a:ext>
            </a:extLst>
          </p:cNvPr>
          <p:cNvSpPr/>
          <p:nvPr/>
        </p:nvSpPr>
        <p:spPr>
          <a:xfrm>
            <a:off x="3048000" y="488166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value : </a:t>
            </a:r>
            <a:r>
              <a:rPr lang="en-MY" dirty="0">
                <a:solidFill>
                  <a:srgbClr val="A31515"/>
                </a:solidFill>
                <a:latin typeface="Consolas" panose="020B0609020204030204" pitchFamily="49" charset="0"/>
              </a:rPr>
              <a:t>"ABC"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| </a:t>
            </a:r>
            <a:r>
              <a:rPr lang="en-MY" dirty="0">
                <a:solidFill>
                  <a:srgbClr val="A31515"/>
                </a:solidFill>
                <a:latin typeface="Consolas" panose="020B0609020204030204" pitchFamily="49" charset="0"/>
              </a:rPr>
              <a:t>"DEF"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| </a:t>
            </a:r>
            <a:r>
              <a:rPr lang="en-MY" dirty="0">
                <a:solidFill>
                  <a:srgbClr val="098658"/>
                </a:solidFill>
                <a:latin typeface="Consolas" panose="020B0609020204030204" pitchFamily="49" charset="0"/>
              </a:rPr>
              <a:t>1234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MY" dirty="0">
                <a:solidFill>
                  <a:srgbClr val="098658"/>
                </a:solidFill>
                <a:latin typeface="Consolas" panose="020B0609020204030204" pitchFamily="49" charset="0"/>
              </a:rPr>
              <a:t>1234</a:t>
            </a:r>
            <a:endParaRPr lang="en-MY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value = </a:t>
            </a:r>
            <a:r>
              <a:rPr lang="en-MY" dirty="0">
                <a:solidFill>
                  <a:srgbClr val="A31515"/>
                </a:solidFill>
                <a:latin typeface="Consolas" panose="020B0609020204030204" pitchFamily="49" charset="0"/>
              </a:rPr>
              <a:t>"ABC"</a:t>
            </a:r>
            <a:endParaRPr lang="en-MY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value = </a:t>
            </a:r>
            <a:r>
              <a:rPr lang="en-MY" dirty="0">
                <a:solidFill>
                  <a:srgbClr val="A31515"/>
                </a:solidFill>
                <a:latin typeface="Consolas" panose="020B0609020204030204" pitchFamily="49" charset="0"/>
              </a:rPr>
              <a:t>"A"      &lt;-- Throws exception</a:t>
            </a:r>
            <a:endParaRPr lang="en-MY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8331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Getting Started – Typescript Basics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47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Interface vs Type</a:t>
            </a:r>
            <a:endParaRPr lang="en-MY" sz="3200" dirty="0"/>
          </a:p>
          <a:p>
            <a:r>
              <a:rPr lang="en-US" sz="3200" dirty="0"/>
              <a:t>Interface with same name will automatically merged</a:t>
            </a:r>
          </a:p>
          <a:p>
            <a:r>
              <a:rPr lang="en-US" sz="3200" dirty="0"/>
              <a:t>Type with same name will throw an exception</a:t>
            </a:r>
          </a:p>
          <a:p>
            <a:r>
              <a:rPr lang="en-US" sz="3200" dirty="0"/>
              <a:t>Interface supports inheritance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53E7EC-4613-4603-9EEA-426F552B100B}"/>
              </a:ext>
            </a:extLst>
          </p:cNvPr>
          <p:cNvSpPr/>
          <p:nvPr/>
        </p:nvSpPr>
        <p:spPr>
          <a:xfrm>
            <a:off x="6535379" y="4111129"/>
            <a:ext cx="32348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Message = {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id : string,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content : string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MY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8F66FE-7D13-4B9D-8B74-FE88F057136F}"/>
              </a:ext>
            </a:extLst>
          </p:cNvPr>
          <p:cNvSpPr/>
          <p:nvPr/>
        </p:nvSpPr>
        <p:spPr>
          <a:xfrm>
            <a:off x="2202119" y="4111128"/>
            <a:ext cx="29693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Message {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id : string,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content : string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MY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8186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Getting Started – Typescript Basics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48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err="1"/>
              <a:t>enum</a:t>
            </a:r>
            <a:r>
              <a:rPr lang="en-US" sz="3200" dirty="0"/>
              <a:t> not available in JavaScript</a:t>
            </a:r>
          </a:p>
          <a:p>
            <a:r>
              <a:rPr lang="en-US" sz="3200" dirty="0"/>
              <a:t>Typescript </a:t>
            </a:r>
            <a:r>
              <a:rPr lang="en-US" sz="3200" dirty="0" err="1"/>
              <a:t>enum</a:t>
            </a:r>
            <a:r>
              <a:rPr lang="en-US" sz="3200" dirty="0"/>
              <a:t> are initialized as 0 by default</a:t>
            </a:r>
          </a:p>
          <a:p>
            <a:r>
              <a:rPr lang="en-US" sz="3200" dirty="0"/>
              <a:t>Auto-increment for each member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DE3103-28D1-4541-810E-DCED001150BA}"/>
              </a:ext>
            </a:extLst>
          </p:cNvPr>
          <p:cNvSpPr/>
          <p:nvPr/>
        </p:nvSpPr>
        <p:spPr>
          <a:xfrm>
            <a:off x="1102895" y="3961170"/>
            <a:ext cx="39045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Quality {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MY" dirty="0">
                <a:solidFill>
                  <a:srgbClr val="098658"/>
                </a:solidFill>
                <a:latin typeface="Consolas" panose="020B0609020204030204" pitchFamily="49" charset="0"/>
              </a:rPr>
              <a:t>Low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MY" dirty="0">
                <a:solidFill>
                  <a:srgbClr val="098658"/>
                </a:solidFill>
                <a:latin typeface="Consolas" panose="020B0609020204030204" pitchFamily="49" charset="0"/>
              </a:rPr>
              <a:t>Medium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MY" dirty="0">
                <a:solidFill>
                  <a:srgbClr val="098658"/>
                </a:solidFill>
                <a:latin typeface="Consolas" panose="020B0609020204030204" pitchFamily="49" charset="0"/>
              </a:rPr>
              <a:t>High</a:t>
            </a:r>
            <a:endParaRPr lang="en-MY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MY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q: Quality = 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Quality.</a:t>
            </a:r>
            <a:r>
              <a:rPr lang="en-MY" dirty="0" err="1">
                <a:solidFill>
                  <a:srgbClr val="098658"/>
                </a:solidFill>
                <a:latin typeface="Consolas" panose="020B0609020204030204" pitchFamily="49" charset="0"/>
              </a:rPr>
              <a:t>Low</a:t>
            </a:r>
            <a:endParaRPr lang="en-MY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51BA7D-1EC9-483C-8ACA-0141319228FF}"/>
              </a:ext>
            </a:extLst>
          </p:cNvPr>
          <p:cNvSpPr/>
          <p:nvPr/>
        </p:nvSpPr>
        <p:spPr>
          <a:xfrm>
            <a:off x="5757626" y="3988969"/>
            <a:ext cx="39045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Quality {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MY" dirty="0">
                <a:solidFill>
                  <a:srgbClr val="098658"/>
                </a:solidFill>
                <a:latin typeface="Consolas" panose="020B0609020204030204" pitchFamily="49" charset="0"/>
              </a:rPr>
              <a:t>Low = 10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MY" dirty="0">
                <a:solidFill>
                  <a:srgbClr val="098658"/>
                </a:solidFill>
                <a:latin typeface="Consolas" panose="020B0609020204030204" pitchFamily="49" charset="0"/>
              </a:rPr>
              <a:t>Medium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MY" dirty="0">
                <a:solidFill>
                  <a:srgbClr val="098658"/>
                </a:solidFill>
                <a:latin typeface="Consolas" panose="020B0609020204030204" pitchFamily="49" charset="0"/>
              </a:rPr>
              <a:t>High</a:t>
            </a:r>
            <a:endParaRPr lang="en-MY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MY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q: Quality = 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Quality.</a:t>
            </a:r>
            <a:r>
              <a:rPr lang="en-MY" dirty="0" err="1">
                <a:solidFill>
                  <a:srgbClr val="098658"/>
                </a:solidFill>
                <a:latin typeface="Consolas" panose="020B0609020204030204" pitchFamily="49" charset="0"/>
              </a:rPr>
              <a:t>Low</a:t>
            </a:r>
            <a:endParaRPr lang="en-MY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9945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Getting Started – Typescript Basics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49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Classes in Typescript can have access modifiers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B46D8F-F8A1-4EB7-83A6-6BADC4D7072C}"/>
              </a:ext>
            </a:extLst>
          </p:cNvPr>
          <p:cNvSpPr/>
          <p:nvPr/>
        </p:nvSpPr>
        <p:spPr>
          <a:xfrm>
            <a:off x="1435509" y="2479248"/>
            <a:ext cx="932098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MY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MY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Product {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MY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id: number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MY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description: string</a:t>
            </a:r>
          </a:p>
          <a:p>
            <a:b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MY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(props : {id: number, description: string}){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MY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.id = props.id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MY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.description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props.description</a:t>
            </a:r>
            <a:endParaRPr lang="en-MY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MY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= () : string </a:t>
            </a:r>
            <a:r>
              <a:rPr lang="en-MY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MY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MY" dirty="0">
                <a:solidFill>
                  <a:srgbClr val="A31515"/>
                </a:solidFill>
                <a:latin typeface="Consolas" panose="020B0609020204030204" pitchFamily="49" charset="0"/>
              </a:rPr>
              <a:t>`Product - id : </a:t>
            </a:r>
            <a:r>
              <a:rPr lang="en-MY" dirty="0">
                <a:solidFill>
                  <a:srgbClr val="0000FF"/>
                </a:solidFill>
                <a:latin typeface="Consolas" panose="020B0609020204030204" pitchFamily="49" charset="0"/>
              </a:rPr>
              <a:t>${this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.id</a:t>
            </a:r>
            <a:r>
              <a:rPr lang="en-MY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MY" dirty="0">
                <a:solidFill>
                  <a:srgbClr val="A31515"/>
                </a:solidFill>
                <a:latin typeface="Consolas" panose="020B0609020204030204" pitchFamily="49" charset="0"/>
              </a:rPr>
              <a:t>, </a:t>
            </a:r>
            <a:r>
              <a:rPr lang="en-MY" dirty="0" err="1">
                <a:solidFill>
                  <a:srgbClr val="A31515"/>
                </a:solidFill>
                <a:latin typeface="Consolas" panose="020B0609020204030204" pitchFamily="49" charset="0"/>
              </a:rPr>
              <a:t>desc</a:t>
            </a:r>
            <a:r>
              <a:rPr lang="en-MY" dirty="0">
                <a:solidFill>
                  <a:srgbClr val="A31515"/>
                </a:solidFill>
                <a:latin typeface="Consolas" panose="020B0609020204030204" pitchFamily="49" charset="0"/>
              </a:rPr>
              <a:t> : </a:t>
            </a:r>
            <a:r>
              <a:rPr lang="en-MY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MY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.description</a:t>
            </a:r>
            <a:r>
              <a:rPr lang="en-MY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MY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MY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16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Tool Requirements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72BB7-DAE3-4175-B837-A8F729128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93895"/>
            <a:ext cx="10515599" cy="4249973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Visual Studio Code </a:t>
            </a:r>
            <a:r>
              <a:rPr lang="en-US" dirty="0">
                <a:hlinkClick r:id="rId2"/>
              </a:rPr>
              <a:t>https://code.visualstudio.com/</a:t>
            </a:r>
            <a:endParaRPr lang="en-US" dirty="0"/>
          </a:p>
          <a:p>
            <a:r>
              <a:rPr lang="en-US" dirty="0"/>
              <a:t>Node 14 LTS or Latest </a:t>
            </a:r>
            <a:r>
              <a:rPr lang="en-US" dirty="0">
                <a:hlinkClick r:id="rId3"/>
              </a:rPr>
              <a:t>https://nodejs.org/en/</a:t>
            </a:r>
            <a:endParaRPr lang="en-US" dirty="0"/>
          </a:p>
          <a:p>
            <a:r>
              <a:rPr lang="en-US" dirty="0"/>
              <a:t>Android SDK and relevant compiler toolchain</a:t>
            </a:r>
          </a:p>
          <a:p>
            <a:r>
              <a:rPr lang="en-US" dirty="0"/>
              <a:t>Android Studio</a:t>
            </a:r>
          </a:p>
          <a:p>
            <a:r>
              <a:rPr lang="en-US" dirty="0"/>
              <a:t>Android Emulation Tool</a:t>
            </a:r>
          </a:p>
          <a:p>
            <a:r>
              <a:rPr lang="en-US" dirty="0"/>
              <a:t>Git Tool</a:t>
            </a:r>
          </a:p>
          <a:p>
            <a:endParaRPr lang="en-US" dirty="0"/>
          </a:p>
          <a:p>
            <a:r>
              <a:rPr lang="en-US" dirty="0"/>
              <a:t>Source code can be found @ </a:t>
            </a:r>
            <a:r>
              <a:rPr lang="en-MY" dirty="0">
                <a:hlinkClick r:id="rId4"/>
              </a:rPr>
              <a:t>https://github.com/incompetent-tester/SUTS-SC-FSJSF</a:t>
            </a:r>
            <a:endParaRPr lang="en-MY" dirty="0"/>
          </a:p>
          <a:p>
            <a:endParaRPr lang="en-MY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5</a:t>
            </a:fld>
            <a:endParaRPr lang="en-MY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788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Getting Started – Typescript Basics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50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MY" sz="3200" dirty="0"/>
              <a:t>TypeScript supports asynchronous functions inline with ES7 with “async/await” keywords</a:t>
            </a:r>
          </a:p>
          <a:p>
            <a:r>
              <a:rPr lang="en-US" sz="3200" dirty="0"/>
              <a:t>B</a:t>
            </a:r>
            <a:r>
              <a:rPr lang="en-MY" sz="3200" dirty="0" err="1"/>
              <a:t>etter</a:t>
            </a:r>
            <a:r>
              <a:rPr lang="en-MY" sz="3200" dirty="0"/>
              <a:t> readability than “then/catch” statement</a:t>
            </a:r>
          </a:p>
          <a:p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7AD15D-7AF6-47B2-97A3-0F2C77992F7F}"/>
              </a:ext>
            </a:extLst>
          </p:cNvPr>
          <p:cNvSpPr/>
          <p:nvPr/>
        </p:nvSpPr>
        <p:spPr>
          <a:xfrm>
            <a:off x="3165787" y="400129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MY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() </a:t>
            </a:r>
            <a:r>
              <a:rPr lang="en-MY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MY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client.connect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client.db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MY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MY" dirty="0" err="1">
                <a:solidFill>
                  <a:srgbClr val="A31515"/>
                </a:solidFill>
                <a:latin typeface="Consolas" panose="020B0609020204030204" pitchFamily="49" charset="0"/>
              </a:rPr>
              <a:t>short_course</a:t>
            </a:r>
            <a:r>
              <a:rPr lang="en-MY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_collection = 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db.collection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MY" dirty="0">
                <a:solidFill>
                  <a:srgbClr val="A31515"/>
                </a:solidFill>
                <a:latin typeface="Consolas" panose="020B0609020204030204" pitchFamily="49" charset="0"/>
              </a:rPr>
              <a:t>'raw'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MY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9526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Webpack - Basics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51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MY" sz="3200" dirty="0"/>
              <a:t>Webpack is can be used to </a:t>
            </a:r>
          </a:p>
          <a:p>
            <a:pPr lvl="1"/>
            <a:r>
              <a:rPr lang="en-MY" sz="2800" dirty="0"/>
              <a:t>Compile JavaScript or</a:t>
            </a:r>
          </a:p>
          <a:p>
            <a:pPr lvl="1"/>
            <a:r>
              <a:rPr lang="en-MY" sz="2800" dirty="0" err="1"/>
              <a:t>Transpile</a:t>
            </a:r>
            <a:r>
              <a:rPr lang="en-MY" sz="2800" dirty="0"/>
              <a:t> Typescript</a:t>
            </a:r>
          </a:p>
          <a:p>
            <a:r>
              <a:rPr lang="en-US" sz="3200" dirty="0"/>
              <a:t>P</a:t>
            </a:r>
            <a:r>
              <a:rPr lang="en-MY" sz="3200" dirty="0" err="1"/>
              <a:t>owerful</a:t>
            </a:r>
            <a:r>
              <a:rPr lang="en-MY" sz="3200" dirty="0"/>
              <a:t> tool that works with varies bundlers</a:t>
            </a:r>
          </a:p>
          <a:p>
            <a:pPr lvl="1"/>
            <a:r>
              <a:rPr lang="en-US" sz="2800" dirty="0" err="1"/>
              <a:t>ts</a:t>
            </a:r>
            <a:r>
              <a:rPr lang="en-US" sz="2800" dirty="0"/>
              <a:t>-loader </a:t>
            </a:r>
          </a:p>
          <a:p>
            <a:pPr lvl="1"/>
            <a:r>
              <a:rPr lang="en-US" sz="2800" dirty="0" err="1"/>
              <a:t>uglify</a:t>
            </a:r>
            <a:r>
              <a:rPr lang="en-US" sz="2800" dirty="0"/>
              <a:t>-webpack-plugin</a:t>
            </a:r>
          </a:p>
          <a:p>
            <a:pPr lvl="1"/>
            <a:r>
              <a:rPr lang="en-US" sz="2800" dirty="0"/>
              <a:t>sass-loader</a:t>
            </a:r>
          </a:p>
          <a:p>
            <a:pPr marL="0" indent="0">
              <a:buNone/>
            </a:pPr>
            <a:endParaRPr lang="en-MY" sz="32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42886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Webpack - Basics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52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MY" sz="3200" dirty="0"/>
          </a:p>
          <a:p>
            <a:pPr lvl="1"/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FDCDE8-6410-4940-A076-7CB7091A67E7}"/>
              </a:ext>
            </a:extLst>
          </p:cNvPr>
          <p:cNvSpPr/>
          <p:nvPr/>
        </p:nvSpPr>
        <p:spPr>
          <a:xfrm>
            <a:off x="6096000" y="1616025"/>
            <a:ext cx="6096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MY" sz="1600" dirty="0">
                <a:solidFill>
                  <a:srgbClr val="000000"/>
                </a:solidFill>
                <a:latin typeface="Consolas" panose="020B0609020204030204" pitchFamily="49" charset="0"/>
              </a:rPr>
              <a:t> path = require(</a:t>
            </a:r>
            <a:r>
              <a:rPr lang="en-MY" sz="1600" dirty="0">
                <a:solidFill>
                  <a:srgbClr val="A31515"/>
                </a:solidFill>
                <a:latin typeface="Consolas" panose="020B0609020204030204" pitchFamily="49" charset="0"/>
              </a:rPr>
              <a:t>'path'</a:t>
            </a:r>
            <a:r>
              <a:rPr lang="en-MY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MY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module.exports</a:t>
            </a:r>
            <a:r>
              <a:rPr lang="en-MY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MY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entry: </a:t>
            </a:r>
            <a:r>
              <a:rPr lang="en-MY" sz="160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n-MY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MY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MY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index.ts</a:t>
            </a:r>
            <a:r>
              <a:rPr lang="en-MY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MY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MY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MY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devtool</a:t>
            </a:r>
            <a:r>
              <a:rPr lang="en-MY" sz="16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MY" sz="1600" dirty="0">
                <a:solidFill>
                  <a:srgbClr val="A31515"/>
                </a:solidFill>
                <a:latin typeface="Consolas" panose="020B0609020204030204" pitchFamily="49" charset="0"/>
              </a:rPr>
              <a:t>'inline-source-map'</a:t>
            </a:r>
            <a:r>
              <a:rPr lang="en-MY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MY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module: {</a:t>
            </a:r>
          </a:p>
          <a:p>
            <a:r>
              <a:rPr lang="en-MY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rules: [{</a:t>
            </a:r>
          </a:p>
          <a:p>
            <a:r>
              <a:rPr lang="en-MY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test:</a:t>
            </a:r>
            <a:r>
              <a:rPr lang="en-MY" sz="1600" dirty="0">
                <a:solidFill>
                  <a:srgbClr val="811F3F"/>
                </a:solidFill>
                <a:latin typeface="Consolas" panose="020B0609020204030204" pitchFamily="49" charset="0"/>
              </a:rPr>
              <a:t> /\.</a:t>
            </a:r>
            <a:r>
              <a:rPr lang="en-MY" sz="1600" dirty="0" err="1">
                <a:solidFill>
                  <a:srgbClr val="811F3F"/>
                </a:solidFill>
                <a:latin typeface="Consolas" panose="020B0609020204030204" pitchFamily="49" charset="0"/>
              </a:rPr>
              <a:t>tsx</a:t>
            </a:r>
            <a:r>
              <a:rPr lang="en-MY" sz="16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MY" sz="1600" dirty="0">
                <a:solidFill>
                  <a:srgbClr val="0000FF"/>
                </a:solidFill>
                <a:latin typeface="Consolas" panose="020B0609020204030204" pitchFamily="49" charset="0"/>
              </a:rPr>
              <a:t>$</a:t>
            </a:r>
            <a:r>
              <a:rPr lang="en-MY" sz="1600" dirty="0">
                <a:solidFill>
                  <a:srgbClr val="811F3F"/>
                </a:solidFill>
                <a:latin typeface="Consolas" panose="020B0609020204030204" pitchFamily="49" charset="0"/>
              </a:rPr>
              <a:t>/</a:t>
            </a:r>
            <a:r>
              <a:rPr lang="en-MY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MY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use: </a:t>
            </a:r>
            <a:r>
              <a:rPr lang="en-MY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MY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ts</a:t>
            </a:r>
            <a:r>
              <a:rPr lang="en-MY" sz="1600" dirty="0">
                <a:solidFill>
                  <a:srgbClr val="A31515"/>
                </a:solidFill>
                <a:latin typeface="Consolas" panose="020B0609020204030204" pitchFamily="49" charset="0"/>
              </a:rPr>
              <a:t>-loader'</a:t>
            </a:r>
            <a:r>
              <a:rPr lang="en-MY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MY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exclude:</a:t>
            </a:r>
            <a:r>
              <a:rPr lang="en-MY" sz="1600" dirty="0">
                <a:solidFill>
                  <a:srgbClr val="811F3F"/>
                </a:solidFill>
                <a:latin typeface="Consolas" panose="020B0609020204030204" pitchFamily="49" charset="0"/>
              </a:rPr>
              <a:t> /</a:t>
            </a:r>
            <a:r>
              <a:rPr lang="en-MY" sz="1600" dirty="0" err="1">
                <a:solidFill>
                  <a:srgbClr val="811F3F"/>
                </a:solidFill>
                <a:latin typeface="Consolas" panose="020B0609020204030204" pitchFamily="49" charset="0"/>
              </a:rPr>
              <a:t>node_modules</a:t>
            </a:r>
            <a:r>
              <a:rPr lang="en-MY" sz="1600" dirty="0">
                <a:solidFill>
                  <a:srgbClr val="811F3F"/>
                </a:solidFill>
                <a:latin typeface="Consolas" panose="020B0609020204030204" pitchFamily="49" charset="0"/>
              </a:rPr>
              <a:t>/</a:t>
            </a:r>
            <a:endParaRPr lang="en-MY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MY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}]</a:t>
            </a:r>
          </a:p>
          <a:p>
            <a:r>
              <a:rPr lang="en-MY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},</a:t>
            </a:r>
          </a:p>
          <a:p>
            <a:r>
              <a:rPr lang="en-MY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resolve: {</a:t>
            </a:r>
          </a:p>
          <a:p>
            <a:r>
              <a:rPr lang="en-MY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extensions: [</a:t>
            </a:r>
            <a:r>
              <a:rPr lang="en-MY" sz="1600" dirty="0">
                <a:solidFill>
                  <a:srgbClr val="A31515"/>
                </a:solidFill>
                <a:latin typeface="Consolas" panose="020B0609020204030204" pitchFamily="49" charset="0"/>
              </a:rPr>
              <a:t>'.</a:t>
            </a:r>
            <a:r>
              <a:rPr lang="en-MY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ts</a:t>
            </a:r>
            <a:r>
              <a:rPr lang="en-MY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MY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MY" sz="1600" dirty="0">
                <a:solidFill>
                  <a:srgbClr val="A31515"/>
                </a:solidFill>
                <a:latin typeface="Consolas" panose="020B0609020204030204" pitchFamily="49" charset="0"/>
              </a:rPr>
              <a:t>'.</a:t>
            </a:r>
            <a:r>
              <a:rPr lang="en-MY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js</a:t>
            </a:r>
            <a:r>
              <a:rPr lang="en-MY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MY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MY" sz="1600" dirty="0">
                <a:solidFill>
                  <a:srgbClr val="A31515"/>
                </a:solidFill>
                <a:latin typeface="Consolas" panose="020B0609020204030204" pitchFamily="49" charset="0"/>
              </a:rPr>
              <a:t>'.</a:t>
            </a:r>
            <a:r>
              <a:rPr lang="en-MY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tsx</a:t>
            </a:r>
            <a:r>
              <a:rPr lang="en-MY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MY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MY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},</a:t>
            </a:r>
          </a:p>
          <a:p>
            <a:r>
              <a:rPr lang="en-MY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output: {</a:t>
            </a:r>
          </a:p>
          <a:p>
            <a:r>
              <a:rPr lang="en-MY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filename: </a:t>
            </a:r>
            <a:r>
              <a:rPr lang="en-MY" sz="1600" dirty="0">
                <a:solidFill>
                  <a:srgbClr val="A31515"/>
                </a:solidFill>
                <a:latin typeface="Consolas" panose="020B0609020204030204" pitchFamily="49" charset="0"/>
              </a:rPr>
              <a:t>'bundle.js'</a:t>
            </a:r>
            <a:r>
              <a:rPr lang="en-MY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MY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path: </a:t>
            </a:r>
            <a:r>
              <a:rPr lang="en-MY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path.resolve</a:t>
            </a:r>
            <a:r>
              <a:rPr lang="en-MY" sz="1600" dirty="0">
                <a:solidFill>
                  <a:srgbClr val="000000"/>
                </a:solidFill>
                <a:latin typeface="Consolas" panose="020B0609020204030204" pitchFamily="49" charset="0"/>
              </a:rPr>
              <a:t>(__</a:t>
            </a:r>
            <a:r>
              <a:rPr lang="en-MY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dirname</a:t>
            </a:r>
            <a:r>
              <a:rPr lang="en-MY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MY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MY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dist</a:t>
            </a:r>
            <a:r>
              <a:rPr lang="en-MY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MY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MY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MY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MY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3383A10-4C5C-4DFB-BE90-0B27E59E4963}"/>
              </a:ext>
            </a:extLst>
          </p:cNvPr>
          <p:cNvSpPr txBox="1">
            <a:spLocks/>
          </p:cNvSpPr>
          <p:nvPr/>
        </p:nvSpPr>
        <p:spPr>
          <a:xfrm>
            <a:off x="838200" y="1694770"/>
            <a:ext cx="5105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Webpack Config File Sample</a:t>
            </a:r>
          </a:p>
          <a:p>
            <a:r>
              <a:rPr lang="en-US" sz="3200" dirty="0"/>
              <a:t>Defines compilation instruction</a:t>
            </a:r>
          </a:p>
          <a:p>
            <a:r>
              <a:rPr lang="en-US" sz="3200" dirty="0"/>
              <a:t>Defines loader to be used</a:t>
            </a:r>
          </a:p>
          <a:p>
            <a:r>
              <a:rPr lang="en-US" sz="3200" dirty="0"/>
              <a:t>Defines compilation output</a:t>
            </a:r>
            <a:endParaRPr lang="en-US" sz="2800" dirty="0"/>
          </a:p>
          <a:p>
            <a:pPr marL="0" indent="0">
              <a:buFont typeface="Arial" panose="020B0604020202020204" pitchFamily="34" charset="0"/>
              <a:buNone/>
            </a:pPr>
            <a:endParaRPr lang="en-MY" sz="32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98958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Webpack - Basics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53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6782C2-C486-4C65-A4F9-0201FE102025}"/>
              </a:ext>
            </a:extLst>
          </p:cNvPr>
          <p:cNvSpPr txBox="1"/>
          <p:nvPr/>
        </p:nvSpPr>
        <p:spPr>
          <a:xfrm>
            <a:off x="4377813" y="1905506"/>
            <a:ext cx="34363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DEMO</a:t>
            </a:r>
          </a:p>
          <a:p>
            <a:pPr algn="ctr"/>
            <a:r>
              <a:rPr lang="en-US" sz="9600" dirty="0"/>
              <a:t>P1</a:t>
            </a:r>
            <a:endParaRPr lang="en-MY" sz="9600" dirty="0"/>
          </a:p>
        </p:txBody>
      </p:sp>
    </p:spTree>
    <p:extLst>
      <p:ext uri="{BB962C8B-B14F-4D97-AF65-F5344CB8AC3E}">
        <p14:creationId xmlns:p14="http://schemas.microsoft.com/office/powerpoint/2010/main" val="33450412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54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6782C2-C486-4C65-A4F9-0201FE102025}"/>
              </a:ext>
            </a:extLst>
          </p:cNvPr>
          <p:cNvSpPr txBox="1"/>
          <p:nvPr/>
        </p:nvSpPr>
        <p:spPr>
          <a:xfrm>
            <a:off x="4377813" y="1905506"/>
            <a:ext cx="34363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End of</a:t>
            </a:r>
          </a:p>
          <a:p>
            <a:pPr algn="ctr"/>
            <a:r>
              <a:rPr lang="en-US" sz="9600" dirty="0"/>
              <a:t>Slide</a:t>
            </a:r>
            <a:endParaRPr lang="en-MY" sz="9600" dirty="0"/>
          </a:p>
        </p:txBody>
      </p:sp>
    </p:spTree>
    <p:extLst>
      <p:ext uri="{BB962C8B-B14F-4D97-AF65-F5344CB8AC3E}">
        <p14:creationId xmlns:p14="http://schemas.microsoft.com/office/powerpoint/2010/main" val="4067077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Learning Outcome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6</a:t>
            </a:fld>
            <a:endParaRPr lang="en-MY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88E0FC-9E01-47A3-8D84-179CF76D7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6128"/>
          </a:xfrm>
        </p:spPr>
        <p:txBody>
          <a:bodyPr/>
          <a:lstStyle/>
          <a:p>
            <a:r>
              <a:rPr lang="en-US" dirty="0"/>
              <a:t>Understanding the roles of Full-stack development</a:t>
            </a:r>
          </a:p>
          <a:p>
            <a:r>
              <a:rPr lang="en-US" dirty="0"/>
              <a:t>Learning and applying Typescript</a:t>
            </a:r>
          </a:p>
          <a:p>
            <a:r>
              <a:rPr lang="en-US" dirty="0"/>
              <a:t>Exposure to Typescript Development Tools and Workflow</a:t>
            </a:r>
          </a:p>
          <a:p>
            <a:r>
              <a:rPr lang="en-US" dirty="0"/>
              <a:t>Understanding and applying JavaScript framework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83000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dirty="0"/>
              <a:t>Introduction - Scenarios for Building full stack application</a:t>
            </a:r>
            <a:br>
              <a:rPr lang="en-US" dirty="0"/>
            </a:b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7</a:t>
            </a:fld>
            <a:endParaRPr lang="en-MY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B3CA54-DB39-463B-A92E-5F47D6283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9695" cy="4351338"/>
          </a:xfrm>
        </p:spPr>
        <p:txBody>
          <a:bodyPr/>
          <a:lstStyle/>
          <a:p>
            <a:pPr algn="just"/>
            <a:r>
              <a:rPr lang="en-MY" dirty="0"/>
              <a:t>Enterprises are pushing forward on full stack development to save on their development cost </a:t>
            </a:r>
          </a:p>
          <a:p>
            <a:pPr algn="just"/>
            <a:r>
              <a:rPr lang="en-MY" dirty="0"/>
              <a:t>But is it all that is – just to reduce the expenditure on building a web application?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0089A8-BCD9-4CF0-AD6E-DB3501FEF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828" y="1641157"/>
            <a:ext cx="50596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35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dirty="0"/>
              <a:t>Introduction - Scenarios for Building full stack application</a:t>
            </a:r>
            <a:br>
              <a:rPr lang="en-US" dirty="0"/>
            </a:b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8</a:t>
            </a:fld>
            <a:endParaRPr lang="en-MY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B3CA54-DB39-463B-A92E-5F47D6283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Reasons for full stack software development for your next project</a:t>
            </a:r>
          </a:p>
          <a:p>
            <a:pPr lvl="1"/>
            <a:r>
              <a:rPr lang="en-US" dirty="0"/>
              <a:t>B</a:t>
            </a:r>
            <a:r>
              <a:rPr lang="en-MY" dirty="0" err="1"/>
              <a:t>etter</a:t>
            </a:r>
            <a:r>
              <a:rPr lang="en-MY" dirty="0"/>
              <a:t> team management</a:t>
            </a:r>
          </a:p>
          <a:p>
            <a:pPr lvl="1"/>
            <a:r>
              <a:rPr lang="en-US" dirty="0"/>
              <a:t>Cost-effective development</a:t>
            </a:r>
          </a:p>
          <a:p>
            <a:pPr lvl="1"/>
            <a:r>
              <a:rPr lang="en-US" dirty="0"/>
              <a:t>Multiple technology expertise</a:t>
            </a:r>
          </a:p>
          <a:p>
            <a:pPr lvl="1"/>
            <a:r>
              <a:rPr lang="en-US" dirty="0"/>
              <a:t>Rapid development</a:t>
            </a:r>
          </a:p>
          <a:p>
            <a:pPr lvl="1"/>
            <a:r>
              <a:rPr lang="en-US" dirty="0"/>
              <a:t>Better support and maintenance</a:t>
            </a:r>
          </a:p>
          <a:p>
            <a:pPr lvl="1"/>
            <a:r>
              <a:rPr lang="en-US" dirty="0"/>
              <a:t>Accountable development</a:t>
            </a:r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99259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dirty="0"/>
              <a:t>Introduction - Scenarios for Learning full stack application</a:t>
            </a:r>
            <a:br>
              <a:rPr lang="en-US" dirty="0"/>
            </a:b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9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2E88DB-6C55-48BC-BFE1-ABD17A0E99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4"/>
          <a:stretch/>
        </p:blipFill>
        <p:spPr>
          <a:xfrm>
            <a:off x="720213" y="1531273"/>
            <a:ext cx="5688217" cy="48718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1D5B2D-1208-40D9-91BB-2FF5F95CB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249" y="1794400"/>
            <a:ext cx="4451551" cy="409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20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12551</TotalTime>
  <Words>1532</Words>
  <Application>Microsoft Office PowerPoint</Application>
  <PresentationFormat>Widescreen</PresentationFormat>
  <Paragraphs>416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Arial Unicode MS</vt:lpstr>
      <vt:lpstr>Calibri</vt:lpstr>
      <vt:lpstr>Calibri Light</vt:lpstr>
      <vt:lpstr>Consolas</vt:lpstr>
      <vt:lpstr>Wingdings</vt:lpstr>
      <vt:lpstr>Office Theme</vt:lpstr>
      <vt:lpstr>Short Course Material </vt:lpstr>
      <vt:lpstr>Course Overview – Day 1</vt:lpstr>
      <vt:lpstr>Course Overview – Day 2</vt:lpstr>
      <vt:lpstr>Course Overview – Day 3</vt:lpstr>
      <vt:lpstr>Tool Requirements</vt:lpstr>
      <vt:lpstr>Learning Outcome</vt:lpstr>
      <vt:lpstr>Introduction - Scenarios for Building full stack application </vt:lpstr>
      <vt:lpstr>Introduction - Scenarios for Building full stack application </vt:lpstr>
      <vt:lpstr>Introduction - Scenarios for Learning full stack application </vt:lpstr>
      <vt:lpstr>FullStack Framework</vt:lpstr>
      <vt:lpstr>Introduction – Full stack Developers </vt:lpstr>
      <vt:lpstr>Introduction - What are full stack applications ? </vt:lpstr>
      <vt:lpstr>Introduction - What are full stack applications ? </vt:lpstr>
      <vt:lpstr>Introduction - What are full stack applications ? </vt:lpstr>
      <vt:lpstr>Introduction – Success Stories</vt:lpstr>
      <vt:lpstr>Introduction – Composition of a full stack application </vt:lpstr>
      <vt:lpstr>Introduction – Composition of a full stack application </vt:lpstr>
      <vt:lpstr>Introduction – Composition of a full stack application </vt:lpstr>
      <vt:lpstr>Introduction – Composition of a full stack application </vt:lpstr>
      <vt:lpstr>Introduction – Composition of a full stack application </vt:lpstr>
      <vt:lpstr>Introduction – Composition of a full stack application - Webpack </vt:lpstr>
      <vt:lpstr>Introduction – Composition of a full stack application - Webpack </vt:lpstr>
      <vt:lpstr>Node Basics</vt:lpstr>
      <vt:lpstr>Getting Started - Node</vt:lpstr>
      <vt:lpstr>Getting Started - Node</vt:lpstr>
      <vt:lpstr>Getting Started - Node</vt:lpstr>
      <vt:lpstr>Getting Started - Node</vt:lpstr>
      <vt:lpstr>Getting Started - Node</vt:lpstr>
      <vt:lpstr>Typescript Basics</vt:lpstr>
      <vt:lpstr>Getting Started - Tools</vt:lpstr>
      <vt:lpstr>Getting Started – Tools – Visual Studio</vt:lpstr>
      <vt:lpstr>Getting Started – Tools – Visual Studio </vt:lpstr>
      <vt:lpstr>Getting Started – Tools – Best Practices</vt:lpstr>
      <vt:lpstr>Getting Started – Why Typescript ?</vt:lpstr>
      <vt:lpstr>Getting Started – Why Typescript ?</vt:lpstr>
      <vt:lpstr>Getting Started – Typescript Basics</vt:lpstr>
      <vt:lpstr>Getting Started – Typescript Folder Structure</vt:lpstr>
      <vt:lpstr>Getting Started – Typescript Basics</vt:lpstr>
      <vt:lpstr>Getting Started – Typescript Basics</vt:lpstr>
      <vt:lpstr>Getting Started – Typescript Basics</vt:lpstr>
      <vt:lpstr>Getting Started – Typescript Basics</vt:lpstr>
      <vt:lpstr>Getting Started – Typescript Basics</vt:lpstr>
      <vt:lpstr>Getting Started – Typescript Basics</vt:lpstr>
      <vt:lpstr>Getting Started – Typescript Basics</vt:lpstr>
      <vt:lpstr>Getting Started – Typescript Basics</vt:lpstr>
      <vt:lpstr>Getting Started – Typescript Basics</vt:lpstr>
      <vt:lpstr>Getting Started – Typescript Basics</vt:lpstr>
      <vt:lpstr>Getting Started – Typescript Basics</vt:lpstr>
      <vt:lpstr>Getting Started – Typescript Basics</vt:lpstr>
      <vt:lpstr>Getting Started – Typescript Basics</vt:lpstr>
      <vt:lpstr>Webpack - Basics</vt:lpstr>
      <vt:lpstr>Webpack - Basics</vt:lpstr>
      <vt:lpstr>Webpack - Basics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 </dc:title>
  <dc:creator>Jason HsienMing Yong</dc:creator>
  <cp:lastModifiedBy>Jason HsienMing Yong</cp:lastModifiedBy>
  <cp:revision>428</cp:revision>
  <dcterms:created xsi:type="dcterms:W3CDTF">2021-07-05T05:43:11Z</dcterms:created>
  <dcterms:modified xsi:type="dcterms:W3CDTF">2021-09-08T02:53:41Z</dcterms:modified>
</cp:coreProperties>
</file>