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64" r:id="rId3"/>
    <p:sldId id="297" r:id="rId4"/>
    <p:sldId id="301" r:id="rId5"/>
    <p:sldId id="302" r:id="rId6"/>
    <p:sldId id="299" r:id="rId7"/>
    <p:sldId id="306" r:id="rId8"/>
    <p:sldId id="304" r:id="rId9"/>
    <p:sldId id="308" r:id="rId10"/>
    <p:sldId id="307" r:id="rId11"/>
    <p:sldId id="300" r:id="rId12"/>
    <p:sldId id="309" r:id="rId13"/>
    <p:sldId id="305" r:id="rId14"/>
    <p:sldId id="313" r:id="rId15"/>
    <p:sldId id="312" r:id="rId16"/>
    <p:sldId id="303" r:id="rId17"/>
    <p:sldId id="320" r:id="rId18"/>
    <p:sldId id="322" r:id="rId19"/>
    <p:sldId id="319" r:id="rId20"/>
    <p:sldId id="321" r:id="rId21"/>
    <p:sldId id="310" r:id="rId22"/>
    <p:sldId id="315" r:id="rId23"/>
    <p:sldId id="323" r:id="rId24"/>
    <p:sldId id="324" r:id="rId25"/>
    <p:sldId id="325" r:id="rId26"/>
    <p:sldId id="326" r:id="rId27"/>
    <p:sldId id="327" r:id="rId28"/>
    <p:sldId id="365" r:id="rId29"/>
    <p:sldId id="366" r:id="rId30"/>
    <p:sldId id="367" r:id="rId31"/>
    <p:sldId id="368" r:id="rId32"/>
    <p:sldId id="369" r:id="rId33"/>
    <p:sldId id="370" r:id="rId34"/>
    <p:sldId id="316" r:id="rId35"/>
    <p:sldId id="298" r:id="rId36"/>
    <p:sldId id="371" r:id="rId37"/>
    <p:sldId id="329" r:id="rId38"/>
    <p:sldId id="317" r:id="rId39"/>
    <p:sldId id="332" r:id="rId40"/>
    <p:sldId id="328" r:id="rId41"/>
    <p:sldId id="360" r:id="rId42"/>
    <p:sldId id="311" r:id="rId43"/>
    <p:sldId id="333" r:id="rId44"/>
    <p:sldId id="334" r:id="rId45"/>
    <p:sldId id="335" r:id="rId46"/>
    <p:sldId id="318" r:id="rId47"/>
    <p:sldId id="362" r:id="rId48"/>
    <p:sldId id="330" r:id="rId49"/>
    <p:sldId id="37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8" autoAdjust="0"/>
  </p:normalViewPr>
  <p:slideViewPr>
    <p:cSldViewPr snapToGrid="0">
      <p:cViewPr varScale="1">
        <p:scale>
          <a:sx n="62" d="100"/>
          <a:sy n="62" d="100"/>
        </p:scale>
        <p:origin x="102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46B18-7B90-4EBB-9C85-93F76A6BCBCD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75B2-044D-4C5D-B142-57CFB46758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308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75B2-044D-4C5D-B142-57CFB4675871}" type="slidenum">
              <a:rPr lang="en-MY" smtClean="0"/>
              <a:t>39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784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75B2-044D-4C5D-B142-57CFB4675871}" type="slidenum">
              <a:rPr lang="en-MY" smtClean="0"/>
              <a:t>41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37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75B2-044D-4C5D-B142-57CFB4675871}" type="slidenum">
              <a:rPr lang="en-MY" smtClean="0"/>
              <a:t>44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21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741-165B-44AD-96EE-F9A62D48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6AF1E-67C4-4FD4-869B-43976BF1C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441D-B92D-486F-8C81-E138E873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3D72-46D2-4CE4-AB56-6A2405AF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5C93-C0D0-4F6D-9C73-C787D450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90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A79D-4A33-4601-B6ED-0DB5DF5B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D513-4822-437B-998E-8E153BB70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97EC-96DF-4EDD-A0D3-33B80564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1215-80B8-4E63-8308-C06615C6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E7EE-4A3F-485C-B556-6048B868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261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EB644-A643-4F9C-BBC5-FD26BA536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94A4-31E5-45CD-BF6E-B0944AF6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D042-8CC0-493B-A4C4-D0F4D1BE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22E6-5016-4377-BF23-6613AFBB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1BB9-F897-40BE-AD93-CA872FD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0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0199-4E63-415D-A820-E34A4C83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4474-EA38-454A-ACE8-71BFF480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4DB0-A57D-426F-B0CF-CB68C0C4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7316-2698-4DC9-BD37-EAD88252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76F1-CB3C-41FB-BFB1-99953C55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62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04B5-C257-476E-96CC-661704CE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F5DB-3C79-4C45-BF51-7AAD1667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C7C6-69EF-475D-9108-5A812C36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245D-A1F2-4C33-936F-F84A6CA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7166-625B-4085-A445-68DAE3B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596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545E-3ED9-41E7-B083-7C4F4F6C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E7F5-9988-418E-BA7D-51E52FF8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D1CF7-9F9A-40D6-A59A-C3BDCF4FF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2DE8-41EF-4572-9A18-E18A4F99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ED27C-3481-41B9-8841-0A46ACDE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BDA5-1707-4686-A123-2882725A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750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4AC4-D622-4EE1-A102-AF986D1B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4FCAA-0A6B-4F03-9C3C-6E093C3D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A4F90-53A0-4F3B-B3B6-578DCC6E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E477-2249-4FD9-AA3D-2EFBE8AB6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EF531-FCC2-4C87-BEDC-9B595525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3849B-A2CB-4444-97A9-9F619DBE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9ED70-662F-4FBB-BD90-41A34E6F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FF0B-BBC9-47C1-AB3F-8118245D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128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E221-78D9-45AF-8AC2-B3ACC8B6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44A22-9FA9-479C-9412-F3DDD144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3A676-2A2D-4D8F-91F0-A9AE2BDF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8134F-D40A-4331-8444-ACD0E948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15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03CE0-2C42-4DE6-A445-72F2B9B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39CE-E6E3-4D30-AD8D-1FC1125D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83BB-C0CB-4569-80F7-A4D6FD5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46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529-BABA-4B5A-A57C-4BD3706A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E3B6-B5FD-40BC-8648-025F020B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9E9E1-2907-4D35-BA24-FD8EDFB4C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A63B-D483-4A38-AA15-990F87AD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55C0-4946-49D0-8A40-62816EE8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56759-7058-4253-8B5D-5BA91406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3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9885-66E3-4A2A-BC14-BEC97005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4A9C6-206C-4B2A-9522-AD8EC218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AA40-C476-47E3-A93D-AA569ED7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28AA-69F6-45B0-A11E-1B4884A9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298C3-AFBC-4989-957D-C78C1323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E6F07-49B4-4BFC-B359-95F3FAB2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124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285A4-F29F-4454-BA5B-51D4A19E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4C3A-C359-4A30-A4BF-0182F26B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AF77-DA44-4D7B-8701-4A3178A46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4D0B-1661-4410-96EB-B0314E4795BB}" type="datetimeFigureOut">
              <a:rPr lang="en-MY" smtClean="0"/>
              <a:t>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3560-078C-4A78-A80B-40E83D50B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DBE1-C6FE-4243-89F2-DD1F071C0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660F-AD87-44B3-A824-667025F2A8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9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plugi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administration/install-communi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mongod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lte/#mongodb-query-op.-lte" TargetMode="External"/><Relationship Id="rId3" Type="http://schemas.openxmlformats.org/officeDocument/2006/relationships/hyperlink" Target="https://docs.mongodb.com/manual/reference/operator/query/eq/#mongodb-query-op.-eq" TargetMode="External"/><Relationship Id="rId7" Type="http://schemas.openxmlformats.org/officeDocument/2006/relationships/hyperlink" Target="https://docs.mongodb.com/manual/reference/operator/query/lt/#mongodb-query-op.-l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in/#mongodb-query-op.-in" TargetMode="External"/><Relationship Id="rId5" Type="http://schemas.openxmlformats.org/officeDocument/2006/relationships/hyperlink" Target="https://docs.mongodb.com/manual/reference/operator/query/gte/#mongodb-query-op.-gte" TargetMode="External"/><Relationship Id="rId10" Type="http://schemas.openxmlformats.org/officeDocument/2006/relationships/hyperlink" Target="https://docs.mongodb.com/manual/reference/operator/query/nin/#mongodb-query-op.-nin" TargetMode="External"/><Relationship Id="rId4" Type="http://schemas.openxmlformats.org/officeDocument/2006/relationships/hyperlink" Target="https://docs.mongodb.com/manual/reference/operator/query/gt/#mongodb-query-op.-gt" TargetMode="External"/><Relationship Id="rId9" Type="http://schemas.openxmlformats.org/officeDocument/2006/relationships/hyperlink" Target="https://docs.mongodb.com/manual/reference/operator/query/ne/#mongodb-query-op.-n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update/set/#mongodb-update-up.-set" TargetMode="External"/><Relationship Id="rId3" Type="http://schemas.openxmlformats.org/officeDocument/2006/relationships/hyperlink" Target="https://docs.mongodb.com/manual/reference/operator/update/inc/#mongodb-update-up.-inc" TargetMode="External"/><Relationship Id="rId7" Type="http://schemas.openxmlformats.org/officeDocument/2006/relationships/hyperlink" Target="https://docs.mongodb.com/manual/reference/operator/update/rename/#mongodb-update-up.-ren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update/mul/#mongodb-update-up.-mul" TargetMode="External"/><Relationship Id="rId5" Type="http://schemas.openxmlformats.org/officeDocument/2006/relationships/hyperlink" Target="https://docs.mongodb.com/manual/reference/operator/update/max/#mongodb-update-up.-max" TargetMode="External"/><Relationship Id="rId4" Type="http://schemas.openxmlformats.org/officeDocument/2006/relationships/hyperlink" Target="https://docs.mongodb.com/manual/reference/operator/update/min/#mongodb-update-up.-min" TargetMode="External"/><Relationship Id="rId9" Type="http://schemas.openxmlformats.org/officeDocument/2006/relationships/hyperlink" Target="https://docs.mongodb.com/manual/reference/operator/update/unset/#mongodb-update-up.-unse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8C41-6704-4B76-B650-8298D9D4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74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MY" b="1" dirty="0"/>
              <a:t>Short Course Material</a:t>
            </a:r>
            <a:br>
              <a:rPr lang="en-MY" dirty="0"/>
            </a:b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0C570-A220-4B41-BAEE-8739481C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113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Introduction to Full-Stack JavaScript Framework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F7DB-AB50-4F06-B7DE-8D981B2F4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0" y="3182620"/>
            <a:ext cx="3962400" cy="36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routing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(`</a:t>
            </a:r>
            <a:r>
              <a:rPr lang="en-US" dirty="0" err="1"/>
              <a:t>url</a:t>
            </a:r>
            <a:r>
              <a:rPr lang="en-US" dirty="0"/>
              <a:t>`, (request, response) =&gt; …)</a:t>
            </a:r>
          </a:p>
          <a:p>
            <a:r>
              <a:rPr lang="en-US" dirty="0" err="1"/>
              <a:t>Express.Response</a:t>
            </a:r>
            <a:r>
              <a:rPr lang="en-US" dirty="0"/>
              <a:t>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MY" dirty="0" err="1"/>
              <a:t>response.write</a:t>
            </a:r>
            <a:r>
              <a:rPr lang="en-MY" dirty="0"/>
              <a:t>(content) - write content into response body</a:t>
            </a:r>
          </a:p>
          <a:p>
            <a:pPr marL="0" indent="0">
              <a:buNone/>
            </a:pPr>
            <a:r>
              <a:rPr lang="en-MY" dirty="0" err="1"/>
              <a:t>response.status</a:t>
            </a:r>
            <a:r>
              <a:rPr lang="en-MY" dirty="0"/>
              <a:t>(code) - set the HTTP status code of the response</a:t>
            </a:r>
          </a:p>
          <a:p>
            <a:pPr marL="0" indent="0">
              <a:buNone/>
            </a:pPr>
            <a:r>
              <a:rPr lang="en-MY" dirty="0" err="1"/>
              <a:t>response.set</a:t>
            </a:r>
            <a:r>
              <a:rPr lang="en-MY" dirty="0"/>
              <a:t>(prop, value) - set the response header property to value</a:t>
            </a:r>
          </a:p>
          <a:p>
            <a:pPr marL="0" indent="0">
              <a:buNone/>
            </a:pPr>
            <a:r>
              <a:rPr lang="en-MY" dirty="0" err="1"/>
              <a:t>response.end</a:t>
            </a:r>
            <a:r>
              <a:rPr lang="en-MY" dirty="0"/>
              <a:t>() - end the request by responding to it</a:t>
            </a:r>
          </a:p>
          <a:p>
            <a:pPr marL="0" indent="0">
              <a:buNone/>
            </a:pPr>
            <a:r>
              <a:rPr lang="en-MY" dirty="0" err="1"/>
              <a:t>response.end</a:t>
            </a:r>
            <a:r>
              <a:rPr lang="en-MY" dirty="0"/>
              <a:t>(content) - end the request by responding with content</a:t>
            </a:r>
          </a:p>
          <a:p>
            <a:pPr marL="0" indent="0">
              <a:buNone/>
            </a:pPr>
            <a:r>
              <a:rPr lang="en-MY" dirty="0" err="1"/>
              <a:t>response.send</a:t>
            </a:r>
            <a:r>
              <a:rPr lang="en-MY" dirty="0"/>
              <a:t>(content) – combination of write() and end()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5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Express middleware</a:t>
            </a:r>
          </a:p>
          <a:p>
            <a:r>
              <a:rPr lang="en-US" sz="3200" dirty="0"/>
              <a:t>Add properties to express request and response object</a:t>
            </a:r>
          </a:p>
          <a:p>
            <a:r>
              <a:rPr lang="en-US" sz="3200" dirty="0"/>
              <a:t>Some common middleware</a:t>
            </a:r>
          </a:p>
          <a:p>
            <a:pPr lvl="1"/>
            <a:r>
              <a:rPr lang="en-US" sz="2800" dirty="0"/>
              <a:t>passport.js</a:t>
            </a:r>
          </a:p>
          <a:p>
            <a:pPr lvl="1"/>
            <a:r>
              <a:rPr lang="en-US" sz="2800" dirty="0" err="1"/>
              <a:t>cors</a:t>
            </a:r>
            <a:endParaRPr lang="en-US" sz="2800" dirty="0"/>
          </a:p>
          <a:p>
            <a:pPr lvl="1"/>
            <a:r>
              <a:rPr lang="en-US" sz="2800" dirty="0" err="1"/>
              <a:t>express.json</a:t>
            </a:r>
            <a:endParaRPr lang="en-US" sz="2800" dirty="0"/>
          </a:p>
          <a:p>
            <a:pPr lvl="1"/>
            <a:r>
              <a:rPr lang="en-US" sz="2800" dirty="0" err="1"/>
              <a:t>express.urlencoded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603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2446034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P2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164158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Introducing Webpack</a:t>
            </a:r>
          </a:p>
          <a:p>
            <a:r>
              <a:rPr lang="en-US" sz="3200" dirty="0"/>
              <a:t>A powerful but complicated module bundler for JavaScript based frameworks</a:t>
            </a:r>
          </a:p>
          <a:p>
            <a:r>
              <a:rPr lang="en-US" sz="3200" dirty="0"/>
              <a:t>Purpose :</a:t>
            </a:r>
          </a:p>
          <a:p>
            <a:pPr marL="0" indent="0">
              <a:buNone/>
            </a:pPr>
            <a:r>
              <a:rPr lang="en-MY" sz="3200" dirty="0"/>
              <a:t>	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14FF6-41BB-4662-81A7-94828AD873CC}"/>
              </a:ext>
            </a:extLst>
          </p:cNvPr>
          <p:cNvSpPr txBox="1"/>
          <p:nvPr/>
        </p:nvSpPr>
        <p:spPr>
          <a:xfrm>
            <a:off x="1879660" y="4001294"/>
            <a:ext cx="92094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/>
              <a:t>“Unify  different sources and module in a way that's possible to import in your JavaScript code, and finally produce a desired production output”</a:t>
            </a:r>
            <a:endParaRPr lang="en-US" sz="3200" dirty="0"/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37516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302" y="1515184"/>
            <a:ext cx="66144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Configurations</a:t>
            </a:r>
          </a:p>
          <a:p>
            <a:r>
              <a:rPr lang="en-US" sz="3200" dirty="0"/>
              <a:t>module </a:t>
            </a:r>
          </a:p>
          <a:p>
            <a:pPr lvl="1"/>
            <a:r>
              <a:rPr lang="en-US" sz="2800" dirty="0"/>
              <a:t>third party extensions to parse different file types</a:t>
            </a:r>
          </a:p>
          <a:p>
            <a:r>
              <a:rPr lang="en-US" sz="3200" dirty="0"/>
              <a:t>output </a:t>
            </a:r>
          </a:p>
          <a:p>
            <a:pPr lvl="1"/>
            <a:r>
              <a:rPr lang="en-US" sz="2800" dirty="0"/>
              <a:t>compiled directory</a:t>
            </a:r>
          </a:p>
          <a:p>
            <a:r>
              <a:rPr lang="en-US" sz="3200" dirty="0"/>
              <a:t>Plugins</a:t>
            </a:r>
          </a:p>
          <a:p>
            <a:pPr lvl="1"/>
            <a:r>
              <a:rPr lang="en-US" sz="2800" dirty="0"/>
              <a:t>add additional feature in the bundling process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20CF8-10CF-4236-9792-81AAFB43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60"/>
          <a:stretch/>
        </p:blipFill>
        <p:spPr>
          <a:xfrm>
            <a:off x="838200" y="1570594"/>
            <a:ext cx="3901102" cy="47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Some plugins we will be using throughout this short course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sass-loader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err="1"/>
              <a:t>ts</a:t>
            </a:r>
            <a:r>
              <a:rPr lang="en-US" sz="3200" dirty="0"/>
              <a:t>-loader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webpack-bundle-analyzer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duplicate-package-checker-webpack-plugin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…. check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A609E-4E22-4D1D-8CD7-408C1018803D}"/>
              </a:ext>
            </a:extLst>
          </p:cNvPr>
          <p:cNvSpPr/>
          <p:nvPr/>
        </p:nvSpPr>
        <p:spPr>
          <a:xfrm>
            <a:off x="1052714" y="5807631"/>
            <a:ext cx="3167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hlinkClick r:id="rId3"/>
              </a:rPr>
              <a:t>https://webpack.js.org/plugins/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5956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EJS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375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Express HTML templating</a:t>
            </a:r>
          </a:p>
          <a:p>
            <a:r>
              <a:rPr lang="en-US" sz="3200" dirty="0"/>
              <a:t>We will be focusing on ‘EJS’</a:t>
            </a:r>
          </a:p>
          <a:p>
            <a:r>
              <a:rPr lang="en-US" sz="3200" dirty="0"/>
              <a:t>‘EJS’ is parsed by the engine to generate the desired HTML</a:t>
            </a:r>
          </a:p>
          <a:p>
            <a:r>
              <a:rPr lang="en-US" sz="3200" dirty="0"/>
              <a:t>Templating engine encourages code </a:t>
            </a:r>
            <a:r>
              <a:rPr lang="en-US" sz="3200" dirty="0" err="1"/>
              <a:t>resuse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A7D2-A019-4B53-8146-9F55C994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223" y="1962582"/>
            <a:ext cx="2957513" cy="35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EJS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57EB0F-8A38-43DF-92E9-933604B0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300" y="1636191"/>
            <a:ext cx="7435850" cy="246995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F31B1135-151A-465A-A632-F5C71E1DC53D}"/>
              </a:ext>
            </a:extLst>
          </p:cNvPr>
          <p:cNvSpPr/>
          <p:nvPr/>
        </p:nvSpPr>
        <p:spPr>
          <a:xfrm rot="16200000">
            <a:off x="4070350" y="2232891"/>
            <a:ext cx="241300" cy="35052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3BCABDB-5A6E-437F-A3AD-E98837868685}"/>
              </a:ext>
            </a:extLst>
          </p:cNvPr>
          <p:cNvSpPr/>
          <p:nvPr/>
        </p:nvSpPr>
        <p:spPr>
          <a:xfrm rot="5400000">
            <a:off x="3349624" y="713654"/>
            <a:ext cx="241301" cy="28575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27B25A8-0998-4081-8D01-A5026F5C7BA8}"/>
              </a:ext>
            </a:extLst>
          </p:cNvPr>
          <p:cNvSpPr/>
          <p:nvPr/>
        </p:nvSpPr>
        <p:spPr>
          <a:xfrm rot="5400000">
            <a:off x="6167439" y="1058091"/>
            <a:ext cx="241301" cy="215582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14F21-E25B-4956-975D-0158C81EDABE}"/>
              </a:ext>
            </a:extLst>
          </p:cNvPr>
          <p:cNvSpPr txBox="1"/>
          <p:nvPr/>
        </p:nvSpPr>
        <p:spPr>
          <a:xfrm>
            <a:off x="5373689" y="1483689"/>
            <a:ext cx="216527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partial html variables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E63EA-72C7-4D85-A349-6CBC5DBEC0BF}"/>
              </a:ext>
            </a:extLst>
          </p:cNvPr>
          <p:cNvSpPr txBox="1"/>
          <p:nvPr/>
        </p:nvSpPr>
        <p:spPr>
          <a:xfrm>
            <a:off x="2913599" y="1471647"/>
            <a:ext cx="12774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partial html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B5A6D-5BE5-4C5F-939A-18B51552CC8B}"/>
              </a:ext>
            </a:extLst>
          </p:cNvPr>
          <p:cNvSpPr txBox="1"/>
          <p:nvPr/>
        </p:nvSpPr>
        <p:spPr>
          <a:xfrm>
            <a:off x="3511818" y="4350926"/>
            <a:ext cx="12774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partial html</a:t>
            </a:r>
            <a:endParaRPr lang="en-MY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3A1179-9864-4CBA-9A1B-2EC0DB661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25"/>
          <a:stretch/>
        </p:blipFill>
        <p:spPr>
          <a:xfrm>
            <a:off x="5629275" y="4223231"/>
            <a:ext cx="6423025" cy="1615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52982B-CC6B-4B06-8EE6-16C24E564497}"/>
              </a:ext>
            </a:extLst>
          </p:cNvPr>
          <p:cNvCxnSpPr>
            <a:endCxn id="17" idx="0"/>
          </p:cNvCxnSpPr>
          <p:nvPr/>
        </p:nvCxnSpPr>
        <p:spPr>
          <a:xfrm>
            <a:off x="4789219" y="2755900"/>
            <a:ext cx="4051569" cy="14673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EJS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B0DF6-B471-43C5-9C95-CF178D33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6" y="1474272"/>
            <a:ext cx="9181809" cy="4950975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5E5B18D9-485D-4996-B1A1-79A2402E6731}"/>
              </a:ext>
            </a:extLst>
          </p:cNvPr>
          <p:cNvSpPr/>
          <p:nvPr/>
        </p:nvSpPr>
        <p:spPr>
          <a:xfrm rot="10800000">
            <a:off x="9948935" y="2544027"/>
            <a:ext cx="241301" cy="28575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74FE3-C35C-421D-95B9-3C92E7930855}"/>
              </a:ext>
            </a:extLst>
          </p:cNvPr>
          <p:cNvSpPr txBox="1"/>
          <p:nvPr/>
        </p:nvSpPr>
        <p:spPr>
          <a:xfrm>
            <a:off x="10254176" y="3626593"/>
            <a:ext cx="1714187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Generate HTML </a:t>
            </a:r>
          </a:p>
          <a:p>
            <a:r>
              <a:rPr lang="en-US" dirty="0"/>
              <a:t>Logic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049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– EJS 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19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SASS – A CSS preprocessor</a:t>
            </a:r>
            <a:endParaRPr lang="en-US" sz="2800" dirty="0"/>
          </a:p>
          <a:p>
            <a:r>
              <a:rPr lang="en-US" sz="3200" dirty="0"/>
              <a:t>Supports</a:t>
            </a:r>
          </a:p>
          <a:p>
            <a:pPr lvl="1"/>
            <a:r>
              <a:rPr lang="en-US" sz="2800" dirty="0"/>
              <a:t>Variables</a:t>
            </a:r>
          </a:p>
          <a:p>
            <a:pPr lvl="1"/>
            <a:r>
              <a:rPr lang="en-US" sz="2800" dirty="0"/>
              <a:t>Nested Syntax</a:t>
            </a:r>
          </a:p>
          <a:p>
            <a:pPr lvl="1"/>
            <a:r>
              <a:rPr lang="en-US" sz="2800" dirty="0"/>
              <a:t>Support </a:t>
            </a:r>
            <a:r>
              <a:rPr lang="en-US" sz="2800" dirty="0" err="1"/>
              <a:t>mixins</a:t>
            </a:r>
            <a:endParaRPr lang="en-US" sz="2800" dirty="0"/>
          </a:p>
          <a:p>
            <a:pPr lvl="1"/>
            <a:r>
              <a:rPr lang="en-US" sz="2800" dirty="0"/>
              <a:t>Support partial files ( modularizing </a:t>
            </a:r>
            <a:r>
              <a:rPr lang="en-US" sz="2800" dirty="0" err="1"/>
              <a:t>css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Support inheritance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67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8C41-6704-4B76-B650-8298D9D4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92" y="1520306"/>
            <a:ext cx="9980815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</a:t>
            </a:r>
            <a:r>
              <a:rPr lang="en-MY" b="1" dirty="0"/>
              <a:t>eb application with the MEN Stack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F7DB-AB50-4F06-B7DE-8D981B2F4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0" y="3182620"/>
            <a:ext cx="3962400" cy="36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19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– EJS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SASS Nested</a:t>
            </a:r>
            <a:endParaRPr lang="en-US" sz="28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F4D3BFD-B726-4235-A783-5C895642A488}"/>
              </a:ext>
            </a:extLst>
          </p:cNvPr>
          <p:cNvSpPr txBox="1">
            <a:spLocks/>
          </p:cNvSpPr>
          <p:nvPr/>
        </p:nvSpPr>
        <p:spPr>
          <a:xfrm>
            <a:off x="6096000" y="178435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SASS Variables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FF9B0-3DC1-438C-ADCE-4D442C5FC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57" y="2330766"/>
            <a:ext cx="2831343" cy="406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5CBF7-03E7-4884-9088-698B491CC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11" y="2196889"/>
            <a:ext cx="3790809" cy="45204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5BD8-1730-410F-B291-52FB50B24DED}"/>
              </a:ext>
            </a:extLst>
          </p:cNvPr>
          <p:cNvCxnSpPr/>
          <p:nvPr/>
        </p:nvCxnSpPr>
        <p:spPr>
          <a:xfrm>
            <a:off x="8225961" y="3810000"/>
            <a:ext cx="1253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5D407E-F0A5-41E2-B77A-F4F0A56B7CC1}"/>
              </a:ext>
            </a:extLst>
          </p:cNvPr>
          <p:cNvCxnSpPr/>
          <p:nvPr/>
        </p:nvCxnSpPr>
        <p:spPr>
          <a:xfrm>
            <a:off x="6709581" y="2415540"/>
            <a:ext cx="1253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85A5C0-F934-4CA1-919A-4312BBA2E49E}"/>
              </a:ext>
            </a:extLst>
          </p:cNvPr>
          <p:cNvCxnSpPr/>
          <p:nvPr/>
        </p:nvCxnSpPr>
        <p:spPr>
          <a:xfrm>
            <a:off x="7599301" y="5425440"/>
            <a:ext cx="1253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A58194-B4F5-40F0-95ED-86B20E6AE744}"/>
              </a:ext>
            </a:extLst>
          </p:cNvPr>
          <p:cNvCxnSpPr/>
          <p:nvPr/>
        </p:nvCxnSpPr>
        <p:spPr>
          <a:xfrm>
            <a:off x="7559381" y="6080760"/>
            <a:ext cx="1253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0CACE1-F2CB-43D2-A8C4-A9B470C86133}"/>
              </a:ext>
            </a:extLst>
          </p:cNvPr>
          <p:cNvCxnSpPr/>
          <p:nvPr/>
        </p:nvCxnSpPr>
        <p:spPr>
          <a:xfrm>
            <a:off x="8378361" y="3962400"/>
            <a:ext cx="1253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5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– EJS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2364832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P3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321596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MongoDB</a:t>
            </a:r>
            <a:r>
              <a:rPr lang="en-MY" sz="3200" dirty="0"/>
              <a:t> is a NoSQL database </a:t>
            </a:r>
            <a:r>
              <a:rPr lang="en-MY" sz="3200" dirty="0" err="1"/>
              <a:t>a.k.a</a:t>
            </a:r>
            <a:r>
              <a:rPr lang="en-MY" sz="3200" dirty="0"/>
              <a:t> non-relational databases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87BFF-FFAB-4AF7-ABA3-6A7B2AD616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3" t="8944" r="11516" b="7302"/>
          <a:stretch/>
        </p:blipFill>
        <p:spPr>
          <a:xfrm>
            <a:off x="1019075" y="2926082"/>
            <a:ext cx="4844783" cy="295655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FE60751-B8A1-43C5-91B7-B099EF190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9247" y="3429000"/>
            <a:ext cx="4423678" cy="22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Installation for community edition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https://docs.mongodb.com/manual/administration/install-community/</a:t>
            </a:r>
            <a:endParaRPr lang="en-US" sz="1800" dirty="0"/>
          </a:p>
          <a:p>
            <a:r>
              <a:rPr lang="en-US" sz="3200" dirty="0"/>
              <a:t>Official Node MongoDB</a:t>
            </a:r>
            <a:r>
              <a:rPr lang="en-MY" sz="3200" dirty="0"/>
              <a:t> driver</a:t>
            </a:r>
          </a:p>
          <a:p>
            <a:pPr marL="0" indent="0" algn="ctr">
              <a:buNone/>
            </a:pPr>
            <a:r>
              <a:rPr lang="en-MY" sz="1800" dirty="0">
                <a:hlinkClick r:id="rId4"/>
              </a:rPr>
              <a:t>https://www.npmjs.com/package/mongodb</a:t>
            </a:r>
            <a:endParaRPr lang="en-MY" sz="1800" dirty="0"/>
          </a:p>
          <a:p>
            <a:r>
              <a:rPr lang="en-US" sz="3200" dirty="0"/>
              <a:t>Good to have:</a:t>
            </a:r>
          </a:p>
          <a:p>
            <a:pPr lvl="1"/>
            <a:r>
              <a:rPr lang="en-US" sz="2800" dirty="0"/>
              <a:t>MongoDB Compass – GUI / </a:t>
            </a:r>
            <a:r>
              <a:rPr lang="en-US" sz="2800" dirty="0" err="1"/>
              <a:t>Visualisation</a:t>
            </a:r>
            <a:r>
              <a:rPr lang="en-US" sz="2800" dirty="0"/>
              <a:t> tool</a:t>
            </a:r>
          </a:p>
          <a:p>
            <a:pPr lvl="1"/>
            <a:r>
              <a:rPr lang="en-US" sz="2800" dirty="0"/>
              <a:t>MongoDB Tools – Management scripts</a:t>
            </a:r>
            <a:endParaRPr lang="en-MY" sz="2800" dirty="0"/>
          </a:p>
          <a:p>
            <a:pPr marL="0" indent="0">
              <a:buNone/>
            </a:pPr>
            <a:endParaRPr lang="en-MY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604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Retrieval Basics</a:t>
            </a:r>
          </a:p>
          <a:p>
            <a:r>
              <a:rPr lang="en-US" sz="3200" dirty="0"/>
              <a:t>find()</a:t>
            </a:r>
          </a:p>
          <a:p>
            <a:r>
              <a:rPr lang="en-US" sz="3200" dirty="0" err="1"/>
              <a:t>findOne</a:t>
            </a:r>
            <a:r>
              <a:rPr lang="en-US" sz="3200" dirty="0"/>
              <a:t>()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Others operations available:</a:t>
            </a:r>
          </a:p>
          <a:p>
            <a:pPr marL="0" indent="0">
              <a:buNone/>
            </a:pPr>
            <a:endParaRPr lang="en-MY" sz="3200" dirty="0"/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8FAD76-C4B0-412C-8770-0B8E62C050FC}"/>
              </a:ext>
            </a:extLst>
          </p:cNvPr>
          <p:cNvSpPr/>
          <p:nvPr/>
        </p:nvSpPr>
        <p:spPr>
          <a:xfrm>
            <a:off x="5722620" y="1991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findResult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orders.find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name: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"Product 1"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4E689E-990B-431D-B14A-C71DF7E06F37}"/>
              </a:ext>
            </a:extLst>
          </p:cNvPr>
          <p:cNvSpPr/>
          <p:nvPr/>
        </p:nvSpPr>
        <p:spPr>
          <a:xfrm>
            <a:off x="5722620" y="33394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findResult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orders.findOne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price: {$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gt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88734-92EC-45A2-9107-F8FE0FF03096}"/>
              </a:ext>
            </a:extLst>
          </p:cNvPr>
          <p:cNvSpPr/>
          <p:nvPr/>
        </p:nvSpPr>
        <p:spPr>
          <a:xfrm>
            <a:off x="5722620" y="44661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findResult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orders.find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.sort({name : -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.limit(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1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Query Operators</a:t>
            </a:r>
          </a:p>
          <a:p>
            <a:endParaRPr lang="en-MY" sz="2800" dirty="0"/>
          </a:p>
          <a:p>
            <a:pPr marL="0" indent="0">
              <a:buNone/>
            </a:pPr>
            <a:endParaRPr lang="en-MY" sz="3200" dirty="0"/>
          </a:p>
          <a:p>
            <a:endParaRPr lang="en-US" sz="3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41DA7E-8569-4DA9-A811-37621AAA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37112"/>
              </p:ext>
            </p:extLst>
          </p:nvPr>
        </p:nvGraphicFramePr>
        <p:xfrm>
          <a:off x="1476520" y="2375084"/>
          <a:ext cx="8152909" cy="3670110"/>
        </p:xfrm>
        <a:graphic>
          <a:graphicData uri="http://schemas.openxmlformats.org/drawingml/2006/table">
            <a:tbl>
              <a:tblPr/>
              <a:tblGrid>
                <a:gridCol w="2445838">
                  <a:extLst>
                    <a:ext uri="{9D8B030D-6E8A-4147-A177-3AD203B41FA5}">
                      <a16:colId xmlns:a16="http://schemas.microsoft.com/office/drawing/2014/main" val="2676922400"/>
                    </a:ext>
                  </a:extLst>
                </a:gridCol>
                <a:gridCol w="5707071">
                  <a:extLst>
                    <a:ext uri="{9D8B030D-6E8A-4147-A177-3AD203B41FA5}">
                      <a16:colId xmlns:a16="http://schemas.microsoft.com/office/drawing/2014/main" val="2698495280"/>
                    </a:ext>
                  </a:extLst>
                </a:gridCol>
              </a:tblGrid>
              <a:tr h="234801"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>
                          <a:solidFill>
                            <a:srgbClr val="3D4F58"/>
                          </a:solidFill>
                          <a:effectLst/>
                        </a:rPr>
                        <a:t>Name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400" dirty="0">
                          <a:solidFill>
                            <a:srgbClr val="3D4F58"/>
                          </a:solidFill>
                          <a:effectLst/>
                        </a:rPr>
                        <a:t>Description</a:t>
                      </a:r>
                      <a:endParaRPr lang="en-MY" sz="1400" dirty="0">
                        <a:effectLst/>
                      </a:endParaRPr>
                    </a:p>
                  </a:txBody>
                  <a:tcPr marL="60435" marR="60435" marT="60435" marB="60435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04901"/>
                  </a:ext>
                </a:extLst>
              </a:tr>
              <a:tr h="44457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$eq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0196"/>
                  </a:ext>
                </a:extLst>
              </a:tr>
              <a:tr h="44457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$gt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865268"/>
                  </a:ext>
                </a:extLst>
              </a:tr>
              <a:tr h="44457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$gte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46146"/>
                  </a:ext>
                </a:extLst>
              </a:tr>
              <a:tr h="288142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6"/>
                        </a:rPr>
                        <a:t>$in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Matches any of the values specified in an array.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04380"/>
                  </a:ext>
                </a:extLst>
              </a:tr>
              <a:tr h="44457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7"/>
                        </a:rPr>
                        <a:t>$lt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94063"/>
                  </a:ext>
                </a:extLst>
              </a:tr>
              <a:tr h="44457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8"/>
                        </a:rPr>
                        <a:t>$lte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034637"/>
                  </a:ext>
                </a:extLst>
              </a:tr>
              <a:tr h="44457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9"/>
                        </a:rPr>
                        <a:t>$ne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580739"/>
                  </a:ext>
                </a:extLst>
              </a:tr>
              <a:tr h="288142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u="none" strike="noStrike">
                          <a:solidFill>
                            <a:srgbClr val="007CAD"/>
                          </a:solidFill>
                          <a:effectLst/>
                          <a:hlinkClick r:id="rId10"/>
                        </a:rPr>
                        <a:t>$nin</a:t>
                      </a:r>
                      <a:endParaRPr lang="en-MY" sz="1400">
                        <a:effectLst/>
                      </a:endParaRP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60435" marR="60435" marT="60435" marB="604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0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001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68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Write Basics</a:t>
            </a:r>
          </a:p>
          <a:p>
            <a:r>
              <a:rPr lang="en-US" sz="3200" dirty="0"/>
              <a:t>insert()</a:t>
            </a:r>
          </a:p>
          <a:p>
            <a:r>
              <a:rPr lang="en-US" sz="3200" dirty="0" err="1"/>
              <a:t>insertMany</a:t>
            </a:r>
            <a:r>
              <a:rPr lang="en-US" sz="3200" dirty="0"/>
              <a:t>()</a:t>
            </a:r>
          </a:p>
          <a:p>
            <a:r>
              <a:rPr lang="en-US" sz="3200" dirty="0"/>
              <a:t>delete()</a:t>
            </a:r>
          </a:p>
          <a:p>
            <a:r>
              <a:rPr lang="en-US" sz="3200" dirty="0" err="1"/>
              <a:t>deleteMany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updateOne</a:t>
            </a:r>
            <a:r>
              <a:rPr lang="en-US" sz="3200" dirty="0"/>
              <a:t>()</a:t>
            </a:r>
            <a:endParaRPr lang="en-MY" sz="3200" dirty="0"/>
          </a:p>
          <a:p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A4F09-1102-40A6-AF33-26FA3216612A}"/>
              </a:ext>
            </a:extLst>
          </p:cNvPr>
          <p:cNvSpPr/>
          <p:nvPr/>
        </p:nvSpPr>
        <p:spPr>
          <a:xfrm>
            <a:off x="4701540" y="1825625"/>
            <a:ext cx="6652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product = { 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name: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"Product 1"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description: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"Best product ever"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productCol.insertOne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(product);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6B7C2A-8774-4B38-9E4C-86A692533181}"/>
              </a:ext>
            </a:extLst>
          </p:cNvPr>
          <p:cNvSpPr/>
          <p:nvPr/>
        </p:nvSpPr>
        <p:spPr>
          <a:xfrm>
            <a:off x="4701540" y="3707448"/>
            <a:ext cx="598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productCol.deleteOne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	name: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"Product 1“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7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68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Write Basics</a:t>
            </a:r>
          </a:p>
          <a:p>
            <a:r>
              <a:rPr lang="en-US" sz="3200" dirty="0" err="1"/>
              <a:t>updateOne</a:t>
            </a:r>
            <a:r>
              <a:rPr lang="en-US" sz="3200" dirty="0"/>
              <a:t>()</a:t>
            </a:r>
            <a:endParaRPr lang="en-MY" sz="3200" dirty="0"/>
          </a:p>
          <a:p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16FE3-81DF-426F-ACEF-FA3BDCCF9BF9}"/>
              </a:ext>
            </a:extLst>
          </p:cNvPr>
          <p:cNvSpPr/>
          <p:nvPr/>
        </p:nvSpPr>
        <p:spPr>
          <a:xfrm>
            <a:off x="4099560" y="17843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result =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productCol.updateOne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{ name 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"Product 1"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$set : { name 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"Product 2"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274B-44CB-4720-AA27-B76A3C3FC73E}"/>
              </a:ext>
            </a:extLst>
          </p:cNvPr>
          <p:cNvSpPr txBox="1"/>
          <p:nvPr/>
        </p:nvSpPr>
        <p:spPr>
          <a:xfrm>
            <a:off x="9964616" y="2079638"/>
            <a:ext cx="66627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Filter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A275C-C087-4897-A1C4-5199227BFD64}"/>
              </a:ext>
            </a:extLst>
          </p:cNvPr>
          <p:cNvSpPr txBox="1"/>
          <p:nvPr/>
        </p:nvSpPr>
        <p:spPr>
          <a:xfrm>
            <a:off x="9964616" y="2499555"/>
            <a:ext cx="8741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Update</a:t>
            </a:r>
            <a:endParaRPr lang="en-MY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72DE3-6DFA-4F05-BC31-FB716E651194}"/>
              </a:ext>
            </a:extLst>
          </p:cNvPr>
          <p:cNvCxnSpPr>
            <a:cxnSpLocks/>
          </p:cNvCxnSpPr>
          <p:nvPr/>
        </p:nvCxnSpPr>
        <p:spPr>
          <a:xfrm>
            <a:off x="8214360" y="2268058"/>
            <a:ext cx="1584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436D0B-457E-4B94-8E22-911622761962}"/>
              </a:ext>
            </a:extLst>
          </p:cNvPr>
          <p:cNvCxnSpPr>
            <a:cxnSpLocks/>
          </p:cNvCxnSpPr>
          <p:nvPr/>
        </p:nvCxnSpPr>
        <p:spPr>
          <a:xfrm>
            <a:off x="8214360" y="2560320"/>
            <a:ext cx="1584960" cy="121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85FE1D-154C-45EC-A167-42C4D8957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20321"/>
              </p:ext>
            </p:extLst>
          </p:nvPr>
        </p:nvGraphicFramePr>
        <p:xfrm>
          <a:off x="1501138" y="3159985"/>
          <a:ext cx="8175862" cy="2629260"/>
        </p:xfrm>
        <a:graphic>
          <a:graphicData uri="http://schemas.openxmlformats.org/drawingml/2006/table">
            <a:tbl>
              <a:tblPr/>
              <a:tblGrid>
                <a:gridCol w="2452724">
                  <a:extLst>
                    <a:ext uri="{9D8B030D-6E8A-4147-A177-3AD203B41FA5}">
                      <a16:colId xmlns:a16="http://schemas.microsoft.com/office/drawing/2014/main" val="2973441817"/>
                    </a:ext>
                  </a:extLst>
                </a:gridCol>
                <a:gridCol w="5723138">
                  <a:extLst>
                    <a:ext uri="{9D8B030D-6E8A-4147-A177-3AD203B41FA5}">
                      <a16:colId xmlns:a16="http://schemas.microsoft.com/office/drawing/2014/main" val="1260806669"/>
                    </a:ext>
                  </a:extLst>
                </a:gridCol>
              </a:tblGrid>
              <a:tr h="217988">
                <a:tc>
                  <a:txBody>
                    <a:bodyPr/>
                    <a:lstStyle/>
                    <a:p>
                      <a:pPr algn="l" fontAlgn="ctr"/>
                      <a:r>
                        <a:rPr lang="en-MY" sz="1300">
                          <a:solidFill>
                            <a:srgbClr val="3D4F58"/>
                          </a:solidFill>
                          <a:effectLst/>
                        </a:rPr>
                        <a:t>Name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300">
                          <a:solidFill>
                            <a:srgbClr val="3D4F58"/>
                          </a:solidFill>
                          <a:effectLst/>
                        </a:rPr>
                        <a:t>Description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 anchor="ctr">
                    <a:lnL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89188"/>
                  </a:ext>
                </a:extLst>
              </a:tr>
              <a:tr h="352019"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u="none" strike="noStrike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$inc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dirty="0">
                          <a:effectLst/>
                        </a:rPr>
                        <a:t>Increments the value of the field by the specified amount.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82312"/>
                  </a:ext>
                </a:extLst>
              </a:tr>
              <a:tr h="352019"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u="none" strike="noStrike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$min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>
                          <a:effectLst/>
                        </a:rPr>
                        <a:t>Only updates the field if the specified value is less than the existing field value.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30747"/>
                  </a:ext>
                </a:extLst>
              </a:tr>
              <a:tr h="352019"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u="none" strike="noStrike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$max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>
                          <a:effectLst/>
                        </a:rPr>
                        <a:t>Only updates the field if the specified value is greater than the existing field value.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91651"/>
                  </a:ext>
                </a:extLst>
              </a:tr>
              <a:tr h="352019"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u="none" strike="noStrike">
                          <a:solidFill>
                            <a:srgbClr val="007CAD"/>
                          </a:solidFill>
                          <a:effectLst/>
                          <a:hlinkClick r:id="rId6"/>
                        </a:rPr>
                        <a:t>$mul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>
                          <a:effectLst/>
                        </a:rPr>
                        <a:t>Multiplies the value of the field by the specified amount.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84346"/>
                  </a:ext>
                </a:extLst>
              </a:tr>
              <a:tr h="217988"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u="none" strike="noStrike">
                          <a:solidFill>
                            <a:srgbClr val="007CAD"/>
                          </a:solidFill>
                          <a:effectLst/>
                          <a:hlinkClick r:id="rId7"/>
                        </a:rPr>
                        <a:t>$rename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>
                          <a:effectLst/>
                        </a:rPr>
                        <a:t>Renames a field.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215184"/>
                  </a:ext>
                </a:extLst>
              </a:tr>
              <a:tr h="217988"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u="none" strike="noStrike">
                          <a:solidFill>
                            <a:srgbClr val="007CAD"/>
                          </a:solidFill>
                          <a:effectLst/>
                          <a:hlinkClick r:id="rId8"/>
                        </a:rPr>
                        <a:t>$set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>
                          <a:effectLst/>
                        </a:rPr>
                        <a:t>Sets the value of a field in a document.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63301"/>
                  </a:ext>
                </a:extLst>
              </a:tr>
              <a:tr h="217988"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u="none" strike="noStrike">
                          <a:solidFill>
                            <a:srgbClr val="007CAD"/>
                          </a:solidFill>
                          <a:effectLst/>
                          <a:hlinkClick r:id="rId9"/>
                        </a:rPr>
                        <a:t>$unset</a:t>
                      </a:r>
                      <a:endParaRPr lang="en-MY" sz="1300">
                        <a:effectLst/>
                      </a:endParaRP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300" dirty="0">
                          <a:effectLst/>
                        </a:rPr>
                        <a:t>Removes the specified field from a document.</a:t>
                      </a:r>
                    </a:p>
                  </a:txBody>
                  <a:tcPr marL="53588" marR="53588" marT="53588" marB="535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8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7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‘Join’ operations can be done via `aggregate` and `lookup`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3F759-59F4-4FA4-88AF-71CA453BA4A8}"/>
              </a:ext>
            </a:extLst>
          </p:cNvPr>
          <p:cNvSpPr/>
          <p:nvPr/>
        </p:nvSpPr>
        <p:spPr>
          <a:xfrm>
            <a:off x="972312" y="2303547"/>
            <a:ext cx="590397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_id: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type: "user",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name: "Marcelina Grant",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64322-5BEF-4F98-BFA6-666951CB51AB}"/>
              </a:ext>
            </a:extLst>
          </p:cNvPr>
          <p:cNvSpPr txBox="1"/>
          <p:nvPr/>
        </p:nvSpPr>
        <p:spPr>
          <a:xfrm>
            <a:off x="354835" y="2088077"/>
            <a:ext cx="61747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6273E-5D6E-4664-B071-BE2D7F2E7C32}"/>
              </a:ext>
            </a:extLst>
          </p:cNvPr>
          <p:cNvSpPr txBox="1"/>
          <p:nvPr/>
        </p:nvSpPr>
        <p:spPr>
          <a:xfrm>
            <a:off x="354834" y="3971345"/>
            <a:ext cx="7979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Basket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88853-C3B1-457C-A7D5-98941F77076E}"/>
              </a:ext>
            </a:extLst>
          </p:cNvPr>
          <p:cNvSpPr/>
          <p:nvPr/>
        </p:nvSpPr>
        <p:spPr>
          <a:xfrm>
            <a:off x="972312" y="4378198"/>
            <a:ext cx="6355080" cy="2031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type: "basket",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basketNo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1,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("60fa8c398e22cddb65ba26ba"),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quantity: 2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32B94-C018-46EB-B16D-097D9B676F2B}"/>
              </a:ext>
            </a:extLst>
          </p:cNvPr>
          <p:cNvSpPr/>
          <p:nvPr/>
        </p:nvSpPr>
        <p:spPr>
          <a:xfrm>
            <a:off x="2653284" y="4690149"/>
            <a:ext cx="618896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type: "basket",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basketNo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1,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("60fa8beccda8ce782fdab6ec"),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quantity: 1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82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29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Get a basket and query the product, quantity &amp; user details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63665-3D36-4FCC-86F8-E7FD7C61426E}"/>
              </a:ext>
            </a:extLst>
          </p:cNvPr>
          <p:cNvSpPr/>
          <p:nvPr/>
        </p:nvSpPr>
        <p:spPr>
          <a:xfrm>
            <a:off x="960748" y="2083712"/>
            <a:ext cx="99196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db.raw.aggregate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$match : {type : 'basket',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basketNo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1 }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$lookup: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{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from: 'raw',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'_id',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as: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'$quantity'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$group : {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_id: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basket : { $push: {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, quantity : '$quantity' }},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user: { $first : 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MY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MEN – MongoDB + Express + Node</a:t>
            </a:r>
          </a:p>
          <a:p>
            <a:endParaRPr lang="en-US" sz="3200" dirty="0"/>
          </a:p>
          <a:p>
            <a:r>
              <a:rPr lang="en-US" sz="3200" dirty="0"/>
              <a:t>MongoDB –  The standard NoSQL database</a:t>
            </a:r>
          </a:p>
          <a:p>
            <a:r>
              <a:rPr lang="en-US" sz="3200" dirty="0"/>
              <a:t>Express – The default web applications framework</a:t>
            </a:r>
          </a:p>
          <a:p>
            <a:r>
              <a:rPr lang="en-US" sz="3200" dirty="0"/>
              <a:t>Node.js – Framework used for scalable server-side and networking applications.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Web application framework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271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Get a basket and query the product, quantity &amp; user details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63665-3D36-4FCC-86F8-E7FD7C61426E}"/>
              </a:ext>
            </a:extLst>
          </p:cNvPr>
          <p:cNvSpPr/>
          <p:nvPr/>
        </p:nvSpPr>
        <p:spPr>
          <a:xfrm>
            <a:off x="960748" y="2083712"/>
            <a:ext cx="99196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db.raw.aggregate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$match : {type : 'basket',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basketNo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1 }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$lookup: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{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from: 'raw',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'_id',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as: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'$quantity'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$group : {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_id: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basket : { $push: {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, quantity : '$quantity' }},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user: { $first : 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MY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CE5CD-D4EF-4E9A-9019-9F10EA6FD479}"/>
              </a:ext>
            </a:extLst>
          </p:cNvPr>
          <p:cNvSpPr/>
          <p:nvPr/>
        </p:nvSpPr>
        <p:spPr>
          <a:xfrm>
            <a:off x="1443789" y="2326532"/>
            <a:ext cx="9108387" cy="250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A28A2-A429-492C-8392-4B078D4D3EF3}"/>
              </a:ext>
            </a:extLst>
          </p:cNvPr>
          <p:cNvSpPr txBox="1"/>
          <p:nvPr/>
        </p:nvSpPr>
        <p:spPr>
          <a:xfrm>
            <a:off x="7824138" y="1933508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Get Relevant Basket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52090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Get a basket and query the product, quantity &amp; user details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63665-3D36-4FCC-86F8-E7FD7C61426E}"/>
              </a:ext>
            </a:extLst>
          </p:cNvPr>
          <p:cNvSpPr/>
          <p:nvPr/>
        </p:nvSpPr>
        <p:spPr>
          <a:xfrm>
            <a:off x="960748" y="2083712"/>
            <a:ext cx="99196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db.raw.aggregate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$match : {type : 'basket',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basketNo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1 }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$lookup: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{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from: 'raw',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'_id',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as: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'$quantity'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$group : {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_id: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basket : { $push: {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, quantity : '$quantity' }},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user: { $first : 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MY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8824D-1248-42CF-AD0B-4E5665AC56F2}"/>
              </a:ext>
            </a:extLst>
          </p:cNvPr>
          <p:cNvSpPr txBox="1"/>
          <p:nvPr/>
        </p:nvSpPr>
        <p:spPr>
          <a:xfrm>
            <a:off x="7824138" y="2180166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Get Relevant Basket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DA2AA-7C91-4C32-93E7-F13BDBA91D72}"/>
              </a:ext>
            </a:extLst>
          </p:cNvPr>
          <p:cNvSpPr txBox="1"/>
          <p:nvPr/>
        </p:nvSpPr>
        <p:spPr>
          <a:xfrm>
            <a:off x="7824138" y="3059668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`Join` user into basket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004429-8465-460A-A0C0-439EE24C48D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9117302" y="2549498"/>
            <a:ext cx="0" cy="510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79FA8-D3ED-46E5-87F6-974C19A590F7}"/>
              </a:ext>
            </a:extLst>
          </p:cNvPr>
          <p:cNvSpPr/>
          <p:nvPr/>
        </p:nvSpPr>
        <p:spPr>
          <a:xfrm>
            <a:off x="1366373" y="2591964"/>
            <a:ext cx="3078796" cy="1678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26509-F901-44A1-A854-10D7B470BC1F}"/>
              </a:ext>
            </a:extLst>
          </p:cNvPr>
          <p:cNvSpPr txBox="1"/>
          <p:nvPr/>
        </p:nvSpPr>
        <p:spPr>
          <a:xfrm>
            <a:off x="4585868" y="3859152"/>
            <a:ext cx="309460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basket:1</a:t>
            </a:r>
          </a:p>
          <a:p>
            <a:r>
              <a:rPr lang="en-US" dirty="0"/>
              <a:t>    </a:t>
            </a:r>
            <a:r>
              <a:rPr lang="en-US" dirty="0" err="1"/>
              <a:t>pid</a:t>
            </a:r>
            <a:r>
              <a:rPr lang="en-US" dirty="0"/>
              <a:t> : …,</a:t>
            </a:r>
          </a:p>
          <a:p>
            <a:r>
              <a:rPr lang="en-US" dirty="0"/>
              <a:t>    quantity : …</a:t>
            </a:r>
          </a:p>
          <a:p>
            <a:r>
              <a:rPr lang="en-US" dirty="0"/>
              <a:t>    </a:t>
            </a:r>
            <a:r>
              <a:rPr lang="en-US" dirty="0" err="1"/>
              <a:t>userDetails</a:t>
            </a:r>
            <a:r>
              <a:rPr lang="en-US" dirty="0"/>
              <a:t>:…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basket:1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1806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Get a basket and query the product, quantity &amp; user details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63665-3D36-4FCC-86F8-E7FD7C61426E}"/>
              </a:ext>
            </a:extLst>
          </p:cNvPr>
          <p:cNvSpPr/>
          <p:nvPr/>
        </p:nvSpPr>
        <p:spPr>
          <a:xfrm>
            <a:off x="960748" y="2083712"/>
            <a:ext cx="99196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db.raw.aggregate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$match : {type : 'basket',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basketNo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1 }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$lookup: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{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from: 'raw',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'_id',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as: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'$quantity'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$group : {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_id: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basket : { $push: {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, quantity : '$quantity' }},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user: { $first : 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MY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8824D-1248-42CF-AD0B-4E5665AC56F2}"/>
              </a:ext>
            </a:extLst>
          </p:cNvPr>
          <p:cNvSpPr txBox="1"/>
          <p:nvPr/>
        </p:nvSpPr>
        <p:spPr>
          <a:xfrm>
            <a:off x="7824138" y="2180166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Get Relevant Basket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DA2AA-7C91-4C32-93E7-F13BDBA91D72}"/>
              </a:ext>
            </a:extLst>
          </p:cNvPr>
          <p:cNvSpPr txBox="1"/>
          <p:nvPr/>
        </p:nvSpPr>
        <p:spPr>
          <a:xfrm>
            <a:off x="7824138" y="3059668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`Join` user into basket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004429-8465-460A-A0C0-439EE24C48D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117302" y="2549498"/>
            <a:ext cx="0" cy="510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0A5411-3A7A-415D-8ECB-1C15C468BD4A}"/>
              </a:ext>
            </a:extLst>
          </p:cNvPr>
          <p:cNvSpPr txBox="1"/>
          <p:nvPr/>
        </p:nvSpPr>
        <p:spPr>
          <a:xfrm>
            <a:off x="7824138" y="3807260"/>
            <a:ext cx="2586328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Extract `</a:t>
            </a:r>
            <a:r>
              <a:rPr lang="en-US" dirty="0" err="1"/>
              <a:t>pid</a:t>
            </a:r>
            <a:r>
              <a:rPr lang="en-US" dirty="0"/>
              <a:t>`, `quantity`, `</a:t>
            </a:r>
            <a:r>
              <a:rPr lang="en-US" dirty="0" err="1"/>
              <a:t>userDetails</a:t>
            </a:r>
            <a:r>
              <a:rPr lang="en-US" dirty="0"/>
              <a:t>`</a:t>
            </a:r>
            <a:endParaRPr lang="en-MY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6854D-8BEB-403C-B7DE-77DC2FFF4E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117302" y="3429000"/>
            <a:ext cx="0" cy="378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47DD9-1885-47CF-B776-1A4B2D5F1ACA}"/>
              </a:ext>
            </a:extLst>
          </p:cNvPr>
          <p:cNvSpPr/>
          <p:nvPr/>
        </p:nvSpPr>
        <p:spPr>
          <a:xfrm>
            <a:off x="1385956" y="4314211"/>
            <a:ext cx="309460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593BC-1168-4A86-A118-0E322E4A013A}"/>
              </a:ext>
            </a:extLst>
          </p:cNvPr>
          <p:cNvSpPr txBox="1"/>
          <p:nvPr/>
        </p:nvSpPr>
        <p:spPr>
          <a:xfrm>
            <a:off x="4585868" y="3859152"/>
            <a:ext cx="309460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basket:1</a:t>
            </a:r>
          </a:p>
          <a:p>
            <a:r>
              <a:rPr lang="en-US" dirty="0"/>
              <a:t>    </a:t>
            </a:r>
            <a:r>
              <a:rPr lang="en-US" dirty="0" err="1"/>
              <a:t>pid</a:t>
            </a:r>
            <a:r>
              <a:rPr lang="en-US" dirty="0"/>
              <a:t> : …,</a:t>
            </a:r>
          </a:p>
          <a:p>
            <a:r>
              <a:rPr lang="en-US" dirty="0"/>
              <a:t>    quantity : …</a:t>
            </a:r>
          </a:p>
          <a:p>
            <a:r>
              <a:rPr lang="en-US" dirty="0"/>
              <a:t>    </a:t>
            </a:r>
            <a:r>
              <a:rPr lang="en-US" dirty="0" err="1"/>
              <a:t>userDetails</a:t>
            </a:r>
            <a:r>
              <a:rPr lang="en-US" dirty="0"/>
              <a:t>:…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basket:1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9333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- MongoDB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/>
          </a:bodyPr>
          <a:lstStyle/>
          <a:p>
            <a:r>
              <a:rPr lang="en-MY" sz="3200" dirty="0"/>
              <a:t>Get a basket and query the product, quantity &amp; user details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63665-3D36-4FCC-86F8-E7FD7C61426E}"/>
              </a:ext>
            </a:extLst>
          </p:cNvPr>
          <p:cNvSpPr/>
          <p:nvPr/>
        </p:nvSpPr>
        <p:spPr>
          <a:xfrm>
            <a:off x="960748" y="2083712"/>
            <a:ext cx="99196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db.raw.aggregate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$match : {type : 'basket',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("60fa8971ee5e2ae8f26fe069"),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basketNo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1 }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$lookup: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{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from: 'raw',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foreignField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: '_id',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as: '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'$quantity'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$unwind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$group : {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_id: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basket : { $push: { 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, quantity : '$quantity' }},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user: { $first :  '$</a:t>
            </a:r>
            <a:r>
              <a:rPr lang="en-MY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' } 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}}</a:t>
            </a:r>
          </a:p>
          <a:p>
            <a:r>
              <a:rPr lang="en-MY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MY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8824D-1248-42CF-AD0B-4E5665AC56F2}"/>
              </a:ext>
            </a:extLst>
          </p:cNvPr>
          <p:cNvSpPr txBox="1"/>
          <p:nvPr/>
        </p:nvSpPr>
        <p:spPr>
          <a:xfrm>
            <a:off x="7824138" y="2180166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Get Relevant Basket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DA2AA-7C91-4C32-93E7-F13BDBA91D72}"/>
              </a:ext>
            </a:extLst>
          </p:cNvPr>
          <p:cNvSpPr txBox="1"/>
          <p:nvPr/>
        </p:nvSpPr>
        <p:spPr>
          <a:xfrm>
            <a:off x="7824138" y="3059668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`Join` user into basket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004429-8465-460A-A0C0-439EE24C48D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117302" y="2549498"/>
            <a:ext cx="0" cy="510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0A5411-3A7A-415D-8ECB-1C15C468BD4A}"/>
              </a:ext>
            </a:extLst>
          </p:cNvPr>
          <p:cNvSpPr txBox="1"/>
          <p:nvPr/>
        </p:nvSpPr>
        <p:spPr>
          <a:xfrm>
            <a:off x="7824138" y="3807260"/>
            <a:ext cx="2586328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Extract `</a:t>
            </a:r>
            <a:r>
              <a:rPr lang="en-US" dirty="0" err="1"/>
              <a:t>pid</a:t>
            </a:r>
            <a:r>
              <a:rPr lang="en-US" dirty="0"/>
              <a:t>`, `quantity`, `</a:t>
            </a:r>
            <a:r>
              <a:rPr lang="en-US" dirty="0" err="1"/>
              <a:t>userDetails</a:t>
            </a:r>
            <a:r>
              <a:rPr lang="en-US" dirty="0"/>
              <a:t>`</a:t>
            </a:r>
            <a:endParaRPr lang="en-MY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6854D-8BEB-403C-B7DE-77DC2FFF4E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117302" y="3429000"/>
            <a:ext cx="0" cy="378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36A258-33E8-4EB5-8E3D-8FAFD37FBC65}"/>
              </a:ext>
            </a:extLst>
          </p:cNvPr>
          <p:cNvSpPr txBox="1"/>
          <p:nvPr/>
        </p:nvSpPr>
        <p:spPr>
          <a:xfrm>
            <a:off x="7824138" y="4813002"/>
            <a:ext cx="25863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into a document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8BC6ED-1A82-4040-AFC4-1AE3C8C632C4}"/>
              </a:ext>
            </a:extLst>
          </p:cNvPr>
          <p:cNvCxnSpPr>
            <a:cxnSpLocks/>
          </p:cNvCxnSpPr>
          <p:nvPr/>
        </p:nvCxnSpPr>
        <p:spPr>
          <a:xfrm>
            <a:off x="9050246" y="4453591"/>
            <a:ext cx="0" cy="378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88EC18-AEAA-4F8C-ABC4-BF19796E4047}"/>
              </a:ext>
            </a:extLst>
          </p:cNvPr>
          <p:cNvSpPr txBox="1"/>
          <p:nvPr/>
        </p:nvSpPr>
        <p:spPr>
          <a:xfrm>
            <a:off x="1073839" y="1976992"/>
            <a:ext cx="627688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{ </a:t>
            </a:r>
          </a:p>
          <a:p>
            <a:r>
              <a:rPr lang="en-MY" dirty="0"/>
              <a:t>    _id: </a:t>
            </a:r>
            <a:r>
              <a:rPr lang="en-MY" dirty="0" err="1"/>
              <a:t>ObjectId</a:t>
            </a:r>
            <a:r>
              <a:rPr lang="en-MY" dirty="0"/>
              <a:t>("60faad8b6c2ef9b5755bb4b9"),</a:t>
            </a:r>
          </a:p>
          <a:p>
            <a:r>
              <a:rPr lang="en-MY" dirty="0"/>
              <a:t>    basket: [ </a:t>
            </a:r>
          </a:p>
          <a:p>
            <a:r>
              <a:rPr lang="en-MY" dirty="0"/>
              <a:t>    { </a:t>
            </a:r>
            <a:r>
              <a:rPr lang="en-MY" dirty="0" err="1"/>
              <a:t>pid</a:t>
            </a:r>
            <a:r>
              <a:rPr lang="en-MY" dirty="0"/>
              <a:t>: </a:t>
            </a:r>
            <a:r>
              <a:rPr lang="en-MY" dirty="0" err="1"/>
              <a:t>ObjectId</a:t>
            </a:r>
            <a:r>
              <a:rPr lang="en-MY" dirty="0"/>
              <a:t>("60fa8c398e22cddb65ba26ba"), quantity: 2 },</a:t>
            </a:r>
          </a:p>
          <a:p>
            <a:r>
              <a:rPr lang="en-MY" dirty="0"/>
              <a:t>    { </a:t>
            </a:r>
            <a:r>
              <a:rPr lang="en-MY" dirty="0" err="1"/>
              <a:t>pid</a:t>
            </a:r>
            <a:r>
              <a:rPr lang="en-MY" dirty="0"/>
              <a:t>: </a:t>
            </a:r>
            <a:r>
              <a:rPr lang="en-MY" dirty="0" err="1"/>
              <a:t>ObjectId</a:t>
            </a:r>
            <a:r>
              <a:rPr lang="en-MY" dirty="0"/>
              <a:t>("60fa8beccda8ce782fdab6ec"), quantity: 1 } ],</a:t>
            </a:r>
          </a:p>
          <a:p>
            <a:r>
              <a:rPr lang="en-MY" dirty="0"/>
              <a:t>  user:  { _id: </a:t>
            </a:r>
            <a:r>
              <a:rPr lang="en-MY" dirty="0" err="1"/>
              <a:t>ObjectId</a:t>
            </a:r>
            <a:r>
              <a:rPr lang="en-MY" dirty="0"/>
              <a:t>("60fa8971ee5e2ae8f26fe069"),</a:t>
            </a:r>
          </a:p>
          <a:p>
            <a:r>
              <a:rPr lang="en-MY" dirty="0"/>
              <a:t>     type: 'user',</a:t>
            </a:r>
          </a:p>
          <a:p>
            <a:r>
              <a:rPr lang="en-MY" dirty="0"/>
              <a:t>     name: 'Marcelina Grant',</a:t>
            </a:r>
          </a:p>
          <a:p>
            <a:r>
              <a:rPr lang="en-MY" dirty="0"/>
              <a:t>    } </a:t>
            </a:r>
          </a:p>
          <a:p>
            <a:r>
              <a:rPr lang="en-MY" dirty="0"/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CEC88A-D8F4-4196-98CC-6459236E84F6}"/>
              </a:ext>
            </a:extLst>
          </p:cNvPr>
          <p:cNvSpPr/>
          <p:nvPr/>
        </p:nvSpPr>
        <p:spPr>
          <a:xfrm>
            <a:off x="1385956" y="4946033"/>
            <a:ext cx="6359012" cy="104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622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– Demo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2690541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P4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311672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MEN Framework Stack – MongoDB + Express + Node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MongoDB – The standard NoSQL database</a:t>
            </a:r>
          </a:p>
          <a:p>
            <a:r>
              <a:rPr lang="en-US" sz="3200" dirty="0"/>
              <a:t>Express – The default web applications framework</a:t>
            </a:r>
          </a:p>
          <a:p>
            <a:r>
              <a:rPr lang="en-US" sz="3200" dirty="0"/>
              <a:t>React – UI framework</a:t>
            </a:r>
          </a:p>
          <a:p>
            <a:r>
              <a:rPr lang="en-US" sz="3200" dirty="0"/>
              <a:t>Node.js – Framework used for scalable server-side and networking applications.</a:t>
            </a:r>
          </a:p>
          <a:p>
            <a:endParaRPr lang="en-US" sz="3200" dirty="0"/>
          </a:p>
          <a:p>
            <a:r>
              <a:rPr lang="en-US" sz="3200" dirty="0"/>
              <a:t>Single Page Application (SPA) framework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128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E88D6B-AE7C-4F8D-B159-669305468633}"/>
              </a:ext>
            </a:extLst>
          </p:cNvPr>
          <p:cNvSpPr/>
          <p:nvPr/>
        </p:nvSpPr>
        <p:spPr>
          <a:xfrm>
            <a:off x="5940958" y="2226362"/>
            <a:ext cx="2628007" cy="2916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Express JS Framework</a:t>
            </a:r>
            <a:endParaRPr lang="en-MY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1C0EC1-353F-4CBA-B01B-109B1D9259A4}"/>
              </a:ext>
            </a:extLst>
          </p:cNvPr>
          <p:cNvSpPr/>
          <p:nvPr/>
        </p:nvSpPr>
        <p:spPr>
          <a:xfrm>
            <a:off x="9446467" y="2966758"/>
            <a:ext cx="2507530" cy="11184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  <a:endParaRPr lang="en-MY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20D157-0344-4FB2-9F9B-7CC6300C88D0}"/>
              </a:ext>
            </a:extLst>
          </p:cNvPr>
          <p:cNvGrpSpPr/>
          <p:nvPr/>
        </p:nvGrpSpPr>
        <p:grpSpPr>
          <a:xfrm>
            <a:off x="2120990" y="2192974"/>
            <a:ext cx="2885388" cy="2916354"/>
            <a:chOff x="1102895" y="2192974"/>
            <a:chExt cx="2885388" cy="291635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F433E7-411A-4F81-B202-2CAB4864DEEA}"/>
                </a:ext>
              </a:extLst>
            </p:cNvPr>
            <p:cNvSpPr/>
            <p:nvPr/>
          </p:nvSpPr>
          <p:spPr>
            <a:xfrm>
              <a:off x="1102895" y="2192974"/>
              <a:ext cx="2885388" cy="291635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React UI</a:t>
              </a:r>
            </a:p>
            <a:p>
              <a:pPr algn="ctr"/>
              <a:r>
                <a:rPr lang="en-US" dirty="0"/>
                <a:t>Framework</a:t>
              </a:r>
              <a:endParaRPr lang="en-MY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078633-4F67-4685-BBFE-FBD915EB25F8}"/>
                </a:ext>
              </a:extLst>
            </p:cNvPr>
            <p:cNvSpPr/>
            <p:nvPr/>
          </p:nvSpPr>
          <p:spPr>
            <a:xfrm>
              <a:off x="1814154" y="3061029"/>
              <a:ext cx="1439838" cy="518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Router</a:t>
              </a:r>
              <a:endParaRPr lang="en-MY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4E9FAB-3ACC-415D-9ECC-E9778756B07C}"/>
                </a:ext>
              </a:extLst>
            </p:cNvPr>
            <p:cNvSpPr/>
            <p:nvPr/>
          </p:nvSpPr>
          <p:spPr>
            <a:xfrm>
              <a:off x="1814155" y="3684539"/>
              <a:ext cx="1439838" cy="518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</a:t>
              </a:r>
              <a:endParaRPr lang="en-MY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6E5584-32B9-4D55-ABE7-E23CBF3DE263}"/>
                </a:ext>
              </a:extLst>
            </p:cNvPr>
            <p:cNvSpPr/>
            <p:nvPr/>
          </p:nvSpPr>
          <p:spPr>
            <a:xfrm>
              <a:off x="1814155" y="4308049"/>
              <a:ext cx="1439837" cy="518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Services</a:t>
              </a:r>
              <a:endParaRPr lang="en-MY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B42200-5F27-4C28-8599-B63C555E47A4}"/>
              </a:ext>
            </a:extLst>
          </p:cNvPr>
          <p:cNvSpPr/>
          <p:nvPr/>
        </p:nvSpPr>
        <p:spPr>
          <a:xfrm>
            <a:off x="6566834" y="3061029"/>
            <a:ext cx="1439838" cy="51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MY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DF1340-43EF-4775-92C8-CA8B49F46D20}"/>
              </a:ext>
            </a:extLst>
          </p:cNvPr>
          <p:cNvSpPr/>
          <p:nvPr/>
        </p:nvSpPr>
        <p:spPr>
          <a:xfrm>
            <a:off x="6566835" y="3684539"/>
            <a:ext cx="1439838" cy="51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MY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7A95F6-E2CC-4642-981D-368DF857BFD2}"/>
              </a:ext>
            </a:extLst>
          </p:cNvPr>
          <p:cNvSpPr/>
          <p:nvPr/>
        </p:nvSpPr>
        <p:spPr>
          <a:xfrm>
            <a:off x="6556391" y="4250377"/>
            <a:ext cx="1439837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Document Mapper</a:t>
            </a:r>
            <a:endParaRPr lang="en-MY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1FD443-4D63-4C9C-82F4-8A14CDAE713A}"/>
              </a:ext>
            </a:extLst>
          </p:cNvPr>
          <p:cNvCxnSpPr>
            <a:cxnSpLocks/>
          </p:cNvCxnSpPr>
          <p:nvPr/>
        </p:nvCxnSpPr>
        <p:spPr>
          <a:xfrm>
            <a:off x="5129620" y="3389541"/>
            <a:ext cx="70994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E15715-3C1F-4B3C-BE2F-11450C33A9EE}"/>
              </a:ext>
            </a:extLst>
          </p:cNvPr>
          <p:cNvCxnSpPr>
            <a:cxnSpLocks/>
          </p:cNvCxnSpPr>
          <p:nvPr/>
        </p:nvCxnSpPr>
        <p:spPr>
          <a:xfrm flipH="1">
            <a:off x="5118755" y="3912124"/>
            <a:ext cx="71643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B1A85E-48D7-4696-AD2C-CB585EAF96DC}"/>
              </a:ext>
            </a:extLst>
          </p:cNvPr>
          <p:cNvCxnSpPr>
            <a:cxnSpLocks/>
          </p:cNvCxnSpPr>
          <p:nvPr/>
        </p:nvCxnSpPr>
        <p:spPr>
          <a:xfrm>
            <a:off x="8654930" y="3259137"/>
            <a:ext cx="70994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55E40B-CE13-4135-8BD7-819FE2B60EFC}"/>
              </a:ext>
            </a:extLst>
          </p:cNvPr>
          <p:cNvCxnSpPr>
            <a:cxnSpLocks/>
          </p:cNvCxnSpPr>
          <p:nvPr/>
        </p:nvCxnSpPr>
        <p:spPr>
          <a:xfrm flipH="1">
            <a:off x="8644065" y="3781720"/>
            <a:ext cx="71643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EC592-04E7-4236-B089-E7C86C04B6A5}"/>
              </a:ext>
            </a:extLst>
          </p:cNvPr>
          <p:cNvCxnSpPr>
            <a:cxnSpLocks/>
          </p:cNvCxnSpPr>
          <p:nvPr/>
        </p:nvCxnSpPr>
        <p:spPr>
          <a:xfrm>
            <a:off x="1303594" y="3259137"/>
            <a:ext cx="70994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78DF02-C5B7-456C-AFA0-DB6522B5BB4E}"/>
              </a:ext>
            </a:extLst>
          </p:cNvPr>
          <p:cNvCxnSpPr>
            <a:cxnSpLocks/>
          </p:cNvCxnSpPr>
          <p:nvPr/>
        </p:nvCxnSpPr>
        <p:spPr>
          <a:xfrm flipH="1">
            <a:off x="1292729" y="3781720"/>
            <a:ext cx="71643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miley Face 54">
            <a:extLst>
              <a:ext uri="{FF2B5EF4-FFF2-40B4-BE49-F238E27FC236}">
                <a16:creationId xmlns:a16="http://schemas.microsoft.com/office/drawing/2014/main" id="{4A4786E3-CC2B-4693-A3C0-673339F105B0}"/>
              </a:ext>
            </a:extLst>
          </p:cNvPr>
          <p:cNvSpPr/>
          <p:nvPr/>
        </p:nvSpPr>
        <p:spPr>
          <a:xfrm>
            <a:off x="253649" y="3061029"/>
            <a:ext cx="915838" cy="929879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A2B185-5E0A-4BE0-9FF6-EEB97C861F68}"/>
              </a:ext>
            </a:extLst>
          </p:cNvPr>
          <p:cNvSpPr txBox="1"/>
          <p:nvPr/>
        </p:nvSpPr>
        <p:spPr>
          <a:xfrm>
            <a:off x="4940830" y="2866959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Socket.IO</a:t>
            </a:r>
            <a:endParaRPr lang="en-MY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CBFDD5-11C4-485C-976D-C37E554DDAF6}"/>
              </a:ext>
            </a:extLst>
          </p:cNvPr>
          <p:cNvSpPr txBox="1"/>
          <p:nvPr/>
        </p:nvSpPr>
        <p:spPr>
          <a:xfrm>
            <a:off x="5087973" y="260566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</a:t>
            </a:r>
            <a:endParaRPr lang="en-MY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3A6B25-EECD-4C02-96C1-0A078F6D12C5}"/>
              </a:ext>
            </a:extLst>
          </p:cNvPr>
          <p:cNvSpPr/>
          <p:nvPr/>
        </p:nvSpPr>
        <p:spPr>
          <a:xfrm>
            <a:off x="4322581" y="2577484"/>
            <a:ext cx="2147845" cy="200403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Communication </a:t>
            </a:r>
          </a:p>
          <a:p>
            <a:pPr algn="ctr"/>
            <a:r>
              <a:rPr lang="en-US" dirty="0"/>
              <a:t>Protocol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78748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React </a:t>
            </a:r>
            <a:r>
              <a:rPr lang="en-MY" sz="3200" dirty="0"/>
              <a:t>is a declarative, JavaScript library for building user interfaces</a:t>
            </a:r>
          </a:p>
          <a:p>
            <a:r>
              <a:rPr lang="en-US" sz="3200" dirty="0"/>
              <a:t>B</a:t>
            </a:r>
            <a:r>
              <a:rPr lang="en-MY" sz="3200" dirty="0" err="1"/>
              <a:t>uilt</a:t>
            </a:r>
            <a:r>
              <a:rPr lang="en-MY" sz="3200" dirty="0"/>
              <a:t> on virtual DOM</a:t>
            </a:r>
          </a:p>
          <a:p>
            <a:r>
              <a:rPr lang="en-US" sz="3200" dirty="0"/>
              <a:t>U</a:t>
            </a:r>
            <a:r>
              <a:rPr lang="en-MY" sz="3200" dirty="0" err="1"/>
              <a:t>pdate</a:t>
            </a:r>
            <a:r>
              <a:rPr lang="en-MY" sz="3200" dirty="0"/>
              <a:t> only elements requires changing</a:t>
            </a:r>
          </a:p>
          <a:p>
            <a:r>
              <a:rPr lang="en-MY" sz="3200" dirty="0"/>
              <a:t>React implements one-way reactive data flow, which reduces the boilerplate and is easier to reason about than traditional data binding.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9929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React JSX / TSX files write html elements in JavaScript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51E1B-15B8-4E2A-BADF-548D54F42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2427490"/>
            <a:ext cx="5428192" cy="37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7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39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React functional components and class components</a:t>
            </a:r>
          </a:p>
          <a:p>
            <a:r>
              <a:rPr lang="en-US" sz="3200" dirty="0"/>
              <a:t>Functional components manages states using hooks</a:t>
            </a:r>
          </a:p>
          <a:p>
            <a:r>
              <a:rPr lang="en-US" sz="3200" dirty="0"/>
              <a:t>Class components manages states using class variables</a:t>
            </a:r>
          </a:p>
          <a:p>
            <a:r>
              <a:rPr lang="en-US" sz="3200" dirty="0"/>
              <a:t>Class components have better control over their lifecycle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CF8A2-EBED-4B3B-829A-4BFC15D9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95" y="4882356"/>
            <a:ext cx="3257550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392D3-55FE-47B0-A870-7BDB1241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460" y="4696619"/>
            <a:ext cx="3848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9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257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Creating a Express web application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37E34-FDE0-4F1A-BDDC-4C34C67BB31F}"/>
              </a:ext>
            </a:extLst>
          </p:cNvPr>
          <p:cNvSpPr/>
          <p:nvPr/>
        </p:nvSpPr>
        <p:spPr>
          <a:xfrm>
            <a:off x="1084233" y="3472160"/>
            <a:ext cx="3569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npm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npm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-D typescript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tslint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npm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express 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7FD553-5811-4968-8F01-54C184C41DBF}"/>
              </a:ext>
            </a:extLst>
          </p:cNvPr>
          <p:cNvSpPr/>
          <p:nvPr/>
        </p:nvSpPr>
        <p:spPr>
          <a:xfrm>
            <a:off x="5676900" y="25424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"build"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A31515"/>
                </a:solidFill>
                <a:latin typeface="Consolas" panose="020B0609020204030204" pitchFamily="49" charset="0"/>
              </a:rPr>
              <a:t>tsc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 --project ./</a:t>
            </a:r>
            <a:r>
              <a:rPr lang="en-MY" dirty="0" err="1">
                <a:solidFill>
                  <a:srgbClr val="A31515"/>
                </a:solidFill>
                <a:latin typeface="Consolas" panose="020B0609020204030204" pitchFamily="49" charset="0"/>
              </a:rPr>
              <a:t>tsconfig.json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"start"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"node ./build/app.js"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devDependencies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tslint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"^6.1.3"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"typescript"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"^4.3.5"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"@types/express"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"^4.17.13"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"dependencies"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"express"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"^4.17.1"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9F3BA2E-4D41-4BBC-85BE-DB81C0AFC4CA}"/>
              </a:ext>
            </a:extLst>
          </p:cNvPr>
          <p:cNvSpPr txBox="1">
            <a:spLocks/>
          </p:cNvSpPr>
          <p:nvPr/>
        </p:nvSpPr>
        <p:spPr>
          <a:xfrm>
            <a:off x="5831305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package.json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4769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40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React Functional component promises </a:t>
            </a:r>
            <a:r>
              <a:rPr lang="en-US" sz="3200" dirty="0" err="1"/>
              <a:t>optimisations</a:t>
            </a:r>
            <a:endParaRPr lang="en-US" sz="3200" dirty="0"/>
          </a:p>
          <a:p>
            <a:r>
              <a:rPr lang="en-US" sz="3200" dirty="0"/>
              <a:t>React hooks enable states without class components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6324F-6448-48BA-AACE-EFEB9712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35" y="2812256"/>
            <a:ext cx="8382000" cy="2924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D38E66-8B0B-4687-91CF-B8123A0B556A}"/>
              </a:ext>
            </a:extLst>
          </p:cNvPr>
          <p:cNvSpPr txBox="1"/>
          <p:nvPr/>
        </p:nvSpPr>
        <p:spPr>
          <a:xfrm>
            <a:off x="4583907" y="6055915"/>
            <a:ext cx="103983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useEffect</a:t>
            </a:r>
            <a:endParaRPr lang="en-MY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E5627-F804-41C4-A8CC-F293E705BE1C}"/>
              </a:ext>
            </a:extLst>
          </p:cNvPr>
          <p:cNvCxnSpPr>
            <a:cxnSpLocks/>
          </p:cNvCxnSpPr>
          <p:nvPr/>
        </p:nvCxnSpPr>
        <p:spPr>
          <a:xfrm>
            <a:off x="4137660" y="5605618"/>
            <a:ext cx="861060" cy="386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33C4B-8699-4A73-9E7A-1BB25AFCF6FA}"/>
              </a:ext>
            </a:extLst>
          </p:cNvPr>
          <p:cNvCxnSpPr>
            <a:cxnSpLocks/>
          </p:cNvCxnSpPr>
          <p:nvPr/>
        </p:nvCxnSpPr>
        <p:spPr>
          <a:xfrm flipH="1">
            <a:off x="5288280" y="5632686"/>
            <a:ext cx="998220" cy="337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A10135-3263-4086-B230-0180469C2798}"/>
              </a:ext>
            </a:extLst>
          </p:cNvPr>
          <p:cNvSpPr txBox="1"/>
          <p:nvPr/>
        </p:nvSpPr>
        <p:spPr>
          <a:xfrm>
            <a:off x="9931189" y="3718997"/>
            <a:ext cx="98995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useState</a:t>
            </a:r>
            <a:endParaRPr lang="en-MY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A5F353-717F-445B-AE1D-25C21A8FC53E}"/>
              </a:ext>
            </a:extLst>
          </p:cNvPr>
          <p:cNvCxnSpPr>
            <a:cxnSpLocks/>
          </p:cNvCxnSpPr>
          <p:nvPr/>
        </p:nvCxnSpPr>
        <p:spPr>
          <a:xfrm flipV="1">
            <a:off x="6340489" y="3909060"/>
            <a:ext cx="3470854" cy="27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90ED4D-5916-47DF-A561-4B670090F687}"/>
              </a:ext>
            </a:extLst>
          </p:cNvPr>
          <p:cNvCxnSpPr>
            <a:cxnSpLocks/>
          </p:cNvCxnSpPr>
          <p:nvPr/>
        </p:nvCxnSpPr>
        <p:spPr>
          <a:xfrm flipH="1">
            <a:off x="5678567" y="5653126"/>
            <a:ext cx="3085295" cy="339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60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 Routing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41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React supports declarative routing </a:t>
            </a:r>
          </a:p>
          <a:p>
            <a:r>
              <a:rPr lang="en-US" sz="3200" dirty="0" err="1"/>
              <a:t>useParam</a:t>
            </a:r>
            <a:r>
              <a:rPr lang="en-US" sz="3200" dirty="0"/>
              <a:t> / </a:t>
            </a:r>
            <a:r>
              <a:rPr lang="en-US" sz="3200" dirty="0" err="1"/>
              <a:t>useLocation</a:t>
            </a:r>
            <a:r>
              <a:rPr lang="en-US" sz="3200" dirty="0"/>
              <a:t> hook can be used to access </a:t>
            </a:r>
            <a:r>
              <a:rPr lang="en-US" sz="3200" dirty="0" err="1"/>
              <a:t>url</a:t>
            </a:r>
            <a:r>
              <a:rPr lang="en-US" sz="3200" dirty="0"/>
              <a:t> param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A6AF8-1886-4D7C-9A1E-46A0425ACEAE}"/>
              </a:ext>
            </a:extLst>
          </p:cNvPr>
          <p:cNvSpPr/>
          <p:nvPr/>
        </p:nvSpPr>
        <p:spPr>
          <a:xfrm>
            <a:off x="1921844" y="3216828"/>
            <a:ext cx="43048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MY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&lt;Switch&gt;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&lt;Route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"/about"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&lt;About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&lt;/Route&gt;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&lt;Route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"/users"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&lt;Users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&lt;/Route&gt;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&lt;Route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&lt;Home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&lt;/Route&gt;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&lt;/Switch&gt;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MY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en-MY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193E8-884E-4A8F-BAB1-F4E750EEE1DB}"/>
              </a:ext>
            </a:extLst>
          </p:cNvPr>
          <p:cNvSpPr txBox="1"/>
          <p:nvPr/>
        </p:nvSpPr>
        <p:spPr>
          <a:xfrm>
            <a:off x="7241489" y="3746488"/>
            <a:ext cx="150599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Current Route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80ED81-7A6C-4772-A7F6-848C8BBF7542}"/>
              </a:ext>
            </a:extLst>
          </p:cNvPr>
          <p:cNvCxnSpPr>
            <a:cxnSpLocks/>
          </p:cNvCxnSpPr>
          <p:nvPr/>
        </p:nvCxnSpPr>
        <p:spPr>
          <a:xfrm flipH="1">
            <a:off x="5796407" y="3931154"/>
            <a:ext cx="12856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1D6EB-3E6D-4356-84FA-B002BB314C0E}"/>
              </a:ext>
            </a:extLst>
          </p:cNvPr>
          <p:cNvSpPr txBox="1"/>
          <p:nvPr/>
        </p:nvSpPr>
        <p:spPr>
          <a:xfrm>
            <a:off x="7833981" y="4419997"/>
            <a:ext cx="243376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Component to route to</a:t>
            </a:r>
            <a:endParaRPr lang="en-MY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556B48-2F8A-4B0A-826A-5F51A2E015A8}"/>
              </a:ext>
            </a:extLst>
          </p:cNvPr>
          <p:cNvCxnSpPr>
            <a:cxnSpLocks/>
          </p:cNvCxnSpPr>
          <p:nvPr/>
        </p:nvCxnSpPr>
        <p:spPr>
          <a:xfrm flipH="1" flipV="1">
            <a:off x="4781349" y="4271672"/>
            <a:ext cx="2893243" cy="332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18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/>
              <a:t>MERN </a:t>
            </a:r>
            <a:r>
              <a:rPr lang="en-US" dirty="0"/>
              <a:t>Stack – Demo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42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2318097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P5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2891828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43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React components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1500F-A118-4223-B18F-DFC0722FD1A8}"/>
              </a:ext>
            </a:extLst>
          </p:cNvPr>
          <p:cNvSpPr/>
          <p:nvPr/>
        </p:nvSpPr>
        <p:spPr>
          <a:xfrm>
            <a:off x="2316480" y="3127248"/>
            <a:ext cx="6850380" cy="3272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F6E5F-1504-4877-AC61-9FFEF8917A4D}"/>
              </a:ext>
            </a:extLst>
          </p:cNvPr>
          <p:cNvSpPr/>
          <p:nvPr/>
        </p:nvSpPr>
        <p:spPr>
          <a:xfrm>
            <a:off x="2545080" y="3485388"/>
            <a:ext cx="3322320" cy="26168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2C237-2C2E-45B8-8233-B85C38827543}"/>
              </a:ext>
            </a:extLst>
          </p:cNvPr>
          <p:cNvSpPr/>
          <p:nvPr/>
        </p:nvSpPr>
        <p:spPr>
          <a:xfrm>
            <a:off x="2819400" y="3902899"/>
            <a:ext cx="164592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: Text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3F457-6365-4842-8793-89E02DAF7CE3}"/>
              </a:ext>
            </a:extLst>
          </p:cNvPr>
          <p:cNvSpPr/>
          <p:nvPr/>
        </p:nvSpPr>
        <p:spPr>
          <a:xfrm>
            <a:off x="7086600" y="3902898"/>
            <a:ext cx="1645920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: Text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F1018-9F9E-4BDF-B965-1210BA540823}"/>
              </a:ext>
            </a:extLst>
          </p:cNvPr>
          <p:cNvSpPr/>
          <p:nvPr/>
        </p:nvSpPr>
        <p:spPr>
          <a:xfrm>
            <a:off x="2819400" y="5205918"/>
            <a:ext cx="1645920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: Text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27F8E-4C42-482F-B963-C9FF9C61FF72}"/>
              </a:ext>
            </a:extLst>
          </p:cNvPr>
          <p:cNvSpPr/>
          <p:nvPr/>
        </p:nvSpPr>
        <p:spPr>
          <a:xfrm>
            <a:off x="2316480" y="3127248"/>
            <a:ext cx="742188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0655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44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Inter-component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1500F-A118-4223-B18F-DFC0722FD1A8}"/>
              </a:ext>
            </a:extLst>
          </p:cNvPr>
          <p:cNvSpPr/>
          <p:nvPr/>
        </p:nvSpPr>
        <p:spPr>
          <a:xfrm>
            <a:off x="2316480" y="3145253"/>
            <a:ext cx="6850380" cy="3272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F6E5F-1504-4877-AC61-9FFEF8917A4D}"/>
              </a:ext>
            </a:extLst>
          </p:cNvPr>
          <p:cNvSpPr/>
          <p:nvPr/>
        </p:nvSpPr>
        <p:spPr>
          <a:xfrm>
            <a:off x="2545080" y="3503393"/>
            <a:ext cx="3322320" cy="26168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2C237-2C2E-45B8-8233-B85C38827543}"/>
              </a:ext>
            </a:extLst>
          </p:cNvPr>
          <p:cNvSpPr/>
          <p:nvPr/>
        </p:nvSpPr>
        <p:spPr>
          <a:xfrm>
            <a:off x="2819400" y="3920904"/>
            <a:ext cx="164592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: Text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03CC13-486A-4DDA-8C94-D9A5A7B25BDD}"/>
              </a:ext>
            </a:extLst>
          </p:cNvPr>
          <p:cNvCxnSpPr/>
          <p:nvPr/>
        </p:nvCxnSpPr>
        <p:spPr>
          <a:xfrm flipV="1">
            <a:off x="4328160" y="3747233"/>
            <a:ext cx="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9CE4BF-36C5-402D-AAD3-6325BBB45553}"/>
              </a:ext>
            </a:extLst>
          </p:cNvPr>
          <p:cNvCxnSpPr/>
          <p:nvPr/>
        </p:nvCxnSpPr>
        <p:spPr>
          <a:xfrm flipV="1">
            <a:off x="4328160" y="3335753"/>
            <a:ext cx="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9B42F-AB6B-4728-B448-05FCA5C46058}"/>
              </a:ext>
            </a:extLst>
          </p:cNvPr>
          <p:cNvCxnSpPr>
            <a:cxnSpLocks/>
          </p:cNvCxnSpPr>
          <p:nvPr/>
        </p:nvCxnSpPr>
        <p:spPr>
          <a:xfrm>
            <a:off x="7802880" y="3335753"/>
            <a:ext cx="0" cy="585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C0F94-0541-4385-B434-464B8C4C3EEF}"/>
              </a:ext>
            </a:extLst>
          </p:cNvPr>
          <p:cNvCxnSpPr>
            <a:cxnSpLocks/>
          </p:cNvCxnSpPr>
          <p:nvPr/>
        </p:nvCxnSpPr>
        <p:spPr>
          <a:xfrm>
            <a:off x="4404360" y="3335753"/>
            <a:ext cx="9067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C6F472-EFFC-4C27-90F4-5C026C9E4D3B}"/>
              </a:ext>
            </a:extLst>
          </p:cNvPr>
          <p:cNvCxnSpPr>
            <a:cxnSpLocks/>
          </p:cNvCxnSpPr>
          <p:nvPr/>
        </p:nvCxnSpPr>
        <p:spPr>
          <a:xfrm>
            <a:off x="6753305" y="3335753"/>
            <a:ext cx="103433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A0C9BF-9F45-4BDD-BD58-27E896D595C5}"/>
              </a:ext>
            </a:extLst>
          </p:cNvPr>
          <p:cNvSpPr txBox="1"/>
          <p:nvPr/>
        </p:nvSpPr>
        <p:spPr>
          <a:xfrm>
            <a:off x="5377736" y="3117405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  <a:endParaRPr lang="en-MY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260F73-8557-4395-8DB8-386AE2530B7D}"/>
              </a:ext>
            </a:extLst>
          </p:cNvPr>
          <p:cNvCxnSpPr>
            <a:cxnSpLocks/>
          </p:cNvCxnSpPr>
          <p:nvPr/>
        </p:nvCxnSpPr>
        <p:spPr>
          <a:xfrm>
            <a:off x="4328160" y="4707353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5850D-873E-49CC-80C5-6223CCDF552F}"/>
              </a:ext>
            </a:extLst>
          </p:cNvPr>
          <p:cNvCxnSpPr>
            <a:cxnSpLocks/>
          </p:cNvCxnSpPr>
          <p:nvPr/>
        </p:nvCxnSpPr>
        <p:spPr>
          <a:xfrm>
            <a:off x="4328160" y="4638773"/>
            <a:ext cx="90678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C5ACD3-433C-4211-B353-3FF4264C53EA}"/>
              </a:ext>
            </a:extLst>
          </p:cNvPr>
          <p:cNvSpPr txBox="1"/>
          <p:nvPr/>
        </p:nvSpPr>
        <p:spPr>
          <a:xfrm>
            <a:off x="5234940" y="445410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  <a:endParaRPr lang="en-MY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4CD070-276D-48F7-86DB-344D58848CD4}"/>
              </a:ext>
            </a:extLst>
          </p:cNvPr>
          <p:cNvSpPr/>
          <p:nvPr/>
        </p:nvSpPr>
        <p:spPr>
          <a:xfrm>
            <a:off x="6979920" y="3950975"/>
            <a:ext cx="1645920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: Text</a:t>
            </a:r>
            <a:endParaRPr lang="en-MY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9A5CBD-6865-4950-951A-E8631B36CF08}"/>
              </a:ext>
            </a:extLst>
          </p:cNvPr>
          <p:cNvSpPr/>
          <p:nvPr/>
        </p:nvSpPr>
        <p:spPr>
          <a:xfrm>
            <a:off x="2819400" y="5088353"/>
            <a:ext cx="1645920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: Text</a:t>
            </a:r>
            <a:endParaRPr lang="en-MY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3D106-33E6-4173-A9DA-8531D3076E22}"/>
              </a:ext>
            </a:extLst>
          </p:cNvPr>
          <p:cNvSpPr/>
          <p:nvPr/>
        </p:nvSpPr>
        <p:spPr>
          <a:xfrm>
            <a:off x="2316480" y="3127248"/>
            <a:ext cx="742188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29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React-redux simplifies inter-component communication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1500F-A118-4223-B18F-DFC0722FD1A8}"/>
              </a:ext>
            </a:extLst>
          </p:cNvPr>
          <p:cNvSpPr/>
          <p:nvPr/>
        </p:nvSpPr>
        <p:spPr>
          <a:xfrm>
            <a:off x="2316480" y="3163824"/>
            <a:ext cx="6850380" cy="3272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F6E5F-1504-4877-AC61-9FFEF8917A4D}"/>
              </a:ext>
            </a:extLst>
          </p:cNvPr>
          <p:cNvSpPr/>
          <p:nvPr/>
        </p:nvSpPr>
        <p:spPr>
          <a:xfrm>
            <a:off x="2545080" y="3521964"/>
            <a:ext cx="3322320" cy="26168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2C237-2C2E-45B8-8233-B85C38827543}"/>
              </a:ext>
            </a:extLst>
          </p:cNvPr>
          <p:cNvSpPr/>
          <p:nvPr/>
        </p:nvSpPr>
        <p:spPr>
          <a:xfrm>
            <a:off x="2819400" y="3939475"/>
            <a:ext cx="164592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: Text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03CC13-486A-4DDA-8C94-D9A5A7B25BDD}"/>
              </a:ext>
            </a:extLst>
          </p:cNvPr>
          <p:cNvCxnSpPr>
            <a:cxnSpLocks/>
          </p:cNvCxnSpPr>
          <p:nvPr/>
        </p:nvCxnSpPr>
        <p:spPr>
          <a:xfrm flipV="1">
            <a:off x="4328160" y="2898739"/>
            <a:ext cx="0" cy="1202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9B42F-AB6B-4728-B448-05FCA5C46058}"/>
              </a:ext>
            </a:extLst>
          </p:cNvPr>
          <p:cNvCxnSpPr>
            <a:cxnSpLocks/>
          </p:cNvCxnSpPr>
          <p:nvPr/>
        </p:nvCxnSpPr>
        <p:spPr>
          <a:xfrm>
            <a:off x="7802880" y="2898739"/>
            <a:ext cx="0" cy="1040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C0F94-0541-4385-B434-464B8C4C3EEF}"/>
              </a:ext>
            </a:extLst>
          </p:cNvPr>
          <p:cNvCxnSpPr>
            <a:cxnSpLocks/>
          </p:cNvCxnSpPr>
          <p:nvPr/>
        </p:nvCxnSpPr>
        <p:spPr>
          <a:xfrm>
            <a:off x="3909060" y="2898739"/>
            <a:ext cx="127254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C6F472-EFFC-4C27-90F4-5C026C9E4D3B}"/>
              </a:ext>
            </a:extLst>
          </p:cNvPr>
          <p:cNvCxnSpPr>
            <a:cxnSpLocks/>
          </p:cNvCxnSpPr>
          <p:nvPr/>
        </p:nvCxnSpPr>
        <p:spPr>
          <a:xfrm>
            <a:off x="6623765" y="2898739"/>
            <a:ext cx="111053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A0C9BF-9F45-4BDD-BD58-27E896D595C5}"/>
              </a:ext>
            </a:extLst>
          </p:cNvPr>
          <p:cNvSpPr txBox="1"/>
          <p:nvPr/>
        </p:nvSpPr>
        <p:spPr>
          <a:xfrm>
            <a:off x="5248196" y="2680391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Redux</a:t>
            </a:r>
            <a:endParaRPr lang="en-MY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FBAE82-512A-400C-8212-2285EB2740A3}"/>
              </a:ext>
            </a:extLst>
          </p:cNvPr>
          <p:cNvCxnSpPr>
            <a:cxnSpLocks/>
          </p:cNvCxnSpPr>
          <p:nvPr/>
        </p:nvCxnSpPr>
        <p:spPr>
          <a:xfrm>
            <a:off x="3909060" y="2898739"/>
            <a:ext cx="0" cy="2025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176FE-03E5-4FE6-99DB-1F7FDB9121C4}"/>
              </a:ext>
            </a:extLst>
          </p:cNvPr>
          <p:cNvSpPr/>
          <p:nvPr/>
        </p:nvSpPr>
        <p:spPr>
          <a:xfrm>
            <a:off x="7086600" y="3939474"/>
            <a:ext cx="1645920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: Text</a:t>
            </a:r>
            <a:endParaRPr lang="en-MY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61F533-250C-4305-9EB8-A7542159A557}"/>
              </a:ext>
            </a:extLst>
          </p:cNvPr>
          <p:cNvSpPr/>
          <p:nvPr/>
        </p:nvSpPr>
        <p:spPr>
          <a:xfrm>
            <a:off x="2899410" y="4934680"/>
            <a:ext cx="1645920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: Text</a:t>
            </a:r>
            <a:endParaRPr lang="en-MY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3ED8C-4636-4913-811B-4E4204858F8D}"/>
              </a:ext>
            </a:extLst>
          </p:cNvPr>
          <p:cNvSpPr/>
          <p:nvPr/>
        </p:nvSpPr>
        <p:spPr>
          <a:xfrm>
            <a:off x="2316480" y="3127248"/>
            <a:ext cx="742188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3424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React-redux</a:t>
            </a:r>
          </a:p>
          <a:p>
            <a:r>
              <a:rPr lang="en-US" sz="3200" dirty="0"/>
              <a:t>We will focus on ‘@</a:t>
            </a:r>
            <a:r>
              <a:rPr lang="en-US" sz="3200" dirty="0" err="1"/>
              <a:t>reduxjs</a:t>
            </a:r>
            <a:r>
              <a:rPr lang="en-US" sz="3200" dirty="0"/>
              <a:t>/toolkit’ </a:t>
            </a:r>
          </a:p>
          <a:p>
            <a:r>
              <a:rPr lang="en-US" sz="3200" dirty="0"/>
              <a:t>Opinionated toolkit for generating redux code</a:t>
            </a:r>
          </a:p>
          <a:p>
            <a:r>
              <a:rPr lang="en-US" sz="3200" dirty="0"/>
              <a:t>But extremely simple to use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7843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MERN Stack – React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Redux Terminology</a:t>
            </a:r>
          </a:p>
          <a:p>
            <a:pPr lvl="1"/>
            <a:r>
              <a:rPr lang="en-US" sz="2800" dirty="0"/>
              <a:t>Action – intention to change a state</a:t>
            </a:r>
          </a:p>
          <a:p>
            <a:pPr lvl="1"/>
            <a:r>
              <a:rPr lang="en-US" sz="2800" dirty="0"/>
              <a:t>Reducer – converts action into a new state</a:t>
            </a:r>
          </a:p>
          <a:p>
            <a:pPr lvl="1"/>
            <a:r>
              <a:rPr lang="en-US" sz="2800" dirty="0"/>
              <a:t>Dispatch – dispatch action and triggers state </a:t>
            </a:r>
          </a:p>
          <a:p>
            <a:pPr lvl="1"/>
            <a:r>
              <a:rPr lang="en-US" sz="2800" dirty="0"/>
              <a:t>Store – immutable state container</a:t>
            </a:r>
          </a:p>
          <a:p>
            <a:pPr lvl="1"/>
            <a:r>
              <a:rPr lang="en-US" sz="2800" dirty="0"/>
              <a:t>Provider – expose store</a:t>
            </a:r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3D6FD7-12D7-48EE-906D-0267AB65AD71}"/>
              </a:ext>
            </a:extLst>
          </p:cNvPr>
          <p:cNvCxnSpPr>
            <a:cxnSpLocks/>
            <a:stCxn id="32" idx="3"/>
            <a:endCxn id="17" idx="2"/>
          </p:cNvCxnSpPr>
          <p:nvPr/>
        </p:nvCxnSpPr>
        <p:spPr>
          <a:xfrm flipV="1">
            <a:off x="7937530" y="6220920"/>
            <a:ext cx="970272" cy="324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799C9D-D118-41E6-940E-F072DA0EE601}"/>
              </a:ext>
            </a:extLst>
          </p:cNvPr>
          <p:cNvSpPr/>
          <p:nvPr/>
        </p:nvSpPr>
        <p:spPr>
          <a:xfrm>
            <a:off x="8300129" y="5760545"/>
            <a:ext cx="1215346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A12EB7-2514-4620-A094-6996A5687933}"/>
              </a:ext>
            </a:extLst>
          </p:cNvPr>
          <p:cNvSpPr/>
          <p:nvPr/>
        </p:nvSpPr>
        <p:spPr>
          <a:xfrm>
            <a:off x="2513354" y="5760547"/>
            <a:ext cx="1092934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en-MY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876CBA-3549-4EC2-BD6A-1238CEF7189C}"/>
              </a:ext>
            </a:extLst>
          </p:cNvPr>
          <p:cNvSpPr/>
          <p:nvPr/>
        </p:nvSpPr>
        <p:spPr>
          <a:xfrm>
            <a:off x="3904619" y="5760547"/>
            <a:ext cx="1092934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en-MY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23580-E73C-4F51-918B-A4025A1E6DD1}"/>
              </a:ext>
            </a:extLst>
          </p:cNvPr>
          <p:cNvSpPr/>
          <p:nvPr/>
        </p:nvSpPr>
        <p:spPr>
          <a:xfrm>
            <a:off x="5380440" y="5760546"/>
            <a:ext cx="1092934" cy="46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MY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2EAD8C-3505-4A10-BE7E-D97845D4F277}"/>
              </a:ext>
            </a:extLst>
          </p:cNvPr>
          <p:cNvSpPr/>
          <p:nvPr/>
        </p:nvSpPr>
        <p:spPr>
          <a:xfrm>
            <a:off x="6722184" y="6315074"/>
            <a:ext cx="1215346" cy="4603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  <a:endParaRPr lang="en-MY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57AF74-EDCA-41A4-8562-2641E247731F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>
            <a:off x="5926907" y="6220921"/>
            <a:ext cx="795277" cy="32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242FF-6FB2-4FD1-9EEF-706904415A33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6473374" y="5990733"/>
            <a:ext cx="182675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42E392-D405-406E-8667-A77F9548948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997553" y="5990734"/>
            <a:ext cx="38288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CF91A9-F29D-435C-882B-42869B1C339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629884" y="5990732"/>
            <a:ext cx="274735" cy="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B33CEF-4B17-47ED-B6D7-06F675890CD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059821" y="5148262"/>
            <a:ext cx="0" cy="612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94CB1BD-521B-4D4A-BE15-6815AA2EEE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5686319" y="2539061"/>
            <a:ext cx="594989" cy="584797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F60BDA-960A-4B88-91F6-7F1F9CD495B7}"/>
              </a:ext>
            </a:extLst>
          </p:cNvPr>
          <p:cNvSpPr txBox="1"/>
          <p:nvPr/>
        </p:nvSpPr>
        <p:spPr>
          <a:xfrm>
            <a:off x="5602364" y="475473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9665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Framework Stack – MERN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48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2446034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P6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2098826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Framework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49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B28711-F4DD-489A-8578-9B571E55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111" y="1499327"/>
            <a:ext cx="4452689" cy="4493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DA6C9-8CD7-4FEA-90D0-99280639ACC9}"/>
              </a:ext>
            </a:extLst>
          </p:cNvPr>
          <p:cNvSpPr txBox="1"/>
          <p:nvPr/>
        </p:nvSpPr>
        <p:spPr>
          <a:xfrm>
            <a:off x="1690002" y="2718207"/>
            <a:ext cx="381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such thing as the best stack combo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Find one. </a:t>
            </a:r>
          </a:p>
          <a:p>
            <a:pPr algn="ctr"/>
            <a:r>
              <a:rPr lang="en-US" sz="2800" dirty="0"/>
              <a:t>Git </a:t>
            </a:r>
            <a:r>
              <a:rPr lang="en-US" sz="2800" dirty="0" err="1"/>
              <a:t>gud</a:t>
            </a:r>
            <a:r>
              <a:rPr lang="en-US" sz="2800" dirty="0"/>
              <a:t>. </a:t>
            </a:r>
          </a:p>
          <a:p>
            <a:pPr algn="ctr"/>
            <a:r>
              <a:rPr lang="en-US" sz="2800" dirty="0"/>
              <a:t>Develop the app.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9500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5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tsconfig.json</a:t>
            </a:r>
            <a:r>
              <a:rPr lang="en-US" sz="3200" dirty="0"/>
              <a:t> breakdown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11C26-E6B1-41ED-B96A-FC8436157C6B}"/>
              </a:ext>
            </a:extLst>
          </p:cNvPr>
          <p:cNvSpPr/>
          <p:nvPr/>
        </p:nvSpPr>
        <p:spPr>
          <a:xfrm>
            <a:off x="838200" y="229917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compilerOptions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"module"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"ES6"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"strict"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noImplicitAny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removeComments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sourceMap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outDir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"./build"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moduleResolution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"node"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 err="1">
                <a:solidFill>
                  <a:srgbClr val="0451A5"/>
                </a:solidFill>
                <a:latin typeface="Consolas" panose="020B0609020204030204" pitchFamily="49" charset="0"/>
              </a:rPr>
              <a:t>allowSyntheticDefaultImports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>
                <a:solidFill>
                  <a:srgbClr val="0451A5"/>
                </a:solidFill>
                <a:latin typeface="Consolas" panose="020B0609020204030204" pitchFamily="49" charset="0"/>
              </a:rPr>
              <a:t>"files"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: [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MY" dirty="0" err="1">
                <a:solidFill>
                  <a:srgbClr val="A31515"/>
                </a:solidFill>
                <a:latin typeface="Consolas" panose="020B0609020204030204" pitchFamily="49" charset="0"/>
              </a:rPr>
              <a:t>App.ts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]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6AEA9E-66F2-4AEC-8E15-99F7AECE69D3}"/>
              </a:ext>
            </a:extLst>
          </p:cNvPr>
          <p:cNvCxnSpPr>
            <a:cxnSpLocks/>
          </p:cNvCxnSpPr>
          <p:nvPr/>
        </p:nvCxnSpPr>
        <p:spPr>
          <a:xfrm flipV="1">
            <a:off x="6579615" y="4822723"/>
            <a:ext cx="543856" cy="107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2FC66E-3595-4825-B455-E94CD219CAE4}"/>
              </a:ext>
            </a:extLst>
          </p:cNvPr>
          <p:cNvSpPr txBox="1"/>
          <p:nvPr/>
        </p:nvSpPr>
        <p:spPr>
          <a:xfrm>
            <a:off x="7127895" y="4645650"/>
            <a:ext cx="506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require to “Import * from …”</a:t>
            </a:r>
            <a:endParaRPr lang="en-MY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DEDD0-10B4-41E6-B183-740EC610E40A}"/>
              </a:ext>
            </a:extLst>
          </p:cNvPr>
          <p:cNvCxnSpPr>
            <a:cxnSpLocks/>
          </p:cNvCxnSpPr>
          <p:nvPr/>
        </p:nvCxnSpPr>
        <p:spPr>
          <a:xfrm flipV="1">
            <a:off x="3998828" y="2981052"/>
            <a:ext cx="543856" cy="107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5E158B-3238-4248-B398-61106F4F1F6B}"/>
              </a:ext>
            </a:extLst>
          </p:cNvPr>
          <p:cNvSpPr txBox="1"/>
          <p:nvPr/>
        </p:nvSpPr>
        <p:spPr>
          <a:xfrm>
            <a:off x="4547108" y="2803979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Ensure code generation supported by Node</a:t>
            </a:r>
            <a:endParaRPr lang="en-MY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C7D161-6AEE-423C-83EB-A93C7996663C}"/>
              </a:ext>
            </a:extLst>
          </p:cNvPr>
          <p:cNvCxnSpPr>
            <a:cxnSpLocks/>
          </p:cNvCxnSpPr>
          <p:nvPr/>
        </p:nvCxnSpPr>
        <p:spPr>
          <a:xfrm flipV="1">
            <a:off x="5064106" y="4368779"/>
            <a:ext cx="543856" cy="107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6A3F08-1D60-4175-B7B9-D043E3928607}"/>
              </a:ext>
            </a:extLst>
          </p:cNvPr>
          <p:cNvSpPr txBox="1"/>
          <p:nvPr/>
        </p:nvSpPr>
        <p:spPr>
          <a:xfrm>
            <a:off x="5607962" y="390318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Recommended for typescript. Fix unresolved module issues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7134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6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/>
              <a:t>Sample Express Application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8D6A4-1825-42B2-96E7-B06C5C4CDA1D}"/>
              </a:ext>
            </a:extLst>
          </p:cNvPr>
          <p:cNvSpPr/>
          <p:nvPr/>
        </p:nvSpPr>
        <p:spPr>
          <a:xfrm>
            <a:off x="1102895" y="243163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express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'express'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app = express();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, res) {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res.send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'Hello World!'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 port = </a:t>
            </a:r>
            <a:r>
              <a:rPr lang="en-MY" dirty="0">
                <a:solidFill>
                  <a:srgbClr val="098658"/>
                </a:solidFill>
                <a:latin typeface="Consolas" panose="020B0609020204030204" pitchFamily="49" charset="0"/>
              </a:rPr>
              <a:t>3000</a:t>
            </a:r>
            <a:endParaRPr lang="en-MY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`Application running at 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port</a:t>
            </a:r>
            <a:r>
              <a:rPr lang="en-MY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MY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MY" dirty="0" err="1">
                <a:solidFill>
                  <a:srgbClr val="000000"/>
                </a:solidFill>
                <a:latin typeface="Consolas" panose="020B0609020204030204" pitchFamily="49" charset="0"/>
              </a:rPr>
              <a:t>app.listen</a:t>
            </a:r>
            <a:r>
              <a:rPr lang="en-MY" dirty="0">
                <a:solidFill>
                  <a:srgbClr val="000000"/>
                </a:solidFill>
                <a:latin typeface="Consolas" panose="020B0609020204030204" pitchFamily="49" charset="0"/>
              </a:rPr>
              <a:t>(port);</a:t>
            </a:r>
            <a:endParaRPr lang="en-MY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FD3FD-6413-492A-AFFE-875203A5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95" y="2340918"/>
            <a:ext cx="4524521" cy="3320749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366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 – Demo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7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782C2-C486-4C65-A4F9-0201FE102025}"/>
              </a:ext>
            </a:extLst>
          </p:cNvPr>
          <p:cNvSpPr txBox="1"/>
          <p:nvPr/>
        </p:nvSpPr>
        <p:spPr>
          <a:xfrm>
            <a:off x="4377813" y="2035075"/>
            <a:ext cx="343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</a:t>
            </a:r>
          </a:p>
          <a:p>
            <a:pPr algn="ctr"/>
            <a:r>
              <a:rPr lang="en-US" sz="9600" dirty="0"/>
              <a:t>P2</a:t>
            </a:r>
            <a:endParaRPr lang="en-MY" sz="9600" dirty="0"/>
          </a:p>
        </p:txBody>
      </p:sp>
    </p:spTree>
    <p:extLst>
      <p:ext uri="{BB962C8B-B14F-4D97-AF65-F5344CB8AC3E}">
        <p14:creationId xmlns:p14="http://schemas.microsoft.com/office/powerpoint/2010/main" val="364570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8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Express routing</a:t>
            </a:r>
          </a:p>
          <a:p>
            <a:r>
              <a:rPr lang="en-US" dirty="0"/>
              <a:t>HTTP methods: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(`</a:t>
            </a:r>
            <a:r>
              <a:rPr lang="en-US" dirty="0" err="1"/>
              <a:t>url</a:t>
            </a:r>
            <a:r>
              <a:rPr lang="en-US" dirty="0"/>
              <a:t>`, (request, response) =&gt; …)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FF0000"/>
                </a:solidFill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/>
              <a:t>(`</a:t>
            </a:r>
            <a:r>
              <a:rPr lang="en-US" dirty="0" err="1"/>
              <a:t>url</a:t>
            </a:r>
            <a:r>
              <a:rPr lang="en-US" dirty="0"/>
              <a:t>`, (request, response) =&gt; …)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FF0000"/>
                </a:solidFill>
              </a:rPr>
              <a:t>put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(`</a:t>
            </a:r>
            <a:r>
              <a:rPr lang="en-US" dirty="0" err="1"/>
              <a:t>url</a:t>
            </a:r>
            <a:r>
              <a:rPr lang="en-US" dirty="0"/>
              <a:t>`, (request, response) =&gt; …)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(`</a:t>
            </a:r>
            <a:r>
              <a:rPr lang="en-US" dirty="0" err="1"/>
              <a:t>url</a:t>
            </a:r>
            <a:r>
              <a:rPr lang="en-US" dirty="0"/>
              <a:t>`, (request, response) =&gt; …)</a:t>
            </a:r>
          </a:p>
          <a:p>
            <a:r>
              <a:rPr lang="en-US" dirty="0"/>
              <a:t>URL path can contain parameters like React Router ('/user/:id')</a:t>
            </a:r>
          </a:p>
        </p:txBody>
      </p:sp>
    </p:spTree>
    <p:extLst>
      <p:ext uri="{BB962C8B-B14F-4D97-AF65-F5344CB8AC3E}">
        <p14:creationId xmlns:p14="http://schemas.microsoft.com/office/powerpoint/2010/main" val="97659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8B8-3CE9-481C-965E-5AD11B1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MEN Stack</a:t>
            </a:r>
            <a:endParaRPr lang="en-MY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3DA64-C4B9-4EF6-9E6D-2FD938573C15}"/>
              </a:ext>
            </a:extLst>
          </p:cNvPr>
          <p:cNvCxnSpPr/>
          <p:nvPr/>
        </p:nvCxnSpPr>
        <p:spPr>
          <a:xfrm>
            <a:off x="838200" y="136497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04C7-188F-4221-B551-866904EC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95" y="6356349"/>
            <a:ext cx="340894" cy="365125"/>
          </a:xfrm>
        </p:spPr>
        <p:txBody>
          <a:bodyPr/>
          <a:lstStyle/>
          <a:p>
            <a:fld id="{FE8B8BA0-8967-4BBA-817B-F81B371D30A3}" type="slidenum">
              <a:rPr lang="en-MY" smtClean="0"/>
              <a:t>9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91D3B-F15F-4C39-9F4A-3667FA1846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62160" y="5992495"/>
            <a:ext cx="1691640" cy="8655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C3AF-AB13-412A-9F84-EDE00F3A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Express routing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app.</a:t>
            </a:r>
            <a:r>
              <a:rPr lang="en-US" dirty="0" err="1">
                <a:solidFill>
                  <a:srgbClr val="FF0000"/>
                </a:solidFill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(`</a:t>
            </a:r>
            <a:r>
              <a:rPr lang="en-US" dirty="0" err="1"/>
              <a:t>url</a:t>
            </a:r>
            <a:r>
              <a:rPr lang="en-US" dirty="0"/>
              <a:t>`, (request, response) =&gt; …)</a:t>
            </a:r>
          </a:p>
          <a:p>
            <a:r>
              <a:rPr lang="en-US" dirty="0" err="1"/>
              <a:t>Express.Request</a:t>
            </a:r>
            <a:r>
              <a:rPr lang="en-US" dirty="0"/>
              <a:t>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MY" dirty="0" err="1"/>
              <a:t>request.params</a:t>
            </a:r>
            <a:r>
              <a:rPr lang="en-MY" dirty="0"/>
              <a:t> - contains </a:t>
            </a:r>
            <a:r>
              <a:rPr lang="en-MY" dirty="0" err="1"/>
              <a:t>url</a:t>
            </a:r>
            <a:r>
              <a:rPr lang="en-MY" dirty="0"/>
              <a:t> route params </a:t>
            </a:r>
          </a:p>
          <a:p>
            <a:pPr marL="0" indent="0">
              <a:buNone/>
            </a:pPr>
            <a:r>
              <a:rPr lang="en-MY" dirty="0" err="1"/>
              <a:t>request.query</a:t>
            </a:r>
            <a:r>
              <a:rPr lang="en-MY" dirty="0"/>
              <a:t> – contains query params</a:t>
            </a:r>
          </a:p>
          <a:p>
            <a:pPr marL="0" indent="0">
              <a:buNone/>
            </a:pPr>
            <a:r>
              <a:rPr lang="en-MY" dirty="0" err="1"/>
              <a:t>request.body</a:t>
            </a:r>
            <a:r>
              <a:rPr lang="en-MY" dirty="0"/>
              <a:t> – contains the parsed body </a:t>
            </a:r>
          </a:p>
          <a:p>
            <a:pPr marL="0" indent="0">
              <a:buNone/>
            </a:pPr>
            <a:r>
              <a:rPr lang="en-MY" dirty="0" err="1"/>
              <a:t>request.get</a:t>
            </a:r>
            <a:r>
              <a:rPr lang="en-MY" dirty="0"/>
              <a:t>(field) - return the value of the specified HTTP header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8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12426</TotalTime>
  <Words>1320</Words>
  <Application>Microsoft Office PowerPoint</Application>
  <PresentationFormat>Widescreen</PresentationFormat>
  <Paragraphs>573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Office Theme</vt:lpstr>
      <vt:lpstr>Short Course Material </vt:lpstr>
      <vt:lpstr>Web application with the MEN Stack</vt:lpstr>
      <vt:lpstr>MEN Stack</vt:lpstr>
      <vt:lpstr>MEN Stack</vt:lpstr>
      <vt:lpstr>MEN Stack</vt:lpstr>
      <vt:lpstr>MEN Stack</vt:lpstr>
      <vt:lpstr>MEN Stack – Demo</vt:lpstr>
      <vt:lpstr>MEN Stack</vt:lpstr>
      <vt:lpstr>MEN Stack</vt:lpstr>
      <vt:lpstr>MEN Stack</vt:lpstr>
      <vt:lpstr>MEN Stack</vt:lpstr>
      <vt:lpstr>MEN Stack</vt:lpstr>
      <vt:lpstr>MEN Stack</vt:lpstr>
      <vt:lpstr>MEN Stack</vt:lpstr>
      <vt:lpstr>MEN Stack</vt:lpstr>
      <vt:lpstr>MEN Stack - EJS</vt:lpstr>
      <vt:lpstr>MEN Stack - EJS</vt:lpstr>
      <vt:lpstr>MEN Stack - EJS</vt:lpstr>
      <vt:lpstr>MEN Stack – EJS </vt:lpstr>
      <vt:lpstr>MEN Stack – EJS</vt:lpstr>
      <vt:lpstr>MEN Stack – EJS</vt:lpstr>
      <vt:lpstr>MEN Stack - MongoDB</vt:lpstr>
      <vt:lpstr>MEN Stack - MongoDB</vt:lpstr>
      <vt:lpstr>MEN Stack - MongoDB</vt:lpstr>
      <vt:lpstr>MEN Stack - MongoDB</vt:lpstr>
      <vt:lpstr>MEN Stack - MongoDB</vt:lpstr>
      <vt:lpstr>MEN Stack - MongoDB</vt:lpstr>
      <vt:lpstr>MEN Stack - MongoDB</vt:lpstr>
      <vt:lpstr>MEN Stack - MongoDB</vt:lpstr>
      <vt:lpstr>MEN Stack - MongoDB</vt:lpstr>
      <vt:lpstr>MEN Stack - MongoDB</vt:lpstr>
      <vt:lpstr>MEN Stack - MongoDB</vt:lpstr>
      <vt:lpstr>MEN Stack - MongoDB</vt:lpstr>
      <vt:lpstr>MEN Stack – Demo</vt:lpstr>
      <vt:lpstr>MERN Stack</vt:lpstr>
      <vt:lpstr>MERN Stack</vt:lpstr>
      <vt:lpstr>MERN Stack – React</vt:lpstr>
      <vt:lpstr>MERN Stack – React</vt:lpstr>
      <vt:lpstr>MERN Stack – React</vt:lpstr>
      <vt:lpstr>MERN Stack – React</vt:lpstr>
      <vt:lpstr>MERN Stack – React Routing</vt:lpstr>
      <vt:lpstr>MERN Stack – Demo</vt:lpstr>
      <vt:lpstr>MERN Stack – React</vt:lpstr>
      <vt:lpstr>MERN Stack – React</vt:lpstr>
      <vt:lpstr>MERN Stack – React</vt:lpstr>
      <vt:lpstr>MERN Stack – React</vt:lpstr>
      <vt:lpstr>MERN Stack – React</vt:lpstr>
      <vt:lpstr>Framework Stack – MERN Stack</vt:lpstr>
      <vt:lpstr>Framework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Jason HsienMing Yong</dc:creator>
  <cp:lastModifiedBy>Jason HsienMing Yong</cp:lastModifiedBy>
  <cp:revision>382</cp:revision>
  <dcterms:created xsi:type="dcterms:W3CDTF">2021-07-05T05:43:11Z</dcterms:created>
  <dcterms:modified xsi:type="dcterms:W3CDTF">2021-09-08T08:47:29Z</dcterms:modified>
</cp:coreProperties>
</file>