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96" r:id="rId5"/>
    <p:sldId id="260" r:id="rId6"/>
    <p:sldId id="302" r:id="rId7"/>
    <p:sldId id="303" r:id="rId8"/>
    <p:sldId id="305" r:id="rId9"/>
    <p:sldId id="304" r:id="rId10"/>
    <p:sldId id="306" r:id="rId11"/>
    <p:sldId id="297" r:id="rId12"/>
    <p:sldId id="298" r:id="rId13"/>
    <p:sldId id="299" r:id="rId14"/>
    <p:sldId id="300" r:id="rId15"/>
    <p:sldId id="301" r:id="rId16"/>
    <p:sldId id="279" r:id="rId17"/>
    <p:sldId id="307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e1FYGktcs2edH2J5JZu8qfGj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F5405D7D-6976-C194-EA95-D9A1DBCC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D5838B5B-3FC4-0216-F1CA-F9C6691B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0382B77B-3577-F3CC-580A-F46E44BC6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84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86F33B0-5219-E373-F6F1-F3E3965CF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C0187E9-829C-6A98-D7EC-761648FAB4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13887E16-FF6D-9731-ACEF-422AB5746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2972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85635F32-51CE-4760-053F-0D1250EA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269AC7B7-6FE3-0CB4-41B8-DEFDFC38B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5282B085-7A9D-0864-C197-8EFFB62F5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1887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4B280C3-2929-CA91-0390-D4B33267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8A51BD37-1BC5-2B92-EDB4-8CBF8137C7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2D159F37-31EE-EE42-0254-2315F16F1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60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76ED485A-B262-0BCD-88AC-4D3BF511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DECF45E8-CDB7-3C5F-0491-51E7D4EF68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45D95A09-41BD-A134-D753-F6E791A90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320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5DAB48F1-9991-FB93-3036-98F29FE29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CB5617E1-E84F-0E83-982E-E5963757C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1F0EE137-CCF0-EA12-6D23-099B9BA1B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12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E0C3CE1C-81C5-DF15-1D0E-ED959BFD7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>
            <a:extLst>
              <a:ext uri="{FF2B5EF4-FFF2-40B4-BE49-F238E27FC236}">
                <a16:creationId xmlns:a16="http://schemas.microsoft.com/office/drawing/2014/main" id="{FAE6E9A4-9430-CA6B-AEF9-0BAE8C4D73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:notes">
            <a:extLst>
              <a:ext uri="{FF2B5EF4-FFF2-40B4-BE49-F238E27FC236}">
                <a16:creationId xmlns:a16="http://schemas.microsoft.com/office/drawing/2014/main" id="{67F11295-95A9-0A62-0996-07C994AAE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96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7119D13A-0028-9EDF-DEF7-DBFB5C23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D4C72CD4-7496-0C94-E1FA-F3E0DFDDF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FFB428EF-D740-305F-833C-47E70F54A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6080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8FE0B545-1F44-90D9-0C76-735046E9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0FAE596-DC8F-5470-53B8-35CA01D39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727A1195-8BFA-6EEE-188B-E0846CFF9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83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68F1A6B0-27F0-C212-2580-FBE0D634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C64E6590-563F-DE8A-F06B-F737A90F48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3D1A56D8-77F0-9D00-EAC7-99C10E2EF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7305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C75BED5-2DFE-F0ED-DC8E-5AD2E0664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69044871-9E10-8BB9-8E12-1436C54CB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7575A178-3D8A-32BF-5964-7B7D8CA2A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62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A018079-3C6D-D57D-AFFD-1B526B336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31051A08-0BC7-06DA-94AE-0210D42C24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355FE228-4C42-E274-2FA4-8D1E5F285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12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4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4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5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5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5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4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4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4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4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4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4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4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urnaldev.com/14476/spring-mvc-examp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web-works-web-application-architecture-for-beginner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aeldung.com/spring-bean" TargetMode="External"/><Relationship Id="rId4" Type="http://schemas.openxmlformats.org/officeDocument/2006/relationships/hyperlink" Target="https://medium.com/@asoldan1459/three-layered-architecture-with-example-b597a216153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current/spring-framework-reference/core.html#beans-introdu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 dirty="0"/>
              <a:t>Spring Boot</a:t>
            </a:r>
            <a:endParaRPr dirty="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8923" y="1425625"/>
            <a:ext cx="694425" cy="6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5548825" y="4318875"/>
            <a:ext cx="339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4BAF60D9-24A2-9560-32EE-BB4CE63A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3D949C90-CF5C-F299-4A92-F88F5D48B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@Controller annotation</a:t>
            </a:r>
            <a:endParaRPr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CAF5BB0E-5D53-FAB3-E7DA-0BF4FDAA3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163" y="1739634"/>
            <a:ext cx="8283921" cy="322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>
              <a:buNone/>
            </a:pPr>
            <a:r>
              <a:rPr lang="en-US" sz="1200" b="0" i="0" u="none" strike="noStrike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Spring </a:t>
            </a:r>
            <a:r>
              <a:rPr lang="en-US" sz="1200" b="1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@Controller</a:t>
            </a:r>
            <a:r>
              <a:rPr lang="en-US" sz="1200" b="0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annotation can be applied on classes only. It’s used to mark a class </a:t>
            </a:r>
            <a:r>
              <a:rPr lang="en-US" sz="1200" b="0" i="0" u="none" strike="noStrike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as a</a:t>
            </a:r>
          </a:p>
          <a:p>
            <a:pPr algn="just" rtl="0">
              <a:buNone/>
            </a:pPr>
            <a:r>
              <a:rPr lang="en-US" sz="1200" b="0" i="0" u="none" strike="noStrike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n-US" sz="1200" b="0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request handler. It’s mostly used with </a:t>
            </a:r>
            <a:r>
              <a:rPr lang="en-US" sz="1200" b="0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Spring MVC</a:t>
            </a:r>
            <a:r>
              <a:rPr lang="en-US" sz="1200" b="0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application.</a:t>
            </a:r>
            <a:endParaRPr lang="en-US" sz="1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None/>
            </a:pP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We 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cannot switch this annotation with any other like </a:t>
            </a:r>
            <a:r>
              <a:rPr lang="en-US" sz="1200" b="1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@Service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or </a:t>
            </a:r>
            <a:r>
              <a:rPr lang="en-US" sz="1200" b="1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@Repository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even though</a:t>
            </a:r>
          </a:p>
          <a:p>
            <a:pPr algn="just">
              <a:buNone/>
            </a:pP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they 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look same. The dispatcher scans the classes annotated with </a:t>
            </a:r>
            <a:r>
              <a:rPr lang="en-US" sz="1200" b="1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@Controller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detects</a:t>
            </a:r>
          </a:p>
          <a:p>
            <a:pPr algn="just">
              <a:buNone/>
            </a:pP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methods annotated with @RequestMapping annotations within them. We can use</a:t>
            </a:r>
          </a:p>
          <a:p>
            <a:pPr algn="just">
              <a:buNone/>
            </a:pP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RequestMapping on/in only those methods whose classes are annotated with </a:t>
            </a:r>
            <a:r>
              <a:rPr lang="en-US" sz="1200" b="1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@Controller</a:t>
            </a:r>
            <a:endParaRPr lang="en-US" sz="1200" dirty="0">
              <a:solidFill>
                <a:srgbClr val="24272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None/>
            </a:pPr>
            <a:r>
              <a:rPr lang="en-US" sz="1200" b="0" i="0" u="none" strike="noStrike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 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it will </a:t>
            </a:r>
            <a:r>
              <a:rPr lang="en-US" sz="1200" b="1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NOT</a:t>
            </a:r>
            <a:r>
              <a:rPr lang="en-US" sz="1200" b="0" i="0" u="none" strike="noStrike" dirty="0">
                <a:solidFill>
                  <a:srgbClr val="2427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work with @Component, @Service, @Repository</a:t>
            </a:r>
          </a:p>
          <a:p>
            <a:pPr>
              <a:buNone/>
            </a:pPr>
            <a:endParaRPr lang="en-US" sz="1200" dirty="0">
              <a:solidFill>
                <a:srgbClr val="21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endParaRPr lang="en-US" sz="1200" dirty="0">
              <a:solidFill>
                <a:srgbClr val="21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88AA9-8078-449A-3F99-1311BFEC1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259" y="3465944"/>
            <a:ext cx="487748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85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>
          <a:extLst>
            <a:ext uri="{FF2B5EF4-FFF2-40B4-BE49-F238E27FC236}">
              <a16:creationId xmlns:a16="http://schemas.microsoft.com/office/drawing/2014/main" id="{2FA48278-4AE0-26E0-E15D-D45164C85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504C48E1-8E7F-8616-95F7-CA4C2F16BA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Introduction to Three-Layer Architecture</a:t>
            </a:r>
            <a:endParaRPr dirty="0"/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814874D1-F96D-2B6A-459C-AA1618E45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4"/>
            <a:ext cx="8241750" cy="2713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200" b="0" i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	The </a:t>
            </a:r>
            <a:r>
              <a:rPr lang="en-US" sz="1200" b="1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Layered Architecture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deals with an application as a monolith, separating it’s logic into</a:t>
            </a:r>
          </a:p>
          <a:p>
            <a:pPr>
              <a:buNone/>
            </a:pPr>
            <a:r>
              <a:rPr lang="en-US" sz="1200" b="0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different layers. Each of those layers is </a:t>
            </a:r>
            <a:r>
              <a:rPr lang="en-US" sz="1200" b="1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dependent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on the one below it. Despite it being so,</a:t>
            </a:r>
          </a:p>
          <a:p>
            <a:pPr>
              <a:buNone/>
            </a:pPr>
            <a:r>
              <a:rPr lang="en-US" sz="1200" b="0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use of Layered Architecture is that each of layers </a:t>
            </a:r>
            <a:r>
              <a:rPr lang="en-US" sz="1200" b="1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 be changed without having to</a:t>
            </a:r>
          </a:p>
          <a:p>
            <a:pPr>
              <a:buNone/>
            </a:pPr>
            <a:r>
              <a:rPr lang="en-US" sz="1200" b="1" i="0" dirty="0"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change the other ones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200" b="1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6050" indent="0">
              <a:buNone/>
            </a:pPr>
            <a:endParaRPr lang="en-US" sz="12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6050" indent="0">
              <a:buNone/>
            </a:pPr>
            <a:r>
              <a:rPr lang="en-US" sz="12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Key Benefits: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Separates</a:t>
            </a:r>
            <a:r>
              <a:rPr lang="en-US" sz="12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responsibilities into </a:t>
            </a:r>
            <a:r>
              <a:rPr lang="en-US" sz="12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three layers</a:t>
            </a:r>
            <a:r>
              <a:rPr lang="en-US" sz="12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for better maintainability, scalability, and testability.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Improves code reusability and modularity.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Makes debugging and testing easier.</a:t>
            </a:r>
          </a:p>
        </p:txBody>
      </p:sp>
    </p:spTree>
    <p:extLst>
      <p:ext uri="{BB962C8B-B14F-4D97-AF65-F5344CB8AC3E}">
        <p14:creationId xmlns:p14="http://schemas.microsoft.com/office/powerpoint/2010/main" val="36742854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0E68A28-0491-DC79-DE87-910EC9E3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0B836BA7-ECD7-E845-CCF2-0F8A7E4DD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Layers in Spring Boot:</a:t>
            </a:r>
            <a:endParaRPr dirty="0"/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3D8D7B30-EE3C-5919-AD21-486593412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Controller Layer (Presentation Layer)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– Handles HTTP requests &amp; responses.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Service Layer (Business Logic Layer)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– Implements business logic &amp; validation. </a:t>
            </a: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Repository Layer (Data Access Layer)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–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Manages persistence operations.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endParaRPr lang="en-US" sz="1200" b="1" dirty="0">
              <a:solidFill>
                <a:schemeClr val="dk2"/>
              </a:solidFill>
              <a:highlight>
                <a:schemeClr val="lt1"/>
              </a:highlight>
              <a:latin typeface="Verdana"/>
              <a:ea typeface="Verdana"/>
            </a:endParaRPr>
          </a:p>
        </p:txBody>
      </p:sp>
      <p:pic>
        <p:nvPicPr>
          <p:cNvPr id="5" name="Picture 4" descr="A diagram of a business&#10;&#10;AI-generated content may be incorrect.">
            <a:extLst>
              <a:ext uri="{FF2B5EF4-FFF2-40B4-BE49-F238E27FC236}">
                <a16:creationId xmlns:a16="http://schemas.microsoft.com/office/drawing/2014/main" id="{95E23368-1A2E-C858-D1E1-A0F145A0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661" y="3001721"/>
            <a:ext cx="1667738" cy="14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1DE6EC7C-7DFA-0070-86B2-5434C4C5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7849CC91-D393-B6A0-2C68-7AFDEFA40F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Controller Layer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(Presentation Layer)</a:t>
            </a:r>
            <a:endParaRPr dirty="0"/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E8E36B44-C41A-646D-AF30-1632A0384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785900" cy="288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algn="l" fontAlgn="base">
              <a:lnSpc>
                <a:spcPct val="150000"/>
              </a:lnSpc>
              <a:buNone/>
            </a:pPr>
            <a:r>
              <a:rPr lang="en-US" sz="1200" b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  <a:p>
            <a:pPr marL="457200" lvl="1" indent="-18288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Acts as an entry point for handling HTTP requests from clients (Frontend or API consumers).</a:t>
            </a:r>
          </a:p>
          <a:p>
            <a:pPr marL="457200" lvl="1" indent="-18288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Controllers receive requests, process them, and interact with the service layer to retrieve or manipulate data.</a:t>
            </a:r>
          </a:p>
          <a:p>
            <a:pPr marL="146050" indent="0" fontAlgn="base">
              <a:lnSpc>
                <a:spcPct val="150000"/>
              </a:lnSpc>
              <a:buNone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</a:t>
            </a:r>
            <a:r>
              <a:rPr lang="en-US" altLang="en-US" sz="1200" b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Annotations:</a:t>
            </a:r>
            <a:endParaRPr lang="en-US" altLang="en-US" sz="1200" b="1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@RestController</a:t>
            </a:r>
            <a:r>
              <a:rPr lang="en-US" alt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Marks the class as a REST API controller. </a:t>
            </a:r>
          </a:p>
          <a:p>
            <a:pPr marL="45720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@RequestMapping("/endpoint")</a:t>
            </a:r>
            <a:r>
              <a:rPr lang="en-US" alt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Defines the base URL for the controller. </a:t>
            </a:r>
          </a:p>
          <a:p>
            <a:pPr marL="45720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@GetMapping, @PostMapping, @PutMapping, @DeleteMapping</a:t>
            </a:r>
            <a:r>
              <a:rPr lang="en-US" alt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Maps HTTP methods to specific actions. </a:t>
            </a:r>
          </a:p>
          <a:p>
            <a:pPr marL="457200" lvl="1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0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@PathVariable, @RequestParam, @RequestBody</a:t>
            </a:r>
            <a:r>
              <a:rPr lang="en-US" alt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– Extracts input data from requests.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38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7DDFB6FF-3C0A-D31A-8D03-366F4CE5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825DDDB3-FFAC-CB53-A694-DA06F207F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1800" b="1" i="0" baseline="0" dirty="0">
                <a:ln>
                  <a:noFill/>
                </a:ln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ato" panose="020F0502020204030203" pitchFamily="34" charset="0"/>
              </a:rPr>
              <a:t>Service Layer (Business Logic Layer)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416A4730-1942-A825-7EB4-7BB0C456B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 fontAlgn="base"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  <a:endParaRPr lang="en-US" sz="12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Contains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business logic, rules, and calculations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Acts as a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bridge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between the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Controller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Repository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layers. </a:t>
            </a: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Reduces complexity in controllers by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abstracting logic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into separate classes. </a:t>
            </a: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Can call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external APIs, services, or other components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marL="146050" indent="0" fontAlgn="base">
              <a:lnSpc>
                <a:spcPct val="150000"/>
              </a:lnSpc>
              <a:buNone/>
            </a:pPr>
            <a:r>
              <a:rPr lang="en-US" altLang="en-US" sz="12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</a:t>
            </a:r>
            <a:r>
              <a:rPr lang="en-US" altLang="en-US" sz="1200" b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Annotations:</a:t>
            </a:r>
          </a:p>
          <a:p>
            <a:pPr marL="457200" lvl="1" indent="-18288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Service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Marks a class as a service component. </a:t>
            </a:r>
          </a:p>
          <a:p>
            <a:pPr marL="457200" lvl="1" indent="-18288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@Autowired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(or constructor-based injection) – Injects dependencies. </a:t>
            </a:r>
          </a:p>
          <a:p>
            <a:pPr marL="615950" lvl="1" indent="0" fontAlgn="base">
              <a:lnSpc>
                <a:spcPct val="150000"/>
              </a:lnSpc>
              <a:buNone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146050" indent="0" fontAlgn="base">
              <a:lnSpc>
                <a:spcPct val="150000"/>
              </a:lnSpc>
              <a:buNone/>
            </a:pPr>
            <a:endParaRPr lang="en-US" altLang="en-US" sz="12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146050" indent="0" algn="l" fontAlgn="base">
              <a:lnSpc>
                <a:spcPct val="150000"/>
              </a:lnSpc>
              <a:buNone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94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634692E-F8BE-06BE-5ED4-A61878BB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96A34A1B-FE23-6343-90F9-C75A03290F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Repository Layer (Data Access Layer)</a:t>
            </a: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E700241C-2609-D068-831A-05DB9860F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Purpose:</a:t>
            </a:r>
          </a:p>
          <a:p>
            <a:pPr marL="457200" lvl="1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Manages communication with any data source.</a:t>
            </a: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lvl="1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Uses Spring Data JPA to </a:t>
            </a:r>
            <a:r>
              <a:rPr lang="en-US" sz="10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simplify persistence </a:t>
            </a: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operations.</a:t>
            </a:r>
          </a:p>
          <a:p>
            <a:pPr marL="457200" lvl="1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Provides CRUD (Create, Read, Update, Delete) operations without needing manual </a:t>
            </a:r>
            <a:r>
              <a:rPr lang="en-US" sz="100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queries.</a:t>
            </a:r>
            <a:endParaRPr lang="en-US" sz="1000" dirty="0">
              <a:solidFill>
                <a:schemeClr val="bg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altLang="en-US" sz="1200" b="1" dirty="0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Key Annotations:</a:t>
            </a:r>
            <a:endParaRPr 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@Repository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Marks a class as a repository component. </a:t>
            </a: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JpaRepository&lt;T, ID&gt;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Provides predefined database methods. </a:t>
            </a:r>
          </a:p>
          <a:p>
            <a:pPr marL="457200" lvl="1" indent="-18288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@Query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Allows writing custom SQL queries when needed. </a:t>
            </a:r>
          </a:p>
          <a:p>
            <a:pPr marL="146050" indent="0">
              <a:lnSpc>
                <a:spcPct val="150000"/>
              </a:lnSpc>
              <a:buNone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5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The entry point in Boot Application</a:t>
            </a:r>
            <a:endParaRPr dirty="0"/>
          </a:p>
        </p:txBody>
      </p:sp>
      <p:sp>
        <p:nvSpPr>
          <p:cNvPr id="241" name="Google Shape;241;p24"/>
          <p:cNvSpPr txBox="1"/>
          <p:nvPr/>
        </p:nvSpPr>
        <p:spPr>
          <a:xfrm>
            <a:off x="5491187" y="1967636"/>
            <a:ext cx="3537915" cy="2215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The java class annotated with </a:t>
            </a:r>
            <a:r>
              <a:rPr lang="en-GB" sz="1200" b="1" i="0" u="none" strike="noStrike" cap="none" dirty="0">
                <a:solidFill>
                  <a:srgbClr val="212121"/>
                </a:solidFill>
                <a:highlight>
                  <a:srgbClr val="F1F3F4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@SpringBootApplication</a:t>
            </a:r>
            <a:r>
              <a:rPr lang="en-GB" sz="1200" b="1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 </a:t>
            </a:r>
            <a:r>
              <a:rPr lang="en-GB" sz="1200" b="0" i="0" u="none" strike="noStrike" cap="none" dirty="0">
                <a:solidFill>
                  <a:srgbClr val="212121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is the main class of a Spring Boot application and application starts from here.</a:t>
            </a:r>
            <a:endParaRPr sz="1200" b="0" i="0" u="none" strike="noStrike" cap="none" dirty="0">
              <a:solidFill>
                <a:srgbClr val="212121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The shortcut </a:t>
            </a:r>
            <a:r>
              <a:rPr lang="en-GB" sz="1200" b="0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@SpringBootApplication</a:t>
            </a:r>
            <a:r>
              <a:rPr lang="en-GB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 annotation is equivalent to using </a:t>
            </a:r>
            <a:r>
              <a:rPr lang="en-GB" sz="1200" b="1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@Configuration</a:t>
            </a:r>
            <a:r>
              <a:rPr lang="en-GB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, </a:t>
            </a:r>
            <a:r>
              <a:rPr lang="en-GB" sz="1200" b="1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@EnableAutoConfiguration</a:t>
            </a:r>
            <a:r>
              <a:rPr lang="en-GB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, and </a:t>
            </a:r>
            <a:r>
              <a:rPr lang="en-GB" sz="1200" b="1" i="1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@ComponentScan</a:t>
            </a:r>
            <a:r>
              <a:rPr lang="en-GB" sz="12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  <a:cs typeface="Roboto"/>
                <a:sym typeface="Roboto"/>
              </a:rPr>
              <a:t> and will pick up all config classes in or bellow the package where the class is defined.</a:t>
            </a:r>
            <a:endParaRPr sz="1200" b="0" i="0" u="none" strike="noStrike" cap="none" dirty="0">
              <a:solidFill>
                <a:srgbClr val="212121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BF31E9-51CD-FF33-08DD-D006F120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" y="1898710"/>
            <a:ext cx="4834090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8D415CB-0873-807C-629D-FE3D81D31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>
            <a:extLst>
              <a:ext uri="{FF2B5EF4-FFF2-40B4-BE49-F238E27FC236}">
                <a16:creationId xmlns:a16="http://schemas.microsoft.com/office/drawing/2014/main" id="{A806AB19-EF07-DF76-9C0D-F63EE47C74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129905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Useful Links &amp; References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3DE67-A66B-9C42-EF2B-CE0FEE3E6E24}"/>
              </a:ext>
            </a:extLst>
          </p:cNvPr>
          <p:cNvSpPr txBox="1"/>
          <p:nvPr/>
        </p:nvSpPr>
        <p:spPr>
          <a:xfrm>
            <a:off x="727650" y="1930814"/>
            <a:ext cx="7791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Web Application Architecture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Three-Layered Architecture (With Example)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What is Spring Bean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4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729450" y="1915050"/>
            <a:ext cx="7688700" cy="24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25400" lvl="0" indent="-314325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GB" dirty="0">
                <a:solidFill>
                  <a:schemeClr val="dk2"/>
                </a:solidFill>
              </a:rPr>
              <a:t>What is Web </a:t>
            </a:r>
            <a:r>
              <a:rPr lang="en-GB">
                <a:solidFill>
                  <a:schemeClr val="dk2"/>
                </a:solidFill>
              </a:rPr>
              <a:t>Application Architecture?</a:t>
            </a:r>
            <a:endParaRPr dirty="0">
              <a:solidFill>
                <a:schemeClr val="dk2"/>
              </a:solidFill>
            </a:endParaRP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GB" dirty="0">
                <a:solidFill>
                  <a:schemeClr val="dk2"/>
                </a:solidFill>
              </a:rPr>
              <a:t>What is </a:t>
            </a:r>
            <a:r>
              <a:rPr lang="en-GB">
                <a:solidFill>
                  <a:schemeClr val="dk2"/>
                </a:solidFill>
              </a:rPr>
              <a:t>Spring Boot?</a:t>
            </a:r>
            <a:endParaRPr lang="en-GB" dirty="0">
              <a:solidFill>
                <a:schemeClr val="dk2"/>
              </a:solidFill>
            </a:endParaRP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GB">
                <a:solidFill>
                  <a:schemeClr val="dk2"/>
                </a:solidFill>
              </a:rPr>
              <a:t>Why We </a:t>
            </a:r>
            <a:r>
              <a:rPr lang="en-GB" dirty="0">
                <a:solidFill>
                  <a:schemeClr val="dk2"/>
                </a:solidFill>
              </a:rPr>
              <a:t>should use Spring </a:t>
            </a:r>
            <a:r>
              <a:rPr lang="en-GB">
                <a:solidFill>
                  <a:schemeClr val="dk2"/>
                </a:solidFill>
              </a:rPr>
              <a:t>Boot framework?</a:t>
            </a: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US">
                <a:solidFill>
                  <a:schemeClr val="dk2"/>
                </a:solidFill>
              </a:rPr>
              <a:t>What is a Spring Bean?</a:t>
            </a:r>
            <a:endParaRPr lang="en-GB" dirty="0">
              <a:solidFill>
                <a:schemeClr val="dk2"/>
              </a:solidFill>
            </a:endParaRP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GB">
                <a:solidFill>
                  <a:schemeClr val="dk2"/>
                </a:solidFill>
              </a:rPr>
              <a:t>Basic </a:t>
            </a:r>
            <a:r>
              <a:rPr lang="en-GB" dirty="0">
                <a:solidFill>
                  <a:schemeClr val="dk2"/>
                </a:solidFill>
              </a:rPr>
              <a:t>annotations</a:t>
            </a: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US">
                <a:solidFill>
                  <a:schemeClr val="dk2"/>
                </a:solidFill>
              </a:rPr>
              <a:t>Three-Layer Architecture</a:t>
            </a: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r>
              <a:rPr lang="en-US">
                <a:solidFill>
                  <a:schemeClr val="dk2"/>
                </a:solidFill>
                <a:sym typeface="Roboto"/>
              </a:rPr>
              <a:t>Create our first Spring Boot Application</a:t>
            </a:r>
            <a:endParaRPr lang="en-US" dirty="0">
              <a:solidFill>
                <a:schemeClr val="dk2"/>
              </a:solidFill>
            </a:endParaRPr>
          </a:p>
          <a:p>
            <a:pPr marL="457200" marR="25400" lvl="0" indent="-3143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endParaRPr lang="en-GB" dirty="0">
              <a:solidFill>
                <a:schemeClr val="dk2"/>
              </a:solidFill>
            </a:endParaRPr>
          </a:p>
          <a:p>
            <a:pPr marL="457200" marR="25400" lvl="0" indent="-314325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endParaRPr lang="en-GB" dirty="0">
              <a:solidFill>
                <a:schemeClr val="dk2"/>
              </a:solidFill>
            </a:endParaRPr>
          </a:p>
          <a:p>
            <a:pPr marL="457200" marR="25400" lvl="0" indent="-314325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Verdana"/>
              <a:buChar char="●"/>
            </a:pP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is Web Application Architecture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4150" y="1942800"/>
            <a:ext cx="5217099" cy="310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C75225E-063F-E139-C7CF-5DDA57664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C0DB6D22-8224-78E3-CC5B-875D8F6B1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What is Spring Boot?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CA63F8A9-C865-7D10-BF31-A3DF139BB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7579" y="1785713"/>
            <a:ext cx="7800571" cy="304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25400" indent="0">
              <a:lnSpc>
                <a:spcPct val="100000"/>
              </a:lnSpc>
              <a:spcBef>
                <a:spcPts val="1400"/>
              </a:spcBef>
              <a:buClr>
                <a:schemeClr val="dk2"/>
              </a:buClr>
              <a:buSzPts val="1400"/>
              <a:buNone/>
            </a:pPr>
            <a:r>
              <a:rPr lang="en-US" sz="14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Spring Boot </a:t>
            </a:r>
            <a:r>
              <a:rPr lang="en-US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is an open-source framework built on top of </a:t>
            </a:r>
            <a:r>
              <a:rPr lang="en-US" sz="14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Spring Framework</a:t>
            </a:r>
          </a:p>
          <a:p>
            <a:pPr marL="139700" marR="25400" indent="0">
              <a:lnSpc>
                <a:spcPct val="100000"/>
              </a:lnSpc>
              <a:spcBef>
                <a:spcPts val="1400"/>
              </a:spcBef>
              <a:buClr>
                <a:schemeClr val="dk2"/>
              </a:buClr>
              <a:buSzPts val="1400"/>
              <a:buNone/>
            </a:pPr>
            <a:endParaRPr lang="en-US" sz="1400" b="1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25450" marR="25400" indent="-285750">
              <a:lnSpc>
                <a:spcPct val="100000"/>
              </a:lnSpc>
              <a:spcBef>
                <a:spcPts val="14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It simplifies the development of standalone, production-ready </a:t>
            </a:r>
            <a:r>
              <a:rPr lang="en-US" sz="14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Spring</a:t>
            </a:r>
            <a:r>
              <a:rPr lang="en-US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applications</a:t>
            </a:r>
          </a:p>
          <a:p>
            <a:pPr marL="425450" marR="25400" indent="-285750">
              <a:lnSpc>
                <a:spcPct val="100000"/>
              </a:lnSpc>
              <a:spcBef>
                <a:spcPts val="14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Eliminates boilerplate configuration</a:t>
            </a:r>
          </a:p>
          <a:p>
            <a:pPr marL="425450" marR="25400" indent="-285750">
              <a:lnSpc>
                <a:spcPct val="100000"/>
              </a:lnSpc>
              <a:spcBef>
                <a:spcPts val="1400"/>
              </a:spcBef>
              <a:buClr>
                <a:schemeClr val="dk2"/>
              </a:buClr>
              <a:buSzPts val="1400"/>
            </a:pPr>
            <a:r>
              <a:rPr lang="en-US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Provides embedded servers (</a:t>
            </a:r>
            <a:r>
              <a:rPr lang="en-US" sz="1400" b="1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Tomcat</a:t>
            </a:r>
            <a:r>
              <a:rPr lang="en-US" sz="140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, Jetty)</a:t>
            </a:r>
            <a:endParaRPr lang="en-US" sz="14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9700" marR="25400" indent="0">
              <a:lnSpc>
                <a:spcPct val="100000"/>
              </a:lnSpc>
              <a:spcBef>
                <a:spcPts val="1400"/>
              </a:spcBef>
              <a:buClr>
                <a:schemeClr val="dk2"/>
              </a:buClr>
              <a:buSzPts val="1400"/>
              <a:buNone/>
            </a:pPr>
            <a:endParaRPr lang="en-US" sz="14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7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827739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We should use Spring Boot framework because:</a:t>
            </a:r>
            <a:endParaRPr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605353" y="1853850"/>
            <a:ext cx="7688700" cy="2816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25400" lvl="0" indent="-31750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-GB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The most popular Java framework for Back-end/API development.</a:t>
            </a:r>
            <a:endParaRPr sz="14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457200" marR="25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-GB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The dependency injection approach is used in Spring Boot.</a:t>
            </a:r>
            <a:endParaRPr sz="14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457200" marR="25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-US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It provides powerful transaction management capabilities for persistent data handling.</a:t>
            </a:r>
            <a:endParaRPr sz="14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  <a:p>
            <a:pPr marL="457200" marR="25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-GB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It simplifies integration with other Java frameworks like JPA/</a:t>
            </a:r>
            <a:r>
              <a:rPr lang="en-GB" sz="140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Hibernate ORM.</a:t>
            </a:r>
            <a:endParaRPr sz="1400" dirty="0">
              <a:solidFill>
                <a:schemeClr val="dk2"/>
              </a:solidFill>
              <a:highlight>
                <a:schemeClr val="lt1"/>
              </a:highlight>
              <a:latin typeface="Verdana" panose="020B0604030504040204" pitchFamily="34" charset="0"/>
              <a:ea typeface="Verdana" panose="020B0604030504040204" pitchFamily="34" charset="0"/>
              <a:cs typeface="Verdana"/>
              <a:sym typeface="Verdana"/>
            </a:endParaRPr>
          </a:p>
          <a:p>
            <a:pPr marL="457200" marR="25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Verdana"/>
              <a:buChar char="●"/>
            </a:pPr>
            <a:r>
              <a:rPr lang="en-GB" sz="1400" dirty="0">
                <a:solidFill>
                  <a:schemeClr val="dk2"/>
                </a:solidFill>
                <a:highlight>
                  <a:schemeClr val="lt1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It reduces the cost and development time of the application.</a:t>
            </a:r>
            <a:endParaRPr sz="1400" dirty="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10CCDEAB-C59D-4F51-5909-62AAB7DF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07DD64C8-724B-BCDF-23D3-DBA2C0F1C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2300" dirty="0">
                <a:latin typeface="Verdana" panose="020B0604030504040204" pitchFamily="34" charset="0"/>
                <a:ea typeface="Verdana" panose="020B0604030504040204" pitchFamily="34" charset="0"/>
              </a:rPr>
              <a:t>What is a Spring Bean?</a:t>
            </a:r>
            <a:endParaRPr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53C85969-0FBF-5429-DF2A-17B62FA7B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75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Here's a definition of beans in </a:t>
            </a:r>
            <a:r>
              <a:rPr lang="en-US" sz="1400" b="0" i="0" u="none" strike="noStrike" dirty="0">
                <a:solidFill>
                  <a:srgbClr val="2674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the Spring Framework </a:t>
            </a:r>
            <a:r>
              <a:rPr lang="en-US" sz="1400" b="0" i="0" u="none" strike="noStrike">
                <a:solidFill>
                  <a:srgbClr val="26743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documentation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rtl="0">
              <a:buNone/>
            </a:pPr>
            <a:endParaRPr lang="en-US" sz="14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Spring, the objects that form the backbone of your application and </a:t>
            </a: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that are</a:t>
            </a:r>
          </a:p>
          <a:p>
            <a:pPr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managed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 the Spring IoC container are called beans. A bean is an object </a:t>
            </a: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that is</a:t>
            </a:r>
          </a:p>
          <a:p>
            <a:pPr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instantiated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assembled, and otherwise managed by a Spring IoC container.</a:t>
            </a:r>
          </a:p>
        </p:txBody>
      </p:sp>
    </p:spTree>
    <p:extLst>
      <p:ext uri="{BB962C8B-B14F-4D97-AF65-F5344CB8AC3E}">
        <p14:creationId xmlns:p14="http://schemas.microsoft.com/office/powerpoint/2010/main" val="336057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1C6BC34F-FDED-3D98-3225-9CB4540F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FC1591C3-096C-6CFD-0FD0-7115D0213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Raleway" pitchFamily="2" charset="0"/>
              </a:rPr>
              <a:t>@</a:t>
            </a: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Component annotation</a:t>
            </a:r>
            <a:endParaRPr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7B96A1D7-62E4-778B-069F-036660DF9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124" y="1680917"/>
            <a:ext cx="7688700" cy="294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This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a generic annotation and can be applied to any class of the application to make </a:t>
            </a: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 a</a:t>
            </a:r>
          </a:p>
          <a:p>
            <a:pPr indent="0" algn="just" rtl="0">
              <a:lnSpc>
                <a:spcPct val="100000"/>
              </a:lnSpc>
              <a:spcBef>
                <a:spcPts val="800"/>
              </a:spcBef>
              <a:buNone/>
            </a:pP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managed 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component.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the classpath is scanned by the </a:t>
            </a: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spring’s component-scan (</a:t>
            </a:r>
            <a:r>
              <a:rPr lang="en-US" sz="1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ComponentScan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feature, it will identify the classes annotated with </a:t>
            </a:r>
            <a:r>
              <a:rPr lang="en-US" sz="1200" b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@Component</a:t>
            </a:r>
            <a:r>
              <a:rPr lang="en-US" sz="12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annotation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(within the given package) and create the beans of such classes and register </a:t>
            </a:r>
            <a:r>
              <a:rPr lang="en-US" sz="12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them in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ApplicationContext.</a:t>
            </a:r>
          </a:p>
          <a:p>
            <a:pPr>
              <a:buNone/>
            </a:pPr>
            <a:br>
              <a:rPr lang="en-US" sz="2000" b="0" dirty="0">
                <a:effectLst/>
              </a:rPr>
            </a:br>
            <a:endParaRPr lang="en-US" sz="14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E9B94-A938-78E6-D6F8-D4B73BD5E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30" y="3152489"/>
            <a:ext cx="4264131" cy="13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4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8EA28502-6277-ACFD-0CB5-3D9C95B20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7937ED39-6336-DF39-A5FA-2E92C0DFA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@Repository annotation</a:t>
            </a:r>
            <a:endParaRPr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B4EBA339-4A58-9F9F-FCDB-E2C09FC970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8235" y="1723886"/>
            <a:ext cx="8425542" cy="324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A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specialization of the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@Component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annotation. This annotation designated the bean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as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 managed component in the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persistence </a:t>
            </a:r>
            <a:r>
              <a:rPr lang="en-US" sz="1200" b="1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layer/Repository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layer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It notify the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spring that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 will contain the logic for accessing the data.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@Repository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translates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any unchecked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exceptions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(application specific exceptions, database-specific SQL exceptions etc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…) thrown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from Repository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methods into Spring’s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DataAccessException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(once the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 is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occurred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it will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communicate with PersistenceExceptionTranslationPostProcessor to translate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exception into Spring’s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DataAccessException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lang="en-US" sz="2000" b="0" dirty="0">
                <a:effectLst/>
              </a:rPr>
            </a:br>
            <a:endParaRPr lang="en-US" sz="14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33197-C09B-0F9B-5321-0062093A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948" y="3399078"/>
            <a:ext cx="4968103" cy="145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2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E8F95D4B-4BB8-0BDC-B61E-5FF24F3E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E165705E-A9FC-DAE3-B939-195930BCB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1800" b="1" i="0" u="none" strike="noStrike" dirty="0">
                <a:solidFill>
                  <a:srgbClr val="1A1A1A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@Service annotation</a:t>
            </a:r>
            <a:endParaRPr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6304C74A-FFFD-E7C1-B81A-94BEE04DF8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8010" y="1818079"/>
            <a:ext cx="7688700" cy="294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A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specialization of the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@Component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annotation. It indicates that a class is a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“Business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Facade” or something similar. It doesn’t currently provide any additional </a:t>
            </a: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behavior over</a:t>
            </a:r>
          </a:p>
          <a:p>
            <a:pPr>
              <a:buNone/>
            </a:pPr>
            <a:r>
              <a:rPr lang="en-US" sz="120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200" b="1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@Component </a:t>
            </a:r>
            <a:r>
              <a:rPr lang="en-US" sz="1200" dirty="0">
                <a:solidFill>
                  <a:srgbClr val="21212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annotation.</a:t>
            </a:r>
          </a:p>
          <a:p>
            <a:pPr>
              <a:buNone/>
            </a:pPr>
            <a:endParaRPr lang="en-US" sz="1200" dirty="0">
              <a:solidFill>
                <a:srgbClr val="21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endParaRPr lang="en-US" sz="1200" dirty="0">
              <a:solidFill>
                <a:srgbClr val="21212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B4939-97F0-5817-F6FE-3AEFD4B1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331" y="2895997"/>
            <a:ext cx="493463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8900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ppt/theme/themeOverride2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999</Words>
  <Application>Microsoft Office PowerPoint</Application>
  <PresentationFormat>On-screen Show (16:9)</PresentationFormat>
  <Paragraphs>104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Lato</vt:lpstr>
      <vt:lpstr>Roboto</vt:lpstr>
      <vt:lpstr>Arial</vt:lpstr>
      <vt:lpstr>Verdana</vt:lpstr>
      <vt:lpstr>Raleway</vt:lpstr>
      <vt:lpstr>Streamline</vt:lpstr>
      <vt:lpstr>Spring Boot</vt:lpstr>
      <vt:lpstr>Agenda</vt:lpstr>
      <vt:lpstr>What is Web Application Architecture</vt:lpstr>
      <vt:lpstr>What is Spring Boot?</vt:lpstr>
      <vt:lpstr>We should use Spring Boot framework because:</vt:lpstr>
      <vt:lpstr>What is a Spring Bean?</vt:lpstr>
      <vt:lpstr>@Component annotation</vt:lpstr>
      <vt:lpstr>@Repository annotation</vt:lpstr>
      <vt:lpstr>@Service annotation</vt:lpstr>
      <vt:lpstr>@Controller annotation</vt:lpstr>
      <vt:lpstr>Introduction to Three-Layer Architecture</vt:lpstr>
      <vt:lpstr>Layers in Spring Boot:</vt:lpstr>
      <vt:lpstr>Controller Layer (Presentation Layer)</vt:lpstr>
      <vt:lpstr>Service Layer (Business Logic Layer)</vt:lpstr>
      <vt:lpstr>Repository Layer (Data Access Layer)</vt:lpstr>
      <vt:lpstr>The entry point in Boot Application</vt:lpstr>
      <vt:lpstr>Useful Links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Գուրգեն Պողոսյան  Արթուրի</cp:lastModifiedBy>
  <cp:revision>34</cp:revision>
  <dcterms:modified xsi:type="dcterms:W3CDTF">2025-03-17T06:45:33Z</dcterms:modified>
</cp:coreProperties>
</file>