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88" r:id="rId6"/>
    <p:sldId id="286" r:id="rId7"/>
    <p:sldId id="289" r:id="rId8"/>
    <p:sldId id="290" r:id="rId9"/>
    <p:sldId id="292" r:id="rId10"/>
    <p:sldId id="293"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284" r:id="rId31"/>
  </p:sldIdLst>
  <p:sldSz cx="9144000" cy="5143500"/>
  <p:notesSz cx="6858000" cy="9144000"/>
  <p:embeddedFontLst>
    <p:embeddedFont>
      <p:font typeface="Roboto" panose="0200000000000000000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7" userDrawn="1">
          <p15:clr>
            <a:srgbClr val="A4A3A4"/>
          </p15:clr>
        </p15:guide>
        <p15:guide id="2" pos="2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7"/>
        <p:guide pos="287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9" name="Google Shape;99;p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f3e4707b80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3e4707b80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f3e4707b80_0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3e4707b80_0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f3e4707b80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3e4707b80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f3e4707b80_0_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3e4707b80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f3e4707b80_0_1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f3e4707b80_0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f3e4707b80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3e4707b80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f3e4707b80_0_1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e4707b80_0_1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f3e4707b80_0_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3e4707b80_0_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f3e4707b80_0_1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3e4707b80_0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f3e4707b80_0_1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3e4707b80_0_1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gf3e4707b80_0_2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f3e4707b80_0_2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f3e4707b80_0_3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3e4707b80_0_3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f3e4707b80_0_3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f3e4707b80_0_3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gf3e4707b80_0_3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f3e4707b80_0_3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gf3e4707b80_0_3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3e4707b80_0_3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gf3e4707b80_0_3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3e4707b80_0_3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gf3e4707b80_0_3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f3e4707b80_0_3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gf3e4707b80_0_3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f3e4707b80_0_3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gf3e4707b80_0_2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3e4707b80_0_2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f3e4707b80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3e4707b80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f3e4707b80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3e4707b80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f3e4707b80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3e4707b80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f3e4707b80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3e4707b80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f3e4707b80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3e4707b80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4" name="Shape 14"/>
        <p:cNvGrpSpPr/>
        <p:nvPr/>
      </p:nvGrpSpPr>
      <p:grpSpPr>
        <a:xfrm>
          <a:off x="0" y="0"/>
          <a:ext cx="0" cy="0"/>
          <a:chOff x="0" y="0"/>
          <a:chExt cx="0" cy="0"/>
        </a:xfrm>
      </p:grpSpPr>
      <p:sp>
        <p:nvSpPr>
          <p:cNvPr id="15" name="Google Shape;15;p18"/>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6" name="Google Shape;16;p18"/>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17" name="Google Shape;17;p18"/>
          <p:cNvSpPr txBox="1"/>
          <p:nvPr>
            <p:ph type="ctrTitle"/>
          </p:nvPr>
        </p:nvSpPr>
        <p:spPr>
          <a:xfrm>
            <a:off x="822960" y="569214"/>
            <a:ext cx="7543800" cy="26745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18"/>
          <p:cNvSpPr txBox="1"/>
          <p:nvPr>
            <p:ph type="subTitle" idx="1"/>
          </p:nvPr>
        </p:nvSpPr>
        <p:spPr>
          <a:xfrm>
            <a:off x="825038" y="3341716"/>
            <a:ext cx="7543800" cy="857400"/>
          </a:xfrm>
          <a:prstGeom prst="rect">
            <a:avLst/>
          </a:prstGeom>
          <a:noFill/>
          <a:ln>
            <a:noFill/>
          </a:ln>
        </p:spPr>
        <p:txBody>
          <a:bodyPr spcFirstLastPara="1" wrap="square" lIns="68575" tIns="34275" rIns="68575" bIns="34275" anchor="t" anchorCtr="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19" name="Google Shape;19;p18"/>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18"/>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18"/>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cxnSp>
        <p:nvCxnSpPr>
          <p:cNvPr id="22" name="Google Shape;22;p18"/>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3" name="Shape 83"/>
        <p:cNvGrpSpPr/>
        <p:nvPr/>
      </p:nvGrpSpPr>
      <p:grpSpPr>
        <a:xfrm>
          <a:off x="0" y="0"/>
          <a:ext cx="0" cy="0"/>
          <a:chOff x="0" y="0"/>
          <a:chExt cx="0" cy="0"/>
        </a:xfrm>
      </p:grpSpPr>
      <p:sp>
        <p:nvSpPr>
          <p:cNvPr id="84" name="Google Shape;84;p27"/>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27"/>
          <p:cNvSpPr txBox="1"/>
          <p:nvPr>
            <p:ph type="body" idx="1"/>
          </p:nvPr>
        </p:nvSpPr>
        <p:spPr>
          <a:xfrm rot="5400000">
            <a:off x="3086160" y="-878900"/>
            <a:ext cx="3017400" cy="7543800"/>
          </a:xfrm>
          <a:prstGeom prst="rect">
            <a:avLst/>
          </a:prstGeom>
          <a:noFill/>
          <a:ln>
            <a:noFill/>
          </a:ln>
        </p:spPr>
        <p:txBody>
          <a:bodyPr spcFirstLastPara="1" wrap="square" lIns="34275" tIns="0" rIns="34275" bIns="0"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p:txBody>
      </p:sp>
      <p:sp>
        <p:nvSpPr>
          <p:cNvPr id="86" name="Google Shape;86;p27"/>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27"/>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27"/>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89" name="Shape 89"/>
        <p:cNvGrpSpPr/>
        <p:nvPr/>
      </p:nvGrpSpPr>
      <p:grpSpPr>
        <a:xfrm>
          <a:off x="0" y="0"/>
          <a:ext cx="0" cy="0"/>
          <a:chOff x="0" y="0"/>
          <a:chExt cx="0" cy="0"/>
        </a:xfrm>
      </p:grpSpPr>
      <p:sp>
        <p:nvSpPr>
          <p:cNvPr id="90" name="Google Shape;90;p28"/>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91" name="Google Shape;91;p28"/>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92" name="Google Shape;92;p28"/>
          <p:cNvSpPr txBox="1"/>
          <p:nvPr>
            <p:ph type="title"/>
          </p:nvPr>
        </p:nvSpPr>
        <p:spPr>
          <a:xfrm rot="5400000">
            <a:off x="5369550" y="1483427"/>
            <a:ext cx="4320000" cy="19716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28"/>
          <p:cNvSpPr txBox="1"/>
          <p:nvPr>
            <p:ph type="body" idx="1"/>
          </p:nvPr>
        </p:nvSpPr>
        <p:spPr>
          <a:xfrm rot="5400000">
            <a:off x="1368975" y="-431173"/>
            <a:ext cx="4320000" cy="5800800"/>
          </a:xfrm>
          <a:prstGeom prst="rect">
            <a:avLst/>
          </a:prstGeom>
          <a:noFill/>
          <a:ln>
            <a:noFill/>
          </a:ln>
        </p:spPr>
        <p:txBody>
          <a:bodyPr spcFirstLastPara="1" wrap="square" lIns="34275" tIns="0" rIns="34275" bIns="0"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p:txBody>
      </p:sp>
      <p:sp>
        <p:nvSpPr>
          <p:cNvPr id="94" name="Google Shape;94;p28"/>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28"/>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8"/>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19"/>
          <p:cNvSpPr txBox="1"/>
          <p:nvPr>
            <p:ph type="body" idx="1"/>
          </p:nvPr>
        </p:nvSpPr>
        <p:spPr>
          <a:xfrm>
            <a:off x="822960" y="1384300"/>
            <a:ext cx="7543800" cy="301740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p:txBody>
      </p:sp>
      <p:sp>
        <p:nvSpPr>
          <p:cNvPr id="26" name="Google Shape;26;p19"/>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19"/>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19"/>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29" name="Shape 29"/>
        <p:cNvGrpSpPr/>
        <p:nvPr/>
      </p:nvGrpSpPr>
      <p:grpSpPr>
        <a:xfrm>
          <a:off x="0" y="0"/>
          <a:ext cx="0" cy="0"/>
          <a:chOff x="0" y="0"/>
          <a:chExt cx="0" cy="0"/>
        </a:xfrm>
      </p:grpSpPr>
      <p:sp>
        <p:nvSpPr>
          <p:cNvPr id="30" name="Google Shape;30;p20"/>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1" name="Google Shape;31;p20"/>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2" name="Google Shape;32;p20"/>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20"/>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20"/>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35" name="Shape 35"/>
        <p:cNvGrpSpPr/>
        <p:nvPr/>
      </p:nvGrpSpPr>
      <p:grpSpPr>
        <a:xfrm>
          <a:off x="0" y="0"/>
          <a:ext cx="0" cy="0"/>
          <a:chOff x="0" y="0"/>
          <a:chExt cx="0" cy="0"/>
        </a:xfrm>
      </p:grpSpPr>
      <p:sp>
        <p:nvSpPr>
          <p:cNvPr id="36" name="Google Shape;36;p21"/>
          <p:cNvSpPr/>
          <p:nvPr/>
        </p:nvSpPr>
        <p:spPr>
          <a:xfrm>
            <a:off x="2381" y="4800600"/>
            <a:ext cx="9141600"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7" name="Google Shape;37;p21"/>
          <p:cNvSpPr/>
          <p:nvPr/>
        </p:nvSpPr>
        <p:spPr>
          <a:xfrm>
            <a:off x="11" y="475073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8" name="Google Shape;38;p21"/>
          <p:cNvSpPr txBox="1"/>
          <p:nvPr>
            <p:ph type="title"/>
          </p:nvPr>
        </p:nvSpPr>
        <p:spPr>
          <a:xfrm>
            <a:off x="822960" y="569214"/>
            <a:ext cx="7543800" cy="26745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21"/>
          <p:cNvSpPr txBox="1"/>
          <p:nvPr>
            <p:ph type="body" idx="1"/>
          </p:nvPr>
        </p:nvSpPr>
        <p:spPr>
          <a:xfrm>
            <a:off x="822960" y="3339846"/>
            <a:ext cx="7543800" cy="8574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100"/>
              <a:buNone/>
              <a:defRPr sz="1100">
                <a:solidFill>
                  <a:srgbClr val="888888"/>
                </a:solidFill>
              </a:defRPr>
            </a:lvl4pPr>
            <a:lvl5pPr marL="2286000" lvl="4" indent="-228600" algn="l">
              <a:lnSpc>
                <a:spcPct val="90000"/>
              </a:lnSpc>
              <a:spcBef>
                <a:spcPts val="300"/>
              </a:spcBef>
              <a:spcAft>
                <a:spcPts val="0"/>
              </a:spcAft>
              <a:buSzPts val="1100"/>
              <a:buNone/>
              <a:defRPr sz="1100">
                <a:solidFill>
                  <a:srgbClr val="888888"/>
                </a:solidFill>
              </a:defRPr>
            </a:lvl5pPr>
            <a:lvl6pPr marL="2743200" lvl="5" indent="-228600" algn="l">
              <a:lnSpc>
                <a:spcPct val="90000"/>
              </a:lnSpc>
              <a:spcBef>
                <a:spcPts val="300"/>
              </a:spcBef>
              <a:spcAft>
                <a:spcPts val="0"/>
              </a:spcAft>
              <a:buSzPts val="1100"/>
              <a:buNone/>
              <a:defRPr sz="1100">
                <a:solidFill>
                  <a:srgbClr val="888888"/>
                </a:solidFill>
              </a:defRPr>
            </a:lvl6pPr>
            <a:lvl7pPr marL="3200400" lvl="6" indent="-228600" algn="l">
              <a:lnSpc>
                <a:spcPct val="90000"/>
              </a:lnSpc>
              <a:spcBef>
                <a:spcPts val="300"/>
              </a:spcBef>
              <a:spcAft>
                <a:spcPts val="0"/>
              </a:spcAft>
              <a:buSzPts val="1100"/>
              <a:buNone/>
              <a:defRPr sz="1100">
                <a:solidFill>
                  <a:srgbClr val="888888"/>
                </a:solidFill>
              </a:defRPr>
            </a:lvl7pPr>
            <a:lvl8pPr marL="3657600" lvl="7" indent="-228600" algn="l">
              <a:lnSpc>
                <a:spcPct val="90000"/>
              </a:lnSpc>
              <a:spcBef>
                <a:spcPts val="300"/>
              </a:spcBef>
              <a:spcAft>
                <a:spcPts val="0"/>
              </a:spcAft>
              <a:buSzPts val="1100"/>
              <a:buNone/>
              <a:defRPr sz="1100">
                <a:solidFill>
                  <a:srgbClr val="888888"/>
                </a:solidFill>
              </a:defRPr>
            </a:lvl8pPr>
            <a:lvl9pPr marL="4114800" lvl="8" indent="-228600" algn="l">
              <a:lnSpc>
                <a:spcPct val="90000"/>
              </a:lnSpc>
              <a:spcBef>
                <a:spcPts val="300"/>
              </a:spcBef>
              <a:spcAft>
                <a:spcPts val="300"/>
              </a:spcAft>
              <a:buSzPts val="1100"/>
              <a:buNone/>
              <a:defRPr sz="1100">
                <a:solidFill>
                  <a:srgbClr val="888888"/>
                </a:solidFill>
              </a:defRPr>
            </a:lvl9pPr>
          </a:lstStyle>
          <a:p/>
        </p:txBody>
      </p:sp>
      <p:sp>
        <p:nvSpPr>
          <p:cNvPr id="40" name="Google Shape;40;p21"/>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21"/>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21"/>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cxnSp>
        <p:nvCxnSpPr>
          <p:cNvPr id="43" name="Google Shape;43;p21"/>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4" name="Shape 44"/>
        <p:cNvGrpSpPr/>
        <p:nvPr/>
      </p:nvGrpSpPr>
      <p:grpSpPr>
        <a:xfrm>
          <a:off x="0" y="0"/>
          <a:ext cx="0" cy="0"/>
          <a:chOff x="0" y="0"/>
          <a:chExt cx="0" cy="0"/>
        </a:xfrm>
      </p:grpSpPr>
      <p:sp>
        <p:nvSpPr>
          <p:cNvPr id="45" name="Google Shape;45;p22"/>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p22"/>
          <p:cNvSpPr txBox="1"/>
          <p:nvPr>
            <p:ph type="body" idx="1"/>
          </p:nvPr>
        </p:nvSpPr>
        <p:spPr>
          <a:xfrm>
            <a:off x="822959" y="1384300"/>
            <a:ext cx="3703200" cy="301740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p:txBody>
      </p:sp>
      <p:sp>
        <p:nvSpPr>
          <p:cNvPr id="47" name="Google Shape;47;p22"/>
          <p:cNvSpPr txBox="1"/>
          <p:nvPr>
            <p:ph type="body" idx="2"/>
          </p:nvPr>
        </p:nvSpPr>
        <p:spPr>
          <a:xfrm>
            <a:off x="4663440" y="1384301"/>
            <a:ext cx="3703200" cy="301740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p:txBody>
      </p:sp>
      <p:sp>
        <p:nvSpPr>
          <p:cNvPr id="48" name="Google Shape;48;p22"/>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22"/>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22"/>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1" name="Shape 51"/>
        <p:cNvGrpSpPr/>
        <p:nvPr/>
      </p:nvGrpSpPr>
      <p:grpSpPr>
        <a:xfrm>
          <a:off x="0" y="0"/>
          <a:ext cx="0" cy="0"/>
          <a:chOff x="0" y="0"/>
          <a:chExt cx="0" cy="0"/>
        </a:xfrm>
      </p:grpSpPr>
      <p:sp>
        <p:nvSpPr>
          <p:cNvPr id="52" name="Google Shape;52;p23"/>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23"/>
          <p:cNvSpPr txBox="1"/>
          <p:nvPr>
            <p:ph type="body" idx="1"/>
          </p:nvPr>
        </p:nvSpPr>
        <p:spPr>
          <a:xfrm>
            <a:off x="822960" y="1384539"/>
            <a:ext cx="3703200" cy="552300"/>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p:txBody>
      </p:sp>
      <p:sp>
        <p:nvSpPr>
          <p:cNvPr id="54" name="Google Shape;54;p23"/>
          <p:cNvSpPr txBox="1"/>
          <p:nvPr>
            <p:ph type="body" idx="2"/>
          </p:nvPr>
        </p:nvSpPr>
        <p:spPr>
          <a:xfrm>
            <a:off x="822960" y="1936750"/>
            <a:ext cx="3703200" cy="253380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p:txBody>
      </p:sp>
      <p:sp>
        <p:nvSpPr>
          <p:cNvPr id="55" name="Google Shape;55;p23"/>
          <p:cNvSpPr txBox="1"/>
          <p:nvPr>
            <p:ph type="body" idx="3"/>
          </p:nvPr>
        </p:nvSpPr>
        <p:spPr>
          <a:xfrm>
            <a:off x="4663440" y="1384539"/>
            <a:ext cx="3703200" cy="552300"/>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p:txBody>
      </p:sp>
      <p:sp>
        <p:nvSpPr>
          <p:cNvPr id="56" name="Google Shape;56;p23"/>
          <p:cNvSpPr txBox="1"/>
          <p:nvPr>
            <p:ph type="body" idx="4"/>
          </p:nvPr>
        </p:nvSpPr>
        <p:spPr>
          <a:xfrm>
            <a:off x="4663440" y="1936750"/>
            <a:ext cx="3703200" cy="253380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p:txBody>
      </p:sp>
      <p:sp>
        <p:nvSpPr>
          <p:cNvPr id="57" name="Google Shape;57;p23"/>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23"/>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23"/>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0" name="Shape 60"/>
        <p:cNvGrpSpPr/>
        <p:nvPr/>
      </p:nvGrpSpPr>
      <p:grpSpPr>
        <a:xfrm>
          <a:off x="0" y="0"/>
          <a:ext cx="0" cy="0"/>
          <a:chOff x="0" y="0"/>
          <a:chExt cx="0" cy="0"/>
        </a:xfrm>
      </p:grpSpPr>
      <p:sp>
        <p:nvSpPr>
          <p:cNvPr id="61" name="Google Shape;61;p24"/>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24"/>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24"/>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24"/>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65" name="Shape 65"/>
        <p:cNvGrpSpPr/>
        <p:nvPr/>
      </p:nvGrpSpPr>
      <p:grpSpPr>
        <a:xfrm>
          <a:off x="0" y="0"/>
          <a:ext cx="0" cy="0"/>
          <a:chOff x="0" y="0"/>
          <a:chExt cx="0" cy="0"/>
        </a:xfrm>
      </p:grpSpPr>
      <p:sp>
        <p:nvSpPr>
          <p:cNvPr id="66" name="Google Shape;66;p25"/>
          <p:cNvSpPr/>
          <p:nvPr/>
        </p:nvSpPr>
        <p:spPr>
          <a:xfrm>
            <a:off x="12" y="0"/>
            <a:ext cx="3038100" cy="51435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67" name="Google Shape;67;p25"/>
          <p:cNvSpPr/>
          <p:nvPr/>
        </p:nvSpPr>
        <p:spPr>
          <a:xfrm>
            <a:off x="3030053" y="0"/>
            <a:ext cx="48000" cy="5143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68" name="Google Shape;68;p25"/>
          <p:cNvSpPr txBox="1"/>
          <p:nvPr>
            <p:ph type="title"/>
          </p:nvPr>
        </p:nvSpPr>
        <p:spPr>
          <a:xfrm>
            <a:off x="342900" y="445769"/>
            <a:ext cx="2400300" cy="17145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25"/>
          <p:cNvSpPr txBox="1"/>
          <p:nvPr>
            <p:ph type="body" idx="1"/>
          </p:nvPr>
        </p:nvSpPr>
        <p:spPr>
          <a:xfrm>
            <a:off x="3600450" y="548640"/>
            <a:ext cx="4869300" cy="394320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p:txBody>
      </p:sp>
      <p:sp>
        <p:nvSpPr>
          <p:cNvPr id="70" name="Google Shape;70;p25"/>
          <p:cNvSpPr txBox="1"/>
          <p:nvPr>
            <p:ph type="body" idx="2"/>
          </p:nvPr>
        </p:nvSpPr>
        <p:spPr>
          <a:xfrm>
            <a:off x="342900" y="2194560"/>
            <a:ext cx="2400300" cy="25344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100"/>
              <a:buNone/>
              <a:defRPr sz="1100">
                <a:solidFill>
                  <a:srgbClr val="FFFFFF"/>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300"/>
              </a:spcBef>
              <a:spcAft>
                <a:spcPts val="0"/>
              </a:spcAft>
              <a:buSzPts val="800"/>
              <a:buNone/>
              <a:defRPr sz="800"/>
            </a:lvl3pPr>
            <a:lvl4pPr marL="1828800" lvl="3" indent="-228600" algn="l">
              <a:lnSpc>
                <a:spcPct val="90000"/>
              </a:lnSpc>
              <a:spcBef>
                <a:spcPts val="300"/>
              </a:spcBef>
              <a:spcAft>
                <a:spcPts val="0"/>
              </a:spcAft>
              <a:buSzPts val="700"/>
              <a:buNone/>
              <a:defRPr sz="700"/>
            </a:lvl4pPr>
            <a:lvl5pPr marL="2286000" lvl="4" indent="-228600" algn="l">
              <a:lnSpc>
                <a:spcPct val="90000"/>
              </a:lnSpc>
              <a:spcBef>
                <a:spcPts val="300"/>
              </a:spcBef>
              <a:spcAft>
                <a:spcPts val="0"/>
              </a:spcAft>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p:txBody>
      </p:sp>
      <p:sp>
        <p:nvSpPr>
          <p:cNvPr id="71" name="Google Shape;71;p25"/>
          <p:cNvSpPr txBox="1"/>
          <p:nvPr>
            <p:ph type="dt" idx="10"/>
          </p:nvPr>
        </p:nvSpPr>
        <p:spPr>
          <a:xfrm>
            <a:off x="349134" y="4844839"/>
            <a:ext cx="19638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5"/>
          <p:cNvSpPr txBox="1"/>
          <p:nvPr>
            <p:ph type="ftr" idx="11"/>
          </p:nvPr>
        </p:nvSpPr>
        <p:spPr>
          <a:xfrm>
            <a:off x="3600450" y="4844839"/>
            <a:ext cx="3486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25"/>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4" name="Shape 74"/>
        <p:cNvGrpSpPr/>
        <p:nvPr/>
      </p:nvGrpSpPr>
      <p:grpSpPr>
        <a:xfrm>
          <a:off x="0" y="0"/>
          <a:ext cx="0" cy="0"/>
          <a:chOff x="0" y="0"/>
          <a:chExt cx="0" cy="0"/>
        </a:xfrm>
      </p:grpSpPr>
      <p:sp>
        <p:nvSpPr>
          <p:cNvPr id="75" name="Google Shape;75;p26"/>
          <p:cNvSpPr/>
          <p:nvPr/>
        </p:nvSpPr>
        <p:spPr>
          <a:xfrm>
            <a:off x="0" y="3714750"/>
            <a:ext cx="9141600" cy="1428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76" name="Google Shape;76;p26"/>
          <p:cNvSpPr/>
          <p:nvPr/>
        </p:nvSpPr>
        <p:spPr>
          <a:xfrm>
            <a:off x="11" y="3686307"/>
            <a:ext cx="9141600" cy="480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77" name="Google Shape;77;p26"/>
          <p:cNvSpPr txBox="1"/>
          <p:nvPr>
            <p:ph type="title"/>
          </p:nvPr>
        </p:nvSpPr>
        <p:spPr>
          <a:xfrm>
            <a:off x="822960" y="3806190"/>
            <a:ext cx="7585200" cy="617100"/>
          </a:xfrm>
          <a:prstGeom prst="rect">
            <a:avLst/>
          </a:prstGeom>
          <a:noFill/>
          <a:ln>
            <a:noFill/>
          </a:ln>
        </p:spPr>
        <p:txBody>
          <a:bodyPr spcFirstLastPara="1" wrap="square" lIns="68575" tIns="0" rIns="6857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26"/>
          <p:cNvSpPr/>
          <p:nvPr>
            <p:ph type="pic" idx="2"/>
          </p:nvPr>
        </p:nvSpPr>
        <p:spPr>
          <a:xfrm>
            <a:off x="11" y="0"/>
            <a:ext cx="9144000" cy="3686400"/>
          </a:xfrm>
          <a:prstGeom prst="rect">
            <a:avLst/>
          </a:prstGeom>
          <a:solidFill>
            <a:srgbClr val="D2CDB0"/>
          </a:solidFill>
          <a:ln>
            <a:noFill/>
          </a:ln>
        </p:spPr>
      </p:sp>
      <p:sp>
        <p:nvSpPr>
          <p:cNvPr id="79" name="Google Shape;79;p26"/>
          <p:cNvSpPr txBox="1"/>
          <p:nvPr>
            <p:ph type="body" idx="1"/>
          </p:nvPr>
        </p:nvSpPr>
        <p:spPr>
          <a:xfrm>
            <a:off x="822960" y="4430268"/>
            <a:ext cx="7584900" cy="445800"/>
          </a:xfrm>
          <a:prstGeom prst="rect">
            <a:avLst/>
          </a:prstGeom>
          <a:noFill/>
          <a:ln>
            <a:noFill/>
          </a:ln>
        </p:spPr>
        <p:txBody>
          <a:bodyPr spcFirstLastPara="1" wrap="square" lIns="68575" tIns="0" rIns="68575" bIns="0" anchor="t" anchorCtr="0">
            <a:normAutofit/>
          </a:bodyPr>
          <a:lstStyle>
            <a:lvl1pPr marL="457200" lvl="0" indent="-228600" algn="l">
              <a:lnSpc>
                <a:spcPct val="90000"/>
              </a:lnSpc>
              <a:spcBef>
                <a:spcPts val="0"/>
              </a:spcBef>
              <a:spcAft>
                <a:spcPts val="0"/>
              </a:spcAft>
              <a:buSzPts val="1100"/>
              <a:buNone/>
              <a:defRPr sz="1100">
                <a:solidFill>
                  <a:srgbClr val="FFFFFF"/>
                </a:solidFill>
              </a:defRPr>
            </a:lvl1pPr>
            <a:lvl2pPr marL="914400" lvl="1" indent="-228600" algn="l">
              <a:lnSpc>
                <a:spcPct val="90000"/>
              </a:lnSpc>
              <a:spcBef>
                <a:spcPts val="500"/>
              </a:spcBef>
              <a:spcAft>
                <a:spcPts val="0"/>
              </a:spcAft>
              <a:buSzPts val="900"/>
              <a:buNone/>
              <a:defRPr sz="900"/>
            </a:lvl2pPr>
            <a:lvl3pPr marL="1371600" lvl="2" indent="-228600" algn="l">
              <a:lnSpc>
                <a:spcPct val="90000"/>
              </a:lnSpc>
              <a:spcBef>
                <a:spcPts val="300"/>
              </a:spcBef>
              <a:spcAft>
                <a:spcPts val="0"/>
              </a:spcAft>
              <a:buSzPts val="800"/>
              <a:buNone/>
              <a:defRPr sz="800"/>
            </a:lvl3pPr>
            <a:lvl4pPr marL="1828800" lvl="3" indent="-228600" algn="l">
              <a:lnSpc>
                <a:spcPct val="90000"/>
              </a:lnSpc>
              <a:spcBef>
                <a:spcPts val="300"/>
              </a:spcBef>
              <a:spcAft>
                <a:spcPts val="0"/>
              </a:spcAft>
              <a:buSzPts val="700"/>
              <a:buNone/>
              <a:defRPr sz="700"/>
            </a:lvl4pPr>
            <a:lvl5pPr marL="2286000" lvl="4" indent="-228600" algn="l">
              <a:lnSpc>
                <a:spcPct val="90000"/>
              </a:lnSpc>
              <a:spcBef>
                <a:spcPts val="300"/>
              </a:spcBef>
              <a:spcAft>
                <a:spcPts val="0"/>
              </a:spcAft>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p:txBody>
      </p:sp>
      <p:sp>
        <p:nvSpPr>
          <p:cNvPr id="80" name="Google Shape;80;p26"/>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26"/>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26"/>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7"/>
          <p:cNvSpPr/>
          <p:nvPr/>
        </p:nvSpPr>
        <p:spPr>
          <a:xfrm>
            <a:off x="1" y="4800600"/>
            <a:ext cx="9144000"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7" name="Google Shape;7;p17"/>
          <p:cNvSpPr/>
          <p:nvPr/>
        </p:nvSpPr>
        <p:spPr>
          <a:xfrm>
            <a:off x="11" y="4750737"/>
            <a:ext cx="9144000" cy="501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90204"/>
              <a:buNone/>
            </a:pP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 name="Google Shape;8;p17"/>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SzPts val="1100"/>
              <a:buFont typeface="Arial" panose="020B0604020202090204"/>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9" name="Google Shape;9;p17"/>
          <p:cNvSpPr txBox="1"/>
          <p:nvPr>
            <p:ph type="body" idx="1"/>
          </p:nvPr>
        </p:nvSpPr>
        <p:spPr>
          <a:xfrm>
            <a:off x="822960" y="1384300"/>
            <a:ext cx="7543800" cy="3017400"/>
          </a:xfrm>
          <a:prstGeom prst="rect">
            <a:avLst/>
          </a:prstGeom>
          <a:noFill/>
          <a:ln>
            <a:noFill/>
          </a:ln>
        </p:spPr>
        <p:txBody>
          <a:bodyPr spcFirstLastPara="1" wrap="square" lIns="0" tIns="34275" rIns="0" bIns="34275"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p:txBody>
      </p:sp>
      <p:sp>
        <p:nvSpPr>
          <p:cNvPr id="10" name="Google Shape;10;p17"/>
          <p:cNvSpPr txBox="1"/>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90204"/>
              <a:buNone/>
              <a:defRPr sz="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9pPr>
          </a:lstStyle>
          <a:p/>
        </p:txBody>
      </p:sp>
      <p:sp>
        <p:nvSpPr>
          <p:cNvPr id="11" name="Google Shape;11;p17"/>
          <p:cNvSpPr txBox="1"/>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90204"/>
              <a:buNone/>
              <a:defRPr sz="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panose="020B0604020202090204"/>
              <a:buNone/>
              <a:defRPr sz="1400" b="0" i="0" u="none" strike="noStrike" cap="none">
                <a:solidFill>
                  <a:schemeClr val="dk1"/>
                </a:solidFill>
                <a:latin typeface="Calibri"/>
                <a:ea typeface="Calibri"/>
                <a:cs typeface="Calibri"/>
                <a:sym typeface="Calibri"/>
              </a:defRPr>
            </a:lvl9pPr>
          </a:lstStyle>
          <a:p/>
        </p:txBody>
      </p:sp>
      <p:sp>
        <p:nvSpPr>
          <p:cNvPr id="12" name="Google Shape;12;p17"/>
          <p:cNvSpPr txBox="1"/>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00"/>
              <a:buFont typeface="Arial" panose="020B0604020202090204"/>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fld>
            <a:endParaRPr lang="en-GB"/>
          </a:p>
        </p:txBody>
      </p:sp>
      <p:cxnSp>
        <p:nvCxnSpPr>
          <p:cNvPr id="13" name="Google Shape;13;p17"/>
          <p:cNvCxnSpPr/>
          <p:nvPr/>
        </p:nvCxnSpPr>
        <p:spPr>
          <a:xfrm>
            <a:off x="895149" y="1303384"/>
            <a:ext cx="74751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https://www.baeldung.com/jpa-insert"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822960" y="569214"/>
            <a:ext cx="7543800" cy="26745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262626"/>
              </a:buClr>
              <a:buSzPts val="2700"/>
              <a:buFont typeface="Calibri"/>
              <a:buNone/>
            </a:pPr>
            <a:r>
              <a:rPr lang="en-GB" sz="2700"/>
              <a:t>Spring Data JPA</a:t>
            </a:r>
            <a:endParaRPr sz="2700"/>
          </a:p>
        </p:txBody>
      </p:sp>
      <p:pic>
        <p:nvPicPr>
          <p:cNvPr id="102" name="Google Shape;102;p1"/>
          <p:cNvPicPr preferRelativeResize="0"/>
          <p:nvPr/>
        </p:nvPicPr>
        <p:blipFill rotWithShape="1">
          <a:blip r:embed="rId1"/>
          <a:srcRect/>
          <a:stretch>
            <a:fillRect/>
          </a:stretch>
        </p:blipFill>
        <p:spPr>
          <a:xfrm>
            <a:off x="822960" y="1581531"/>
            <a:ext cx="649986" cy="649986"/>
          </a:xfrm>
          <a:prstGeom prst="rect">
            <a:avLst/>
          </a:prstGeom>
          <a:noFill/>
          <a:ln>
            <a:noFill/>
          </a:ln>
        </p:spPr>
      </p:pic>
      <p:sp>
        <p:nvSpPr>
          <p:cNvPr id="103" name="Google Shape;103;p1"/>
          <p:cNvSpPr txBox="1"/>
          <p:nvPr/>
        </p:nvSpPr>
        <p:spPr>
          <a:xfrm>
            <a:off x="1600200" y="1648838"/>
            <a:ext cx="6315900" cy="582900"/>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chemeClr val="accent1"/>
              </a:buClr>
              <a:buSzPts val="3000"/>
              <a:buFont typeface="Calibri"/>
              <a:buNone/>
            </a:pPr>
            <a:r>
              <a:rPr lang="en-GB" sz="3000" b="1" i="0" u="none" strike="noStrike" cap="none">
                <a:solidFill>
                  <a:schemeClr val="dk2"/>
                </a:solidFill>
                <a:latin typeface="Calibri"/>
                <a:ea typeface="Calibri"/>
                <a:cs typeface="Calibri"/>
                <a:sym typeface="Calibri"/>
              </a:rPr>
              <a:t>INCONCEPT LABS LEARNING SERIES</a:t>
            </a:r>
            <a:endParaRPr sz="3000" b="1" i="0" u="none" strike="noStrike" cap="non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gf3e4707b80_0_58"/>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JPA @Table annotation</a:t>
            </a:r>
            <a:endParaRPr lang="en-GB"/>
          </a:p>
        </p:txBody>
      </p:sp>
      <p:sp>
        <p:nvSpPr>
          <p:cNvPr id="169" name="Google Shape;169;gf3e4707b80_0_58"/>
          <p:cNvSpPr txBox="1"/>
          <p:nvPr>
            <p:ph type="body" idx="1"/>
          </p:nvPr>
        </p:nvSpPr>
        <p:spPr>
          <a:xfrm>
            <a:off x="822960" y="1384300"/>
            <a:ext cx="7543800" cy="3017400"/>
          </a:xfrm>
          <a:prstGeom prst="rect">
            <a:avLst/>
          </a:prstGeom>
        </p:spPr>
        <p:txBody>
          <a:bodyPr spcFirstLastPara="1" wrap="square" lIns="0" tIns="34275" rIns="0" bIns="34275" anchor="t" anchorCtr="0">
            <a:normAutofit/>
          </a:bodyPr>
          <a:lstStyle/>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70" name="Google Shape;170;gf3e4707b80_0_58"/>
          <p:cNvPicPr preferRelativeResize="0"/>
          <p:nvPr/>
        </p:nvPicPr>
        <p:blipFill>
          <a:blip r:embed="rId1"/>
          <a:stretch>
            <a:fillRect/>
          </a:stretch>
        </p:blipFill>
        <p:spPr>
          <a:xfrm>
            <a:off x="4744525" y="2196375"/>
            <a:ext cx="3622226" cy="2205324"/>
          </a:xfrm>
          <a:prstGeom prst="rect">
            <a:avLst/>
          </a:prstGeom>
          <a:noFill/>
          <a:ln>
            <a:noFill/>
          </a:ln>
        </p:spPr>
      </p:pic>
      <p:pic>
        <p:nvPicPr>
          <p:cNvPr id="171" name="Google Shape;171;gf3e4707b80_0_58"/>
          <p:cNvPicPr preferRelativeResize="0"/>
          <p:nvPr/>
        </p:nvPicPr>
        <p:blipFill>
          <a:blip r:embed="rId2"/>
          <a:stretch>
            <a:fillRect/>
          </a:stretch>
        </p:blipFill>
        <p:spPr>
          <a:xfrm>
            <a:off x="4744525" y="2156342"/>
            <a:ext cx="3622225" cy="2245358"/>
          </a:xfrm>
          <a:prstGeom prst="rect">
            <a:avLst/>
          </a:prstGeom>
          <a:noFill/>
          <a:ln>
            <a:noFill/>
          </a:ln>
        </p:spPr>
      </p:pic>
      <p:sp>
        <p:nvSpPr>
          <p:cNvPr id="172" name="Google Shape;172;gf3e4707b80_0_58"/>
          <p:cNvSpPr txBox="1"/>
          <p:nvPr/>
        </p:nvSpPr>
        <p:spPr>
          <a:xfrm>
            <a:off x="918475" y="1757100"/>
            <a:ext cx="3522300" cy="1131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900"/>
              </a:spcBef>
              <a:spcAft>
                <a:spcPts val="0"/>
              </a:spcAft>
              <a:buNone/>
            </a:pPr>
            <a:r>
              <a:rPr lang="en-GB" sz="1500">
                <a:solidFill>
                  <a:schemeClr val="dk1"/>
                </a:solidFill>
                <a:highlight>
                  <a:srgbClr val="FFFFFF"/>
                </a:highlight>
                <a:latin typeface="Roboto" panose="02000000000000000000"/>
                <a:ea typeface="Roboto" panose="02000000000000000000"/>
                <a:cs typeface="Roboto" panose="02000000000000000000"/>
                <a:sym typeface="Roboto" panose="02000000000000000000"/>
              </a:rPr>
              <a:t>Attaching @Table to a class tells JPA to persist the entity (Book class) to the </a:t>
            </a:r>
            <a:r>
              <a:rPr lang="en-GB" sz="1500" i="1">
                <a:solidFill>
                  <a:schemeClr val="dk1"/>
                </a:solidFill>
                <a:highlight>
                  <a:srgbClr val="FFFFFF"/>
                </a:highlight>
                <a:latin typeface="Roboto" panose="02000000000000000000"/>
                <a:ea typeface="Roboto" panose="02000000000000000000"/>
                <a:cs typeface="Roboto" panose="02000000000000000000"/>
                <a:sym typeface="Roboto" panose="02000000000000000000"/>
              </a:rPr>
              <a:t>book</a:t>
            </a:r>
            <a:r>
              <a:rPr lang="en-GB" sz="1500">
                <a:solidFill>
                  <a:schemeClr val="dk1"/>
                </a:solidFill>
                <a:highlight>
                  <a:srgbClr val="FFFFFF"/>
                </a:highlight>
                <a:latin typeface="Roboto" panose="02000000000000000000"/>
                <a:ea typeface="Roboto" panose="02000000000000000000"/>
                <a:cs typeface="Roboto" panose="02000000000000000000"/>
                <a:sym typeface="Roboto" panose="02000000000000000000"/>
              </a:rPr>
              <a:t> table and </a:t>
            </a:r>
            <a:r>
              <a:rPr lang="en-GB" sz="1500" i="1">
                <a:solidFill>
                  <a:schemeClr val="dk1"/>
                </a:solidFill>
                <a:highlight>
                  <a:srgbClr val="FFFFFF"/>
                </a:highlight>
                <a:latin typeface="Roboto" panose="02000000000000000000"/>
                <a:ea typeface="Roboto" panose="02000000000000000000"/>
                <a:cs typeface="Roboto" panose="02000000000000000000"/>
                <a:sym typeface="Roboto" panose="02000000000000000000"/>
              </a:rPr>
              <a:t>public</a:t>
            </a:r>
            <a:r>
              <a:rPr lang="en-GB" sz="1500">
                <a:solidFill>
                  <a:schemeClr val="dk1"/>
                </a:solidFill>
                <a:highlight>
                  <a:srgbClr val="FFFFFF"/>
                </a:highlight>
                <a:latin typeface="Roboto" panose="02000000000000000000"/>
                <a:ea typeface="Roboto" panose="02000000000000000000"/>
                <a:cs typeface="Roboto" panose="02000000000000000000"/>
                <a:sym typeface="Roboto" panose="02000000000000000000"/>
              </a:rPr>
              <a:t> schema.</a:t>
            </a:r>
            <a:endParaRPr sz="15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90000"/>
              </a:lnSpc>
              <a:spcBef>
                <a:spcPts val="900"/>
              </a:spcBef>
              <a:spcAft>
                <a:spcPts val="0"/>
              </a:spcAft>
              <a:buNone/>
            </a:pPr>
            <a:endParaRPr sz="15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gf3e4707b80_0_67"/>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Mapping fields to columns</a:t>
            </a:r>
            <a:endParaRPr lang="en-GB"/>
          </a:p>
        </p:txBody>
      </p:sp>
      <p:sp>
        <p:nvSpPr>
          <p:cNvPr id="178" name="Google Shape;178;gf3e4707b80_0_67"/>
          <p:cNvSpPr txBox="1"/>
          <p:nvPr>
            <p:ph type="body" idx="1"/>
          </p:nvPr>
        </p:nvSpPr>
        <p:spPr>
          <a:xfrm>
            <a:off x="822960" y="1384300"/>
            <a:ext cx="7543800" cy="3017400"/>
          </a:xfrm>
          <a:prstGeom prst="rect">
            <a:avLst/>
          </a:prstGeom>
        </p:spPr>
        <p:txBody>
          <a:bodyPr spcFirstLastPara="1" wrap="square" lIns="0" tIns="34275" rIns="0" bIns="34275" anchor="t" anchorCtr="0">
            <a:normAutofit fontScale="92500" lnSpcReduction="20000"/>
          </a:bodyPr>
          <a:lstStyle/>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79" name="Google Shape;179;gf3e4707b80_0_67"/>
          <p:cNvPicPr preferRelativeResize="0"/>
          <p:nvPr/>
        </p:nvPicPr>
        <p:blipFill>
          <a:blip r:embed="rId1"/>
          <a:stretch>
            <a:fillRect/>
          </a:stretch>
        </p:blipFill>
        <p:spPr>
          <a:xfrm>
            <a:off x="4744525" y="2196375"/>
            <a:ext cx="3622226" cy="2205324"/>
          </a:xfrm>
          <a:prstGeom prst="rect">
            <a:avLst/>
          </a:prstGeom>
          <a:noFill/>
          <a:ln>
            <a:noFill/>
          </a:ln>
        </p:spPr>
      </p:pic>
      <p:pic>
        <p:nvPicPr>
          <p:cNvPr id="180" name="Google Shape;180;gf3e4707b80_0_67"/>
          <p:cNvPicPr preferRelativeResize="0"/>
          <p:nvPr/>
        </p:nvPicPr>
        <p:blipFill>
          <a:blip r:embed="rId2"/>
          <a:stretch>
            <a:fillRect/>
          </a:stretch>
        </p:blipFill>
        <p:spPr>
          <a:xfrm>
            <a:off x="4744525" y="1965698"/>
            <a:ext cx="3622225" cy="2436001"/>
          </a:xfrm>
          <a:prstGeom prst="rect">
            <a:avLst/>
          </a:prstGeom>
          <a:noFill/>
          <a:ln>
            <a:noFill/>
          </a:ln>
        </p:spPr>
      </p:pic>
      <p:sp>
        <p:nvSpPr>
          <p:cNvPr id="181" name="Google Shape;181;gf3e4707b80_0_67"/>
          <p:cNvSpPr txBox="1"/>
          <p:nvPr/>
        </p:nvSpPr>
        <p:spPr>
          <a:xfrm>
            <a:off x="918475" y="1757100"/>
            <a:ext cx="3522300" cy="2701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900"/>
              </a:spcBef>
              <a:spcAft>
                <a:spcPts val="0"/>
              </a:spcAft>
              <a:buNone/>
            </a:pPr>
            <a:r>
              <a:rPr lang="en-GB" sz="1500">
                <a:solidFill>
                  <a:schemeClr val="dk1"/>
                </a:solidFill>
                <a:highlight>
                  <a:srgbClr val="FFFFFF"/>
                </a:highlight>
              </a:rPr>
              <a:t>Fields are defined as member variables in the class, with the name of each field being mapped to a column name in the table. </a:t>
            </a:r>
            <a:endParaRPr sz="1500">
              <a:solidFill>
                <a:schemeClr val="dk1"/>
              </a:solidFill>
              <a:highlight>
                <a:srgbClr val="FFFFFF"/>
              </a:highlight>
            </a:endParaRPr>
          </a:p>
          <a:p>
            <a:pPr marL="0" lvl="0" indent="0" algn="l" rtl="0">
              <a:lnSpc>
                <a:spcPct val="90000"/>
              </a:lnSpc>
              <a:spcBef>
                <a:spcPts val="900"/>
              </a:spcBef>
              <a:spcAft>
                <a:spcPts val="0"/>
              </a:spcAft>
              <a:buNone/>
            </a:pPr>
            <a:r>
              <a:rPr lang="en-GB" sz="1500">
                <a:solidFill>
                  <a:schemeClr val="dk1"/>
                </a:solidFill>
                <a:highlight>
                  <a:srgbClr val="FFFFFF"/>
                </a:highlight>
              </a:rPr>
              <a:t>You can override this default mapping by using the @Column annotation.</a:t>
            </a:r>
            <a:endParaRPr sz="1500">
              <a:solidFill>
                <a:schemeClr val="dk1"/>
              </a:solidFill>
              <a:highlight>
                <a:srgbClr val="FFFFFF"/>
              </a:highlight>
            </a:endParaRPr>
          </a:p>
          <a:p>
            <a:pPr marL="0" lvl="0" indent="0" algn="l" rtl="0">
              <a:lnSpc>
                <a:spcPct val="90000"/>
              </a:lnSpc>
              <a:spcBef>
                <a:spcPts val="900"/>
              </a:spcBef>
              <a:spcAft>
                <a:spcPts val="0"/>
              </a:spcAft>
              <a:buNone/>
            </a:pPr>
            <a:r>
              <a:rPr lang="en-GB" sz="1500">
                <a:solidFill>
                  <a:schemeClr val="dk1"/>
                </a:solidFill>
                <a:highlight>
                  <a:srgbClr val="FFFFFF"/>
                </a:highlight>
              </a:rPr>
              <a:t>The @Column annotation allows us to define additional properties of the field/column, including length, whether it is nullable, whether it must be unique and so forth.</a:t>
            </a:r>
            <a:endParaRPr sz="15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gf3e4707b80_0_79"/>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Specifying the primary key</a:t>
            </a:r>
            <a:endParaRPr lang="en-GB"/>
          </a:p>
        </p:txBody>
      </p:sp>
      <p:sp>
        <p:nvSpPr>
          <p:cNvPr id="187" name="Google Shape;187;gf3e4707b80_0_79"/>
          <p:cNvSpPr txBox="1"/>
          <p:nvPr>
            <p:ph type="body" idx="1"/>
          </p:nvPr>
        </p:nvSpPr>
        <p:spPr>
          <a:xfrm>
            <a:off x="822960" y="1384300"/>
            <a:ext cx="7543800" cy="3017400"/>
          </a:xfrm>
          <a:prstGeom prst="rect">
            <a:avLst/>
          </a:prstGeom>
        </p:spPr>
        <p:txBody>
          <a:bodyPr spcFirstLastPara="1" wrap="square" lIns="0" tIns="34275" rIns="0" bIns="34275" anchor="t" anchorCtr="0">
            <a:normAutofit/>
          </a:bodyPr>
          <a:lstStyle/>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88" name="Google Shape;188;gf3e4707b80_0_79"/>
          <p:cNvPicPr preferRelativeResize="0"/>
          <p:nvPr/>
        </p:nvPicPr>
        <p:blipFill>
          <a:blip r:embed="rId1"/>
          <a:stretch>
            <a:fillRect/>
          </a:stretch>
        </p:blipFill>
        <p:spPr>
          <a:xfrm>
            <a:off x="4943825" y="1539225"/>
            <a:ext cx="3422924" cy="2862474"/>
          </a:xfrm>
          <a:prstGeom prst="rect">
            <a:avLst/>
          </a:prstGeom>
          <a:noFill/>
          <a:ln>
            <a:noFill/>
          </a:ln>
        </p:spPr>
      </p:pic>
      <p:sp>
        <p:nvSpPr>
          <p:cNvPr id="189" name="Google Shape;189;gf3e4707b80_0_79"/>
          <p:cNvSpPr txBox="1"/>
          <p:nvPr/>
        </p:nvSpPr>
        <p:spPr>
          <a:xfrm>
            <a:off x="918475" y="1757100"/>
            <a:ext cx="3522300" cy="184340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900"/>
              </a:spcBef>
              <a:spcAft>
                <a:spcPts val="0"/>
              </a:spcAft>
              <a:buNone/>
            </a:pPr>
            <a:r>
              <a:rPr lang="en-GB" sz="1500">
                <a:solidFill>
                  <a:schemeClr val="dk1"/>
                </a:solidFill>
                <a:highlight>
                  <a:srgbClr val="FFFFFF"/>
                </a:highlight>
              </a:rPr>
              <a:t>We use the @Id annotation to designate a field to be the table's primary key.</a:t>
            </a:r>
            <a:br>
              <a:rPr lang="en-GB" sz="1500">
                <a:solidFill>
                  <a:schemeClr val="dk1"/>
                </a:solidFill>
                <a:highlight>
                  <a:srgbClr val="FFFFFF"/>
                </a:highlight>
              </a:rPr>
            </a:br>
            <a:br>
              <a:rPr lang="en-GB" sz="1500">
                <a:solidFill>
                  <a:schemeClr val="dk1"/>
                </a:solidFill>
                <a:highlight>
                  <a:srgbClr val="FFFFFF"/>
                </a:highlight>
              </a:rPr>
            </a:br>
            <a:r>
              <a:rPr lang="en-GB" sz="1500">
                <a:solidFill>
                  <a:schemeClr val="dk1"/>
                </a:solidFill>
                <a:highlight>
                  <a:srgbClr val="FFFFFF"/>
                </a:highlight>
              </a:rPr>
              <a:t>It is possible to combine the @Id annotation with the @Column annotation to overwrite the primary key's column-name mapping.</a:t>
            </a:r>
            <a:endParaRPr sz="15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gf3e4707b80_0_103"/>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@OneToOne relationship</a:t>
            </a:r>
            <a:endParaRPr lang="en-GB"/>
          </a:p>
        </p:txBody>
      </p:sp>
      <p:sp>
        <p:nvSpPr>
          <p:cNvPr id="195" name="Google Shape;195;gf3e4707b80_0_103"/>
          <p:cNvSpPr txBox="1"/>
          <p:nvPr>
            <p:ph type="body" idx="1"/>
          </p:nvPr>
        </p:nvSpPr>
        <p:spPr>
          <a:xfrm>
            <a:off x="822960" y="1384300"/>
            <a:ext cx="7543800" cy="3017400"/>
          </a:xfrm>
          <a:prstGeom prst="rect">
            <a:avLst/>
          </a:prstGeom>
        </p:spPr>
        <p:txBody>
          <a:bodyPr spcFirstLastPara="1" wrap="square" lIns="0" tIns="34275" rIns="0" bIns="34275" anchor="t" anchorCtr="0">
            <a:normAutofit/>
          </a:bodyPr>
          <a:lstStyle/>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96" name="Google Shape;196;gf3e4707b80_0_103"/>
          <p:cNvPicPr preferRelativeResize="0"/>
          <p:nvPr/>
        </p:nvPicPr>
        <p:blipFill>
          <a:blip r:embed="rId1"/>
          <a:stretch>
            <a:fillRect/>
          </a:stretch>
        </p:blipFill>
        <p:spPr>
          <a:xfrm>
            <a:off x="5564075" y="1959787"/>
            <a:ext cx="2980926" cy="2730275"/>
          </a:xfrm>
          <a:prstGeom prst="rect">
            <a:avLst/>
          </a:prstGeom>
          <a:noFill/>
          <a:ln>
            <a:noFill/>
          </a:ln>
        </p:spPr>
      </p:pic>
      <p:pic>
        <p:nvPicPr>
          <p:cNvPr id="197" name="Google Shape;197;gf3e4707b80_0_103"/>
          <p:cNvPicPr preferRelativeResize="0"/>
          <p:nvPr/>
        </p:nvPicPr>
        <p:blipFill>
          <a:blip r:embed="rId2"/>
          <a:stretch>
            <a:fillRect/>
          </a:stretch>
        </p:blipFill>
        <p:spPr>
          <a:xfrm>
            <a:off x="1126450" y="2324049"/>
            <a:ext cx="4288077" cy="2366000"/>
          </a:xfrm>
          <a:prstGeom prst="rect">
            <a:avLst/>
          </a:prstGeom>
          <a:noFill/>
          <a:ln>
            <a:noFill/>
          </a:ln>
        </p:spPr>
      </p:pic>
      <p:pic>
        <p:nvPicPr>
          <p:cNvPr id="198" name="Google Shape;198;gf3e4707b80_0_103"/>
          <p:cNvPicPr preferRelativeResize="0"/>
          <p:nvPr/>
        </p:nvPicPr>
        <p:blipFill>
          <a:blip r:embed="rId3"/>
          <a:stretch>
            <a:fillRect/>
          </a:stretch>
        </p:blipFill>
        <p:spPr>
          <a:xfrm>
            <a:off x="1485549" y="1336812"/>
            <a:ext cx="3494175" cy="95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gf3e4707b80_0_120"/>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@OneToMany and @ManyToOne</a:t>
            </a:r>
            <a:endParaRPr lang="en-GB"/>
          </a:p>
        </p:txBody>
      </p:sp>
      <p:sp>
        <p:nvSpPr>
          <p:cNvPr id="204" name="Google Shape;204;gf3e4707b80_0_120"/>
          <p:cNvSpPr txBox="1"/>
          <p:nvPr>
            <p:ph type="body" idx="1"/>
          </p:nvPr>
        </p:nvSpPr>
        <p:spPr>
          <a:xfrm>
            <a:off x="822960" y="1384300"/>
            <a:ext cx="7543800" cy="3017400"/>
          </a:xfrm>
          <a:prstGeom prst="rect">
            <a:avLst/>
          </a:prstGeom>
        </p:spPr>
        <p:txBody>
          <a:bodyPr spcFirstLastPara="1" wrap="square" lIns="0" tIns="34275" rIns="0" bIns="34275" anchor="t" anchorCtr="0">
            <a:normAutofit/>
          </a:bodyPr>
          <a:lstStyle/>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205" name="Google Shape;205;gf3e4707b80_0_120"/>
          <p:cNvPicPr preferRelativeResize="0"/>
          <p:nvPr/>
        </p:nvPicPr>
        <p:blipFill>
          <a:blip r:embed="rId1"/>
          <a:stretch>
            <a:fillRect/>
          </a:stretch>
        </p:blipFill>
        <p:spPr>
          <a:xfrm>
            <a:off x="1485549" y="1336812"/>
            <a:ext cx="3494175" cy="953475"/>
          </a:xfrm>
          <a:prstGeom prst="rect">
            <a:avLst/>
          </a:prstGeom>
          <a:noFill/>
          <a:ln>
            <a:noFill/>
          </a:ln>
        </p:spPr>
      </p:pic>
      <p:pic>
        <p:nvPicPr>
          <p:cNvPr id="206" name="Google Shape;206;gf3e4707b80_0_120"/>
          <p:cNvPicPr preferRelativeResize="0"/>
          <p:nvPr/>
        </p:nvPicPr>
        <p:blipFill>
          <a:blip r:embed="rId2"/>
          <a:stretch>
            <a:fillRect/>
          </a:stretch>
        </p:blipFill>
        <p:spPr>
          <a:xfrm>
            <a:off x="1485480" y="1336800"/>
            <a:ext cx="3494306" cy="953500"/>
          </a:xfrm>
          <a:prstGeom prst="rect">
            <a:avLst/>
          </a:prstGeom>
          <a:noFill/>
          <a:ln>
            <a:noFill/>
          </a:ln>
        </p:spPr>
      </p:pic>
      <p:pic>
        <p:nvPicPr>
          <p:cNvPr id="207" name="Google Shape;207;gf3e4707b80_0_120"/>
          <p:cNvPicPr preferRelativeResize="0"/>
          <p:nvPr/>
        </p:nvPicPr>
        <p:blipFill>
          <a:blip r:embed="rId3"/>
          <a:stretch>
            <a:fillRect/>
          </a:stretch>
        </p:blipFill>
        <p:spPr>
          <a:xfrm>
            <a:off x="1043200" y="2290300"/>
            <a:ext cx="3968949" cy="2037674"/>
          </a:xfrm>
          <a:prstGeom prst="rect">
            <a:avLst/>
          </a:prstGeom>
          <a:noFill/>
          <a:ln>
            <a:noFill/>
          </a:ln>
        </p:spPr>
      </p:pic>
      <p:pic>
        <p:nvPicPr>
          <p:cNvPr id="208" name="Google Shape;208;gf3e4707b80_0_120"/>
          <p:cNvPicPr preferRelativeResize="0"/>
          <p:nvPr/>
        </p:nvPicPr>
        <p:blipFill>
          <a:blip r:embed="rId4"/>
          <a:stretch>
            <a:fillRect/>
          </a:stretch>
        </p:blipFill>
        <p:spPr>
          <a:xfrm>
            <a:off x="5227250" y="1842038"/>
            <a:ext cx="3494298" cy="24859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gf3e4707b80_0_131"/>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@ManyToMany relationship</a:t>
            </a:r>
            <a:endParaRPr lang="en-GB"/>
          </a:p>
        </p:txBody>
      </p:sp>
      <p:sp>
        <p:nvSpPr>
          <p:cNvPr id="214" name="Google Shape;214;gf3e4707b80_0_131"/>
          <p:cNvSpPr txBox="1"/>
          <p:nvPr>
            <p:ph type="body" idx="1"/>
          </p:nvPr>
        </p:nvSpPr>
        <p:spPr>
          <a:xfrm>
            <a:off x="822960" y="1384300"/>
            <a:ext cx="7543800" cy="3017400"/>
          </a:xfrm>
          <a:prstGeom prst="rect">
            <a:avLst/>
          </a:prstGeom>
        </p:spPr>
        <p:txBody>
          <a:bodyPr spcFirstLastPara="1" wrap="square" lIns="0" tIns="34275" rIns="0" bIns="34275" anchor="t" anchorCtr="0">
            <a:normAutofit/>
          </a:bodyPr>
          <a:lstStyle/>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0" lvl="0" indent="457200" algn="l" rtl="0">
              <a:spcBef>
                <a:spcPts val="900"/>
              </a:spcBef>
              <a:spcAft>
                <a:spcPts val="0"/>
              </a:spcAft>
              <a:buNone/>
            </a:pPr>
            <a:endParaRPr sz="135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215" name="Google Shape;215;gf3e4707b80_0_131"/>
          <p:cNvPicPr preferRelativeResize="0"/>
          <p:nvPr/>
        </p:nvPicPr>
        <p:blipFill>
          <a:blip r:embed="rId1"/>
          <a:stretch>
            <a:fillRect/>
          </a:stretch>
        </p:blipFill>
        <p:spPr>
          <a:xfrm>
            <a:off x="4773725" y="1613325"/>
            <a:ext cx="3864625" cy="2123625"/>
          </a:xfrm>
          <a:prstGeom prst="rect">
            <a:avLst/>
          </a:prstGeom>
          <a:noFill/>
          <a:ln>
            <a:noFill/>
          </a:ln>
        </p:spPr>
      </p:pic>
      <p:pic>
        <p:nvPicPr>
          <p:cNvPr id="216" name="Google Shape;216;gf3e4707b80_0_131"/>
          <p:cNvPicPr preferRelativeResize="0"/>
          <p:nvPr/>
        </p:nvPicPr>
        <p:blipFill>
          <a:blip r:embed="rId2"/>
          <a:stretch>
            <a:fillRect/>
          </a:stretch>
        </p:blipFill>
        <p:spPr>
          <a:xfrm>
            <a:off x="1053600" y="1613325"/>
            <a:ext cx="3720125" cy="212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gf3e4707b80_0_149"/>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Eager and Lazy Loading</a:t>
            </a:r>
            <a:endParaRPr lang="en-GB"/>
          </a:p>
        </p:txBody>
      </p:sp>
      <p:sp>
        <p:nvSpPr>
          <p:cNvPr id="222" name="Google Shape;222;gf3e4707b80_0_149"/>
          <p:cNvSpPr txBox="1"/>
          <p:nvPr>
            <p:ph type="body" idx="1"/>
          </p:nvPr>
        </p:nvSpPr>
        <p:spPr>
          <a:xfrm>
            <a:off x="822960" y="1384300"/>
            <a:ext cx="7543800" cy="3017400"/>
          </a:xfrm>
          <a:prstGeom prst="rect">
            <a:avLst/>
          </a:prstGeom>
        </p:spPr>
        <p:txBody>
          <a:bodyPr spcFirstLastPara="1" wrap="square" lIns="0" tIns="34275" rIns="0" bIns="34275" anchor="t" anchorCtr="0">
            <a:normAutofit/>
          </a:bodyPr>
          <a:lstStyle/>
          <a:p>
            <a:pPr marL="0" lvl="0" indent="0" algn="l" rtl="0">
              <a:lnSpc>
                <a:spcPct val="115000"/>
              </a:lnSpc>
              <a:spcBef>
                <a:spcPts val="0"/>
              </a:spcBef>
              <a:spcAft>
                <a:spcPts val="0"/>
              </a:spcAft>
              <a:buNone/>
            </a:pPr>
            <a:endParaRPr sz="1350" b="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457200" algn="l" rtl="0">
              <a:lnSpc>
                <a:spcPct val="115000"/>
              </a:lnSpc>
              <a:spcBef>
                <a:spcPts val="800"/>
              </a:spcBef>
              <a:spcAft>
                <a:spcPts val="0"/>
              </a:spcAft>
              <a:buNone/>
            </a:pPr>
            <a:r>
              <a:rPr lang="en-GB">
                <a:solidFill>
                  <a:schemeClr val="dk1"/>
                </a:solidFill>
                <a:highlight>
                  <a:srgbClr val="FFFFFF"/>
                </a:highlight>
                <a:latin typeface="Arial" panose="020B0604020202090204"/>
                <a:ea typeface="Arial" panose="020B0604020202090204"/>
                <a:cs typeface="Arial" panose="020B0604020202090204"/>
                <a:sym typeface="Arial" panose="020B0604020202090204"/>
              </a:rPr>
              <a:t>Fetching strategies tell JPA how to load related entities.</a:t>
            </a:r>
            <a:br>
              <a:rPr lang="en-GB">
                <a:solidFill>
                  <a:schemeClr val="dk1"/>
                </a:solidFill>
                <a:highlight>
                  <a:srgbClr val="FFFFFF"/>
                </a:highlight>
                <a:latin typeface="Arial" panose="020B0604020202090204"/>
                <a:ea typeface="Arial" panose="020B0604020202090204"/>
                <a:cs typeface="Arial" panose="020B0604020202090204"/>
                <a:sym typeface="Arial" panose="020B0604020202090204"/>
              </a:rPr>
            </a:br>
            <a:endParaRPr>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23850" algn="l" rtl="0">
              <a:lnSpc>
                <a:spcPct val="150000"/>
              </a:lnSpc>
              <a:spcBef>
                <a:spcPts val="800"/>
              </a:spcBef>
              <a:spcAft>
                <a:spcPts val="0"/>
              </a:spcAft>
              <a:buClr>
                <a:schemeClr val="dk1"/>
              </a:buClr>
              <a:buSzPts val="1500"/>
              <a:buFont typeface="Arial" panose="020B0604020202090204"/>
              <a:buChar char="●"/>
            </a:pPr>
            <a:r>
              <a:rPr lang="en-GB" b="1">
                <a:solidFill>
                  <a:schemeClr val="dk1"/>
                </a:solidFill>
                <a:highlight>
                  <a:srgbClr val="FFFFFF"/>
                </a:highlight>
                <a:latin typeface="Arial" panose="020B0604020202090204"/>
                <a:ea typeface="Arial" panose="020B0604020202090204"/>
                <a:cs typeface="Arial" panose="020B0604020202090204"/>
                <a:sym typeface="Arial" panose="020B0604020202090204"/>
              </a:rPr>
              <a:t>Eager Loading</a:t>
            </a:r>
            <a:r>
              <a:rPr lang="en-GB">
                <a:solidFill>
                  <a:schemeClr val="dk1"/>
                </a:solidFill>
                <a:highlight>
                  <a:srgbClr val="FFFFFF"/>
                </a:highlight>
                <a:latin typeface="Arial" panose="020B0604020202090204"/>
                <a:ea typeface="Arial" panose="020B0604020202090204"/>
                <a:cs typeface="Arial" panose="020B0604020202090204"/>
                <a:sym typeface="Arial" panose="020B0604020202090204"/>
              </a:rPr>
              <a:t> is a design pattern in which data initialization occurs on the spot.</a:t>
            </a:r>
            <a:endParaRPr>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23850" algn="l" rtl="0">
              <a:lnSpc>
                <a:spcPct val="150000"/>
              </a:lnSpc>
              <a:spcBef>
                <a:spcPts val="0"/>
              </a:spcBef>
              <a:spcAft>
                <a:spcPts val="0"/>
              </a:spcAft>
              <a:buClr>
                <a:schemeClr val="dk1"/>
              </a:buClr>
              <a:buSzPts val="1500"/>
              <a:buFont typeface="Arial" panose="020B0604020202090204"/>
              <a:buChar char="●"/>
            </a:pPr>
            <a:r>
              <a:rPr lang="en-GB" b="1">
                <a:solidFill>
                  <a:schemeClr val="dk1"/>
                </a:solidFill>
                <a:highlight>
                  <a:srgbClr val="FFFFFF"/>
                </a:highlight>
                <a:latin typeface="Arial" panose="020B0604020202090204"/>
                <a:ea typeface="Arial" panose="020B0604020202090204"/>
                <a:cs typeface="Arial" panose="020B0604020202090204"/>
                <a:sym typeface="Arial" panose="020B0604020202090204"/>
              </a:rPr>
              <a:t>Lazy Loading</a:t>
            </a:r>
            <a:r>
              <a:rPr lang="en-GB">
                <a:solidFill>
                  <a:schemeClr val="dk1"/>
                </a:solidFill>
                <a:highlight>
                  <a:srgbClr val="FFFFFF"/>
                </a:highlight>
                <a:latin typeface="Arial" panose="020B0604020202090204"/>
                <a:ea typeface="Arial" panose="020B0604020202090204"/>
                <a:cs typeface="Arial" panose="020B0604020202090204"/>
                <a:sym typeface="Arial" panose="020B0604020202090204"/>
              </a:rPr>
              <a:t> is a design pattern that we use to defer initialization of an object as long as it's possible.</a:t>
            </a:r>
            <a:endParaRPr>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0" algn="l" rtl="0">
              <a:lnSpc>
                <a:spcPct val="115000"/>
              </a:lnSpc>
              <a:spcBef>
                <a:spcPts val="800"/>
              </a:spcBef>
              <a:spcAft>
                <a:spcPts val="800"/>
              </a:spcAft>
              <a:buNone/>
            </a:pPr>
            <a:r>
              <a:rPr lang="en-GB">
                <a:solidFill>
                  <a:schemeClr val="dk1"/>
                </a:solidFill>
                <a:highlight>
                  <a:srgbClr val="FFFFFF"/>
                </a:highlight>
                <a:latin typeface="Arial" panose="020B0604020202090204"/>
                <a:ea typeface="Arial" panose="020B0604020202090204"/>
                <a:cs typeface="Arial" panose="020B0604020202090204"/>
                <a:sym typeface="Arial" panose="020B0604020202090204"/>
              </a:rPr>
              <a:t>The main difference between the two types of fetching is the moment when data gets loaded into a memory.</a:t>
            </a:r>
            <a:endParaRPr>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gf3e4707b80_0_161"/>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Eager and </a:t>
            </a:r>
            <a:r>
              <a:rPr lang="en-GB"/>
              <a:t>Lazy Loading</a:t>
            </a:r>
            <a:endParaRPr lang="en-GB"/>
          </a:p>
        </p:txBody>
      </p:sp>
      <p:sp>
        <p:nvSpPr>
          <p:cNvPr id="228" name="Google Shape;228;gf3e4707b80_0_161"/>
          <p:cNvSpPr txBox="1"/>
          <p:nvPr>
            <p:ph type="body" idx="1"/>
          </p:nvPr>
        </p:nvSpPr>
        <p:spPr>
          <a:xfrm>
            <a:off x="822960" y="1384300"/>
            <a:ext cx="7543800" cy="3017400"/>
          </a:xfrm>
          <a:prstGeom prst="rect">
            <a:avLst/>
          </a:prstGeom>
        </p:spPr>
        <p:txBody>
          <a:bodyPr spcFirstLastPara="1" wrap="square" lIns="0" tIns="34275" rIns="0" bIns="34275" anchor="t" anchorCtr="0">
            <a:normAutofit fontScale="77500" lnSpcReduction="20000"/>
          </a:bodyPr>
          <a:lstStyle/>
          <a:p>
            <a:pPr marL="0" lvl="0" indent="0" algn="l" rtl="0">
              <a:lnSpc>
                <a:spcPct val="115000"/>
              </a:lnSpc>
              <a:spcBef>
                <a:spcPts val="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  </a:t>
            </a: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Clr>
                <a:schemeClr val="dk1"/>
              </a:buClr>
              <a:buSzPct val="100000"/>
              <a:buFont typeface="Arial" panose="020B0604020202090204"/>
              <a:buNone/>
            </a:pPr>
            <a:endParaRPr sz="1100">
              <a:solidFill>
                <a:schemeClr val="dk1"/>
              </a:solidFill>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0"/>
              </a:spcBef>
              <a:spcAft>
                <a:spcPts val="80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sp>
        <p:nvSpPr>
          <p:cNvPr id="229" name="Google Shape;229;gf3e4707b80_0_161"/>
          <p:cNvSpPr txBox="1"/>
          <p:nvPr/>
        </p:nvSpPr>
        <p:spPr>
          <a:xfrm>
            <a:off x="918475" y="1757100"/>
            <a:ext cx="3522300" cy="227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GB" sz="1500">
                <a:solidFill>
                  <a:schemeClr val="dk1"/>
                </a:solidFill>
                <a:highlight>
                  <a:srgbClr val="FFFFFF"/>
                </a:highlight>
              </a:rPr>
              <a:t>With the </a:t>
            </a:r>
            <a:r>
              <a:rPr lang="en-GB" sz="1500" b="1">
                <a:solidFill>
                  <a:schemeClr val="dk1"/>
                </a:solidFill>
                <a:highlight>
                  <a:srgbClr val="FFFFFF"/>
                </a:highlight>
              </a:rPr>
              <a:t>lazy</a:t>
            </a:r>
            <a:r>
              <a:rPr lang="en-GB" sz="1500">
                <a:solidFill>
                  <a:schemeClr val="dk1"/>
                </a:solidFill>
                <a:highlight>
                  <a:srgbClr val="FFFFFF"/>
                </a:highlight>
              </a:rPr>
              <a:t> initialization approach, </a:t>
            </a:r>
            <a:r>
              <a:rPr lang="en-GB" sz="1500" i="1">
                <a:solidFill>
                  <a:schemeClr val="dk1"/>
                </a:solidFill>
                <a:highlight>
                  <a:srgbClr val="FFFFFF"/>
                </a:highlight>
              </a:rPr>
              <a:t>students </a:t>
            </a:r>
            <a:r>
              <a:rPr lang="en-GB" sz="1500">
                <a:solidFill>
                  <a:schemeClr val="dk1"/>
                </a:solidFill>
                <a:highlight>
                  <a:srgbClr val="FFFFFF"/>
                </a:highlight>
              </a:rPr>
              <a:t>will get initialized only when we explicitly call it, using a getter or some other method.</a:t>
            </a:r>
            <a:br>
              <a:rPr lang="en-GB" sz="1500">
                <a:solidFill>
                  <a:schemeClr val="dk1"/>
                </a:solidFill>
                <a:highlight>
                  <a:srgbClr val="FFFFFF"/>
                </a:highlight>
              </a:rPr>
            </a:br>
            <a:br>
              <a:rPr lang="en-GB" sz="1500">
                <a:solidFill>
                  <a:schemeClr val="dk1"/>
                </a:solidFill>
                <a:highlight>
                  <a:srgbClr val="FFFFFF"/>
                </a:highlight>
              </a:rPr>
            </a:br>
            <a:r>
              <a:rPr lang="en-GB" sz="1500">
                <a:solidFill>
                  <a:schemeClr val="dk1"/>
                </a:solidFill>
                <a:highlight>
                  <a:srgbClr val="FFFFFF"/>
                </a:highlight>
              </a:rPr>
              <a:t>But with an </a:t>
            </a:r>
            <a:r>
              <a:rPr lang="en-GB" sz="1500" b="1">
                <a:solidFill>
                  <a:schemeClr val="dk1"/>
                </a:solidFill>
                <a:highlight>
                  <a:srgbClr val="FFFFFF"/>
                </a:highlight>
              </a:rPr>
              <a:t>eager</a:t>
            </a:r>
            <a:r>
              <a:rPr lang="en-GB" sz="1500">
                <a:solidFill>
                  <a:schemeClr val="dk1"/>
                </a:solidFill>
                <a:highlight>
                  <a:srgbClr val="FFFFFF"/>
                </a:highlight>
              </a:rPr>
              <a:t> approach the </a:t>
            </a:r>
            <a:r>
              <a:rPr lang="en-GB" sz="1500" i="1">
                <a:solidFill>
                  <a:schemeClr val="dk1"/>
                </a:solidFill>
                <a:highlight>
                  <a:srgbClr val="FFFFFF"/>
                </a:highlight>
              </a:rPr>
              <a:t>students</a:t>
            </a:r>
            <a:r>
              <a:rPr lang="en-GB" sz="1500">
                <a:solidFill>
                  <a:schemeClr val="dk1"/>
                </a:solidFill>
                <a:highlight>
                  <a:srgbClr val="FFFFFF"/>
                </a:highlight>
              </a:rPr>
              <a:t> will be initialized immediately in the first line.</a:t>
            </a:r>
            <a:endParaRPr sz="1500">
              <a:solidFill>
                <a:schemeClr val="dk1"/>
              </a:solidFill>
              <a:highlight>
                <a:srgbClr val="FFFFFF"/>
              </a:highlight>
            </a:endParaRPr>
          </a:p>
        </p:txBody>
      </p:sp>
      <p:pic>
        <p:nvPicPr>
          <p:cNvPr id="230" name="Google Shape;230;gf3e4707b80_0_161"/>
          <p:cNvPicPr preferRelativeResize="0"/>
          <p:nvPr/>
        </p:nvPicPr>
        <p:blipFill>
          <a:blip r:embed="rId1"/>
          <a:stretch>
            <a:fillRect/>
          </a:stretch>
        </p:blipFill>
        <p:spPr>
          <a:xfrm>
            <a:off x="4623928" y="1349775"/>
            <a:ext cx="3742822" cy="332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gf3e4707b80_0_178"/>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Eager and Lazy Loading</a:t>
            </a:r>
            <a:endParaRPr lang="en-GB"/>
          </a:p>
        </p:txBody>
      </p:sp>
      <p:sp>
        <p:nvSpPr>
          <p:cNvPr id="236" name="Google Shape;236;gf3e4707b80_0_178"/>
          <p:cNvSpPr txBox="1"/>
          <p:nvPr>
            <p:ph type="body" idx="1"/>
          </p:nvPr>
        </p:nvSpPr>
        <p:spPr>
          <a:xfrm>
            <a:off x="822950" y="1384300"/>
            <a:ext cx="7543800" cy="3296100"/>
          </a:xfrm>
          <a:prstGeom prst="rect">
            <a:avLst/>
          </a:prstGeom>
        </p:spPr>
        <p:txBody>
          <a:bodyPr spcFirstLastPara="1" wrap="square" lIns="0" tIns="34275" rIns="0" bIns="34275" anchor="t" anchorCtr="0">
            <a:normAutofit/>
          </a:bodyPr>
          <a:lstStyle/>
          <a:p>
            <a:pPr marL="0" lvl="0" indent="0" algn="l" rtl="0">
              <a:lnSpc>
                <a:spcPct val="105000"/>
              </a:lnSpc>
              <a:spcBef>
                <a:spcPts val="0"/>
              </a:spcBef>
              <a:spcAft>
                <a:spcPts val="0"/>
              </a:spcAft>
              <a:buNone/>
            </a:pPr>
            <a:r>
              <a:rPr lang="en-GB" sz="1550" b="1">
                <a:solidFill>
                  <a:schemeClr val="dk1"/>
                </a:solidFill>
                <a:highlight>
                  <a:srgbClr val="FFFFFF"/>
                </a:highlight>
                <a:latin typeface="Arial" panose="020B0604020202090204"/>
                <a:ea typeface="Arial" panose="020B0604020202090204"/>
                <a:cs typeface="Arial" panose="020B0604020202090204"/>
                <a:sym typeface="Arial" panose="020B0604020202090204"/>
              </a:rPr>
              <a:t>  Lazy loading</a:t>
            </a:r>
            <a:endParaRPr sz="1550" b="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0" algn="l" rtl="0">
              <a:lnSpc>
                <a:spcPct val="105000"/>
              </a:lnSpc>
              <a:spcBef>
                <a:spcPts val="800"/>
              </a:spcBef>
              <a:spcAft>
                <a:spcPts val="0"/>
              </a:spcAft>
              <a:buNone/>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 </a:t>
            </a: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Advantages:</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288925" algn="l" rtl="0">
              <a:lnSpc>
                <a:spcPct val="105000"/>
              </a:lnSpc>
              <a:spcBef>
                <a:spcPts val="800"/>
              </a:spcBef>
              <a:spcAft>
                <a:spcPts val="0"/>
              </a:spcAft>
              <a:buClr>
                <a:schemeClr val="dk1"/>
              </a:buClr>
              <a:buSzPts val="950"/>
              <a:buFont typeface="Arial" panose="020B0604020202090204"/>
              <a:buChar char="●"/>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Much smaller initial load time than in the other approach</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288925" algn="l" rtl="0">
              <a:lnSpc>
                <a:spcPct val="105000"/>
              </a:lnSpc>
              <a:spcBef>
                <a:spcPts val="0"/>
              </a:spcBef>
              <a:spcAft>
                <a:spcPts val="0"/>
              </a:spcAft>
              <a:buClr>
                <a:schemeClr val="dk1"/>
              </a:buClr>
              <a:buSzPts val="950"/>
              <a:buFont typeface="Arial" panose="020B0604020202090204"/>
              <a:buChar char="●"/>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Less memory consumption than in the other approach</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0" algn="l" rtl="0">
              <a:lnSpc>
                <a:spcPct val="105000"/>
              </a:lnSpc>
              <a:spcBef>
                <a:spcPts val="800"/>
              </a:spcBef>
              <a:spcAft>
                <a:spcPts val="0"/>
              </a:spcAft>
              <a:buNone/>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Disadvantages:</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288925" algn="l" rtl="0">
              <a:lnSpc>
                <a:spcPct val="105000"/>
              </a:lnSpc>
              <a:spcBef>
                <a:spcPts val="800"/>
              </a:spcBef>
              <a:spcAft>
                <a:spcPts val="0"/>
              </a:spcAft>
              <a:buClr>
                <a:schemeClr val="dk1"/>
              </a:buClr>
              <a:buSzPts val="950"/>
              <a:buFont typeface="Arial" panose="020B0604020202090204"/>
              <a:buChar char="●"/>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Delayed initialization might impact performance during unwanted moments</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288925" algn="l" rtl="0">
              <a:lnSpc>
                <a:spcPct val="105000"/>
              </a:lnSpc>
              <a:spcBef>
                <a:spcPts val="0"/>
              </a:spcBef>
              <a:spcAft>
                <a:spcPts val="0"/>
              </a:spcAft>
              <a:buClr>
                <a:schemeClr val="dk1"/>
              </a:buClr>
              <a:buSzPts val="950"/>
              <a:buFont typeface="Arial" panose="020B0604020202090204"/>
              <a:buChar char="●"/>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In some cases we need to handle lazily initialized objects with special care, or we might end up with an exception</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05000"/>
              </a:lnSpc>
              <a:spcBef>
                <a:spcPts val="800"/>
              </a:spcBef>
              <a:spcAft>
                <a:spcPts val="0"/>
              </a:spcAft>
              <a:buNone/>
            </a:pPr>
            <a:r>
              <a:rPr lang="en-GB" sz="1550" b="1">
                <a:solidFill>
                  <a:schemeClr val="dk1"/>
                </a:solidFill>
                <a:highlight>
                  <a:srgbClr val="FFFFFF"/>
                </a:highlight>
                <a:latin typeface="Arial" panose="020B0604020202090204"/>
                <a:ea typeface="Arial" panose="020B0604020202090204"/>
                <a:cs typeface="Arial" panose="020B0604020202090204"/>
                <a:sym typeface="Arial" panose="020B0604020202090204"/>
              </a:rPr>
              <a:t>  Eager loading</a:t>
            </a:r>
            <a:endParaRPr sz="1550" b="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0" algn="l" rtl="0">
              <a:lnSpc>
                <a:spcPct val="105000"/>
              </a:lnSpc>
              <a:spcBef>
                <a:spcPts val="800"/>
              </a:spcBef>
              <a:spcAft>
                <a:spcPts val="0"/>
              </a:spcAft>
              <a:buNone/>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 Advantages:</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288925" algn="l" rtl="0">
              <a:lnSpc>
                <a:spcPct val="105000"/>
              </a:lnSpc>
              <a:spcBef>
                <a:spcPts val="800"/>
              </a:spcBef>
              <a:spcAft>
                <a:spcPts val="0"/>
              </a:spcAft>
              <a:buClr>
                <a:schemeClr val="dk1"/>
              </a:buClr>
              <a:buSzPts val="950"/>
              <a:buFont typeface="Arial" panose="020B0604020202090204"/>
              <a:buChar char="●"/>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No delayed initialization-related performance impacts</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0" algn="l" rtl="0">
              <a:lnSpc>
                <a:spcPct val="105000"/>
              </a:lnSpc>
              <a:spcBef>
                <a:spcPts val="800"/>
              </a:spcBef>
              <a:spcAft>
                <a:spcPts val="0"/>
              </a:spcAft>
              <a:buNone/>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Disadvantages:</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288925" algn="l" rtl="0">
              <a:lnSpc>
                <a:spcPct val="105000"/>
              </a:lnSpc>
              <a:spcBef>
                <a:spcPts val="800"/>
              </a:spcBef>
              <a:spcAft>
                <a:spcPts val="0"/>
              </a:spcAft>
              <a:buClr>
                <a:schemeClr val="dk1"/>
              </a:buClr>
              <a:buSzPts val="950"/>
              <a:buFont typeface="Arial" panose="020B0604020202090204"/>
              <a:buChar char="●"/>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Long initial loading time</a:t>
            </a:r>
            <a:endParaRPr sz="9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288925" algn="l" rtl="0">
              <a:lnSpc>
                <a:spcPct val="105000"/>
              </a:lnSpc>
              <a:spcBef>
                <a:spcPts val="0"/>
              </a:spcBef>
              <a:spcAft>
                <a:spcPts val="0"/>
              </a:spcAft>
              <a:buClr>
                <a:schemeClr val="dk1"/>
              </a:buClr>
              <a:buSzPts val="950"/>
              <a:buFont typeface="Arial" panose="020B0604020202090204"/>
              <a:buChar char="●"/>
            </a:pPr>
            <a:r>
              <a:rPr lang="en-GB" sz="950">
                <a:solidFill>
                  <a:schemeClr val="dk1"/>
                </a:solidFill>
                <a:highlight>
                  <a:srgbClr val="FFFFFF"/>
                </a:highlight>
                <a:latin typeface="Arial" panose="020B0604020202090204"/>
                <a:ea typeface="Arial" panose="020B0604020202090204"/>
                <a:cs typeface="Arial" panose="020B0604020202090204"/>
                <a:sym typeface="Arial" panose="020B0604020202090204"/>
              </a:rPr>
              <a:t>Loading too much unnecessary data might impact performance</a:t>
            </a: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gf3e4707b80_0_195"/>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Cascade types</a:t>
            </a:r>
            <a:endParaRPr lang="en-GB"/>
          </a:p>
        </p:txBody>
      </p:sp>
      <p:sp>
        <p:nvSpPr>
          <p:cNvPr id="242" name="Google Shape;242;gf3e4707b80_0_195"/>
          <p:cNvSpPr txBox="1"/>
          <p:nvPr>
            <p:ph type="body" idx="1"/>
          </p:nvPr>
        </p:nvSpPr>
        <p:spPr>
          <a:xfrm>
            <a:off x="822950" y="1384300"/>
            <a:ext cx="7543800" cy="3232200"/>
          </a:xfrm>
          <a:prstGeom prst="rect">
            <a:avLst/>
          </a:prstGeom>
        </p:spPr>
        <p:txBody>
          <a:bodyPr spcFirstLastPara="1" wrap="square" lIns="0" tIns="34275" rIns="0" bIns="34275" anchor="t" anchorCtr="0">
            <a:normAutofit lnSpcReduction="20000"/>
          </a:bodyPr>
          <a:lstStyle/>
          <a:p>
            <a:pPr marL="0" lvl="0" indent="0" algn="l" rtl="0">
              <a:lnSpc>
                <a:spcPct val="115000"/>
              </a:lnSpc>
              <a:spcBef>
                <a:spcPts val="900"/>
              </a:spcBef>
              <a:spcAft>
                <a:spcPts val="0"/>
              </a:spcAft>
              <a:buClr>
                <a:schemeClr val="dk1"/>
              </a:buClr>
              <a:buSzPts val="1100"/>
              <a:buFont typeface="Arial" panose="020B0604020202090204"/>
              <a:buNone/>
            </a:pP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Entity relationships often depend on the existence of another entity, for example the Person–Address relationship. Without the Person, the Address entity doesn't have any meaning of its own. When we delete the Person entity, our Address entity should also get deleted.</a:t>
            </a: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Cascading is the way to achieve this. When we perform some action on the target entity, the same action will be propogated to the associated entity.</a:t>
            </a: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14325" algn="l" rtl="0">
              <a:lnSpc>
                <a:spcPct val="115000"/>
              </a:lnSpc>
              <a:spcBef>
                <a:spcPts val="0"/>
              </a:spcBef>
              <a:spcAft>
                <a:spcPts val="0"/>
              </a:spcAft>
              <a:buClr>
                <a:schemeClr val="dk1"/>
              </a:buClr>
              <a:buSzPts val="1350"/>
              <a:buFont typeface="Roboto" panose="02000000000000000000"/>
              <a:buChar char="●"/>
            </a:pPr>
            <a:r>
              <a:rPr lang="en-GB" sz="135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ALL</a:t>
            </a:r>
            <a:r>
              <a:rPr lang="en-GB" sz="1350" i="1">
                <a:solidFill>
                  <a:schemeClr val="dk1"/>
                </a:solidFill>
                <a:highlight>
                  <a:srgbClr val="FFFFFF"/>
                </a:highlight>
                <a:latin typeface="Arial" panose="020B0604020202090204"/>
                <a:ea typeface="Arial" panose="020B0604020202090204"/>
                <a:cs typeface="Arial" panose="020B0604020202090204"/>
                <a:sym typeface="Arial" panose="020B0604020202090204"/>
              </a:rPr>
              <a:t>  - </a:t>
            </a:r>
            <a:r>
              <a:rPr lang="en-GB" sz="1250">
                <a:solidFill>
                  <a:schemeClr val="dk1"/>
                </a:solidFill>
                <a:highlight>
                  <a:srgbClr val="FFFFFF"/>
                </a:highlight>
                <a:latin typeface="Arial" panose="020B0604020202090204"/>
                <a:ea typeface="Arial" panose="020B0604020202090204"/>
                <a:cs typeface="Arial" panose="020B0604020202090204"/>
                <a:sym typeface="Arial" panose="020B0604020202090204"/>
              </a:rPr>
              <a:t>propagates all operations from a parent to a child entity</a:t>
            </a:r>
            <a:endParaRPr sz="1250" i="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14325" algn="l" rtl="0">
              <a:lnSpc>
                <a:spcPct val="115000"/>
              </a:lnSpc>
              <a:spcBef>
                <a:spcPts val="0"/>
              </a:spcBef>
              <a:spcAft>
                <a:spcPts val="0"/>
              </a:spcAft>
              <a:buClr>
                <a:schemeClr val="dk1"/>
              </a:buClr>
              <a:buSzPts val="1350"/>
              <a:buFont typeface="Roboto" panose="02000000000000000000"/>
              <a:buChar char="●"/>
            </a:pPr>
            <a:r>
              <a:rPr lang="en-GB" sz="135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PERSIST </a:t>
            </a:r>
            <a:r>
              <a:rPr lang="en-GB" sz="1350" i="1">
                <a:solidFill>
                  <a:schemeClr val="dk1"/>
                </a:solidFill>
                <a:highlight>
                  <a:srgbClr val="FFFFFF"/>
                </a:highlight>
                <a:latin typeface="Arial" panose="020B0604020202090204"/>
                <a:ea typeface="Arial" panose="020B0604020202090204"/>
                <a:cs typeface="Arial" panose="020B0604020202090204"/>
                <a:sym typeface="Arial" panose="020B0604020202090204"/>
              </a:rPr>
              <a:t>- </a:t>
            </a:r>
            <a:r>
              <a:rPr lang="en-GB" sz="1250">
                <a:solidFill>
                  <a:schemeClr val="dk1"/>
                </a:solidFill>
                <a:highlight>
                  <a:srgbClr val="FFFFFF"/>
                </a:highlight>
                <a:latin typeface="Arial" panose="020B0604020202090204"/>
                <a:ea typeface="Arial" panose="020B0604020202090204"/>
                <a:cs typeface="Arial" panose="020B0604020202090204"/>
                <a:sym typeface="Arial" panose="020B0604020202090204"/>
              </a:rPr>
              <a:t>propagates the persist operation from a parent to a child entity</a:t>
            </a:r>
            <a:endParaRPr sz="1350" b="1" i="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14325" algn="l" rtl="0">
              <a:lnSpc>
                <a:spcPct val="115000"/>
              </a:lnSpc>
              <a:spcBef>
                <a:spcPts val="0"/>
              </a:spcBef>
              <a:spcAft>
                <a:spcPts val="0"/>
              </a:spcAft>
              <a:buClr>
                <a:schemeClr val="dk1"/>
              </a:buClr>
              <a:buSzPts val="1350"/>
              <a:buFont typeface="Roboto" panose="02000000000000000000"/>
              <a:buChar char="●"/>
            </a:pPr>
            <a:r>
              <a:rPr lang="en-GB" sz="135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MERGE</a:t>
            </a:r>
            <a:r>
              <a:rPr lang="en-GB" sz="1350" i="1">
                <a:solidFill>
                  <a:schemeClr val="dk1"/>
                </a:solidFill>
                <a:highlight>
                  <a:srgbClr val="FFFFFF"/>
                </a:highlight>
                <a:latin typeface="Arial" panose="020B0604020202090204"/>
                <a:ea typeface="Arial" panose="020B0604020202090204"/>
                <a:cs typeface="Arial" panose="020B0604020202090204"/>
                <a:sym typeface="Arial" panose="020B0604020202090204"/>
              </a:rPr>
              <a:t> - propagates the merge operation from a parent to a child entity.</a:t>
            </a:r>
            <a:endParaRPr sz="1350" i="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14325" algn="l" rtl="0">
              <a:lnSpc>
                <a:spcPct val="115000"/>
              </a:lnSpc>
              <a:spcBef>
                <a:spcPts val="0"/>
              </a:spcBef>
              <a:spcAft>
                <a:spcPts val="0"/>
              </a:spcAft>
              <a:buClr>
                <a:schemeClr val="dk1"/>
              </a:buClr>
              <a:buSzPts val="1350"/>
              <a:buFont typeface="Roboto" panose="02000000000000000000"/>
              <a:buChar char="●"/>
            </a:pPr>
            <a:r>
              <a:rPr lang="en-GB" sz="135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REMOVE</a:t>
            </a:r>
            <a:r>
              <a:rPr lang="en-GB" sz="1350" i="1">
                <a:solidFill>
                  <a:schemeClr val="dk1"/>
                </a:solidFill>
                <a:highlight>
                  <a:srgbClr val="FFFFFF"/>
                </a:highlight>
                <a:latin typeface="Arial" panose="020B0604020202090204"/>
                <a:ea typeface="Arial" panose="020B0604020202090204"/>
                <a:cs typeface="Arial" panose="020B0604020202090204"/>
                <a:sym typeface="Arial" panose="020B0604020202090204"/>
              </a:rPr>
              <a:t> - propagates the remove operation from parent to child entity. Similar to JPA's CascadeType.REMOVE, we have CascadeType.DELETE, which is specific to Hibernate</a:t>
            </a:r>
            <a:endParaRPr sz="1350" i="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14325" algn="l" rtl="0">
              <a:lnSpc>
                <a:spcPct val="115000"/>
              </a:lnSpc>
              <a:spcBef>
                <a:spcPts val="0"/>
              </a:spcBef>
              <a:spcAft>
                <a:spcPts val="0"/>
              </a:spcAft>
              <a:buClr>
                <a:schemeClr val="dk1"/>
              </a:buClr>
              <a:buSzPts val="1350"/>
              <a:buFont typeface="Roboto" panose="02000000000000000000"/>
              <a:buChar char="●"/>
            </a:pPr>
            <a:r>
              <a:rPr lang="en-GB" sz="135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REFRESH</a:t>
            </a:r>
            <a:r>
              <a:rPr lang="en-GB" sz="1350" i="1">
                <a:solidFill>
                  <a:schemeClr val="dk1"/>
                </a:solidFill>
                <a:highlight>
                  <a:srgbClr val="FFFFFF"/>
                </a:highlight>
                <a:latin typeface="Arial" panose="020B0604020202090204"/>
                <a:ea typeface="Arial" panose="020B0604020202090204"/>
                <a:cs typeface="Arial" panose="020B0604020202090204"/>
                <a:sym typeface="Arial" panose="020B0604020202090204"/>
              </a:rPr>
              <a:t> - When we use this operation with Cascade Type REFRESH, the child entity also gets reloaded from the database whenever the parent entity is refreshed.</a:t>
            </a:r>
            <a:endParaRPr sz="1350" i="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14325" algn="l" rtl="0">
              <a:lnSpc>
                <a:spcPct val="115000"/>
              </a:lnSpc>
              <a:spcBef>
                <a:spcPts val="0"/>
              </a:spcBef>
              <a:spcAft>
                <a:spcPts val="0"/>
              </a:spcAft>
              <a:buClr>
                <a:schemeClr val="dk1"/>
              </a:buClr>
              <a:buSzPts val="1350"/>
              <a:buFont typeface="Roboto" panose="02000000000000000000"/>
              <a:buChar char="●"/>
            </a:pPr>
            <a:r>
              <a:rPr lang="en-GB" sz="135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DETACH</a:t>
            </a:r>
            <a:r>
              <a:rPr lang="en-GB" sz="1350" i="1">
                <a:solidFill>
                  <a:schemeClr val="dk1"/>
                </a:solidFill>
                <a:highlight>
                  <a:srgbClr val="FFFFFF"/>
                </a:highlight>
                <a:latin typeface="Arial" panose="020B0604020202090204"/>
                <a:ea typeface="Arial" panose="020B0604020202090204"/>
                <a:cs typeface="Arial" panose="020B0604020202090204"/>
                <a:sym typeface="Arial" panose="020B0604020202090204"/>
              </a:rPr>
              <a:t> - The detach operation removes the entity from the persistent context. When we use CascadeType.DETACH, the child entity will also get removed from the persistent context.</a:t>
            </a: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1400"/>
              <a:buNone/>
            </a:pPr>
            <a:r>
              <a:rPr lang="en-GB"/>
              <a:t>Agenda</a:t>
            </a:r>
            <a:endParaRPr lang="en-GB"/>
          </a:p>
        </p:txBody>
      </p:sp>
      <p:sp>
        <p:nvSpPr>
          <p:cNvPr id="109" name="Google Shape;109;p2"/>
          <p:cNvSpPr txBox="1"/>
          <p:nvPr/>
        </p:nvSpPr>
        <p:spPr>
          <a:xfrm>
            <a:off x="877800" y="1663250"/>
            <a:ext cx="7388400" cy="141224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Calibri"/>
              <a:buChar char="●"/>
            </a:pPr>
            <a:r>
              <a:rPr lang="en-GB" sz="2000">
                <a:latin typeface="Calibri"/>
                <a:ea typeface="Calibri"/>
                <a:cs typeface="Calibri"/>
                <a:sym typeface="Calibri"/>
              </a:rPr>
              <a:t>What is JDBC</a:t>
            </a:r>
            <a:r>
              <a:rPr lang="en-US" altLang="en-GB" sz="2000">
                <a:latin typeface="Calibri"/>
                <a:ea typeface="Calibri"/>
                <a:cs typeface="Calibri"/>
                <a:sym typeface="Calibri"/>
              </a:rPr>
              <a:t> </a:t>
            </a:r>
            <a:r>
              <a:rPr lang="en-GB" sz="2000">
                <a:latin typeface="Calibri"/>
                <a:ea typeface="Calibri"/>
                <a:cs typeface="Calibri"/>
                <a:sym typeface="Calibri"/>
              </a:rPr>
              <a:t>?</a:t>
            </a:r>
            <a:endParaRPr lang="en-GB" sz="2000">
              <a:latin typeface="Calibri"/>
              <a:ea typeface="Calibri"/>
              <a:cs typeface="Calibri"/>
              <a:sym typeface="Calibri"/>
            </a:endParaRPr>
          </a:p>
          <a:p>
            <a:pPr marL="457200" marR="0" lvl="0" indent="-355600" algn="l" rtl="0">
              <a:lnSpc>
                <a:spcPct val="100000"/>
              </a:lnSpc>
              <a:spcBef>
                <a:spcPts val="0"/>
              </a:spcBef>
              <a:spcAft>
                <a:spcPts val="0"/>
              </a:spcAft>
              <a:buSzPts val="2000"/>
              <a:buFont typeface="Calibri"/>
              <a:buChar char="●"/>
            </a:pPr>
            <a:r>
              <a:rPr lang="en-GB" sz="2000">
                <a:latin typeface="Calibri"/>
                <a:ea typeface="Calibri"/>
                <a:cs typeface="Calibri"/>
                <a:sym typeface="Calibri"/>
              </a:rPr>
              <a:t>What is an ORM ?</a:t>
            </a:r>
            <a:endParaRPr sz="2000">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GB" sz="2000">
                <a:latin typeface="Calibri"/>
                <a:ea typeface="Calibri"/>
                <a:cs typeface="Calibri"/>
                <a:sym typeface="Calibri"/>
              </a:rPr>
              <a:t>Spring </a:t>
            </a:r>
            <a:r>
              <a:rPr lang="en-US" altLang="en-GB" sz="2000">
                <a:latin typeface="Calibri"/>
                <a:ea typeface="Calibri"/>
                <a:cs typeface="Calibri"/>
                <a:sym typeface="Calibri"/>
              </a:rPr>
              <a:t>D</a:t>
            </a:r>
            <a:r>
              <a:rPr lang="en-GB" sz="2000">
                <a:latin typeface="Calibri"/>
                <a:ea typeface="Calibri"/>
                <a:cs typeface="Calibri"/>
                <a:sym typeface="Calibri"/>
              </a:rPr>
              <a:t>ata JPA specification</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GB" sz="2000">
                <a:solidFill>
                  <a:schemeClr val="dk1"/>
                </a:solidFill>
                <a:latin typeface="Calibri"/>
                <a:ea typeface="Calibri"/>
                <a:cs typeface="Calibri"/>
                <a:sym typeface="Calibri"/>
              </a:rPr>
              <a:t>JPA/Hibernate quickstart</a:t>
            </a:r>
            <a:endParaRPr lang="en-US"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gf3e4707b80_0_288"/>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JPA Repository</a:t>
            </a:r>
            <a:endParaRPr lang="en-GB"/>
          </a:p>
        </p:txBody>
      </p:sp>
      <p:sp>
        <p:nvSpPr>
          <p:cNvPr id="248" name="Google Shape;248;gf3e4707b80_0_288"/>
          <p:cNvSpPr txBox="1"/>
          <p:nvPr>
            <p:ph type="body" idx="1"/>
          </p:nvPr>
        </p:nvSpPr>
        <p:spPr>
          <a:xfrm>
            <a:off x="822950" y="1384300"/>
            <a:ext cx="7543800" cy="3232200"/>
          </a:xfrm>
          <a:prstGeom prst="rect">
            <a:avLst/>
          </a:prstGeom>
        </p:spPr>
        <p:txBody>
          <a:bodyPr spcFirstLastPara="1" wrap="square" lIns="0" tIns="34275" rIns="0" bIns="34275" anchor="t" anchorCtr="0">
            <a:normAutofit/>
          </a:bodyPr>
          <a:lstStyle/>
          <a:p>
            <a:pPr marL="0" lvl="0" indent="0" algn="l" rtl="0">
              <a:lnSpc>
                <a:spcPct val="115000"/>
              </a:lnSpc>
              <a:spcBef>
                <a:spcPts val="900"/>
              </a:spcBef>
              <a:spcAft>
                <a:spcPts val="0"/>
              </a:spcAft>
              <a:buNone/>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The goal of Spring Data repository abstraction is to significantly reduce the amount of boilerplate code required to implement data access layers.</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r>
              <a:rPr lang="en-GB" sz="1400">
                <a:solidFill>
                  <a:srgbClr val="202124"/>
                </a:solidFill>
                <a:highlight>
                  <a:srgbClr val="FFFFFF"/>
                </a:highlight>
                <a:latin typeface="Arial" panose="020B0604020202090204"/>
                <a:ea typeface="Arial" panose="020B0604020202090204"/>
                <a:cs typeface="Arial" panose="020B0604020202090204"/>
                <a:sym typeface="Arial" panose="020B0604020202090204"/>
              </a:rPr>
              <a:t>JpaRepository is </a:t>
            </a:r>
            <a:r>
              <a:rPr lang="en-GB" sz="1400" b="1">
                <a:solidFill>
                  <a:srgbClr val="202124"/>
                </a:solidFill>
                <a:highlight>
                  <a:srgbClr val="FFFFFF"/>
                </a:highlight>
                <a:latin typeface="Arial" panose="020B0604020202090204"/>
                <a:ea typeface="Arial" panose="020B0604020202090204"/>
                <a:cs typeface="Arial" panose="020B0604020202090204"/>
                <a:sym typeface="Arial" panose="020B0604020202090204"/>
              </a:rPr>
              <a:t>a JPA specific extension of Repository</a:t>
            </a:r>
            <a:r>
              <a:rPr lang="en-GB" sz="1400">
                <a:solidFill>
                  <a:srgbClr val="202124"/>
                </a:solidFill>
                <a:highlight>
                  <a:srgbClr val="FFFFFF"/>
                </a:highlight>
                <a:latin typeface="Arial" panose="020B0604020202090204"/>
                <a:ea typeface="Arial" panose="020B0604020202090204"/>
                <a:cs typeface="Arial" panose="020B0604020202090204"/>
                <a:sym typeface="Arial" panose="020B0604020202090204"/>
              </a:rPr>
              <a:t>. It contains API for basic CRUD operations and also API for pagination and sorting.</a:t>
            </a:r>
            <a:endParaRPr>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249" name="Google Shape;249;gf3e4707b80_0_288"/>
          <p:cNvPicPr preferRelativeResize="0"/>
          <p:nvPr/>
        </p:nvPicPr>
        <p:blipFill>
          <a:blip r:embed="rId1"/>
          <a:stretch>
            <a:fillRect/>
          </a:stretch>
        </p:blipFill>
        <p:spPr>
          <a:xfrm>
            <a:off x="856076" y="2771425"/>
            <a:ext cx="6255724" cy="1038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gf3e4707b80_0_335"/>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Using @Query</a:t>
            </a:r>
            <a:endParaRPr lang="en-GB"/>
          </a:p>
        </p:txBody>
      </p:sp>
      <p:sp>
        <p:nvSpPr>
          <p:cNvPr id="255" name="Google Shape;255;gf3e4707b80_0_335"/>
          <p:cNvSpPr txBox="1"/>
          <p:nvPr>
            <p:ph type="body" idx="1"/>
          </p:nvPr>
        </p:nvSpPr>
        <p:spPr>
          <a:xfrm>
            <a:off x="822950" y="1384300"/>
            <a:ext cx="7543800" cy="3232200"/>
          </a:xfrm>
          <a:prstGeom prst="rect">
            <a:avLst/>
          </a:prstGeom>
        </p:spPr>
        <p:txBody>
          <a:bodyPr spcFirstLastPara="1" wrap="square" lIns="0" tIns="34275" rIns="0" bIns="34275" anchor="t" anchorCtr="0">
            <a:normAutofit/>
          </a:bodyPr>
          <a:lstStyle/>
          <a:p>
            <a:pPr marL="0" lvl="0" indent="0" algn="l" rtl="0">
              <a:lnSpc>
                <a:spcPct val="115000"/>
              </a:lnSpc>
              <a:spcBef>
                <a:spcPts val="900"/>
              </a:spcBef>
              <a:spcAft>
                <a:spcPts val="0"/>
              </a:spcAft>
              <a:buNone/>
            </a:pPr>
            <a:r>
              <a:rPr lang="en-GB" sz="1300">
                <a:solidFill>
                  <a:schemeClr val="dk1"/>
                </a:solidFill>
                <a:highlight>
                  <a:srgbClr val="FFFFFF"/>
                </a:highlight>
                <a:latin typeface="Arial" panose="020B0604020202090204"/>
                <a:ea typeface="Arial" panose="020B0604020202090204"/>
                <a:cs typeface="Arial" panose="020B0604020202090204"/>
                <a:sym typeface="Arial" panose="020B0604020202090204"/>
              </a:rPr>
              <a:t>In order to define SQL to execute for a Spring Data repository method, we can annotate the method with the </a:t>
            </a:r>
            <a:r>
              <a:rPr lang="en-GB" sz="1300" b="1">
                <a:solidFill>
                  <a:schemeClr val="dk1"/>
                </a:solidFill>
                <a:highlight>
                  <a:srgbClr val="FFFFFF"/>
                </a:highlight>
                <a:latin typeface="Arial" panose="020B0604020202090204"/>
                <a:ea typeface="Arial" panose="020B0604020202090204"/>
                <a:cs typeface="Arial" panose="020B0604020202090204"/>
                <a:sym typeface="Arial" panose="020B0604020202090204"/>
              </a:rPr>
              <a:t>@Query</a:t>
            </a:r>
            <a:r>
              <a:rPr lang="en-GB" sz="1300">
                <a:solidFill>
                  <a:schemeClr val="dk1"/>
                </a:solidFill>
                <a:highlight>
                  <a:srgbClr val="FFFFFF"/>
                </a:highlight>
                <a:latin typeface="Arial" panose="020B0604020202090204"/>
                <a:ea typeface="Arial" panose="020B0604020202090204"/>
                <a:cs typeface="Arial" panose="020B0604020202090204"/>
                <a:sym typeface="Arial" panose="020B0604020202090204"/>
              </a:rPr>
              <a:t> annotation — its value attribute contains the JPQL(Java Persistence Query Language) or SQL to execute.</a:t>
            </a:r>
            <a:br>
              <a:rPr lang="en-GB" sz="1300">
                <a:solidFill>
                  <a:schemeClr val="dk1"/>
                </a:solidFill>
                <a:highlight>
                  <a:srgbClr val="FFFFFF"/>
                </a:highlight>
                <a:latin typeface="Arial" panose="020B0604020202090204"/>
                <a:ea typeface="Arial" panose="020B0604020202090204"/>
                <a:cs typeface="Arial" panose="020B0604020202090204"/>
                <a:sym typeface="Arial" panose="020B0604020202090204"/>
              </a:rPr>
            </a:br>
            <a:endParaRPr sz="1300" b="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33000"/>
              </a:lnSpc>
              <a:spcBef>
                <a:spcPts val="0"/>
              </a:spcBef>
              <a:spcAft>
                <a:spcPts val="0"/>
              </a:spcAft>
              <a:buNone/>
            </a:pPr>
            <a:r>
              <a:rPr lang="en-GB" sz="1300" b="1">
                <a:solidFill>
                  <a:schemeClr val="dk1"/>
                </a:solidFill>
                <a:highlight>
                  <a:srgbClr val="FFFFFF"/>
                </a:highlight>
                <a:latin typeface="Arial" panose="020B0604020202090204"/>
                <a:ea typeface="Arial" panose="020B0604020202090204"/>
                <a:cs typeface="Arial" panose="020B0604020202090204"/>
                <a:sym typeface="Arial" panose="020B0604020202090204"/>
              </a:rPr>
              <a:t>By default, the query definition uses JPQL.</a:t>
            </a:r>
            <a:endParaRPr sz="1300" b="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33000"/>
              </a:lnSpc>
              <a:spcBef>
                <a:spcPts val="800"/>
              </a:spcBef>
              <a:spcAft>
                <a:spcPts val="0"/>
              </a:spcAft>
              <a:buNone/>
            </a:pPr>
            <a:r>
              <a:rPr lang="en-GB" sz="1300">
                <a:solidFill>
                  <a:schemeClr val="dk1"/>
                </a:solidFill>
                <a:highlight>
                  <a:srgbClr val="FFFFFF"/>
                </a:highlight>
                <a:latin typeface="Arial" panose="020B0604020202090204"/>
                <a:ea typeface="Arial" panose="020B0604020202090204"/>
                <a:cs typeface="Arial" panose="020B0604020202090204"/>
                <a:sym typeface="Arial" panose="020B0604020202090204"/>
              </a:rPr>
              <a:t>Let's look at a simple repository method that returns all non ranked books from the database:</a:t>
            </a:r>
            <a:endParaRPr sz="13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Clr>
                <a:schemeClr val="dk1"/>
              </a:buClr>
              <a:buSzPts val="1100"/>
              <a:buFont typeface="Arial" panose="020B0604020202090204"/>
              <a:buNone/>
            </a:pP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256" name="Google Shape;256;gf3e4707b80_0_335"/>
          <p:cNvPicPr preferRelativeResize="0"/>
          <p:nvPr/>
        </p:nvPicPr>
        <p:blipFill>
          <a:blip r:embed="rId1"/>
          <a:stretch>
            <a:fillRect/>
          </a:stretch>
        </p:blipFill>
        <p:spPr>
          <a:xfrm>
            <a:off x="822950" y="3042975"/>
            <a:ext cx="6093624" cy="120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gf3e4707b80_0_345"/>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N</a:t>
            </a:r>
            <a:r>
              <a:rPr lang="en-GB"/>
              <a:t>ative @Query</a:t>
            </a:r>
            <a:endParaRPr lang="en-GB"/>
          </a:p>
        </p:txBody>
      </p:sp>
      <p:sp>
        <p:nvSpPr>
          <p:cNvPr id="262" name="Google Shape;262;gf3e4707b80_0_345"/>
          <p:cNvSpPr txBox="1"/>
          <p:nvPr>
            <p:ph type="body" idx="1"/>
          </p:nvPr>
        </p:nvSpPr>
        <p:spPr>
          <a:xfrm>
            <a:off x="822950" y="1384300"/>
            <a:ext cx="7543800" cy="3232200"/>
          </a:xfrm>
          <a:prstGeom prst="rect">
            <a:avLst/>
          </a:prstGeom>
        </p:spPr>
        <p:txBody>
          <a:bodyPr spcFirstLastPara="1" wrap="square" lIns="0" tIns="34275" rIns="0" bIns="34275" anchor="t" anchorCtr="0">
            <a:normAutofit/>
          </a:bodyPr>
          <a:lstStyle/>
          <a:p>
            <a:pPr marL="0" lvl="0" indent="0" algn="l" rtl="0">
              <a:lnSpc>
                <a:spcPct val="115000"/>
              </a:lnSpc>
              <a:spcBef>
                <a:spcPts val="900"/>
              </a:spcBef>
              <a:spcAft>
                <a:spcPts val="0"/>
              </a:spcAft>
              <a:buNone/>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We can use also native SQL to define our query. All we have to do is</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 set the value of the </a:t>
            </a:r>
            <a:r>
              <a:rPr lang="en-GB" sz="140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nativeQuery</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 attribute to </a:t>
            </a:r>
            <a:r>
              <a:rPr lang="en-GB" sz="140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true</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 and define the native SQL query in the </a:t>
            </a:r>
            <a:r>
              <a:rPr lang="en-GB" sz="1400" i="1">
                <a:solidFill>
                  <a:schemeClr val="dk1"/>
                </a:solidFill>
                <a:highlight>
                  <a:srgbClr val="FFFFFF"/>
                </a:highlight>
                <a:latin typeface="Arial" panose="020B0604020202090204"/>
                <a:ea typeface="Arial" panose="020B0604020202090204"/>
                <a:cs typeface="Arial" panose="020B0604020202090204"/>
                <a:sym typeface="Arial" panose="020B0604020202090204"/>
              </a:rPr>
              <a:t>value</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 attribute of the annotation:</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263" name="Google Shape;263;gf3e4707b80_0_345"/>
          <p:cNvPicPr preferRelativeResize="0"/>
          <p:nvPr/>
        </p:nvPicPr>
        <p:blipFill>
          <a:blip r:embed="rId1"/>
          <a:stretch>
            <a:fillRect/>
          </a:stretch>
        </p:blipFill>
        <p:spPr>
          <a:xfrm>
            <a:off x="822950" y="2571750"/>
            <a:ext cx="6464876" cy="127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gf3e4707b80_0_353"/>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Indexed Query Parameters</a:t>
            </a:r>
            <a:endParaRPr lang="en-GB"/>
          </a:p>
        </p:txBody>
      </p:sp>
      <p:sp>
        <p:nvSpPr>
          <p:cNvPr id="269" name="Google Shape;269;gf3e4707b80_0_353"/>
          <p:cNvSpPr txBox="1"/>
          <p:nvPr>
            <p:ph type="body" idx="1"/>
          </p:nvPr>
        </p:nvSpPr>
        <p:spPr>
          <a:xfrm>
            <a:off x="822950" y="1384300"/>
            <a:ext cx="7543800" cy="3232200"/>
          </a:xfrm>
          <a:prstGeom prst="rect">
            <a:avLst/>
          </a:prstGeom>
        </p:spPr>
        <p:txBody>
          <a:bodyPr spcFirstLastPara="1" wrap="square" lIns="0" tIns="34275" rIns="0" bIns="34275" anchor="t" anchorCtr="0">
            <a:normAutofit/>
          </a:bodyPr>
          <a:lstStyle/>
          <a:p>
            <a:pPr marL="0" lvl="0" indent="0" algn="l" rtl="0">
              <a:lnSpc>
                <a:spcPct val="133000"/>
              </a:lnSpc>
              <a:spcBef>
                <a:spcPts val="0"/>
              </a:spcBef>
              <a:spcAft>
                <a:spcPts val="0"/>
              </a:spcAft>
              <a:buClr>
                <a:schemeClr val="dk1"/>
              </a:buClr>
              <a:buSzPts val="1100"/>
              <a:buFont typeface="Arial" panose="020B0604020202090204"/>
              <a:buNone/>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For indexed parameters in JPQL, Spring Data will </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pass method parameters to the query in the same order they appear in the method declaration</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Clr>
                <a:schemeClr val="dk1"/>
              </a:buClr>
              <a:buSzPts val="1100"/>
              <a:buFont typeface="Arial" panose="020B0604020202090204"/>
              <a:buNone/>
            </a:pPr>
            <a:endParaRPr sz="1100">
              <a:solidFill>
                <a:schemeClr val="dk1"/>
              </a:solidFill>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270" name="Google Shape;270;gf3e4707b80_0_353"/>
          <p:cNvPicPr preferRelativeResize="0"/>
          <p:nvPr/>
        </p:nvPicPr>
        <p:blipFill>
          <a:blip r:embed="rId1"/>
          <a:stretch>
            <a:fillRect/>
          </a:stretch>
        </p:blipFill>
        <p:spPr>
          <a:xfrm>
            <a:off x="822950" y="2571750"/>
            <a:ext cx="6464876" cy="1275300"/>
          </a:xfrm>
          <a:prstGeom prst="rect">
            <a:avLst/>
          </a:prstGeom>
          <a:noFill/>
          <a:ln>
            <a:noFill/>
          </a:ln>
        </p:spPr>
      </p:pic>
      <p:pic>
        <p:nvPicPr>
          <p:cNvPr id="271" name="Google Shape;271;gf3e4707b80_0_353"/>
          <p:cNvPicPr preferRelativeResize="0"/>
          <p:nvPr/>
        </p:nvPicPr>
        <p:blipFill>
          <a:blip r:embed="rId2"/>
          <a:stretch>
            <a:fillRect/>
          </a:stretch>
        </p:blipFill>
        <p:spPr>
          <a:xfrm>
            <a:off x="822950" y="2236842"/>
            <a:ext cx="6464876" cy="18498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276" name="Google Shape;276;gf3e4707b80_0_362"/>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Named Parameters</a:t>
            </a:r>
            <a:endParaRPr lang="en-GB"/>
          </a:p>
        </p:txBody>
      </p:sp>
      <p:sp>
        <p:nvSpPr>
          <p:cNvPr id="277" name="Google Shape;277;gf3e4707b80_0_362"/>
          <p:cNvSpPr txBox="1"/>
          <p:nvPr>
            <p:ph type="body" idx="1"/>
          </p:nvPr>
        </p:nvSpPr>
        <p:spPr>
          <a:xfrm>
            <a:off x="822950" y="1384300"/>
            <a:ext cx="7543800" cy="3232200"/>
          </a:xfrm>
          <a:prstGeom prst="rect">
            <a:avLst/>
          </a:prstGeom>
        </p:spPr>
        <p:txBody>
          <a:bodyPr spcFirstLastPara="1" wrap="square" lIns="0" tIns="34275" rIns="0" bIns="34275" anchor="t" anchorCtr="0">
            <a:normAutofit/>
          </a:bodyPr>
          <a:lstStyle/>
          <a:p>
            <a:pPr marL="0" lvl="0" indent="0" algn="l" rtl="0">
              <a:lnSpc>
                <a:spcPct val="133000"/>
              </a:lnSpc>
              <a:spcBef>
                <a:spcPts val="0"/>
              </a:spcBef>
              <a:spcAft>
                <a:spcPts val="0"/>
              </a:spcAft>
              <a:buNone/>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We can also </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pass method parameters to the query using named parameters.</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 We define these using the </a:t>
            </a:r>
            <a:r>
              <a:rPr lang="en-GB" sz="140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@Param</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 annotation inside our repository method declaration.</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100">
              <a:solidFill>
                <a:schemeClr val="dk1"/>
              </a:solidFill>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278" name="Google Shape;278;gf3e4707b80_0_362"/>
          <p:cNvPicPr preferRelativeResize="0"/>
          <p:nvPr/>
        </p:nvPicPr>
        <p:blipFill>
          <a:blip r:embed="rId1"/>
          <a:stretch>
            <a:fillRect/>
          </a:stretch>
        </p:blipFill>
        <p:spPr>
          <a:xfrm>
            <a:off x="822950" y="2571750"/>
            <a:ext cx="6464876" cy="1275300"/>
          </a:xfrm>
          <a:prstGeom prst="rect">
            <a:avLst/>
          </a:prstGeom>
          <a:noFill/>
          <a:ln>
            <a:noFill/>
          </a:ln>
        </p:spPr>
      </p:pic>
      <p:pic>
        <p:nvPicPr>
          <p:cNvPr id="279" name="Google Shape;279;gf3e4707b80_0_362"/>
          <p:cNvPicPr preferRelativeResize="0"/>
          <p:nvPr/>
        </p:nvPicPr>
        <p:blipFill>
          <a:blip r:embed="rId2"/>
          <a:stretch>
            <a:fillRect/>
          </a:stretch>
        </p:blipFill>
        <p:spPr>
          <a:xfrm>
            <a:off x="822950" y="2159187"/>
            <a:ext cx="7315502" cy="1682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gf3e4707b80_0_372"/>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Update Queries With @Modifying</a:t>
            </a:r>
            <a:endParaRPr lang="en-GB"/>
          </a:p>
        </p:txBody>
      </p:sp>
      <p:sp>
        <p:nvSpPr>
          <p:cNvPr id="285" name="Google Shape;285;gf3e4707b80_0_372"/>
          <p:cNvSpPr txBox="1"/>
          <p:nvPr>
            <p:ph type="body" idx="1"/>
          </p:nvPr>
        </p:nvSpPr>
        <p:spPr>
          <a:xfrm>
            <a:off x="822950" y="1384300"/>
            <a:ext cx="7543800" cy="3232200"/>
          </a:xfrm>
          <a:prstGeom prst="rect">
            <a:avLst/>
          </a:prstGeom>
        </p:spPr>
        <p:txBody>
          <a:bodyPr spcFirstLastPara="1" wrap="square" lIns="0" tIns="34275" rIns="0" bIns="34275" anchor="t" anchorCtr="0">
            <a:normAutofit fontScale="85000" lnSpcReduction="20000"/>
          </a:bodyPr>
          <a:lstStyle/>
          <a:p>
            <a:pPr marL="0" lvl="0" indent="0" algn="l" rtl="0">
              <a:lnSpc>
                <a:spcPct val="133000"/>
              </a:lnSpc>
              <a:spcBef>
                <a:spcPts val="0"/>
              </a:spcBef>
              <a:spcAft>
                <a:spcPts val="0"/>
              </a:spcAft>
              <a:buNone/>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We should </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use the </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a:t>
            </a:r>
            <a:r>
              <a:rPr lang="en-GB" sz="1400" b="1" i="1">
                <a:solidFill>
                  <a:schemeClr val="dk1"/>
                </a:solidFill>
                <a:highlight>
                  <a:srgbClr val="FFFFFF"/>
                </a:highlight>
                <a:latin typeface="Arial" panose="020B0604020202090204"/>
                <a:ea typeface="Arial" panose="020B0604020202090204"/>
                <a:cs typeface="Arial" panose="020B0604020202090204"/>
                <a:sym typeface="Arial" panose="020B0604020202090204"/>
              </a:rPr>
              <a:t>Modifying</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 annotation</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 to modify the state of the database </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in the repository method. The return value defines how many rows the execution of the query updated. Both indexed and named parameters can be used inside update queries.</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33000"/>
              </a:lnSpc>
              <a:spcBef>
                <a:spcPts val="800"/>
              </a:spcBef>
              <a:spcAft>
                <a:spcPts val="0"/>
              </a:spcAft>
              <a:buNone/>
            </a:pP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Note:</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 To perform an insert operation, we have to use a </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native query</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 since </a:t>
            </a:r>
            <a:r>
              <a:rPr lang="en-GB" sz="1400">
                <a:solidFill>
                  <a:schemeClr val="dk1"/>
                </a:solidFill>
                <a:highlight>
                  <a:srgbClr val="FFFFFF"/>
                </a:highlight>
                <a:uFill>
                  <a:noFill/>
                </a:uFill>
                <a:latin typeface="Arial" panose="020B0604020202090204"/>
                <a:ea typeface="Arial" panose="020B0604020202090204"/>
                <a:cs typeface="Arial" panose="020B0604020202090204"/>
                <a:sym typeface="Arial" panose="020B0604020202090204"/>
                <a:hlinkClick r:id="rId1"/>
              </a:rPr>
              <a:t>INSERT is not a part of the JPA interface</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100">
              <a:solidFill>
                <a:schemeClr val="dk1"/>
              </a:solidFill>
              <a:latin typeface="Arial" panose="020B0604020202090204"/>
              <a:ea typeface="Arial" panose="020B0604020202090204"/>
              <a:cs typeface="Arial" panose="020B0604020202090204"/>
              <a:sym typeface="Arial" panose="020B0604020202090204"/>
            </a:endParaRPr>
          </a:p>
          <a:p>
            <a:pPr marL="0" lvl="0" indent="0" algn="l" rtl="0">
              <a:lnSpc>
                <a:spcPct val="133000"/>
              </a:lnSpc>
              <a:spcBef>
                <a:spcPts val="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33000"/>
              </a:lnSpc>
              <a:spcBef>
                <a:spcPts val="8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100">
              <a:solidFill>
                <a:schemeClr val="dk1"/>
              </a:solidFill>
              <a:latin typeface="Arial" panose="020B0604020202090204"/>
              <a:ea typeface="Arial" panose="020B0604020202090204"/>
              <a:cs typeface="Arial" panose="020B0604020202090204"/>
              <a:sym typeface="Arial" panose="020B0604020202090204"/>
            </a:endParaRPr>
          </a:p>
          <a:p>
            <a:pPr marL="0" lvl="0" indent="0" algn="l" rtl="0">
              <a:lnSpc>
                <a:spcPct val="133000"/>
              </a:lnSpc>
              <a:spcBef>
                <a:spcPts val="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800"/>
              </a:spcBef>
              <a:spcAft>
                <a:spcPts val="0"/>
              </a:spcAft>
              <a:buNone/>
            </a:pPr>
            <a:endParaRPr sz="1100">
              <a:solidFill>
                <a:schemeClr val="dk1"/>
              </a:solidFill>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286" name="Google Shape;286;gf3e4707b80_0_372"/>
          <p:cNvPicPr preferRelativeResize="0"/>
          <p:nvPr/>
        </p:nvPicPr>
        <p:blipFill>
          <a:blip r:embed="rId2"/>
          <a:stretch>
            <a:fillRect/>
          </a:stretch>
        </p:blipFill>
        <p:spPr>
          <a:xfrm>
            <a:off x="822950" y="2626725"/>
            <a:ext cx="6860349" cy="1989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0" name="Shape 290"/>
        <p:cNvGrpSpPr/>
        <p:nvPr/>
      </p:nvGrpSpPr>
      <p:grpSpPr>
        <a:xfrm>
          <a:off x="0" y="0"/>
          <a:ext cx="0" cy="0"/>
          <a:chOff x="0" y="0"/>
          <a:chExt cx="0" cy="0"/>
        </a:xfrm>
      </p:grpSpPr>
      <p:sp>
        <p:nvSpPr>
          <p:cNvPr id="291" name="Google Shape;291;gf3e4707b80_0_313"/>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JPA/Hibernate quickstart</a:t>
            </a:r>
            <a:endParaRPr lang="en-GB"/>
          </a:p>
        </p:txBody>
      </p:sp>
      <p:sp>
        <p:nvSpPr>
          <p:cNvPr id="292" name="Google Shape;292;gf3e4707b80_0_313"/>
          <p:cNvSpPr txBox="1"/>
          <p:nvPr>
            <p:ph type="body" idx="1"/>
          </p:nvPr>
        </p:nvSpPr>
        <p:spPr>
          <a:xfrm>
            <a:off x="822950" y="1384300"/>
            <a:ext cx="7543800" cy="3232200"/>
          </a:xfrm>
          <a:prstGeom prst="rect">
            <a:avLst/>
          </a:prstGeom>
        </p:spPr>
        <p:txBody>
          <a:bodyPr spcFirstLastPara="1" wrap="square" lIns="0" tIns="34275" rIns="0" bIns="34275" anchor="t" anchorCtr="0">
            <a:normAutofit lnSpcReduction="10000"/>
          </a:bodyPr>
          <a:lstStyle/>
          <a:p>
            <a:pPr marL="0" lvl="0" indent="0" algn="l" rtl="0">
              <a:lnSpc>
                <a:spcPct val="115000"/>
              </a:lnSpc>
              <a:spcBef>
                <a:spcPts val="900"/>
              </a:spcBef>
              <a:spcAft>
                <a:spcPts val="0"/>
              </a:spcAft>
              <a:buNone/>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Dependencies</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317500" algn="l" rtl="0">
              <a:lnSpc>
                <a:spcPct val="115000"/>
              </a:lnSpc>
              <a:spcBef>
                <a:spcPts val="900"/>
              </a:spcBef>
              <a:spcAft>
                <a:spcPts val="0"/>
              </a:spcAft>
              <a:buClr>
                <a:schemeClr val="dk1"/>
              </a:buClr>
              <a:buSzPts val="1400"/>
              <a:buFont typeface="Arial" panose="020B0604020202090204"/>
              <a:buChar char="●"/>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spring-boot-starter</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317500" algn="l" rtl="0">
              <a:lnSpc>
                <a:spcPct val="115000"/>
              </a:lnSpc>
              <a:spcBef>
                <a:spcPts val="0"/>
              </a:spcBef>
              <a:spcAft>
                <a:spcPts val="0"/>
              </a:spcAft>
              <a:buClr>
                <a:schemeClr val="dk1"/>
              </a:buClr>
              <a:buSzPts val="1400"/>
              <a:buFont typeface="Arial" panose="020B0604020202090204"/>
              <a:buChar char="●"/>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spring-boot-starter-data-jpa - </a:t>
            </a:r>
            <a:r>
              <a:rPr lang="en-GB" sz="1400" i="1">
                <a:solidFill>
                  <a:schemeClr val="dk1"/>
                </a:solidFill>
                <a:highlight>
                  <a:srgbClr val="FFFFFF"/>
                </a:highlight>
                <a:latin typeface="Arial" panose="020B0604020202090204"/>
                <a:ea typeface="Arial" panose="020B0604020202090204"/>
                <a:cs typeface="Arial" panose="020B0604020202090204"/>
                <a:sym typeface="Arial" panose="020B0604020202090204"/>
              </a:rPr>
              <a:t>will reference all the necessary dependencies such as hibernate-core, spring-data-jpa</a:t>
            </a:r>
            <a:endParaRPr sz="1400" i="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914400" lvl="0" indent="-317500" algn="l" rtl="0">
              <a:lnSpc>
                <a:spcPct val="115000"/>
              </a:lnSpc>
              <a:spcBef>
                <a:spcPts val="0"/>
              </a:spcBef>
              <a:spcAft>
                <a:spcPts val="0"/>
              </a:spcAft>
              <a:buClr>
                <a:schemeClr val="dk1"/>
              </a:buClr>
              <a:buSzPts val="1400"/>
              <a:buFont typeface="Arial" panose="020B0604020202090204"/>
              <a:buChar char="●"/>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mysql-connector-java </a:t>
            </a:r>
            <a:r>
              <a:rPr lang="en-GB" sz="1400" i="1">
                <a:solidFill>
                  <a:schemeClr val="dk1"/>
                </a:solidFill>
                <a:highlight>
                  <a:srgbClr val="FFFFFF"/>
                </a:highlight>
                <a:latin typeface="Arial" panose="020B0604020202090204"/>
                <a:ea typeface="Arial" panose="020B0604020202090204"/>
                <a:cs typeface="Arial" panose="020B0604020202090204"/>
                <a:sym typeface="Arial" panose="020B0604020202090204"/>
              </a:rPr>
              <a:t>- or other db connector appropriate to project</a:t>
            </a:r>
            <a:endParaRPr sz="1400" i="1">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Spring Boot configures Hibernate as the </a:t>
            </a:r>
            <a:r>
              <a:rPr lang="en-GB" sz="1400" b="1">
                <a:solidFill>
                  <a:schemeClr val="dk1"/>
                </a:solidFill>
                <a:highlight>
                  <a:srgbClr val="FFFFFF"/>
                </a:highlight>
                <a:latin typeface="Arial" panose="020B0604020202090204"/>
                <a:ea typeface="Arial" panose="020B0604020202090204"/>
                <a:cs typeface="Arial" panose="020B0604020202090204"/>
                <a:sym typeface="Arial" panose="020B0604020202090204"/>
              </a:rPr>
              <a:t>default JPA provider</a:t>
            </a: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a:t>
            </a:r>
            <a:b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b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Spring Boot will automatically try to create DataSource if it finds the if spring-data-jpa in the class-path. It will try to read the database configurations from the application.properties file.</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br>
              <a:rPr lang="en-GB" sz="1250">
                <a:solidFill>
                  <a:schemeClr val="dk1"/>
                </a:solidFill>
                <a:highlight>
                  <a:srgbClr val="FFFFFF"/>
                </a:highlight>
                <a:latin typeface="Arial" panose="020B0604020202090204"/>
                <a:ea typeface="Arial" panose="020B0604020202090204"/>
                <a:cs typeface="Arial" panose="020B0604020202090204"/>
                <a:sym typeface="Arial" panose="020B0604020202090204"/>
              </a:rPr>
            </a:br>
            <a:r>
              <a:rPr lang="en-GB" sz="1250">
                <a:solidFill>
                  <a:schemeClr val="dk1"/>
                </a:solidFill>
                <a:highlight>
                  <a:srgbClr val="FFFFFF"/>
                </a:highlight>
                <a:latin typeface="Arial" panose="020B0604020202090204"/>
                <a:ea typeface="Arial" panose="020B0604020202090204"/>
                <a:cs typeface="Arial" panose="020B0604020202090204"/>
                <a:sym typeface="Arial" panose="020B0604020202090204"/>
              </a:rPr>
              <a:t>Let’s add the database configuration to our</a:t>
            </a:r>
            <a:br>
              <a:rPr lang="en-GB" sz="1250">
                <a:solidFill>
                  <a:schemeClr val="dk1"/>
                </a:solidFill>
                <a:highlight>
                  <a:srgbClr val="FFFFFF"/>
                </a:highlight>
                <a:latin typeface="Arial" panose="020B0604020202090204"/>
                <a:ea typeface="Arial" panose="020B0604020202090204"/>
                <a:cs typeface="Arial" panose="020B0604020202090204"/>
                <a:sym typeface="Arial" panose="020B0604020202090204"/>
              </a:rPr>
            </a:br>
            <a:r>
              <a:rPr lang="en-GB" sz="1250">
                <a:solidFill>
                  <a:schemeClr val="dk1"/>
                </a:solidFill>
                <a:highlight>
                  <a:srgbClr val="FFFFFF"/>
                </a:highlight>
                <a:latin typeface="Arial" panose="020B0604020202090204"/>
                <a:ea typeface="Arial" panose="020B0604020202090204"/>
                <a:cs typeface="Arial" panose="020B0604020202090204"/>
                <a:sym typeface="Arial" panose="020B0604020202090204"/>
              </a:rPr>
              <a:t>application.properties</a:t>
            </a: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293" name="Google Shape;293;gf3e4707b80_0_313"/>
          <p:cNvPicPr preferRelativeResize="0"/>
          <p:nvPr/>
        </p:nvPicPr>
        <p:blipFill>
          <a:blip r:embed="rId1"/>
          <a:stretch>
            <a:fillRect/>
          </a:stretch>
        </p:blipFill>
        <p:spPr>
          <a:xfrm>
            <a:off x="4247708" y="3528400"/>
            <a:ext cx="4119040" cy="1088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gf3e4707b80_0_306"/>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JPA/Hibernate quickstart</a:t>
            </a:r>
            <a:endParaRPr lang="en-GB"/>
          </a:p>
        </p:txBody>
      </p:sp>
      <p:sp>
        <p:nvSpPr>
          <p:cNvPr id="299" name="Google Shape;299;gf3e4707b80_0_306"/>
          <p:cNvSpPr txBox="1"/>
          <p:nvPr>
            <p:ph type="body" idx="1"/>
          </p:nvPr>
        </p:nvSpPr>
        <p:spPr>
          <a:xfrm>
            <a:off x="822950" y="1384300"/>
            <a:ext cx="7543800" cy="3232200"/>
          </a:xfrm>
          <a:prstGeom prst="rect">
            <a:avLst/>
          </a:prstGeom>
        </p:spPr>
        <p:txBody>
          <a:bodyPr spcFirstLastPara="1" wrap="square" lIns="0" tIns="34275" rIns="0" bIns="34275" anchor="t" anchorCtr="0">
            <a:normAutofit/>
          </a:bodyPr>
          <a:lstStyle/>
          <a:p>
            <a:pPr marL="0" lvl="0" indent="0" algn="l" rtl="0">
              <a:lnSpc>
                <a:spcPct val="115000"/>
              </a:lnSpc>
              <a:spcBef>
                <a:spcPts val="900"/>
              </a:spcBef>
              <a:spcAft>
                <a:spcPts val="0"/>
              </a:spcAft>
              <a:buNone/>
            </a:pPr>
            <a:r>
              <a:rPr lang="en-GB" sz="1400">
                <a:solidFill>
                  <a:schemeClr val="dk1"/>
                </a:solidFill>
                <a:highlight>
                  <a:srgbClr val="FFFFFF"/>
                </a:highlight>
                <a:latin typeface="Arial" panose="020B0604020202090204"/>
                <a:ea typeface="Arial" panose="020B0604020202090204"/>
                <a:cs typeface="Arial" panose="020B0604020202090204"/>
                <a:sym typeface="Arial" panose="020B0604020202090204"/>
              </a:rPr>
              <a:t>We can create a custom DataSource as well and Spring will use that instead of application.properties configuration</a:t>
            </a:r>
            <a:endParaRPr sz="14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3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3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900"/>
              </a:spcBef>
              <a:spcAft>
                <a:spcPts val="0"/>
              </a:spcAft>
              <a:buNone/>
            </a:pPr>
            <a:endParaRPr sz="12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300" name="Google Shape;300;gf3e4707b80_0_306"/>
          <p:cNvPicPr preferRelativeResize="0"/>
          <p:nvPr/>
        </p:nvPicPr>
        <p:blipFill>
          <a:blip r:embed="rId1"/>
          <a:stretch>
            <a:fillRect/>
          </a:stretch>
        </p:blipFill>
        <p:spPr>
          <a:xfrm>
            <a:off x="822950" y="2100525"/>
            <a:ext cx="5395476" cy="25159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gf3e4707b80_0_212"/>
          <p:cNvSpPr txBox="1"/>
          <p:nvPr>
            <p:ph type="title"/>
          </p:nvPr>
        </p:nvSpPr>
        <p:spPr>
          <a:xfrm>
            <a:off x="800110" y="1756177"/>
            <a:ext cx="7543800" cy="1088100"/>
          </a:xfrm>
          <a:prstGeom prst="rect">
            <a:avLst/>
          </a:prstGeom>
        </p:spPr>
        <p:txBody>
          <a:bodyPr spcFirstLastPara="1" wrap="square" lIns="68575" tIns="34275" rIns="68575" bIns="34275" anchor="b" anchorCtr="0">
            <a:normAutofit/>
          </a:bodyPr>
          <a:lstStyle/>
          <a:p>
            <a:pPr marL="2286000" lvl="0" indent="0" algn="l" rtl="0">
              <a:spcBef>
                <a:spcPts val="0"/>
              </a:spcBef>
              <a:spcAft>
                <a:spcPts val="0"/>
              </a:spcAft>
              <a:buNone/>
            </a:pPr>
            <a:r>
              <a:rPr lang="en-GB"/>
              <a:t>   Thank you</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gf3e4707b80_0_29"/>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What is JDBC ?</a:t>
            </a:r>
            <a:endParaRPr lang="en-GB"/>
          </a:p>
        </p:txBody>
      </p:sp>
      <p:sp>
        <p:nvSpPr>
          <p:cNvPr id="122" name="Google Shape;122;gf3e4707b80_0_29"/>
          <p:cNvSpPr txBox="1"/>
          <p:nvPr>
            <p:ph type="body" idx="1"/>
          </p:nvPr>
        </p:nvSpPr>
        <p:spPr>
          <a:xfrm>
            <a:off x="829935" y="1384300"/>
            <a:ext cx="7731000" cy="3288000"/>
          </a:xfrm>
          <a:prstGeom prst="rect">
            <a:avLst/>
          </a:prstGeom>
        </p:spPr>
        <p:txBody>
          <a:bodyPr spcFirstLastPara="1" wrap="square" lIns="0" tIns="34275" rIns="0" bIns="34275" anchor="ctr" anchorCtr="0">
            <a:normAutofit/>
          </a:bodyPr>
          <a:lstStyle/>
          <a:p>
            <a:pPr marL="0" lvl="0" indent="0" algn="l" rtl="0">
              <a:lnSpc>
                <a:spcPct val="100000"/>
              </a:lnSpc>
              <a:spcBef>
                <a:spcPts val="900"/>
              </a:spcBef>
              <a:spcAft>
                <a:spcPts val="0"/>
              </a:spcAft>
              <a:buNone/>
            </a:pPr>
            <a:r>
              <a:rPr lang="en-US" altLang="en-US" sz="2000" b="1">
                <a:solidFill>
                  <a:schemeClr val="dk1"/>
                </a:solidFill>
                <a:latin typeface="Arial Bold" panose="020B0604020202090204" charset="0"/>
                <a:ea typeface="Arial" panose="020B0604020202090204"/>
                <a:cs typeface="Arial Bold" panose="020B0604020202090204" charset="0"/>
                <a:sym typeface="Arial" panose="020B0604020202090204"/>
              </a:rPr>
              <a:t>JDBC (Java Database Connectivity)</a:t>
            </a:r>
            <a:r>
              <a:rPr lang="en-US" altLang="en-US" sz="1200">
                <a:solidFill>
                  <a:schemeClr val="dk1"/>
                </a:solidFill>
                <a:latin typeface="Arial" panose="020B0604020202090204"/>
                <a:ea typeface="Arial" panose="020B0604020202090204"/>
                <a:cs typeface="Arial" panose="020B0604020202090204"/>
                <a:sym typeface="Arial" panose="020B0604020202090204"/>
              </a:rPr>
              <a:t> -</a:t>
            </a:r>
            <a:r>
              <a:rPr lang="en-US" altLang="en-US" sz="1130">
                <a:solidFill>
                  <a:schemeClr val="dk1"/>
                </a:solidFill>
                <a:latin typeface="Arial" panose="020B0604020202090204"/>
                <a:ea typeface="Arial" panose="020B0604020202090204"/>
                <a:cs typeface="Arial" panose="020B0604020202090204"/>
                <a:sym typeface="Arial" panose="020B0604020202090204"/>
              </a:rPr>
              <a:t> </a:t>
            </a:r>
            <a:r>
              <a:rPr lang="en-US" altLang="en-US" sz="1800">
                <a:solidFill>
                  <a:schemeClr val="dk1"/>
                </a:solidFill>
                <a:latin typeface="Arial" panose="020B0604020202090204"/>
                <a:ea typeface="Arial" panose="020B0604020202090204"/>
                <a:cs typeface="Arial" panose="020B0604020202090204"/>
                <a:sym typeface="Arial" panose="020B0604020202090204"/>
              </a:rPr>
              <a:t>API in Java that enables applications to interact with databases. It allows a Java application to connect to a database, execute queries, and retrieve and manipulate data. By providing a standard interface, JDBC ensures that Java applications can work with different databases like MySQL, PostgreSQL, and more.</a:t>
            </a:r>
            <a:endParaRPr lang="en-US" altLang="en-US" sz="1130">
              <a:solidFill>
                <a:schemeClr val="dk1"/>
              </a:solidFill>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lang="en-US" altLang="en-US" sz="1130">
              <a:solidFill>
                <a:schemeClr val="dk1"/>
              </a:solidFill>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endParaRPr lang="en-US" altLang="en-US" sz="1130">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1400"/>
              <a:buNone/>
            </a:pPr>
            <a:r>
              <a:rPr lang="en-US" altLang="en-GB"/>
              <a:t>JDBC Architecture</a:t>
            </a:r>
            <a:endParaRPr lang="en-US" altLang="en-GB"/>
          </a:p>
        </p:txBody>
      </p:sp>
      <p:pic>
        <p:nvPicPr>
          <p:cNvPr id="2" name="Picture 1" descr="Screenshot 2025-03-22 at 13.03.13"/>
          <p:cNvPicPr>
            <a:picLocks noChangeAspect="1"/>
          </p:cNvPicPr>
          <p:nvPr/>
        </p:nvPicPr>
        <p:blipFill>
          <a:blip r:embed="rId1"/>
          <a:stretch>
            <a:fillRect/>
          </a:stretch>
        </p:blipFill>
        <p:spPr>
          <a:xfrm>
            <a:off x="2643505" y="1463040"/>
            <a:ext cx="3856990" cy="30848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gf3e4707b80_0_29"/>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US" altLang="en-GB"/>
              <a:t>JDBC Main Components</a:t>
            </a:r>
            <a:endParaRPr lang="en-US" altLang="en-GB"/>
          </a:p>
        </p:txBody>
      </p:sp>
      <p:sp>
        <p:nvSpPr>
          <p:cNvPr id="109" name="Google Shape;109;p2"/>
          <p:cNvSpPr txBox="1"/>
          <p:nvPr/>
        </p:nvSpPr>
        <p:spPr>
          <a:xfrm>
            <a:off x="870585" y="1663065"/>
            <a:ext cx="7388225" cy="2472690"/>
          </a:xfrm>
          <a:prstGeom prst="rect">
            <a:avLst/>
          </a:prstGeom>
          <a:noFill/>
          <a:ln>
            <a:noFill/>
          </a:ln>
        </p:spPr>
        <p:txBody>
          <a:bodyPr spcFirstLastPara="1" wrap="square" lIns="91425" tIns="91425" rIns="91425" bIns="91425" anchor="t" anchorCtr="0">
            <a:noAutofit/>
          </a:bodyPr>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b="1">
                <a:latin typeface="Calibri"/>
                <a:ea typeface="Calibri"/>
                <a:cs typeface="Calibri"/>
                <a:sym typeface="Calibri"/>
              </a:rPr>
              <a:t>DriverManager - </a:t>
            </a:r>
            <a:r>
              <a:rPr lang="en-US" altLang="en-US">
                <a:latin typeface="Calibri"/>
                <a:ea typeface="Calibri"/>
                <a:cs typeface="Calibri"/>
                <a:sym typeface="Calibri"/>
              </a:rPr>
              <a:t>Manages JDBC drivers and establishes database connections.</a:t>
            </a:r>
            <a:endParaRPr lang="en-US" altLang="en-US">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Driver - </a:t>
            </a:r>
            <a:r>
              <a:rPr lang="en-US" altLang="en-US">
                <a:latin typeface="Calibri"/>
                <a:ea typeface="Calibri"/>
                <a:cs typeface="Calibri"/>
                <a:sym typeface="Calibri"/>
              </a:rPr>
              <a:t>A JDBC API implementation used for connecting to a particular type of database.</a:t>
            </a:r>
            <a:endParaRPr lang="en-US" altLang="en-US">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Connection </a:t>
            </a:r>
            <a:r>
              <a:rPr lang="en-US" altLang="en-US">
                <a:latin typeface="Calibri"/>
                <a:ea typeface="Calibri"/>
                <a:cs typeface="Calibri"/>
                <a:sym typeface="Calibri"/>
              </a:rPr>
              <a:t>- Represents a connection with a specific database.</a:t>
            </a:r>
            <a:endParaRPr lang="en-US" altLang="en-US">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Statement </a:t>
            </a:r>
            <a:r>
              <a:rPr lang="en-US" altLang="en-US">
                <a:latin typeface="Calibri"/>
                <a:ea typeface="Calibri"/>
                <a:cs typeface="Calibri"/>
                <a:sym typeface="Calibri"/>
              </a:rPr>
              <a:t>- Used to execute queries.</a:t>
            </a:r>
            <a:endParaRPr lang="en-US" altLang="en-US">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ResultSet - </a:t>
            </a:r>
            <a:r>
              <a:rPr lang="en-US" altLang="en-US">
                <a:latin typeface="Calibri"/>
                <a:ea typeface="Calibri"/>
                <a:cs typeface="Calibri"/>
                <a:sym typeface="Calibri"/>
              </a:rPr>
              <a:t>Represents the result set of a query, allowing navigation through the rows.</a:t>
            </a:r>
            <a:endParaRPr lang="en-US" altLang="en-US">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gf3e4707b80_0_29"/>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US" altLang="en-GB"/>
              <a:t>JDBC Drawbacks</a:t>
            </a:r>
            <a:endParaRPr lang="en-US" altLang="en-GB"/>
          </a:p>
        </p:txBody>
      </p:sp>
      <p:sp>
        <p:nvSpPr>
          <p:cNvPr id="109" name="Google Shape;109;p2"/>
          <p:cNvSpPr txBox="1"/>
          <p:nvPr/>
        </p:nvSpPr>
        <p:spPr>
          <a:xfrm>
            <a:off x="870585" y="1663065"/>
            <a:ext cx="7388225" cy="2472690"/>
          </a:xfrm>
          <a:prstGeom prst="rect">
            <a:avLst/>
          </a:prstGeom>
          <a:noFill/>
          <a:ln>
            <a:noFill/>
          </a:ln>
        </p:spPr>
        <p:txBody>
          <a:bodyPr spcFirstLastPara="1" wrap="square" lIns="91425" tIns="91425" rIns="91425" bIns="91425" anchor="t" anchorCtr="0">
            <a:noAutofit/>
          </a:bodyPr>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Boilerplate Code </a:t>
            </a:r>
            <a:r>
              <a:rPr lang="en-US" b="1">
                <a:latin typeface="Calibri"/>
                <a:ea typeface="Calibri"/>
                <a:cs typeface="Calibri"/>
                <a:sym typeface="Calibri"/>
              </a:rPr>
              <a:t>- </a:t>
            </a:r>
            <a:r>
              <a:rPr lang="en-US" altLang="en-US">
                <a:latin typeface="Calibri"/>
                <a:ea typeface="Calibri"/>
                <a:cs typeface="Calibri"/>
                <a:sym typeface="Calibri"/>
              </a:rPr>
              <a:t>Requires extensive, repetitive code for database operations.</a:t>
            </a:r>
            <a:endParaRPr lang="en-US" altLang="en-US">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Manual Mapping - </a:t>
            </a:r>
            <a:r>
              <a:rPr lang="en-US" altLang="en-US">
                <a:latin typeface="Calibri"/>
                <a:ea typeface="Calibri"/>
                <a:cs typeface="Calibri"/>
                <a:sym typeface="Calibri"/>
              </a:rPr>
              <a:t>You must manually map database rows to Java objects.</a:t>
            </a:r>
            <a:endParaRPr lang="en-US" altLang="en-US">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Database Specific SQL</a:t>
            </a:r>
            <a:r>
              <a:rPr lang="en-US" altLang="en-US">
                <a:latin typeface="Calibri"/>
                <a:ea typeface="Calibri"/>
                <a:cs typeface="Calibri"/>
                <a:sym typeface="Calibri"/>
              </a:rPr>
              <a:t> - Queries are often tailored to a specific database, reducing portability.</a:t>
            </a:r>
            <a:endParaRPr lang="en-US" altLang="en-US">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Transaction Management - </a:t>
            </a:r>
            <a:r>
              <a:rPr lang="en-US" altLang="en-US">
                <a:latin typeface="Calibri"/>
                <a:ea typeface="Calibri"/>
                <a:cs typeface="Calibri"/>
                <a:sym typeface="Calibri"/>
              </a:rPr>
              <a:t>Requires explicit handling of transactions, commits, and rollbacks.</a:t>
            </a:r>
            <a:endParaRPr lang="en-US" altLang="en-US">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r>
              <a:rPr lang="en-US" altLang="en-US" b="1">
                <a:latin typeface="Calibri"/>
                <a:ea typeface="Calibri"/>
                <a:cs typeface="Calibri"/>
                <a:sym typeface="Calibri"/>
              </a:rPr>
              <a:t>Error Handling - </a:t>
            </a:r>
            <a:r>
              <a:rPr lang="en-US" altLang="en-US">
                <a:latin typeface="Calibri"/>
                <a:ea typeface="Calibri"/>
                <a:cs typeface="Calibri"/>
                <a:sym typeface="Calibri"/>
              </a:rPr>
              <a:t>Requires manual exception handling for database-related issues.</a:t>
            </a:r>
            <a:endParaRPr lang="en-US" altLang="en-US" b="1">
              <a:latin typeface="Calibri"/>
              <a:ea typeface="Calibri"/>
              <a:cs typeface="Calibri"/>
              <a:sym typeface="Calibri"/>
            </a:endParaRPr>
          </a:p>
          <a:p>
            <a:pPr marL="273050" marR="0" lvl="0" indent="-171450" algn="l" rtl="0">
              <a:lnSpc>
                <a:spcPct val="100000"/>
              </a:lnSpc>
              <a:spcBef>
                <a:spcPts val="0"/>
              </a:spcBef>
              <a:spcAft>
                <a:spcPts val="0"/>
              </a:spcAft>
              <a:buClr>
                <a:srgbClr val="000000"/>
              </a:buClr>
              <a:buSzPts val="2000"/>
              <a:buFont typeface="Arial" panose="020B0604020202090204" pitchFamily="34" charset="0"/>
              <a:buChar char="•"/>
            </a:pPr>
            <a:endParaRPr lang="en-US" altLang="en-US"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gf3e4707b80_0_11"/>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What is an ORM ?</a:t>
            </a:r>
            <a:endParaRPr lang="en-GB"/>
          </a:p>
        </p:txBody>
      </p:sp>
      <p:sp>
        <p:nvSpPr>
          <p:cNvPr id="141" name="Google Shape;141;gf3e4707b80_0_11"/>
          <p:cNvSpPr txBox="1"/>
          <p:nvPr>
            <p:ph type="body" idx="1"/>
          </p:nvPr>
        </p:nvSpPr>
        <p:spPr>
          <a:xfrm>
            <a:off x="822960" y="1384300"/>
            <a:ext cx="7543800" cy="3017400"/>
          </a:xfrm>
          <a:prstGeom prst="rect">
            <a:avLst/>
          </a:prstGeom>
        </p:spPr>
        <p:txBody>
          <a:bodyPr spcFirstLastPara="1" wrap="square" lIns="0" tIns="34275" rIns="0" bIns="34275" anchor="t" anchorCtr="0">
            <a:normAutofit/>
          </a:bodyPr>
          <a:lstStyle/>
          <a:p>
            <a:pPr marL="0" lvl="0" indent="0" algn="l" rtl="0">
              <a:spcBef>
                <a:spcPts val="900"/>
              </a:spcBef>
              <a:spcAft>
                <a:spcPts val="0"/>
              </a:spcAft>
              <a:buNone/>
            </a:pPr>
            <a:r>
              <a:rPr lang="en-GB" sz="1300">
                <a:solidFill>
                  <a:schemeClr val="dk1"/>
                </a:solidFill>
                <a:latin typeface="Arial" panose="020B0604020202090204"/>
                <a:ea typeface="Arial" panose="020B0604020202090204"/>
                <a:cs typeface="Arial" panose="020B0604020202090204"/>
                <a:sym typeface="Arial" panose="020B0604020202090204"/>
              </a:rPr>
              <a:t>Object-relational mapping </a:t>
            </a:r>
            <a:r>
              <a:rPr lang="en-GB" sz="1300">
                <a:solidFill>
                  <a:schemeClr val="dk1"/>
                </a:solidFill>
                <a:highlight>
                  <a:srgbClr val="FFFFFF"/>
                </a:highlight>
                <a:latin typeface="Arial" panose="020B0604020202090204"/>
                <a:ea typeface="Arial" panose="020B0604020202090204"/>
                <a:cs typeface="Arial" panose="020B0604020202090204"/>
                <a:sym typeface="Arial" panose="020B0604020202090204"/>
              </a:rPr>
              <a:t>is responsible for managing the conversion of software objects to interact with the tables and columns in a relational database.</a:t>
            </a:r>
            <a:endParaRPr sz="13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None/>
            </a:pPr>
            <a:r>
              <a:rPr lang="en-GB" sz="1300" b="1">
                <a:solidFill>
                  <a:schemeClr val="dk1"/>
                </a:solidFill>
                <a:highlight>
                  <a:srgbClr val="FFFFFF"/>
                </a:highlight>
                <a:latin typeface="Arial" panose="020B0604020202090204"/>
                <a:ea typeface="Arial" panose="020B0604020202090204"/>
                <a:cs typeface="Arial" panose="020B0604020202090204"/>
                <a:sym typeface="Arial" panose="020B0604020202090204"/>
              </a:rPr>
              <a:t>Instead of defining how objects are saved and retrieved, you define the mapping between objects and your database, then invoke ORM to persist them.</a:t>
            </a:r>
            <a:endParaRPr sz="130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30000"/>
              </a:lnSpc>
              <a:spcBef>
                <a:spcPts val="2800"/>
              </a:spcBef>
              <a:spcAft>
                <a:spcPts val="0"/>
              </a:spcAft>
              <a:buClr>
                <a:schemeClr val="dk1"/>
              </a:buClr>
              <a:buSzPts val="1100"/>
              <a:buFont typeface="Arial" panose="020B0604020202090204"/>
              <a:buNone/>
            </a:pPr>
            <a:r>
              <a:rPr lang="en-GB" sz="1300">
                <a:solidFill>
                  <a:srgbClr val="232629"/>
                </a:solidFill>
                <a:highlight>
                  <a:srgbClr val="FFFFFF"/>
                </a:highlight>
                <a:latin typeface="Arial" panose="020B0604020202090204"/>
                <a:ea typeface="Arial" panose="020B0604020202090204"/>
                <a:cs typeface="Arial" panose="020B0604020202090204"/>
                <a:sym typeface="Arial" panose="020B0604020202090204"/>
              </a:rPr>
              <a:t>Use ORM but keep in mind:</a:t>
            </a:r>
            <a:endParaRPr sz="1300">
              <a:solidFill>
                <a:srgbClr val="232629"/>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01625" algn="l" rtl="0">
              <a:lnSpc>
                <a:spcPct val="115000"/>
              </a:lnSpc>
              <a:spcBef>
                <a:spcPts val="1200"/>
              </a:spcBef>
              <a:spcAft>
                <a:spcPts val="0"/>
              </a:spcAft>
              <a:buClr>
                <a:srgbClr val="232629"/>
              </a:buClr>
              <a:buSzPts val="1150"/>
              <a:buFont typeface="Arial" panose="020B0604020202090204"/>
              <a:buChar char="●"/>
            </a:pPr>
            <a:r>
              <a:rPr lang="en-GB" sz="1150">
                <a:solidFill>
                  <a:srgbClr val="232629"/>
                </a:solidFill>
                <a:highlight>
                  <a:srgbClr val="FFFFFF"/>
                </a:highlight>
                <a:latin typeface="Arial" panose="020B0604020202090204"/>
                <a:ea typeface="Arial" panose="020B0604020202090204"/>
                <a:cs typeface="Arial" panose="020B0604020202090204"/>
                <a:sym typeface="Arial" panose="020B0604020202090204"/>
              </a:rPr>
              <a:t>Design your queries and write code that will result in the least number of roundtrips with the server. It's the overhead taken for the roundtrip that takes up time.</a:t>
            </a:r>
            <a:endParaRPr sz="1150">
              <a:solidFill>
                <a:srgbClr val="232629"/>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01625" algn="l" rtl="0">
              <a:lnSpc>
                <a:spcPct val="115000"/>
              </a:lnSpc>
              <a:spcBef>
                <a:spcPts val="0"/>
              </a:spcBef>
              <a:spcAft>
                <a:spcPts val="0"/>
              </a:spcAft>
              <a:buClr>
                <a:srgbClr val="232629"/>
              </a:buClr>
              <a:buSzPts val="1150"/>
              <a:buFont typeface="Arial" panose="020B0604020202090204"/>
              <a:buChar char="●"/>
            </a:pPr>
            <a:r>
              <a:rPr lang="en-GB" sz="1150">
                <a:solidFill>
                  <a:srgbClr val="232629"/>
                </a:solidFill>
                <a:highlight>
                  <a:srgbClr val="FFFFFF"/>
                </a:highlight>
                <a:latin typeface="Arial" panose="020B0604020202090204"/>
                <a:ea typeface="Arial" panose="020B0604020202090204"/>
                <a:cs typeface="Arial" panose="020B0604020202090204"/>
                <a:sym typeface="Arial" panose="020B0604020202090204"/>
              </a:rPr>
              <a:t>ORM has a tendency to be slow but delay loading and some smart options can make it almost as fast</a:t>
            </a:r>
            <a:endParaRPr sz="1150">
              <a:solidFill>
                <a:srgbClr val="232629"/>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01625" algn="l" rtl="0">
              <a:lnSpc>
                <a:spcPct val="115000"/>
              </a:lnSpc>
              <a:spcBef>
                <a:spcPts val="0"/>
              </a:spcBef>
              <a:spcAft>
                <a:spcPts val="0"/>
              </a:spcAft>
              <a:buClr>
                <a:srgbClr val="232629"/>
              </a:buClr>
              <a:buSzPts val="1150"/>
              <a:buFont typeface="Arial" panose="020B0604020202090204"/>
              <a:buChar char="●"/>
            </a:pPr>
            <a:r>
              <a:rPr lang="en-GB" sz="1150">
                <a:solidFill>
                  <a:srgbClr val="232629"/>
                </a:solidFill>
                <a:highlight>
                  <a:srgbClr val="FFFFFF"/>
                </a:highlight>
                <a:latin typeface="Arial" panose="020B0604020202090204"/>
                <a:ea typeface="Arial" panose="020B0604020202090204"/>
                <a:cs typeface="Arial" panose="020B0604020202090204"/>
                <a:sym typeface="Arial" panose="020B0604020202090204"/>
              </a:rPr>
              <a:t>Always compare your queries with the actual ones being executed in SQL server profiler.</a:t>
            </a:r>
            <a:endParaRPr sz="1150">
              <a:solidFill>
                <a:srgbClr val="232629"/>
              </a:solidFill>
              <a:highlight>
                <a:srgbClr val="FFFFFF"/>
              </a:highlight>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3"/>
          <p:cNvSpPr txBox="1"/>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1400"/>
              <a:buNone/>
            </a:pPr>
            <a:r>
              <a:rPr lang="en-GB"/>
              <a:t>Spring </a:t>
            </a:r>
            <a:r>
              <a:rPr lang="en-US" altLang="en-GB"/>
              <a:t>D</a:t>
            </a:r>
            <a:r>
              <a:rPr lang="en-GB"/>
              <a:t>ata JPA </a:t>
            </a:r>
            <a:endParaRPr lang="en-GB"/>
          </a:p>
        </p:txBody>
      </p:sp>
      <p:sp>
        <p:nvSpPr>
          <p:cNvPr id="147" name="Google Shape;147;p3"/>
          <p:cNvSpPr txBox="1"/>
          <p:nvPr>
            <p:ph type="body" idx="1"/>
          </p:nvPr>
        </p:nvSpPr>
        <p:spPr>
          <a:xfrm>
            <a:off x="930000" y="1519950"/>
            <a:ext cx="8007300" cy="2697600"/>
          </a:xfrm>
          <a:prstGeom prst="rect">
            <a:avLst/>
          </a:prstGeom>
          <a:noFill/>
          <a:ln>
            <a:noFill/>
          </a:ln>
        </p:spPr>
        <p:txBody>
          <a:bodyPr spcFirstLastPara="1" wrap="square" lIns="0" tIns="34275" rIns="0" bIns="34275" anchor="t" anchorCtr="0">
            <a:normAutofit/>
          </a:bodyPr>
          <a:lstStyle/>
          <a:p>
            <a:pPr marL="0" lvl="0" indent="0" algn="l" rtl="0">
              <a:lnSpc>
                <a:spcPct val="115000"/>
              </a:lnSpc>
              <a:spcBef>
                <a:spcPts val="1200"/>
              </a:spcBef>
              <a:spcAft>
                <a:spcPts val="0"/>
              </a:spcAft>
              <a:buSzPts val="1400"/>
              <a:buNone/>
            </a:pP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The Java Persistence API is a specification, </a:t>
            </a:r>
            <a:r>
              <a:rPr lang="en-GB" sz="1350" b="1">
                <a:solidFill>
                  <a:schemeClr val="dk1"/>
                </a:solidFill>
                <a:highlight>
                  <a:srgbClr val="FFFFFF"/>
                </a:highlight>
                <a:latin typeface="Arial" panose="020B0604020202090204"/>
                <a:ea typeface="Arial" panose="020B0604020202090204"/>
                <a:cs typeface="Arial" panose="020B0604020202090204"/>
                <a:sym typeface="Arial" panose="020B0604020202090204"/>
              </a:rPr>
              <a:t>not an implementation</a:t>
            </a: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 it defines a common </a:t>
            </a: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set of concepts</a:t>
            </a: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 that need</a:t>
            </a: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 be implemented by ORM tools.</a:t>
            </a: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lnSpc>
                <a:spcPct val="115000"/>
              </a:lnSpc>
              <a:spcBef>
                <a:spcPts val="1200"/>
              </a:spcBef>
              <a:spcAft>
                <a:spcPts val="0"/>
              </a:spcAft>
              <a:buSzPts val="1400"/>
              <a:buNone/>
            </a:pP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As a spec, JPA provides metadata annotations,</a:t>
            </a:r>
            <a:b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b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which you use to define the mapping between</a:t>
            </a:r>
            <a:b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b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objects and the database.</a:t>
            </a:r>
            <a:endParaRPr sz="1350">
              <a:solidFill>
                <a:schemeClr val="dk1"/>
              </a:solidFill>
              <a:highlight>
                <a:srgbClr val="FFFFFF"/>
              </a:highlight>
              <a:latin typeface="Arial" panose="020B0604020202090204"/>
              <a:ea typeface="Arial" panose="020B0604020202090204"/>
              <a:cs typeface="Arial" panose="020B0604020202090204"/>
              <a:sym typeface="Arial" panose="020B0604020202090204"/>
            </a:endParaRPr>
          </a:p>
          <a:p>
            <a:pPr marL="0" lvl="0" indent="0" algn="l" rtl="0">
              <a:spcBef>
                <a:spcPts val="900"/>
              </a:spcBef>
              <a:spcAft>
                <a:spcPts val="0"/>
              </a:spcAft>
              <a:buSzPts val="1100"/>
              <a:buNone/>
            </a:pPr>
            <a:r>
              <a:rPr lang="en-GB" sz="1350">
                <a:solidFill>
                  <a:schemeClr val="dk1"/>
                </a:solidFill>
                <a:highlight>
                  <a:srgbClr val="FFFFFF"/>
                </a:highlight>
                <a:latin typeface="Arial" panose="020B0604020202090204"/>
                <a:ea typeface="Arial" panose="020B0604020202090204"/>
                <a:cs typeface="Arial" panose="020B0604020202090204"/>
                <a:sym typeface="Arial" panose="020B0604020202090204"/>
              </a:rPr>
              <a:t>There are multiple JPA implementations like</a:t>
            </a:r>
            <a:endParaRPr sz="1350">
              <a:solidFill>
                <a:srgbClr val="4E4242"/>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04800" algn="l" rtl="0">
              <a:spcBef>
                <a:spcPts val="900"/>
              </a:spcBef>
              <a:spcAft>
                <a:spcPts val="0"/>
              </a:spcAft>
              <a:buClr>
                <a:srgbClr val="202124"/>
              </a:buClr>
              <a:buSzPts val="1200"/>
              <a:buFont typeface="Arial" panose="020B0604020202090204"/>
              <a:buChar char="●"/>
            </a:pPr>
            <a:r>
              <a:rPr lang="en-GB" sz="1200" b="1">
                <a:solidFill>
                  <a:srgbClr val="202124"/>
                </a:solidFill>
                <a:highlight>
                  <a:srgbClr val="FFFFFF"/>
                </a:highlight>
                <a:latin typeface="Arial" panose="020B0604020202090204"/>
                <a:ea typeface="Arial" panose="020B0604020202090204"/>
                <a:cs typeface="Arial" panose="020B0604020202090204"/>
                <a:sym typeface="Arial" panose="020B0604020202090204"/>
              </a:rPr>
              <a:t>Hibernate</a:t>
            </a:r>
            <a:endParaRPr sz="1200" b="1">
              <a:solidFill>
                <a:srgbClr val="202124"/>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04800" algn="l" rtl="0">
              <a:spcBef>
                <a:spcPts val="0"/>
              </a:spcBef>
              <a:spcAft>
                <a:spcPts val="0"/>
              </a:spcAft>
              <a:buClr>
                <a:srgbClr val="202124"/>
              </a:buClr>
              <a:buSzPts val="1200"/>
              <a:buFont typeface="Arial" panose="020B0604020202090204"/>
              <a:buChar char="●"/>
            </a:pPr>
            <a:r>
              <a:rPr lang="en-GB" sz="1200" b="1">
                <a:solidFill>
                  <a:srgbClr val="202124"/>
                </a:solidFill>
                <a:highlight>
                  <a:srgbClr val="FFFFFF"/>
                </a:highlight>
                <a:latin typeface="Arial" panose="020B0604020202090204"/>
                <a:ea typeface="Arial" panose="020B0604020202090204"/>
                <a:cs typeface="Arial" panose="020B0604020202090204"/>
                <a:sym typeface="Arial" panose="020B0604020202090204"/>
              </a:rPr>
              <a:t>EclipseLink</a:t>
            </a:r>
            <a:endParaRPr sz="1200" b="1">
              <a:solidFill>
                <a:srgbClr val="202124"/>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04800" algn="l" rtl="0">
              <a:spcBef>
                <a:spcPts val="0"/>
              </a:spcBef>
              <a:spcAft>
                <a:spcPts val="0"/>
              </a:spcAft>
              <a:buClr>
                <a:srgbClr val="202124"/>
              </a:buClr>
              <a:buSzPts val="1200"/>
              <a:buFont typeface="Arial" panose="020B0604020202090204"/>
              <a:buChar char="●"/>
            </a:pPr>
            <a:r>
              <a:rPr lang="en-GB" sz="1200" b="1">
                <a:solidFill>
                  <a:srgbClr val="202124"/>
                </a:solidFill>
                <a:highlight>
                  <a:srgbClr val="FFFFFF"/>
                </a:highlight>
                <a:latin typeface="Arial" panose="020B0604020202090204"/>
                <a:ea typeface="Arial" panose="020B0604020202090204"/>
                <a:cs typeface="Arial" panose="020B0604020202090204"/>
                <a:sym typeface="Arial" panose="020B0604020202090204"/>
              </a:rPr>
              <a:t>Apache OpenJPA</a:t>
            </a:r>
            <a:endParaRPr sz="1200" b="1">
              <a:solidFill>
                <a:srgbClr val="202124"/>
              </a:solidFill>
              <a:highlight>
                <a:srgbClr val="FFFFFF"/>
              </a:highlight>
              <a:latin typeface="Arial" panose="020B0604020202090204"/>
              <a:ea typeface="Arial" panose="020B0604020202090204"/>
              <a:cs typeface="Arial" panose="020B0604020202090204"/>
              <a:sym typeface="Arial" panose="020B0604020202090204"/>
            </a:endParaRPr>
          </a:p>
          <a:p>
            <a:pPr marL="457200" lvl="0" indent="-304800" algn="l" rtl="0">
              <a:spcBef>
                <a:spcPts val="0"/>
              </a:spcBef>
              <a:spcAft>
                <a:spcPts val="0"/>
              </a:spcAft>
              <a:buClr>
                <a:srgbClr val="202124"/>
              </a:buClr>
              <a:buSzPts val="1200"/>
              <a:buFont typeface="Arial" panose="020B0604020202090204"/>
              <a:buChar char="●"/>
            </a:pPr>
            <a:r>
              <a:rPr lang="en-GB" sz="1200" b="1">
                <a:solidFill>
                  <a:srgbClr val="202124"/>
                </a:solidFill>
                <a:highlight>
                  <a:srgbClr val="FFFFFF"/>
                </a:highlight>
                <a:latin typeface="Arial" panose="020B0604020202090204"/>
                <a:ea typeface="Arial" panose="020B0604020202090204"/>
                <a:cs typeface="Arial" panose="020B0604020202090204"/>
                <a:sym typeface="Arial" panose="020B0604020202090204"/>
              </a:rPr>
              <a:t>etc.</a:t>
            </a:r>
            <a:endParaRPr lang="en-GB" sz="1200" b="1">
              <a:solidFill>
                <a:srgbClr val="202124"/>
              </a:solidFill>
              <a:highlight>
                <a:srgbClr val="FFFFFF"/>
              </a:highlight>
              <a:latin typeface="Arial" panose="020B0604020202090204"/>
              <a:ea typeface="Arial" panose="020B0604020202090204"/>
              <a:cs typeface="Arial" panose="020B0604020202090204"/>
              <a:sym typeface="Arial" panose="020B0604020202090204"/>
            </a:endParaRPr>
          </a:p>
        </p:txBody>
      </p:sp>
      <p:pic>
        <p:nvPicPr>
          <p:cNvPr id="148" name="Google Shape;148;p3"/>
          <p:cNvPicPr preferRelativeResize="0"/>
          <p:nvPr/>
        </p:nvPicPr>
        <p:blipFill>
          <a:blip r:embed="rId1"/>
          <a:stretch>
            <a:fillRect/>
          </a:stretch>
        </p:blipFill>
        <p:spPr>
          <a:xfrm>
            <a:off x="4664300" y="2190700"/>
            <a:ext cx="4479701" cy="2506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gf3e4707b80_0_19"/>
          <p:cNvSpPr txBox="1"/>
          <p:nvPr>
            <p:ph type="title"/>
          </p:nvPr>
        </p:nvSpPr>
        <p:spPr>
          <a:xfrm>
            <a:off x="822960" y="214952"/>
            <a:ext cx="7543800" cy="10881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JPA @Entity annotation</a:t>
            </a:r>
            <a:endParaRPr lang="en-GB"/>
          </a:p>
        </p:txBody>
      </p:sp>
      <p:pic>
        <p:nvPicPr>
          <p:cNvPr id="162" name="Google Shape;162;gf3e4707b80_0_19"/>
          <p:cNvPicPr preferRelativeResize="0"/>
          <p:nvPr/>
        </p:nvPicPr>
        <p:blipFill>
          <a:blip r:embed="rId1"/>
          <a:stretch>
            <a:fillRect/>
          </a:stretch>
        </p:blipFill>
        <p:spPr>
          <a:xfrm>
            <a:off x="4744525" y="2196375"/>
            <a:ext cx="3622226" cy="2205324"/>
          </a:xfrm>
          <a:prstGeom prst="rect">
            <a:avLst/>
          </a:prstGeom>
          <a:noFill/>
          <a:ln>
            <a:noFill/>
          </a:ln>
        </p:spPr>
      </p:pic>
      <p:sp>
        <p:nvSpPr>
          <p:cNvPr id="163" name="Google Shape;163;gf3e4707b80_0_19"/>
          <p:cNvSpPr txBox="1"/>
          <p:nvPr/>
        </p:nvSpPr>
        <p:spPr>
          <a:xfrm>
            <a:off x="918475" y="1757100"/>
            <a:ext cx="3522300" cy="1546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900"/>
              </a:spcBef>
              <a:spcAft>
                <a:spcPts val="0"/>
              </a:spcAft>
              <a:buNone/>
            </a:pPr>
            <a:r>
              <a:rPr lang="en-GB" sz="1500">
                <a:solidFill>
                  <a:schemeClr val="dk1"/>
                </a:solidFill>
                <a:highlight>
                  <a:srgbClr val="FFFFFF"/>
                </a:highlight>
              </a:rPr>
              <a:t>Attaching @Entity to a class informs JPA that this class and its objects should be persisted.</a:t>
            </a:r>
            <a:endParaRPr sz="1500">
              <a:solidFill>
                <a:schemeClr val="dk1"/>
              </a:solidFill>
              <a:highlight>
                <a:srgbClr val="FFFFFF"/>
              </a:highlight>
            </a:endParaRPr>
          </a:p>
          <a:p>
            <a:pPr marL="0" lvl="0" indent="0" algn="l" rtl="0">
              <a:lnSpc>
                <a:spcPct val="90000"/>
              </a:lnSpc>
              <a:spcBef>
                <a:spcPts val="900"/>
              </a:spcBef>
              <a:spcAft>
                <a:spcPts val="0"/>
              </a:spcAft>
              <a:buClr>
                <a:schemeClr val="dk1"/>
              </a:buClr>
              <a:buSzPts val="1100"/>
              <a:buFont typeface="Arial" panose="020B0604020202090204"/>
              <a:buNone/>
            </a:pPr>
            <a:r>
              <a:rPr lang="en-GB" sz="1500">
                <a:solidFill>
                  <a:schemeClr val="dk1"/>
                </a:solidFill>
                <a:highlight>
                  <a:srgbClr val="FFFFFF"/>
                </a:highlight>
              </a:rPr>
              <a:t>By default, this entity will be mapped to the Book table, as determined by the given class name.</a:t>
            </a:r>
            <a:endParaRPr sz="150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7995</Words>
  <Application>WPS Presentation</Application>
  <PresentationFormat/>
  <Paragraphs>233</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Arial</vt:lpstr>
      <vt:lpstr>Calibri</vt:lpstr>
      <vt:lpstr>Helvetica Neue</vt:lpstr>
      <vt:lpstr>Arial Bold</vt:lpstr>
      <vt:lpstr>Roboto</vt:lpstr>
      <vt:lpstr>Microsoft YaHei</vt:lpstr>
      <vt:lpstr>汉仪旗黑</vt:lpstr>
      <vt:lpstr>Arial Unicode MS</vt:lpstr>
      <vt:lpstr>汉仪书宋二KW</vt:lpstr>
      <vt:lpstr>Retrospect</vt:lpstr>
      <vt:lpstr>Spring Data JPA</vt:lpstr>
      <vt:lpstr>Agenda</vt:lpstr>
      <vt:lpstr>What is JDBC ?</vt:lpstr>
      <vt:lpstr>JDBC Architecture</vt:lpstr>
      <vt:lpstr>JDBC Main Components</vt:lpstr>
      <vt:lpstr>JDBC Drawbacks</vt:lpstr>
      <vt:lpstr>What is an ORM ?</vt:lpstr>
      <vt:lpstr>Spring Data JPA </vt:lpstr>
      <vt:lpstr>JPA @Entity annotation</vt:lpstr>
      <vt:lpstr>JPA @Table annotation</vt:lpstr>
      <vt:lpstr>Mapping fields to columns</vt:lpstr>
      <vt:lpstr>Specifying the primary key</vt:lpstr>
      <vt:lpstr>@OneToOne relationship</vt:lpstr>
      <vt:lpstr>@OneToMany and @ManyToOne</vt:lpstr>
      <vt:lpstr>@ManyToMany relationship</vt:lpstr>
      <vt:lpstr>Eager and Lazy Loading</vt:lpstr>
      <vt:lpstr>Eager and Lazy Loading</vt:lpstr>
      <vt:lpstr>Eager and Lazy Loading</vt:lpstr>
      <vt:lpstr>Cascade types</vt:lpstr>
      <vt:lpstr>JPA Repository</vt:lpstr>
      <vt:lpstr>Using @Query</vt:lpstr>
      <vt:lpstr>Native @Query</vt:lpstr>
      <vt:lpstr>Indexed Query Parameters</vt:lpstr>
      <vt:lpstr>Named Parameters</vt:lpstr>
      <vt:lpstr>Update Queries With @Modifying</vt:lpstr>
      <vt:lpstr>JPA/Hibernate quickstart</vt:lpstr>
      <vt:lpstr>JPA/Hibernate quickstart</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Data JPA</dc:title>
  <dc:creator/>
  <cp:lastModifiedBy>Artur Gabrielyan</cp:lastModifiedBy>
  <cp:revision>17</cp:revision>
  <dcterms:created xsi:type="dcterms:W3CDTF">2025-03-23T22:21:04Z</dcterms:created>
  <dcterms:modified xsi:type="dcterms:W3CDTF">2025-03-23T22:21:04Z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CB724EF566B1877D887CDE673D456CB9_42</vt:lpwstr>
  </property>
  <property fmtid="{D5CDD505-2E9C-101B-9397-08002B2CF9AE}" pid="3" name="KSOProductBuildVer">
    <vt:lpwstr>1033-6.12.2.8699</vt:lpwstr>
  </property>
</Properties>
</file>