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5143500"/>
  <p:notesSz cx="6858000" cy="9144000"/>
  <p:embeddedFontLst>
    <p:embeddedFont>
      <p:font typeface="PT Sans Narrow" panose="020B0506020203020204"/>
      <p:regular r:id="rId36"/>
    </p:embeddedFont>
    <p:embeddedFont>
      <p:font typeface="Open Sans"/>
      <p:regular r:id="rId37"/>
    </p:embeddedFont>
    <p:embeddedFont>
      <p:font typeface="Roboto" panose="02000000000000000000"/>
      <p:regular r:id="rId38"/>
    </p:embeddedFont>
    <p:embeddedFont>
      <p:font typeface="Calibri" panose="020F0502020204030204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9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733E73-F8B8-483E-94EE-7D939E9D4B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94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4.fntdata"/><Relationship Id="rId38" Type="http://schemas.openxmlformats.org/officeDocument/2006/relationships/font" Target="fonts/font3.fntdata"/><Relationship Id="rId37" Type="http://schemas.openxmlformats.org/officeDocument/2006/relationships/font" Target="fonts/font2.fntdata"/><Relationship Id="rId36" Type="http://schemas.openxmlformats.org/officeDocument/2006/relationships/font" Target="fonts/font1.fntdata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p2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3ceced6e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3ceced6e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8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8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8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Google Shape;57;p37"/>
          <p:cNvSpPr txBox="1"/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37"/>
          <p:cNvSpPr txBox="1"/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" name="Google Shape;23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0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" name="Google Shape;28;p30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1"/>
          <p:cNvSpPr txBox="1"/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33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3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4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7" name="Google Shape;47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35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35"/>
          <p:cNvSpPr txBox="1"/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35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6"/>
          <p:cNvSpPr txBox="1"/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 panose="020B0506020203020204"/>
              <a:buNone/>
              <a:defRPr sz="2400"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</a:lstStyle>
          <a:p/>
        </p:txBody>
      </p:sp>
      <p:sp>
        <p:nvSpPr>
          <p:cNvPr id="54" name="Google Shape;54;p3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 panose="020B0506020203020204"/>
              <a:buNone/>
              <a:defRPr sz="3600" b="1" i="0" u="none" strike="noStrike" cap="none">
                <a:solidFill>
                  <a:schemeClr val="accent1"/>
                </a:solidFill>
                <a:latin typeface="PT Sans Narrow" panose="020B0506020203020204"/>
                <a:ea typeface="PT Sans Narrow" panose="020B0506020203020204"/>
                <a:cs typeface="PT Sans Narrow" panose="020B0506020203020204"/>
                <a:sym typeface="PT Sans Narrow" panose="020B0506020203020204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essentialsql.com/get-ready-to-learn-sql-server-15-combine-table-row-using-union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youtube.com/playlist?list=PLwvrYc43l1MxAEOI_KwGe8l42uJxMoKeS&amp;si=SNU4mZ7J9j5GiV4_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1004150" y="1528152"/>
            <a:ext cx="7136700" cy="12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 sz="3600"/>
              <a:t>Relational Database Design</a:t>
            </a:r>
            <a:endParaRPr sz="36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-GB" sz="3600"/>
              <a:t>For developers</a:t>
            </a:r>
            <a:endParaRPr sz="3600"/>
          </a:p>
        </p:txBody>
      </p:sp>
      <p:sp>
        <p:nvSpPr>
          <p:cNvPr id="67" name="Google Shape;67;p1"/>
          <p:cNvSpPr txBox="1"/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/>
              <a:t>Quick Intro Course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Insert Anomaly</a:t>
            </a:r>
            <a:endParaRPr lang="en-GB"/>
          </a:p>
        </p:txBody>
      </p:sp>
      <p:pic>
        <p:nvPicPr>
          <p:cNvPr id="124" name="Google Shape;124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4800" y="2143025"/>
            <a:ext cx="8520599" cy="1358548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 txBox="1"/>
          <p:nvPr>
            <p:ph type="body" idx="1"/>
          </p:nvPr>
        </p:nvSpPr>
        <p:spPr>
          <a:xfrm>
            <a:off x="311700" y="1266325"/>
            <a:ext cx="8520600" cy="6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>
                <a:solidFill>
                  <a:srgbClr val="424242"/>
                </a:solidFill>
                <a:highlight>
                  <a:srgbClr val="FFFFFF"/>
                </a:highlight>
              </a:rPr>
              <a:t>Cannot record a new sales office until we also know the sales person</a:t>
            </a:r>
            <a:endParaRPr lang="en-GB">
              <a:solidFill>
                <a:srgbClr val="42424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Update Anomaly</a:t>
            </a:r>
            <a:endParaRPr lang="en-GB"/>
          </a:p>
        </p:txBody>
      </p:sp>
      <p:sp>
        <p:nvSpPr>
          <p:cNvPr id="131" name="Google Shape;131;p10"/>
          <p:cNvSpPr txBox="1"/>
          <p:nvPr>
            <p:ph type="body" idx="1"/>
          </p:nvPr>
        </p:nvSpPr>
        <p:spPr>
          <a:xfrm>
            <a:off x="311700" y="1266325"/>
            <a:ext cx="8520600" cy="10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424242"/>
                </a:solidFill>
                <a:highlight>
                  <a:srgbClr val="FFFFFF"/>
                </a:highlight>
              </a:rPr>
              <a:t>The same information is recorded in multiple rows.  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>
                <a:solidFill>
                  <a:srgbClr val="424242"/>
                </a:solidFill>
                <a:highlight>
                  <a:srgbClr val="FFFFFF"/>
                </a:highlight>
              </a:rPr>
              <a:t>If the value changes, then there are multiple updates that need to be made.</a:t>
            </a:r>
            <a:endParaRPr lang="en-GB">
              <a:solidFill>
                <a:srgbClr val="424242"/>
              </a:solidFill>
              <a:highlight>
                <a:srgbClr val="FFFFFF"/>
              </a:highlight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2782825"/>
            <a:ext cx="8727301" cy="10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Delete Anomaly</a:t>
            </a:r>
            <a:endParaRPr lang="en-GB"/>
          </a:p>
        </p:txBody>
      </p:sp>
      <p:sp>
        <p:nvSpPr>
          <p:cNvPr id="138" name="Google Shape;138;p11"/>
          <p:cNvSpPr txBox="1"/>
          <p:nvPr>
            <p:ph type="body" idx="1"/>
          </p:nvPr>
        </p:nvSpPr>
        <p:spPr>
          <a:xfrm>
            <a:off x="311700" y="1266325"/>
            <a:ext cx="85206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>
                <a:solidFill>
                  <a:srgbClr val="424242"/>
                </a:solidFill>
                <a:highlight>
                  <a:srgbClr val="FFFFFF"/>
                </a:highlight>
              </a:rPr>
              <a:t>Deletion of a row can cause more than one set of facts to be removed</a:t>
            </a:r>
            <a:endParaRPr lang="en-GB">
              <a:solidFill>
                <a:srgbClr val="424242"/>
              </a:solidFill>
              <a:highlight>
                <a:srgbClr val="FFFFFF"/>
              </a:highlight>
            </a:endParaRPr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8600" y="2053225"/>
            <a:ext cx="8520599" cy="103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Search and Sort Issues</a:t>
            </a:r>
            <a:endParaRPr lang="en-GB"/>
          </a:p>
        </p:txBody>
      </p:sp>
      <p:sp>
        <p:nvSpPr>
          <p:cNvPr id="145" name="Google Shape;145;p12"/>
          <p:cNvSpPr txBox="1"/>
          <p:nvPr>
            <p:ph type="body" idx="1"/>
          </p:nvPr>
        </p:nvSpPr>
        <p:spPr>
          <a:xfrm>
            <a:off x="137550" y="3250075"/>
            <a:ext cx="8868900" cy="1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0" marR="381000" lvl="0" indent="0" algn="l" rtl="0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666666"/>
                </a:solidFill>
                <a:highlight>
                  <a:srgbClr val="F5F5F5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SELECT SalesOffice FROM SalesStaff</a:t>
            </a:r>
            <a:br>
              <a:rPr lang="en-GB">
                <a:solidFill>
                  <a:srgbClr val="666666"/>
                </a:solidFill>
                <a:highlight>
                  <a:srgbClr val="F5F5F5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r>
              <a:rPr lang="en-GB">
                <a:solidFill>
                  <a:srgbClr val="666666"/>
                </a:solidFill>
                <a:highlight>
                  <a:srgbClr val="F5F5F5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WHERE Customer1 = ‘Ford’  OR  Customer2 = ‘Ford’ OR  Customer3 = ‘Ford’</a:t>
            </a:r>
            <a:endParaRPr>
              <a:solidFill>
                <a:srgbClr val="666666"/>
              </a:solidFill>
              <a:highlight>
                <a:srgbClr val="F5F5F5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1524000"/>
            <a:ext cx="8676549" cy="1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Normalization Forms</a:t>
            </a:r>
            <a:endParaRPr lang="en-GB"/>
          </a:p>
        </p:txBody>
      </p:sp>
      <p:sp>
        <p:nvSpPr>
          <p:cNvPr id="152" name="Google Shape;152;p13"/>
          <p:cNvSpPr txBox="1"/>
          <p:nvPr>
            <p:ph type="body" idx="1"/>
          </p:nvPr>
        </p:nvSpPr>
        <p:spPr>
          <a:xfrm>
            <a:off x="240500" y="12841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231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 panose="02000000000000000000"/>
              <a:buAutoNum type="arabicPeriod"/>
            </a:pPr>
            <a:r>
              <a:rPr lang="en-GB" b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First Normal Form (1NF)</a:t>
            </a:r>
            <a:endParaRPr b="1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 panose="02000000000000000000"/>
              <a:buAutoNum type="arabicPeriod"/>
            </a:pPr>
            <a:r>
              <a:rPr lang="en-GB" b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Second Normal Form (2NF)</a:t>
            </a:r>
            <a:endParaRPr b="1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 panose="02000000000000000000"/>
              <a:buAutoNum type="arabicPeriod"/>
            </a:pPr>
            <a:r>
              <a:rPr lang="en-GB" b="1">
                <a:solidFill>
                  <a:srgbClr val="434343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Third Normal Form (3NF)</a:t>
            </a:r>
            <a:endParaRPr b="1">
              <a:solidFill>
                <a:srgbClr val="434343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 panose="02000000000000000000"/>
              <a:buAutoNum type="arabicPeriod"/>
            </a:pPr>
            <a:r>
              <a:rPr lang="en-GB" b="1">
                <a:solidFill>
                  <a:srgbClr val="99999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Boyce-codd normal form (BCNF)</a:t>
            </a:r>
            <a:endParaRPr b="1">
              <a:solidFill>
                <a:srgbClr val="99999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457200" lvl="0" indent="-342900" algn="l" rtl="0">
              <a:lnSpc>
                <a:spcPct val="231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Roboto" panose="02000000000000000000"/>
              <a:buAutoNum type="arabicPeriod"/>
            </a:pPr>
            <a:r>
              <a:rPr lang="en-GB" b="1">
                <a:solidFill>
                  <a:srgbClr val="999999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Fourth Normal Form (4NF)</a:t>
            </a:r>
            <a:endParaRPr sz="1850" b="1">
              <a:solidFill>
                <a:srgbClr val="999999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16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1NF – First Normal Form Definition</a:t>
            </a:r>
            <a:endParaRPr lang="en-GB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</a:p>
        </p:txBody>
      </p:sp>
      <p:sp>
        <p:nvSpPr>
          <p:cNvPr id="158" name="Google Shape;158;p14"/>
          <p:cNvSpPr txBox="1"/>
          <p:nvPr>
            <p:ph type="body" idx="1"/>
          </p:nvPr>
        </p:nvSpPr>
        <p:spPr>
          <a:xfrm>
            <a:off x="311700" y="11901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>
                <a:solidFill>
                  <a:srgbClr val="424242"/>
                </a:solidFill>
                <a:highlight>
                  <a:srgbClr val="FFFFFF"/>
                </a:highlight>
              </a:rPr>
              <a:t>Each column contains atomic values and there are not repeating groups of columns.</a:t>
            </a:r>
            <a:endParaRPr b="1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</a:p>
        </p:txBody>
      </p:sp>
      <p:pic>
        <p:nvPicPr>
          <p:cNvPr id="159" name="Google Shape;159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4775" y="2199000"/>
            <a:ext cx="8201026" cy="128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1NF – fixed design</a:t>
            </a:r>
            <a:endParaRPr lang="en-GB"/>
          </a:p>
        </p:txBody>
      </p:sp>
      <p:pic>
        <p:nvPicPr>
          <p:cNvPr id="165" name="Google Shape;165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02525" y="1200150"/>
            <a:ext cx="6990375" cy="378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New design benefits</a:t>
            </a:r>
            <a:endParaRPr lang="en-GB"/>
          </a:p>
        </p:txBody>
      </p:sp>
      <p:sp>
        <p:nvSpPr>
          <p:cNvPr id="171" name="Google Shape;171;p16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AutoNum type="arabicPeriod"/>
            </a:pPr>
            <a:r>
              <a:rPr lang="en-GB" sz="1200">
                <a:solidFill>
                  <a:srgbClr val="424242"/>
                </a:solidFill>
                <a:highlight>
                  <a:srgbClr val="FFFFFF"/>
                </a:highlight>
              </a:rPr>
              <a:t>The original design limited each SalesStaffInformation entry to three customers.  In the new design, the number of customers associated to each design is practically unlimited.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AutoNum type="arabicPeriod"/>
            </a:pPr>
            <a:r>
              <a:rPr lang="en-GB" sz="1200">
                <a:solidFill>
                  <a:srgbClr val="424242"/>
                </a:solidFill>
                <a:highlight>
                  <a:srgbClr val="FFFFFF"/>
                </a:highlight>
              </a:rPr>
              <a:t>It was nearly impossible to Sort the original data by Customer.  You could, if you used the </a:t>
            </a:r>
            <a:r>
              <a:rPr lang="en-GB" sz="1200" u="sng">
                <a:solidFill>
                  <a:srgbClr val="9371BD"/>
                </a:solidFill>
                <a:highlight>
                  <a:srgbClr val="FFFFFF"/>
                </a:highlight>
                <a:hlinkClick r:id="rId1"/>
              </a:rPr>
              <a:t>UNION statement</a:t>
            </a:r>
            <a:r>
              <a:rPr lang="en-GB" sz="1200">
                <a:solidFill>
                  <a:srgbClr val="424242"/>
                </a:solidFill>
                <a:highlight>
                  <a:srgbClr val="FFFFFF"/>
                </a:highlight>
              </a:rPr>
              <a:t>, but it would be cumbersome.  Now, it is simple to sort customers.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AutoNum type="arabicPeriod"/>
            </a:pPr>
            <a:r>
              <a:rPr lang="en-GB" sz="1200">
                <a:solidFill>
                  <a:srgbClr val="424242"/>
                </a:solidFill>
                <a:highlight>
                  <a:srgbClr val="FFFFFF"/>
                </a:highlight>
              </a:rPr>
              <a:t>The same holds true for filtering on the customer table.  It is much easier to filter on one customer name related column than three.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AutoNum type="arabicPeriod"/>
            </a:pPr>
            <a:r>
              <a:rPr lang="en-GB" sz="1200">
                <a:solidFill>
                  <a:srgbClr val="424242"/>
                </a:solidFill>
                <a:highlight>
                  <a:srgbClr val="FFFFFF"/>
                </a:highlight>
              </a:rPr>
              <a:t>The insert and deletion anomalies for Customer have been eliminated.  You can delete all the customer for a SalesPerson without having to delete the entire SalesStaffInformaiton row.</a:t>
            </a:r>
            <a:endParaRPr sz="1200"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2NF – Second Normal Form Definition</a:t>
            </a:r>
            <a:endParaRPr sz="3200">
              <a:solidFill>
                <a:srgbClr val="42424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</a:p>
        </p:txBody>
      </p:sp>
      <p:sp>
        <p:nvSpPr>
          <p:cNvPr id="177" name="Google Shape;177;p17"/>
          <p:cNvSpPr txBox="1"/>
          <p:nvPr>
            <p:ph type="body" idx="1"/>
          </p:nvPr>
        </p:nvSpPr>
        <p:spPr>
          <a:xfrm>
            <a:off x="311700" y="1266325"/>
            <a:ext cx="85206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en-GB">
                <a:solidFill>
                  <a:srgbClr val="424242"/>
                </a:solidFill>
                <a:highlight>
                  <a:srgbClr val="FFFFFF"/>
                </a:highlight>
              </a:rPr>
              <a:t>The table is in 1</a:t>
            </a:r>
            <a:r>
              <a:rPr lang="en-GB" baseline="30000">
                <a:solidFill>
                  <a:srgbClr val="424242"/>
                </a:solidFill>
                <a:highlight>
                  <a:srgbClr val="FFFFFF"/>
                </a:highlight>
              </a:rPr>
              <a:t>st</a:t>
            </a:r>
            <a:r>
              <a:rPr lang="en-GB">
                <a:solidFill>
                  <a:srgbClr val="424242"/>
                </a:solidFill>
                <a:highlight>
                  <a:srgbClr val="FFFFFF"/>
                </a:highlight>
              </a:rPr>
              <a:t> normal form, and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en-GB">
                <a:solidFill>
                  <a:srgbClr val="424242"/>
                </a:solidFill>
                <a:highlight>
                  <a:srgbClr val="FFFFFF"/>
                </a:highlight>
              </a:rPr>
              <a:t>All the non-key columns are dependent on the table’s primary key.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</a:p>
        </p:txBody>
      </p:sp>
      <p:pic>
        <p:nvPicPr>
          <p:cNvPr id="178" name="Google Shape;178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" y="2282105"/>
            <a:ext cx="8839198" cy="206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2</a:t>
            </a:r>
            <a:r>
              <a:rPr lang="en-US" altLang="en-GB"/>
              <a:t>NF</a:t>
            </a:r>
            <a:r>
              <a:rPr lang="en-GB"/>
              <a:t> -</a:t>
            </a:r>
            <a:r>
              <a:rPr lang="en-US" altLang="en-GB"/>
              <a:t> F</a:t>
            </a:r>
            <a:r>
              <a:rPr lang="en-GB"/>
              <a:t>ixed </a:t>
            </a:r>
            <a:r>
              <a:rPr lang="en-US" altLang="en-GB"/>
              <a:t>D</a:t>
            </a:r>
            <a:r>
              <a:rPr lang="en-GB"/>
              <a:t>esign</a:t>
            </a:r>
            <a:endParaRPr lang="en-GB"/>
          </a:p>
        </p:txBody>
      </p:sp>
      <p:pic>
        <p:nvPicPr>
          <p:cNvPr id="184" name="Google Shape;184;p18"/>
          <p:cNvPicPr preferRelativeResize="0"/>
          <p:nvPr/>
        </p:nvPicPr>
        <p:blipFill rotWithShape="1">
          <a:blip r:embed="rId1"/>
          <a:srcRect t="1210" b="-1207"/>
          <a:stretch>
            <a:fillRect/>
          </a:stretch>
        </p:blipFill>
        <p:spPr>
          <a:xfrm>
            <a:off x="152400" y="1304825"/>
            <a:ext cx="8839199" cy="3627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Agenda</a:t>
            </a:r>
            <a:endParaRPr lang="en-GB"/>
          </a:p>
        </p:txBody>
      </p:sp>
      <p:sp>
        <p:nvSpPr>
          <p:cNvPr id="73" name="Google Shape;73;p2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is a Relational Model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Relationships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Modification anomalies</a:t>
            </a:r>
            <a:endParaRPr lang="en-GB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Database Normalization Forms</a:t>
            </a:r>
            <a:endParaRPr lang="en-GB"/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Constraints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3NF – Third Normal Form Definition</a:t>
            </a:r>
            <a:endParaRPr sz="3200">
              <a:solidFill>
                <a:srgbClr val="424242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 b="0"/>
          </a:p>
        </p:txBody>
      </p:sp>
      <p:sp>
        <p:nvSpPr>
          <p:cNvPr id="190" name="Google Shape;190;p19"/>
          <p:cNvSpPr txBox="1"/>
          <p:nvPr>
            <p:ph type="body" idx="1"/>
          </p:nvPr>
        </p:nvSpPr>
        <p:spPr>
          <a:xfrm>
            <a:off x="311700" y="1266325"/>
            <a:ext cx="8520600" cy="10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en-GB">
                <a:solidFill>
                  <a:srgbClr val="424242"/>
                </a:solidFill>
                <a:highlight>
                  <a:srgbClr val="FFFFFF"/>
                </a:highlight>
              </a:rPr>
              <a:t>A table is in 2nd normal form.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457200" lvl="0" indent="-342900" algn="l" rtl="0">
              <a:lnSpc>
                <a:spcPct val="188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Char char="●"/>
            </a:pPr>
            <a:r>
              <a:rPr lang="en-GB">
                <a:solidFill>
                  <a:srgbClr val="424242"/>
                </a:solidFill>
                <a:highlight>
                  <a:srgbClr val="FFFFFF"/>
                </a:highlight>
              </a:rPr>
              <a:t>It doesn’t have transitive dependency</a:t>
            </a:r>
            <a:endParaRPr>
              <a:solidFill>
                <a:srgbClr val="424242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</a:p>
        </p:txBody>
      </p:sp>
      <p:sp>
        <p:nvSpPr>
          <p:cNvPr id="191" name="Google Shape;191;p19"/>
          <p:cNvSpPr/>
          <p:nvPr/>
        </p:nvSpPr>
        <p:spPr>
          <a:xfrm>
            <a:off x="2456200" y="3382650"/>
            <a:ext cx="1795200" cy="88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CustomerCity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depends on CustomerPostalCode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192" name="Google Shape;192;p19"/>
          <p:cNvGraphicFramePr/>
          <p:nvPr/>
        </p:nvGraphicFramePr>
        <p:xfrm>
          <a:off x="4827100" y="2876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{08733E73-F8B8-483E-94EE-7D939E9D4B66}</a:tableStyleId>
              </a:tblPr>
              <a:tblGrid>
                <a:gridCol w="2282600"/>
              </a:tblGrid>
              <a:tr h="397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/>
                        <a:t>CustomerID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993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/>
                        <a:t>CustomerName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/>
                        <a:t>CustomerCity</a:t>
                      </a:r>
                      <a:endParaRPr sz="1200" b="1" u="none" strike="noStrike" cap="none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/>
                        <a:buNone/>
                      </a:pPr>
                      <a:r>
                        <a:rPr lang="en-GB" sz="1200" b="1" u="none" strike="noStrike" cap="none"/>
                        <a:t>CustomerPostalCode</a:t>
                      </a:r>
                      <a:endParaRPr sz="1200" b="1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19"/>
          <p:cNvSpPr txBox="1"/>
          <p:nvPr/>
        </p:nvSpPr>
        <p:spPr>
          <a:xfrm>
            <a:off x="4797750" y="2558525"/>
            <a:ext cx="186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Customer</a:t>
            </a:r>
            <a:endParaRPr sz="12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4" name="Google Shape;194;p19"/>
          <p:cNvCxnSpPr/>
          <p:nvPr/>
        </p:nvCxnSpPr>
        <p:spPr>
          <a:xfrm>
            <a:off x="4251400" y="3825150"/>
            <a:ext cx="58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5" name="Google Shape;195;p19"/>
          <p:cNvSpPr/>
          <p:nvPr/>
        </p:nvSpPr>
        <p:spPr>
          <a:xfrm>
            <a:off x="4681725" y="3592526"/>
            <a:ext cx="2006100" cy="611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3</a:t>
            </a:r>
            <a:r>
              <a:rPr lang="en-US" altLang="en-GB"/>
              <a:t>NF</a:t>
            </a:r>
            <a:r>
              <a:rPr lang="en-GB"/>
              <a:t> - Fixed design</a:t>
            </a:r>
            <a:endParaRPr lang="en-GB"/>
          </a:p>
        </p:txBody>
      </p:sp>
      <p:pic>
        <p:nvPicPr>
          <p:cNvPr id="201" name="Google Shape;201;p2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7100" y="1376665"/>
            <a:ext cx="67437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Relational Database Model Constraints</a:t>
            </a:r>
            <a:endParaRPr lang="en-GB"/>
          </a:p>
        </p:txBody>
      </p:sp>
      <p:sp>
        <p:nvSpPr>
          <p:cNvPr id="207" name="Google Shape;207;p21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Domain constraints </a:t>
            </a:r>
            <a:endParaRPr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Key or uniqueness constraints</a:t>
            </a:r>
            <a:endParaRPr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Referential integrity constraints</a:t>
            </a:r>
            <a:endParaRPr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Domain Constraint</a:t>
            </a:r>
            <a:endParaRPr lang="en-GB"/>
          </a:p>
        </p:txBody>
      </p:sp>
      <p:sp>
        <p:nvSpPr>
          <p:cNvPr id="213" name="Google Shape;213;p22"/>
          <p:cNvSpPr txBox="1"/>
          <p:nvPr>
            <p:ph type="body" idx="1"/>
          </p:nvPr>
        </p:nvSpPr>
        <p:spPr>
          <a:xfrm>
            <a:off x="348400" y="1251650"/>
            <a:ext cx="8520600" cy="11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 panose="020B0604020202020204"/>
              <a:buChar char="●"/>
            </a:pPr>
            <a:r>
              <a:rPr lang="en-GB" sz="1600">
                <a:solidFill>
                  <a:srgbClr val="30303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Domain constraint defines the domain or set of values for an attribute.</a:t>
            </a:r>
            <a:endParaRPr sz="1600">
              <a:solidFill>
                <a:srgbClr val="30303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600"/>
              <a:buFont typeface="Arial" panose="020B0604020202020204"/>
              <a:buChar char="●"/>
            </a:pPr>
            <a:r>
              <a:rPr lang="en-GB" sz="1600">
                <a:solidFill>
                  <a:srgbClr val="30303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specifies that the value taken by the attribute must be the atomic value from its domain.</a:t>
            </a:r>
            <a:endParaRPr sz="16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1600"/>
              </a:spcAft>
              <a:buSzPts val="1800"/>
              <a:buNone/>
            </a:pPr>
            <a:endParaRPr sz="16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14" name="Google Shape;214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60950" y="2290850"/>
            <a:ext cx="4062871" cy="23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Key or uniqueness constraint</a:t>
            </a:r>
            <a:endParaRPr lang="en-GB"/>
          </a:p>
        </p:txBody>
      </p:sp>
      <p:sp>
        <p:nvSpPr>
          <p:cNvPr id="220" name="Google Shape;220;p23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Char char="●"/>
            </a:pPr>
            <a:r>
              <a:rPr lang="en-GB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Each table should have a column (or a set of columns), called primary key</a:t>
            </a:r>
            <a:endParaRPr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Char char="●"/>
            </a:pPr>
            <a:r>
              <a:rPr lang="en-GB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primary key shall always have a value. In other words, it shall not contain NULL.</a:t>
            </a:r>
            <a:endParaRPr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Char char="●"/>
            </a:pPr>
            <a:r>
              <a:rPr lang="en-GB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value of the primary key should not change.</a:t>
            </a:r>
            <a:endParaRPr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Char char="●"/>
            </a:pPr>
            <a:r>
              <a:rPr lang="en-GB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It is best to use numeric column as primary key for efficiency.</a:t>
            </a:r>
            <a:endParaRPr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Things to consider</a:t>
            </a:r>
            <a:endParaRPr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Char char="●"/>
            </a:pPr>
            <a:r>
              <a:rPr lang="en-GB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Single Column vs Multi-Column PK</a:t>
            </a:r>
            <a:endParaRPr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Char char="●"/>
            </a:pPr>
            <a:r>
              <a:rPr lang="en-GB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Unique meaningful value vs random generated</a:t>
            </a:r>
            <a:endParaRPr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/>
              <a:buChar char="●"/>
            </a:pPr>
            <a:r>
              <a:rPr lang="en-GB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Auto-Increment Integer vs UUID</a:t>
            </a:r>
            <a:endParaRPr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Key or uniqueness constraint - example</a:t>
            </a:r>
            <a:endParaRPr lang="en-GB"/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1750" y="1304825"/>
            <a:ext cx="3876675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210825" y="1304825"/>
            <a:ext cx="3800475" cy="28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Referential integrity - Foreign Keys</a:t>
            </a:r>
            <a:endParaRPr lang="en-GB"/>
          </a:p>
        </p:txBody>
      </p:sp>
      <p:sp>
        <p:nvSpPr>
          <p:cNvPr id="233" name="Google Shape;233;p25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FK columns can be NULL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FK doesn’t automatically create Index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●"/>
            </a:pPr>
            <a:r>
              <a:rPr lang="en-GB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Referential Integrity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○"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No Action/Restrict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○"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Cascade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○"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Null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○"/>
            </a:pPr>
            <a:r>
              <a:rPr lang="en-GB" sz="180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Set Default</a:t>
            </a:r>
            <a:endParaRPr sz="1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11890" y="17494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en-GB"/>
              <a:t>SQL commands and order of execution</a:t>
            </a:r>
            <a:endParaRPr lang="en-US" altLang="en-GB"/>
          </a:p>
        </p:txBody>
      </p:sp>
      <p:pic>
        <p:nvPicPr>
          <p:cNvPr id="2" name="Picture 1" descr="ferrer_essential_guide_sql_execution_order_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0590" y="918210"/>
            <a:ext cx="4783455" cy="39789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11785" y="70485"/>
            <a:ext cx="8520430" cy="51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en-GB" sz="2400"/>
              <a:t>SQL joins</a:t>
            </a:r>
            <a:endParaRPr lang="en-US" altLang="en-GB" sz="2400"/>
          </a:p>
        </p:txBody>
      </p:sp>
      <p:pic>
        <p:nvPicPr>
          <p:cNvPr id="3" name="Picture 2" descr="sql_joi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4125" y="589915"/>
            <a:ext cx="4263390" cy="441071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type="title"/>
          </p:nvPr>
        </p:nvSpPr>
        <p:spPr>
          <a:xfrm>
            <a:off x="311785" y="70485"/>
            <a:ext cx="8520430" cy="852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altLang="en-GB"/>
              <a:t>Some useful links</a:t>
            </a:r>
            <a:endParaRPr lang="en-US" altLang="en-GB"/>
          </a:p>
        </p:txBody>
      </p:sp>
      <p:sp>
        <p:nvSpPr>
          <p:cNvPr id="1" name="Text Box 0"/>
          <p:cNvSpPr txBox="1"/>
          <p:nvPr/>
        </p:nvSpPr>
        <p:spPr>
          <a:xfrm>
            <a:off x="501015" y="132778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hlinkClick r:id="rId1" tooltip="" action="ppaction://hlinkfile"/>
              </a:rPr>
              <a:t>PosgresSQL Course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The Relational Model</a:t>
            </a:r>
            <a:endParaRPr lang="en-GB"/>
          </a:p>
        </p:txBody>
      </p:sp>
      <p:sp>
        <p:nvSpPr>
          <p:cNvPr id="79" name="Google Shape;79;p3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Char char="●"/>
            </a:pPr>
            <a:r>
              <a:rPr lang="en-GB" sz="15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All data are represented as tables (relations)</a:t>
            </a:r>
            <a:endParaRPr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Char char="●"/>
            </a:pPr>
            <a:r>
              <a:rPr lang="en-GB" sz="15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Tables are comprised of rows and columns</a:t>
            </a:r>
            <a:endParaRPr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Char char="●"/>
            </a:pPr>
            <a:r>
              <a:rPr lang="en-GB" sz="15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row is also called a record (or tuple). </a:t>
            </a:r>
            <a:endParaRPr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Char char="●"/>
            </a:pPr>
            <a:r>
              <a:rPr lang="en-GB" sz="15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column is also called a field (or attribute).</a:t>
            </a:r>
            <a:endParaRPr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Char char="●"/>
            </a:pPr>
            <a:r>
              <a:rPr lang="en-GB" sz="15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Rows are (officially) unordered (the order in which rows are referenced does not matter)</a:t>
            </a:r>
            <a:endParaRPr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Char char="●"/>
            </a:pPr>
            <a:r>
              <a:rPr lang="en-GB" sz="15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Each table has a </a:t>
            </a:r>
            <a:r>
              <a:rPr lang="en-GB" sz="15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primary key, </a:t>
            </a:r>
            <a:r>
              <a:rPr lang="en-GB" sz="15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unique identifier constructed from one or more columns</a:t>
            </a:r>
            <a:endParaRPr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20204"/>
              <a:buChar char="●"/>
            </a:pPr>
            <a:r>
              <a:rPr lang="en-GB" sz="150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table is linked to another by including the other table's primary key. Such an included column is called a </a:t>
            </a:r>
            <a:r>
              <a:rPr lang="en-GB" sz="1500" b="1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foreign key</a:t>
            </a:r>
            <a:endParaRPr sz="1500" b="1">
              <a:solidFill>
                <a:srgbClr val="080E14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Relationships</a:t>
            </a:r>
            <a:endParaRPr lang="en-GB"/>
          </a:p>
        </p:txBody>
      </p:sp>
      <p:sp>
        <p:nvSpPr>
          <p:cNvPr id="85" name="Google Shape;85;p4"/>
          <p:cNvSpPr txBox="1"/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b="1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One-to-one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b="1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One-to-many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GB" b="1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Many-to-many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GB" b="1">
                <a:solidFill>
                  <a:srgbClr val="333333"/>
                </a:solidFill>
                <a:highlight>
                  <a:srgbClr val="FFFFFF"/>
                </a:highlight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Self referencing</a:t>
            </a:r>
            <a:endParaRPr b="1">
              <a:solidFill>
                <a:srgbClr val="333333"/>
              </a:solidFill>
              <a:highlight>
                <a:srgbClr val="FFFFFF"/>
              </a:highlight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" name="Picture 1" descr="not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9550" y="1207770"/>
            <a:ext cx="4137660" cy="2727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One to one - do we need them?</a:t>
            </a:r>
            <a:endParaRPr lang="en-GB"/>
          </a:p>
        </p:txBody>
      </p:sp>
      <p:sp>
        <p:nvSpPr>
          <p:cNvPr id="91" name="Google Shape;91;p5"/>
          <p:cNvSpPr txBox="1"/>
          <p:nvPr>
            <p:ph type="body" idx="1"/>
          </p:nvPr>
        </p:nvSpPr>
        <p:spPr>
          <a:xfrm>
            <a:off x="462175" y="1226975"/>
            <a:ext cx="8520600" cy="8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Chunk of optional attributes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/>
              <a:t>Performance denormalization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b="1"/>
          </a:p>
        </p:txBody>
      </p:sp>
      <p:pic>
        <p:nvPicPr>
          <p:cNvPr id="92" name="Google Shape;92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84750" y="2261950"/>
            <a:ext cx="48387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One to Many</a:t>
            </a:r>
            <a:endParaRPr lang="en-GB"/>
          </a:p>
        </p:txBody>
      </p:sp>
      <p:pic>
        <p:nvPicPr>
          <p:cNvPr id="99" name="Google Shape;99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71100" y="1282450"/>
            <a:ext cx="42576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Many to Many</a:t>
            </a:r>
            <a:endParaRPr lang="en-GB"/>
          </a:p>
        </p:txBody>
      </p:sp>
      <p:pic>
        <p:nvPicPr>
          <p:cNvPr id="105" name="Google Shape;105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64100" y="1388300"/>
            <a:ext cx="4476725" cy="28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3ceced6e5_0_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Self referencing</a:t>
            </a:r>
            <a:endParaRPr lang="en-GB"/>
          </a:p>
        </p:txBody>
      </p:sp>
      <p:pic>
        <p:nvPicPr>
          <p:cNvPr id="111" name="Google Shape;111;g123ceced6e5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31000" y="1582850"/>
            <a:ext cx="2564725" cy="27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Reasons for Normalization</a:t>
            </a:r>
            <a:endParaRPr lang="en-GB"/>
          </a:p>
        </p:txBody>
      </p:sp>
      <p:sp>
        <p:nvSpPr>
          <p:cNvPr id="117" name="Google Shape;117;p8"/>
          <p:cNvSpPr txBox="1"/>
          <p:nvPr>
            <p:ph type="body" idx="1"/>
          </p:nvPr>
        </p:nvSpPr>
        <p:spPr>
          <a:xfrm>
            <a:off x="311700" y="1266325"/>
            <a:ext cx="8520600" cy="8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duplication</a:t>
            </a:r>
            <a:endParaRPr lang="en-GB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Modification anomalies (Insert, Updat</a:t>
            </a:r>
            <a:r>
              <a:rPr lang="en-US" altLang="en-GB"/>
              <a:t>e</a:t>
            </a:r>
            <a:r>
              <a:rPr lang="en-GB"/>
              <a:t> and Delet</a:t>
            </a:r>
            <a:r>
              <a:rPr lang="en-US" altLang="en-GB"/>
              <a:t>e</a:t>
            </a:r>
            <a:r>
              <a:rPr lang="en-GB"/>
              <a:t>)</a:t>
            </a:r>
            <a:endParaRPr lang="en-GB"/>
          </a:p>
        </p:txBody>
      </p:sp>
      <p:pic>
        <p:nvPicPr>
          <p:cNvPr id="118" name="Google Shape;118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31925" y="2346475"/>
            <a:ext cx="8676549" cy="1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3692</Words>
  <Application>WPS Presentation</Application>
  <PresentationFormat/>
  <Paragraphs>165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SimSun</vt:lpstr>
      <vt:lpstr>Wingdings</vt:lpstr>
      <vt:lpstr>Arial</vt:lpstr>
      <vt:lpstr>PT Sans Narrow</vt:lpstr>
      <vt:lpstr>Open Sans</vt:lpstr>
      <vt:lpstr>Microsoft YaHei</vt:lpstr>
      <vt:lpstr>Arial Unicode MS</vt:lpstr>
      <vt:lpstr>Roboto</vt:lpstr>
      <vt:lpstr>Lato</vt:lpstr>
      <vt:lpstr>Calibri</vt:lpstr>
      <vt:lpstr>Calibri</vt:lpstr>
      <vt:lpstr>Tropic</vt:lpstr>
      <vt:lpstr>For developers</vt:lpstr>
      <vt:lpstr>Agenda</vt:lpstr>
      <vt:lpstr>The Relational Model</vt:lpstr>
      <vt:lpstr>Relationships</vt:lpstr>
      <vt:lpstr>One to one - do we need them?</vt:lpstr>
      <vt:lpstr>One to Many</vt:lpstr>
      <vt:lpstr>Many to Many</vt:lpstr>
      <vt:lpstr>Self referencing</vt:lpstr>
      <vt:lpstr>Reasons for Normalization</vt:lpstr>
      <vt:lpstr>Insert Anomaly</vt:lpstr>
      <vt:lpstr>Update Anomaly</vt:lpstr>
      <vt:lpstr>Delete Anomaly</vt:lpstr>
      <vt:lpstr>Search and Sort Issues</vt:lpstr>
      <vt:lpstr>Normalization Forms</vt:lpstr>
      <vt:lpstr>1NF – First Normal Form Definition</vt:lpstr>
      <vt:lpstr>1NF – fixed design</vt:lpstr>
      <vt:lpstr>New design benefits</vt:lpstr>
      <vt:lpstr>2NF – Second Normal Form Definition</vt:lpstr>
      <vt:lpstr>2NF - Fixed Design</vt:lpstr>
      <vt:lpstr>3NF – Third Normal Form Definition</vt:lpstr>
      <vt:lpstr>3NF - Fixed design</vt:lpstr>
      <vt:lpstr>Relational Database Model Constraints</vt:lpstr>
      <vt:lpstr>Domain Constraint</vt:lpstr>
      <vt:lpstr>Key or uniqueness constraint</vt:lpstr>
      <vt:lpstr>Key or uniqueness constraint - example</vt:lpstr>
      <vt:lpstr>Referential integrity - Foreign Keys</vt:lpstr>
      <vt:lpstr>SQL commands and order of execution</vt:lpstr>
      <vt:lpstr>SQL commands and order of execution</vt:lpstr>
      <vt:lpstr>SQL joins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For developers</dc:title>
  <dc:creator/>
  <cp:lastModifiedBy>Vladimir Margaryan</cp:lastModifiedBy>
  <cp:revision>6</cp:revision>
  <dcterms:created xsi:type="dcterms:W3CDTF">2025-03-21T06:13:00Z</dcterms:created>
  <dcterms:modified xsi:type="dcterms:W3CDTF">2025-03-24T08:17:31Z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B154D69A07DA4AFBAE88E1C2B83E56BB_12</vt:lpwstr>
  </property>
  <property fmtid="{D5CDD505-2E9C-101B-9397-08002B2CF9AE}" pid="3" name="KSOProductBuildVer">
    <vt:lpwstr>1033-12.2.0.20326</vt:lpwstr>
  </property>
</Properties>
</file>