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3" d="100"/>
          <a:sy n="83" d="100"/>
        </p:scale>
        <p:origin x="686"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5/3/2023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5/3/2023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5/3/2023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5/3/2023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5/3/2023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5/3/2023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5/3/2023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5/3/2023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E572-3AC5-CC94-A14C-29457BD2A7E9}"/>
              </a:ext>
            </a:extLst>
          </p:cNvPr>
          <p:cNvSpPr>
            <a:spLocks noGrp="1"/>
          </p:cNvSpPr>
          <p:nvPr>
            <p:ph type="ctrTitle"/>
          </p:nvPr>
        </p:nvSpPr>
        <p:spPr/>
        <p:txBody>
          <a:bodyPr/>
          <a:lstStyle/>
          <a:p>
            <a:r>
              <a:rPr lang="sk-SK" dirty="0" err="1"/>
              <a:t>Spaghetti</a:t>
            </a:r>
            <a:r>
              <a:rPr lang="sk-SK" dirty="0"/>
              <a:t>!</a:t>
            </a:r>
          </a:p>
        </p:txBody>
      </p:sp>
      <p:sp>
        <p:nvSpPr>
          <p:cNvPr id="3" name="Subtitle 2">
            <a:extLst>
              <a:ext uri="{FF2B5EF4-FFF2-40B4-BE49-F238E27FC236}">
                <a16:creationId xmlns:a16="http://schemas.microsoft.com/office/drawing/2014/main" id="{7DF7BDFB-9BF1-0187-EC85-5965EF929178}"/>
              </a:ext>
            </a:extLst>
          </p:cNvPr>
          <p:cNvSpPr>
            <a:spLocks noGrp="1"/>
          </p:cNvSpPr>
          <p:nvPr>
            <p:ph type="subTitle" idx="1"/>
          </p:nvPr>
        </p:nvSpPr>
        <p:spPr/>
        <p:txBody>
          <a:bodyPr/>
          <a:lstStyle/>
          <a:p>
            <a:r>
              <a:rPr lang="en-US" dirty="0"/>
              <a:t>Oliver </a:t>
            </a:r>
            <a:r>
              <a:rPr lang="en-US" dirty="0" err="1"/>
              <a:t>fric</a:t>
            </a:r>
            <a:endParaRPr lang="sk-SK" dirty="0"/>
          </a:p>
        </p:txBody>
      </p:sp>
    </p:spTree>
    <p:extLst>
      <p:ext uri="{BB962C8B-B14F-4D97-AF65-F5344CB8AC3E}">
        <p14:creationId xmlns:p14="http://schemas.microsoft.com/office/powerpoint/2010/main" val="3331367141"/>
      </p:ext>
    </p:extLst>
  </p:cSld>
  <p:clrMapOvr>
    <a:masterClrMapping/>
  </p:clrMapOvr>
  <mc:AlternateContent xmlns:mc="http://schemas.openxmlformats.org/markup-compatibility/2006">
    <mc:Choice xmlns:p14="http://schemas.microsoft.com/office/powerpoint/2010/main" Requires="p14">
      <p:transition spd="slow" p14:dur="325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3622-BD8F-FEF6-AF46-8ADDCC847357}"/>
              </a:ext>
            </a:extLst>
          </p:cNvPr>
          <p:cNvSpPr>
            <a:spLocks noGrp="1"/>
          </p:cNvSpPr>
          <p:nvPr>
            <p:ph type="title"/>
          </p:nvPr>
        </p:nvSpPr>
        <p:spPr/>
        <p:txBody>
          <a:bodyPr/>
          <a:lstStyle/>
          <a:p>
            <a:r>
              <a:rPr lang="en-US" dirty="0" err="1"/>
              <a:t>che</a:t>
            </a:r>
            <a:endParaRPr lang="sk-SK" dirty="0"/>
          </a:p>
        </p:txBody>
      </p:sp>
      <p:sp>
        <p:nvSpPr>
          <p:cNvPr id="3" name="Content Placeholder 2">
            <a:extLst>
              <a:ext uri="{FF2B5EF4-FFF2-40B4-BE49-F238E27FC236}">
                <a16:creationId xmlns:a16="http://schemas.microsoft.com/office/drawing/2014/main" id="{97CFB25D-C5F2-3AA9-B760-4DCEE0825544}"/>
              </a:ext>
            </a:extLst>
          </p:cNvPr>
          <p:cNvSpPr>
            <a:spLocks noGrp="1"/>
          </p:cNvSpPr>
          <p:nvPr>
            <p:ph idx="1"/>
          </p:nvPr>
        </p:nvSpPr>
        <p:spPr/>
        <p:txBody>
          <a:bodyPr/>
          <a:lstStyle/>
          <a:p>
            <a:r>
              <a:rPr lang="it-IT" dirty="0"/>
              <a:t>Spaghetti! Accanto ai maccheroni e alle penne, è il tipo di pasta più amato. Il singolare di spaghetti è, per inciso, "spaghetto«</a:t>
            </a:r>
          </a:p>
          <a:p>
            <a:r>
              <a:rPr lang="it-IT" dirty="0"/>
              <a:t>Ma chi mangerebbe solo una singola pasta? Attenzione: gli spaghetti vengono sempre e solo mangiati con la forchetta</a:t>
            </a:r>
          </a:p>
          <a:p>
            <a:r>
              <a:rPr lang="it-IT" dirty="0"/>
              <a:t>Prendete una piccola porzione con la forchetta, giratela sul bordo del piatto e inseritela in bocca!</a:t>
            </a:r>
            <a:endParaRPr lang="sk-SK" dirty="0"/>
          </a:p>
        </p:txBody>
      </p:sp>
      <p:pic>
        <p:nvPicPr>
          <p:cNvPr id="2050" name="Picture 2" descr="Question mark png images | PNGWing">
            <a:extLst>
              <a:ext uri="{FF2B5EF4-FFF2-40B4-BE49-F238E27FC236}">
                <a16:creationId xmlns:a16="http://schemas.microsoft.com/office/drawing/2014/main" id="{17D7295D-08DA-5F6B-EE30-DF3F8C702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176" y="4294093"/>
            <a:ext cx="2375647" cy="237564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855877"/>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heel(1)">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67D1-9CAD-F2D9-B7EC-AB9BD66C9A17}"/>
              </a:ext>
            </a:extLst>
          </p:cNvPr>
          <p:cNvSpPr>
            <a:spLocks noGrp="1"/>
          </p:cNvSpPr>
          <p:nvPr>
            <p:ph type="title"/>
          </p:nvPr>
        </p:nvSpPr>
        <p:spPr/>
        <p:txBody>
          <a:bodyPr/>
          <a:lstStyle/>
          <a:p>
            <a:r>
              <a:rPr lang="sk-SK" dirty="0" err="1"/>
              <a:t>origine</a:t>
            </a:r>
            <a:endParaRPr lang="sk-SK" dirty="0"/>
          </a:p>
        </p:txBody>
      </p:sp>
      <p:sp>
        <p:nvSpPr>
          <p:cNvPr id="3" name="Content Placeholder 2">
            <a:extLst>
              <a:ext uri="{FF2B5EF4-FFF2-40B4-BE49-F238E27FC236}">
                <a16:creationId xmlns:a16="http://schemas.microsoft.com/office/drawing/2014/main" id="{9D25AAF5-AFE1-0A99-0947-254CF68D4076}"/>
              </a:ext>
            </a:extLst>
          </p:cNvPr>
          <p:cNvSpPr>
            <a:spLocks noGrp="1"/>
          </p:cNvSpPr>
          <p:nvPr>
            <p:ph idx="1"/>
          </p:nvPr>
        </p:nvSpPr>
        <p:spPr/>
        <p:txBody>
          <a:bodyPr/>
          <a:lstStyle/>
          <a:p>
            <a:r>
              <a:rPr lang="it-IT" dirty="0"/>
              <a:t>Secondo la leggenda, l'idea del predecessore degli spaghetti fu portata da Marco Polo dalla Cina. Lì, sottili noodle fatti di farina di grano erano stati prodotti dimostrabilmente per circa 2000 anni</a:t>
            </a:r>
          </a:p>
          <a:p>
            <a:r>
              <a:rPr lang="it-IT" dirty="0"/>
              <a:t>Dopo il suo ritorno dalla Cina nel 1295, si dice che i veneziani furono i primi a produrre la pasta con semola di grano duro</a:t>
            </a:r>
            <a:endParaRPr lang="sk-SK" dirty="0"/>
          </a:p>
        </p:txBody>
      </p:sp>
      <p:pic>
        <p:nvPicPr>
          <p:cNvPr id="1026" name="Picture 2" descr="Detailný pohľad na špagety">
            <a:extLst>
              <a:ext uri="{FF2B5EF4-FFF2-40B4-BE49-F238E27FC236}">
                <a16:creationId xmlns:a16="http://schemas.microsoft.com/office/drawing/2014/main" id="{F60DA3DE-6A6D-BB1A-782F-8069962EC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1710" y="3971897"/>
            <a:ext cx="3546849" cy="2661985"/>
          </a:xfrm>
          <a:prstGeom prst="rect">
            <a:avLst/>
          </a:prstGeom>
          <a:ln>
            <a:noFill/>
          </a:ln>
          <a:effectLst>
            <a:reflection blurRad="12700" stA="30000" endPos="30000" dist="5000" dir="5400000" sy="-100000" algn="bl" rotWithShape="0"/>
          </a:effectLst>
          <a:scene3d>
            <a:camera prst="isometricOffAxis2Left"/>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474652"/>
      </p:ext>
    </p:extLst>
  </p:cSld>
  <p:clrMapOvr>
    <a:masterClrMapping/>
  </p:clrMapOvr>
  <mc:AlternateContent xmlns:mc="http://schemas.openxmlformats.org/markup-compatibility/2006">
    <mc:Choice xmlns:p14="http://schemas.microsoft.com/office/powerpoint/2010/main" Requires="p14">
      <p:transition spd="slow" p14:dur="3000">
        <p14:shred dir="ou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80">
                                          <p:stCondLst>
                                            <p:cond delay="0"/>
                                          </p:stCondLst>
                                        </p:cTn>
                                        <p:tgtEl>
                                          <p:spTgt spid="1026"/>
                                        </p:tgtEl>
                                      </p:cBhvr>
                                    </p:animEffect>
                                    <p:anim calcmode="lin" valueType="num">
                                      <p:cBhvr>
                                        <p:cTn id="8"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6"/>
                                        </p:tgtEl>
                                      </p:cBhvr>
                                      <p:to x="100000" y="60000"/>
                                    </p:animScale>
                                    <p:animScale>
                                      <p:cBhvr>
                                        <p:cTn id="14" dur="166" decel="50000">
                                          <p:stCondLst>
                                            <p:cond delay="676"/>
                                          </p:stCondLst>
                                        </p:cTn>
                                        <p:tgtEl>
                                          <p:spTgt spid="1026"/>
                                        </p:tgtEl>
                                      </p:cBhvr>
                                      <p:to x="100000" y="100000"/>
                                    </p:animScale>
                                    <p:animScale>
                                      <p:cBhvr>
                                        <p:cTn id="15" dur="26">
                                          <p:stCondLst>
                                            <p:cond delay="1312"/>
                                          </p:stCondLst>
                                        </p:cTn>
                                        <p:tgtEl>
                                          <p:spTgt spid="1026"/>
                                        </p:tgtEl>
                                      </p:cBhvr>
                                      <p:to x="100000" y="80000"/>
                                    </p:animScale>
                                    <p:animScale>
                                      <p:cBhvr>
                                        <p:cTn id="16" dur="166" decel="50000">
                                          <p:stCondLst>
                                            <p:cond delay="1338"/>
                                          </p:stCondLst>
                                        </p:cTn>
                                        <p:tgtEl>
                                          <p:spTgt spid="1026"/>
                                        </p:tgtEl>
                                      </p:cBhvr>
                                      <p:to x="100000" y="100000"/>
                                    </p:animScale>
                                    <p:animScale>
                                      <p:cBhvr>
                                        <p:cTn id="17" dur="26">
                                          <p:stCondLst>
                                            <p:cond delay="1642"/>
                                          </p:stCondLst>
                                        </p:cTn>
                                        <p:tgtEl>
                                          <p:spTgt spid="1026"/>
                                        </p:tgtEl>
                                      </p:cBhvr>
                                      <p:to x="100000" y="90000"/>
                                    </p:animScale>
                                    <p:animScale>
                                      <p:cBhvr>
                                        <p:cTn id="18" dur="166" decel="50000">
                                          <p:stCondLst>
                                            <p:cond delay="1668"/>
                                          </p:stCondLst>
                                        </p:cTn>
                                        <p:tgtEl>
                                          <p:spTgt spid="1026"/>
                                        </p:tgtEl>
                                      </p:cBhvr>
                                      <p:to x="100000" y="100000"/>
                                    </p:animScale>
                                    <p:animScale>
                                      <p:cBhvr>
                                        <p:cTn id="19" dur="26">
                                          <p:stCondLst>
                                            <p:cond delay="1808"/>
                                          </p:stCondLst>
                                        </p:cTn>
                                        <p:tgtEl>
                                          <p:spTgt spid="1026"/>
                                        </p:tgtEl>
                                      </p:cBhvr>
                                      <p:to x="100000" y="95000"/>
                                    </p:animScale>
                                    <p:animScale>
                                      <p:cBhvr>
                                        <p:cTn id="20"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471-94F5-523D-3CCB-63F96C122C53}"/>
              </a:ext>
            </a:extLst>
          </p:cNvPr>
          <p:cNvSpPr>
            <a:spLocks noGrp="1"/>
          </p:cNvSpPr>
          <p:nvPr>
            <p:ph type="title"/>
          </p:nvPr>
        </p:nvSpPr>
        <p:spPr/>
        <p:txBody>
          <a:bodyPr>
            <a:normAutofit/>
          </a:bodyPr>
          <a:lstStyle/>
          <a:p>
            <a:r>
              <a:rPr lang="it-IT" dirty="0"/>
              <a:t>Gli spaghetti hanno queste specifiche caratteristiche</a:t>
            </a:r>
            <a:endParaRPr lang="sk-SK" dirty="0"/>
          </a:p>
        </p:txBody>
      </p:sp>
      <p:sp>
        <p:nvSpPr>
          <p:cNvPr id="3" name="Content Placeholder 2">
            <a:extLst>
              <a:ext uri="{FF2B5EF4-FFF2-40B4-BE49-F238E27FC236}">
                <a16:creationId xmlns:a16="http://schemas.microsoft.com/office/drawing/2014/main" id="{1A9F8934-DAE3-5476-6DB3-EACD001B2E4A}"/>
              </a:ext>
            </a:extLst>
          </p:cNvPr>
          <p:cNvSpPr>
            <a:spLocks noGrp="1"/>
          </p:cNvSpPr>
          <p:nvPr>
            <p:ph idx="1"/>
          </p:nvPr>
        </p:nvSpPr>
        <p:spPr/>
        <p:txBody>
          <a:bodyPr>
            <a:normAutofit fontScale="92500"/>
          </a:bodyPr>
          <a:lstStyle/>
          <a:p>
            <a:r>
              <a:rPr lang="it-IT" dirty="0"/>
              <a:t>Il nome spaghetti deriva dalla parola italiana "spago" (corda)</a:t>
            </a:r>
          </a:p>
          <a:p>
            <a:r>
              <a:rPr lang="it-IT" dirty="0"/>
              <a:t>In Italia, gli spaghetti molto spessi sono chiamati spaghettoni, quelli molto sottili spaghettini</a:t>
            </a:r>
          </a:p>
          <a:p>
            <a:r>
              <a:rPr lang="it-IT" dirty="0"/>
              <a:t>Ancora più sottili dei spaghettini sono i delicati capellini</a:t>
            </a:r>
          </a:p>
          <a:p>
            <a:endParaRPr lang="it-IT" dirty="0"/>
          </a:p>
          <a:p>
            <a:r>
              <a:rPr lang="it-IT" dirty="0"/>
              <a:t>Gli spaghetti sono tradizionalmente fatti solo di semola di grano duro e acqua</a:t>
            </a:r>
          </a:p>
          <a:p>
            <a:r>
              <a:rPr lang="it-IT" dirty="0"/>
              <a:t>L'impasto viene pressato in stampi, poi gli spaghetti vengono essiccati e tagliati in lunghezza di circa 25 centimetri</a:t>
            </a:r>
          </a:p>
          <a:p>
            <a:r>
              <a:rPr lang="it-IT" dirty="0"/>
              <a:t>I tradizionalisti insistono sul fatto che la forma di pressatura sia di bronzo, perché questo conferisce agli spaghetti una superficie più ruvida, grazie alla quale la salsa aderisce meglio ad essi</a:t>
            </a:r>
            <a:endParaRPr lang="sk-SK" dirty="0"/>
          </a:p>
        </p:txBody>
      </p:sp>
    </p:spTree>
    <p:extLst>
      <p:ext uri="{BB962C8B-B14F-4D97-AF65-F5344CB8AC3E}">
        <p14:creationId xmlns:p14="http://schemas.microsoft.com/office/powerpoint/2010/main" val="2031295330"/>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B7CD-A0A6-76C4-03E6-28356C58EEF0}"/>
              </a:ext>
            </a:extLst>
          </p:cNvPr>
          <p:cNvSpPr>
            <a:spLocks noGrp="1"/>
          </p:cNvSpPr>
          <p:nvPr>
            <p:ph type="title"/>
          </p:nvPr>
        </p:nvSpPr>
        <p:spPr/>
        <p:txBody>
          <a:bodyPr/>
          <a:lstStyle/>
          <a:p>
            <a:r>
              <a:rPr lang="it-IT" dirty="0"/>
              <a:t>E adesso sinceramente</a:t>
            </a:r>
            <a:endParaRPr lang="sk-SK" dirty="0"/>
          </a:p>
        </p:txBody>
      </p:sp>
      <p:sp>
        <p:nvSpPr>
          <p:cNvPr id="3" name="Content Placeholder 2">
            <a:extLst>
              <a:ext uri="{FF2B5EF4-FFF2-40B4-BE49-F238E27FC236}">
                <a16:creationId xmlns:a16="http://schemas.microsoft.com/office/drawing/2014/main" id="{8BC3494A-E2A8-5474-6A83-0987C8DA05C1}"/>
              </a:ext>
            </a:extLst>
          </p:cNvPr>
          <p:cNvSpPr>
            <a:spLocks noGrp="1"/>
          </p:cNvSpPr>
          <p:nvPr>
            <p:ph idx="1"/>
          </p:nvPr>
        </p:nvSpPr>
        <p:spPr/>
        <p:txBody>
          <a:bodyPr/>
          <a:lstStyle/>
          <a:p>
            <a:r>
              <a:rPr lang="it-IT" dirty="0"/>
              <a:t>Questa presentazione è stata creata all'ultimo minuto perché il mio progetto originale doveva essere la Torre pendente di Pisa</a:t>
            </a:r>
            <a:endParaRPr lang="sk-SK" dirty="0"/>
          </a:p>
          <a:p>
            <a:r>
              <a:rPr lang="it-IT" dirty="0"/>
              <a:t>Tutto questa presentazione sugli spaghetti è stata presentata sulla pagina di Kaufland</a:t>
            </a:r>
            <a:endParaRPr lang="sk-SK" dirty="0"/>
          </a:p>
          <a:p>
            <a:r>
              <a:rPr lang="it-IT" dirty="0"/>
              <a:t>Ho citato la fonte, quindi non è più plagio ma ispirazione</a:t>
            </a:r>
            <a:endParaRPr lang="sk-SK" dirty="0"/>
          </a:p>
        </p:txBody>
      </p:sp>
      <p:pic>
        <p:nvPicPr>
          <p:cNvPr id="3074" name="Picture 2" descr="Obrázok špagiet">
            <a:extLst>
              <a:ext uri="{FF2B5EF4-FFF2-40B4-BE49-F238E27FC236}">
                <a16:creationId xmlns:a16="http://schemas.microsoft.com/office/drawing/2014/main" id="{57B6D302-FDAF-72C4-906C-CC3216552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492" y="4087461"/>
            <a:ext cx="7243982" cy="251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8272"/>
      </p:ext>
    </p:extLst>
  </p:cSld>
  <p:clrMapOvr>
    <a:masterClrMapping/>
  </p:clrMapOvr>
  <mc:AlternateContent xmlns:mc="http://schemas.openxmlformats.org/markup-compatibility/2006">
    <mc:Choice xmlns:p14="http://schemas.microsoft.com/office/powerpoint/2010/main" Requires="p14">
      <p:transition spd="slow" p14:dur="3000">
        <p14:shred dir="ou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anim calcmode="lin" valueType="num">
                                      <p:cBhvr>
                                        <p:cTn id="8" dur="2000" fill="hold"/>
                                        <p:tgtEl>
                                          <p:spTgt spid="3074"/>
                                        </p:tgtEl>
                                        <p:attrNameLst>
                                          <p:attrName>ppt_w</p:attrName>
                                        </p:attrNameLst>
                                      </p:cBhvr>
                                      <p:tavLst>
                                        <p:tav tm="0" fmla="#ppt_w*sin(2.5*pi*$)">
                                          <p:val>
                                            <p:fltVal val="0"/>
                                          </p:val>
                                        </p:tav>
                                        <p:tav tm="100000">
                                          <p:val>
                                            <p:fltVal val="1"/>
                                          </p:val>
                                        </p:tav>
                                      </p:tavLst>
                                    </p:anim>
                                    <p:anim calcmode="lin" valueType="num">
                                      <p:cBhvr>
                                        <p:cTn id="9" dur="2000" fill="hold"/>
                                        <p:tgtEl>
                                          <p:spTgt spid="30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40A64-5D99-056A-9529-854041F2AF55}"/>
              </a:ext>
            </a:extLst>
          </p:cNvPr>
          <p:cNvSpPr>
            <a:spLocks noGrp="1"/>
          </p:cNvSpPr>
          <p:nvPr>
            <p:ph type="title"/>
          </p:nvPr>
        </p:nvSpPr>
        <p:spPr/>
        <p:txBody>
          <a:bodyPr>
            <a:noAutofit/>
          </a:bodyPr>
          <a:lstStyle/>
          <a:p>
            <a:r>
              <a:rPr lang="it-IT" sz="5400" dirty="0"/>
              <a:t>Grazie per l'attenzione</a:t>
            </a:r>
            <a:br>
              <a:rPr lang="sk-SK" sz="5400" dirty="0"/>
            </a:br>
            <a:r>
              <a:rPr lang="it-IT" sz="5400" dirty="0"/>
              <a:t>e per tutti e 4 gli anni di studio dell'italiano.</a:t>
            </a:r>
            <a:endParaRPr lang="sk-SK" sz="5400" dirty="0"/>
          </a:p>
        </p:txBody>
      </p:sp>
      <p:sp>
        <p:nvSpPr>
          <p:cNvPr id="3" name="Text Placeholder 2">
            <a:extLst>
              <a:ext uri="{FF2B5EF4-FFF2-40B4-BE49-F238E27FC236}">
                <a16:creationId xmlns:a16="http://schemas.microsoft.com/office/drawing/2014/main" id="{EE8105BF-D7BA-4C3F-E8C3-E25A4AC85659}"/>
              </a:ext>
            </a:extLst>
          </p:cNvPr>
          <p:cNvSpPr>
            <a:spLocks noGrp="1"/>
          </p:cNvSpPr>
          <p:nvPr>
            <p:ph type="body" idx="1"/>
          </p:nvPr>
        </p:nvSpPr>
        <p:spPr/>
        <p:txBody>
          <a:bodyPr/>
          <a:lstStyle/>
          <a:p>
            <a:endParaRPr lang="sk-SK"/>
          </a:p>
        </p:txBody>
      </p:sp>
    </p:spTree>
    <p:extLst>
      <p:ext uri="{BB962C8B-B14F-4D97-AF65-F5344CB8AC3E}">
        <p14:creationId xmlns:p14="http://schemas.microsoft.com/office/powerpoint/2010/main" val="7799044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{CA414582-4561-4472-829A-E5EFA8AFF847}tf10001106</Template>
  <TotalTime>22</TotalTime>
  <Words>302</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Impact</vt:lpstr>
      <vt:lpstr>Badge</vt:lpstr>
      <vt:lpstr>Spaghetti!</vt:lpstr>
      <vt:lpstr>che</vt:lpstr>
      <vt:lpstr>origine</vt:lpstr>
      <vt:lpstr>Gli spaghetti hanno queste specifiche caratteristiche</vt:lpstr>
      <vt:lpstr>E adesso sinceramente</vt:lpstr>
      <vt:lpstr>Grazie per l'attenzione e per tutti e 4 gli anni di studio dell'italiano.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Spaghetti!</dc:title>
  <dc:creator>oliver frič</dc:creator>
  <cp:lastModifiedBy>oliver frič</cp:lastModifiedBy>
  <cp:revision>1</cp:revision>
  <dcterms:created xsi:type="dcterms:W3CDTF">2023-05-03T10:50:24Z</dcterms:created>
  <dcterms:modified xsi:type="dcterms:W3CDTF">2023-05-03T11:13:07Z</dcterms:modified>
</cp:coreProperties>
</file>