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84170-A3AD-44AF-9529-439080F0159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7616DC-FC6F-49E4-A4DA-D792C4F23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5C88AF1-FF84-417E-82E3-1EC0F80F5139}"/>
              </a:ext>
            </a:extLst>
          </p:cNvPr>
          <p:cNvSpPr>
            <a:spLocks noGrp="1"/>
          </p:cNvSpPr>
          <p:nvPr>
            <p:ph type="dt" sz="half" idx="10"/>
          </p:nvPr>
        </p:nvSpPr>
        <p:spPr/>
        <p:txBody>
          <a:bodyPr/>
          <a:lstStyle/>
          <a:p>
            <a:fld id="{96AE73DE-ADBF-4089-BDF9-DD1427658AE9}" type="datetimeFigureOut">
              <a:rPr lang="zh-CN" altLang="en-US" smtClean="0"/>
              <a:t>2021/8/29</a:t>
            </a:fld>
            <a:endParaRPr lang="zh-CN" altLang="en-US"/>
          </a:p>
        </p:txBody>
      </p:sp>
      <p:sp>
        <p:nvSpPr>
          <p:cNvPr id="5" name="页脚占位符 4">
            <a:extLst>
              <a:ext uri="{FF2B5EF4-FFF2-40B4-BE49-F238E27FC236}">
                <a16:creationId xmlns:a16="http://schemas.microsoft.com/office/drawing/2014/main" id="{976CC441-3C72-4B12-8C5D-E437A6C81E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BBFC55-D3ED-45DB-A04F-2F1E757F3DD2}"/>
              </a:ext>
            </a:extLst>
          </p:cNvPr>
          <p:cNvSpPr>
            <a:spLocks noGrp="1"/>
          </p:cNvSpPr>
          <p:nvPr>
            <p:ph type="sldNum" sz="quarter" idx="12"/>
          </p:nvPr>
        </p:nvSpPr>
        <p:spPr/>
        <p:txBody>
          <a:bodyPr/>
          <a:lstStyle/>
          <a:p>
            <a:fld id="{A8F2FCAA-4CC2-448E-BCC1-57BF800B7AB2}" type="slidenum">
              <a:rPr lang="zh-CN" altLang="en-US" smtClean="0"/>
              <a:t>‹#›</a:t>
            </a:fld>
            <a:endParaRPr lang="zh-CN" altLang="en-US"/>
          </a:p>
        </p:txBody>
      </p:sp>
    </p:spTree>
    <p:extLst>
      <p:ext uri="{BB962C8B-B14F-4D97-AF65-F5344CB8AC3E}">
        <p14:creationId xmlns:p14="http://schemas.microsoft.com/office/powerpoint/2010/main" val="233214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90590-363C-4606-A6C6-C08A760017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0F0E8D-6994-4066-BDBB-9F2EE18B176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AE2258-BDD2-4295-A9D8-D3965EAB2DE9}"/>
              </a:ext>
            </a:extLst>
          </p:cNvPr>
          <p:cNvSpPr>
            <a:spLocks noGrp="1"/>
          </p:cNvSpPr>
          <p:nvPr>
            <p:ph type="dt" sz="half" idx="10"/>
          </p:nvPr>
        </p:nvSpPr>
        <p:spPr/>
        <p:txBody>
          <a:bodyPr/>
          <a:lstStyle/>
          <a:p>
            <a:fld id="{96AE73DE-ADBF-4089-BDF9-DD1427658AE9}" type="datetimeFigureOut">
              <a:rPr lang="zh-CN" altLang="en-US" smtClean="0"/>
              <a:t>2021/8/29</a:t>
            </a:fld>
            <a:endParaRPr lang="zh-CN" altLang="en-US"/>
          </a:p>
        </p:txBody>
      </p:sp>
      <p:sp>
        <p:nvSpPr>
          <p:cNvPr id="5" name="页脚占位符 4">
            <a:extLst>
              <a:ext uri="{FF2B5EF4-FFF2-40B4-BE49-F238E27FC236}">
                <a16:creationId xmlns:a16="http://schemas.microsoft.com/office/drawing/2014/main" id="{1008972C-49CD-4C63-AC60-3F9FA6BF77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C21979-1757-460F-A7D5-47B114047391}"/>
              </a:ext>
            </a:extLst>
          </p:cNvPr>
          <p:cNvSpPr>
            <a:spLocks noGrp="1"/>
          </p:cNvSpPr>
          <p:nvPr>
            <p:ph type="sldNum" sz="quarter" idx="12"/>
          </p:nvPr>
        </p:nvSpPr>
        <p:spPr/>
        <p:txBody>
          <a:bodyPr/>
          <a:lstStyle/>
          <a:p>
            <a:fld id="{A8F2FCAA-4CC2-448E-BCC1-57BF800B7AB2}" type="slidenum">
              <a:rPr lang="zh-CN" altLang="en-US" smtClean="0"/>
              <a:t>‹#›</a:t>
            </a:fld>
            <a:endParaRPr lang="zh-CN" altLang="en-US"/>
          </a:p>
        </p:txBody>
      </p:sp>
    </p:spTree>
    <p:extLst>
      <p:ext uri="{BB962C8B-B14F-4D97-AF65-F5344CB8AC3E}">
        <p14:creationId xmlns:p14="http://schemas.microsoft.com/office/powerpoint/2010/main" val="289467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61B9E52-1A1F-4C81-986A-6178078C560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C42E63C-0B09-4EF3-9AB9-52B0B9E10F9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719952-F37F-47F8-83D2-084C7758160D}"/>
              </a:ext>
            </a:extLst>
          </p:cNvPr>
          <p:cNvSpPr>
            <a:spLocks noGrp="1"/>
          </p:cNvSpPr>
          <p:nvPr>
            <p:ph type="dt" sz="half" idx="10"/>
          </p:nvPr>
        </p:nvSpPr>
        <p:spPr/>
        <p:txBody>
          <a:bodyPr/>
          <a:lstStyle/>
          <a:p>
            <a:fld id="{96AE73DE-ADBF-4089-BDF9-DD1427658AE9}" type="datetimeFigureOut">
              <a:rPr lang="zh-CN" altLang="en-US" smtClean="0"/>
              <a:t>2021/8/29</a:t>
            </a:fld>
            <a:endParaRPr lang="zh-CN" altLang="en-US"/>
          </a:p>
        </p:txBody>
      </p:sp>
      <p:sp>
        <p:nvSpPr>
          <p:cNvPr id="5" name="页脚占位符 4">
            <a:extLst>
              <a:ext uri="{FF2B5EF4-FFF2-40B4-BE49-F238E27FC236}">
                <a16:creationId xmlns:a16="http://schemas.microsoft.com/office/drawing/2014/main" id="{B5C1E377-1D31-4168-9EBD-B8945F0854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28B496-AEA0-416E-84FD-76FEDD2F56AA}"/>
              </a:ext>
            </a:extLst>
          </p:cNvPr>
          <p:cNvSpPr>
            <a:spLocks noGrp="1"/>
          </p:cNvSpPr>
          <p:nvPr>
            <p:ph type="sldNum" sz="quarter" idx="12"/>
          </p:nvPr>
        </p:nvSpPr>
        <p:spPr/>
        <p:txBody>
          <a:bodyPr/>
          <a:lstStyle/>
          <a:p>
            <a:fld id="{A8F2FCAA-4CC2-448E-BCC1-57BF800B7AB2}" type="slidenum">
              <a:rPr lang="zh-CN" altLang="en-US" smtClean="0"/>
              <a:t>‹#›</a:t>
            </a:fld>
            <a:endParaRPr lang="zh-CN" altLang="en-US"/>
          </a:p>
        </p:txBody>
      </p:sp>
    </p:spTree>
    <p:extLst>
      <p:ext uri="{BB962C8B-B14F-4D97-AF65-F5344CB8AC3E}">
        <p14:creationId xmlns:p14="http://schemas.microsoft.com/office/powerpoint/2010/main" val="335605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9F425-D770-481E-A9A2-11C08E4060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E9DD84-2F3F-46C4-811C-97CB97A291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AD1889-46CB-4900-9A07-E2D9AF18E39C}"/>
              </a:ext>
            </a:extLst>
          </p:cNvPr>
          <p:cNvSpPr>
            <a:spLocks noGrp="1"/>
          </p:cNvSpPr>
          <p:nvPr>
            <p:ph type="dt" sz="half" idx="10"/>
          </p:nvPr>
        </p:nvSpPr>
        <p:spPr/>
        <p:txBody>
          <a:bodyPr/>
          <a:lstStyle/>
          <a:p>
            <a:fld id="{96AE73DE-ADBF-4089-BDF9-DD1427658AE9}" type="datetimeFigureOut">
              <a:rPr lang="zh-CN" altLang="en-US" smtClean="0"/>
              <a:t>2021/8/29</a:t>
            </a:fld>
            <a:endParaRPr lang="zh-CN" altLang="en-US"/>
          </a:p>
        </p:txBody>
      </p:sp>
      <p:sp>
        <p:nvSpPr>
          <p:cNvPr id="5" name="页脚占位符 4">
            <a:extLst>
              <a:ext uri="{FF2B5EF4-FFF2-40B4-BE49-F238E27FC236}">
                <a16:creationId xmlns:a16="http://schemas.microsoft.com/office/drawing/2014/main" id="{ECFB5469-A9FA-40F6-9311-D2A9BE3ACD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78226A-DABB-4716-B952-C95116791486}"/>
              </a:ext>
            </a:extLst>
          </p:cNvPr>
          <p:cNvSpPr>
            <a:spLocks noGrp="1"/>
          </p:cNvSpPr>
          <p:nvPr>
            <p:ph type="sldNum" sz="quarter" idx="12"/>
          </p:nvPr>
        </p:nvSpPr>
        <p:spPr/>
        <p:txBody>
          <a:bodyPr/>
          <a:lstStyle/>
          <a:p>
            <a:fld id="{A8F2FCAA-4CC2-448E-BCC1-57BF800B7AB2}" type="slidenum">
              <a:rPr lang="zh-CN" altLang="en-US" smtClean="0"/>
              <a:t>‹#›</a:t>
            </a:fld>
            <a:endParaRPr lang="zh-CN" altLang="en-US"/>
          </a:p>
        </p:txBody>
      </p:sp>
    </p:spTree>
    <p:extLst>
      <p:ext uri="{BB962C8B-B14F-4D97-AF65-F5344CB8AC3E}">
        <p14:creationId xmlns:p14="http://schemas.microsoft.com/office/powerpoint/2010/main" val="91288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E30235-E438-4C21-A4A9-19257558042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586C96-28FF-47A6-A094-292C99EA8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0235AD-4C9E-4F4F-BDD5-E33BB97979BB}"/>
              </a:ext>
            </a:extLst>
          </p:cNvPr>
          <p:cNvSpPr>
            <a:spLocks noGrp="1"/>
          </p:cNvSpPr>
          <p:nvPr>
            <p:ph type="dt" sz="half" idx="10"/>
          </p:nvPr>
        </p:nvSpPr>
        <p:spPr/>
        <p:txBody>
          <a:bodyPr/>
          <a:lstStyle/>
          <a:p>
            <a:fld id="{96AE73DE-ADBF-4089-BDF9-DD1427658AE9}" type="datetimeFigureOut">
              <a:rPr lang="zh-CN" altLang="en-US" smtClean="0"/>
              <a:t>2021/8/29</a:t>
            </a:fld>
            <a:endParaRPr lang="zh-CN" altLang="en-US"/>
          </a:p>
        </p:txBody>
      </p:sp>
      <p:sp>
        <p:nvSpPr>
          <p:cNvPr id="5" name="页脚占位符 4">
            <a:extLst>
              <a:ext uri="{FF2B5EF4-FFF2-40B4-BE49-F238E27FC236}">
                <a16:creationId xmlns:a16="http://schemas.microsoft.com/office/drawing/2014/main" id="{73D9BE0F-8DAF-4C2E-AFEA-367F5444DE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E22AE4-3DEC-4EC4-B868-627221301132}"/>
              </a:ext>
            </a:extLst>
          </p:cNvPr>
          <p:cNvSpPr>
            <a:spLocks noGrp="1"/>
          </p:cNvSpPr>
          <p:nvPr>
            <p:ph type="sldNum" sz="quarter" idx="12"/>
          </p:nvPr>
        </p:nvSpPr>
        <p:spPr/>
        <p:txBody>
          <a:bodyPr/>
          <a:lstStyle/>
          <a:p>
            <a:fld id="{A8F2FCAA-4CC2-448E-BCC1-57BF800B7AB2}" type="slidenum">
              <a:rPr lang="zh-CN" altLang="en-US" smtClean="0"/>
              <a:t>‹#›</a:t>
            </a:fld>
            <a:endParaRPr lang="zh-CN" altLang="en-US"/>
          </a:p>
        </p:txBody>
      </p:sp>
    </p:spTree>
    <p:extLst>
      <p:ext uri="{BB962C8B-B14F-4D97-AF65-F5344CB8AC3E}">
        <p14:creationId xmlns:p14="http://schemas.microsoft.com/office/powerpoint/2010/main" val="1038833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EF65D-AA3D-4BAD-8C63-4B8C9360DC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91DB37-0DFD-4162-866A-94696D8053A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B1BE779-3A90-4E6E-B503-9D4B12905EB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ED2212F-FAE8-4355-8B27-AF45CF583023}"/>
              </a:ext>
            </a:extLst>
          </p:cNvPr>
          <p:cNvSpPr>
            <a:spLocks noGrp="1"/>
          </p:cNvSpPr>
          <p:nvPr>
            <p:ph type="dt" sz="half" idx="10"/>
          </p:nvPr>
        </p:nvSpPr>
        <p:spPr/>
        <p:txBody>
          <a:bodyPr/>
          <a:lstStyle/>
          <a:p>
            <a:fld id="{96AE73DE-ADBF-4089-BDF9-DD1427658AE9}" type="datetimeFigureOut">
              <a:rPr lang="zh-CN" altLang="en-US" smtClean="0"/>
              <a:t>2021/8/29</a:t>
            </a:fld>
            <a:endParaRPr lang="zh-CN" altLang="en-US"/>
          </a:p>
        </p:txBody>
      </p:sp>
      <p:sp>
        <p:nvSpPr>
          <p:cNvPr id="6" name="页脚占位符 5">
            <a:extLst>
              <a:ext uri="{FF2B5EF4-FFF2-40B4-BE49-F238E27FC236}">
                <a16:creationId xmlns:a16="http://schemas.microsoft.com/office/drawing/2014/main" id="{310ED63A-4709-472A-B66B-F7F924C8F7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AECB4E-DE07-43C5-AEAD-5B147919BFD3}"/>
              </a:ext>
            </a:extLst>
          </p:cNvPr>
          <p:cNvSpPr>
            <a:spLocks noGrp="1"/>
          </p:cNvSpPr>
          <p:nvPr>
            <p:ph type="sldNum" sz="quarter" idx="12"/>
          </p:nvPr>
        </p:nvSpPr>
        <p:spPr/>
        <p:txBody>
          <a:bodyPr/>
          <a:lstStyle/>
          <a:p>
            <a:fld id="{A8F2FCAA-4CC2-448E-BCC1-57BF800B7AB2}" type="slidenum">
              <a:rPr lang="zh-CN" altLang="en-US" smtClean="0"/>
              <a:t>‹#›</a:t>
            </a:fld>
            <a:endParaRPr lang="zh-CN" altLang="en-US"/>
          </a:p>
        </p:txBody>
      </p:sp>
    </p:spTree>
    <p:extLst>
      <p:ext uri="{BB962C8B-B14F-4D97-AF65-F5344CB8AC3E}">
        <p14:creationId xmlns:p14="http://schemas.microsoft.com/office/powerpoint/2010/main" val="20030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BD892-916C-462E-A038-5F50899FC99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272532B-17CE-497E-B2C4-8255450CEC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4BBF22D-F294-4D5C-A00A-E01AAEDA3D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D074F90-F966-44A6-A784-3D892C102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69BFE7-EA1D-4A03-B6D8-AE4DB1B0AB7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91C480-63A5-4438-AD3E-240BEF1620A7}"/>
              </a:ext>
            </a:extLst>
          </p:cNvPr>
          <p:cNvSpPr>
            <a:spLocks noGrp="1"/>
          </p:cNvSpPr>
          <p:nvPr>
            <p:ph type="dt" sz="half" idx="10"/>
          </p:nvPr>
        </p:nvSpPr>
        <p:spPr/>
        <p:txBody>
          <a:bodyPr/>
          <a:lstStyle/>
          <a:p>
            <a:fld id="{96AE73DE-ADBF-4089-BDF9-DD1427658AE9}" type="datetimeFigureOut">
              <a:rPr lang="zh-CN" altLang="en-US" smtClean="0"/>
              <a:t>2021/8/29</a:t>
            </a:fld>
            <a:endParaRPr lang="zh-CN" altLang="en-US"/>
          </a:p>
        </p:txBody>
      </p:sp>
      <p:sp>
        <p:nvSpPr>
          <p:cNvPr id="8" name="页脚占位符 7">
            <a:extLst>
              <a:ext uri="{FF2B5EF4-FFF2-40B4-BE49-F238E27FC236}">
                <a16:creationId xmlns:a16="http://schemas.microsoft.com/office/drawing/2014/main" id="{F7490593-7A37-49AF-9E6C-8DDC5EAE64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A99B1F8-2766-4A6F-9F0E-C95D5AB9987D}"/>
              </a:ext>
            </a:extLst>
          </p:cNvPr>
          <p:cNvSpPr>
            <a:spLocks noGrp="1"/>
          </p:cNvSpPr>
          <p:nvPr>
            <p:ph type="sldNum" sz="quarter" idx="12"/>
          </p:nvPr>
        </p:nvSpPr>
        <p:spPr/>
        <p:txBody>
          <a:bodyPr/>
          <a:lstStyle/>
          <a:p>
            <a:fld id="{A8F2FCAA-4CC2-448E-BCC1-57BF800B7AB2}" type="slidenum">
              <a:rPr lang="zh-CN" altLang="en-US" smtClean="0"/>
              <a:t>‹#›</a:t>
            </a:fld>
            <a:endParaRPr lang="zh-CN" altLang="en-US"/>
          </a:p>
        </p:txBody>
      </p:sp>
    </p:spTree>
    <p:extLst>
      <p:ext uri="{BB962C8B-B14F-4D97-AF65-F5344CB8AC3E}">
        <p14:creationId xmlns:p14="http://schemas.microsoft.com/office/powerpoint/2010/main" val="73134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35203-B659-420D-9CF1-E73205ADD1B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61AC107-782A-4367-8065-44B99A0F4B99}"/>
              </a:ext>
            </a:extLst>
          </p:cNvPr>
          <p:cNvSpPr>
            <a:spLocks noGrp="1"/>
          </p:cNvSpPr>
          <p:nvPr>
            <p:ph type="dt" sz="half" idx="10"/>
          </p:nvPr>
        </p:nvSpPr>
        <p:spPr/>
        <p:txBody>
          <a:bodyPr/>
          <a:lstStyle/>
          <a:p>
            <a:fld id="{96AE73DE-ADBF-4089-BDF9-DD1427658AE9}" type="datetimeFigureOut">
              <a:rPr lang="zh-CN" altLang="en-US" smtClean="0"/>
              <a:t>2021/8/29</a:t>
            </a:fld>
            <a:endParaRPr lang="zh-CN" altLang="en-US"/>
          </a:p>
        </p:txBody>
      </p:sp>
      <p:sp>
        <p:nvSpPr>
          <p:cNvPr id="4" name="页脚占位符 3">
            <a:extLst>
              <a:ext uri="{FF2B5EF4-FFF2-40B4-BE49-F238E27FC236}">
                <a16:creationId xmlns:a16="http://schemas.microsoft.com/office/drawing/2014/main" id="{89D289FA-1802-4020-88FD-C93009B0569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FD05E4C-7B41-4155-BD23-72483220873C}"/>
              </a:ext>
            </a:extLst>
          </p:cNvPr>
          <p:cNvSpPr>
            <a:spLocks noGrp="1"/>
          </p:cNvSpPr>
          <p:nvPr>
            <p:ph type="sldNum" sz="quarter" idx="12"/>
          </p:nvPr>
        </p:nvSpPr>
        <p:spPr/>
        <p:txBody>
          <a:bodyPr/>
          <a:lstStyle/>
          <a:p>
            <a:fld id="{A8F2FCAA-4CC2-448E-BCC1-57BF800B7AB2}" type="slidenum">
              <a:rPr lang="zh-CN" altLang="en-US" smtClean="0"/>
              <a:t>‹#›</a:t>
            </a:fld>
            <a:endParaRPr lang="zh-CN" altLang="en-US"/>
          </a:p>
        </p:txBody>
      </p:sp>
    </p:spTree>
    <p:extLst>
      <p:ext uri="{BB962C8B-B14F-4D97-AF65-F5344CB8AC3E}">
        <p14:creationId xmlns:p14="http://schemas.microsoft.com/office/powerpoint/2010/main" val="2461185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D327A42-56A2-4704-BC99-9E80C85C762D}"/>
              </a:ext>
            </a:extLst>
          </p:cNvPr>
          <p:cNvSpPr>
            <a:spLocks noGrp="1"/>
          </p:cNvSpPr>
          <p:nvPr>
            <p:ph type="dt" sz="half" idx="10"/>
          </p:nvPr>
        </p:nvSpPr>
        <p:spPr/>
        <p:txBody>
          <a:bodyPr/>
          <a:lstStyle/>
          <a:p>
            <a:fld id="{96AE73DE-ADBF-4089-BDF9-DD1427658AE9}" type="datetimeFigureOut">
              <a:rPr lang="zh-CN" altLang="en-US" smtClean="0"/>
              <a:t>2021/8/29</a:t>
            </a:fld>
            <a:endParaRPr lang="zh-CN" altLang="en-US"/>
          </a:p>
        </p:txBody>
      </p:sp>
      <p:sp>
        <p:nvSpPr>
          <p:cNvPr id="3" name="页脚占位符 2">
            <a:extLst>
              <a:ext uri="{FF2B5EF4-FFF2-40B4-BE49-F238E27FC236}">
                <a16:creationId xmlns:a16="http://schemas.microsoft.com/office/drawing/2014/main" id="{1B56F6EE-6560-4E26-A91E-E32E3616B04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DB10FB8-E932-4AB8-84FE-9FA55DEA6762}"/>
              </a:ext>
            </a:extLst>
          </p:cNvPr>
          <p:cNvSpPr>
            <a:spLocks noGrp="1"/>
          </p:cNvSpPr>
          <p:nvPr>
            <p:ph type="sldNum" sz="quarter" idx="12"/>
          </p:nvPr>
        </p:nvSpPr>
        <p:spPr/>
        <p:txBody>
          <a:bodyPr/>
          <a:lstStyle/>
          <a:p>
            <a:fld id="{A8F2FCAA-4CC2-448E-BCC1-57BF800B7AB2}" type="slidenum">
              <a:rPr lang="zh-CN" altLang="en-US" smtClean="0"/>
              <a:t>‹#›</a:t>
            </a:fld>
            <a:endParaRPr lang="zh-CN" altLang="en-US"/>
          </a:p>
        </p:txBody>
      </p:sp>
    </p:spTree>
    <p:extLst>
      <p:ext uri="{BB962C8B-B14F-4D97-AF65-F5344CB8AC3E}">
        <p14:creationId xmlns:p14="http://schemas.microsoft.com/office/powerpoint/2010/main" val="86444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35440-9180-4BB9-895D-3ADE35A939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10EE20-2615-4960-8FE7-3985E6C3B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CC858AF-769A-461E-967F-D12578D63A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C735D4-9F1F-45BC-AE39-0B29FB921C05}"/>
              </a:ext>
            </a:extLst>
          </p:cNvPr>
          <p:cNvSpPr>
            <a:spLocks noGrp="1"/>
          </p:cNvSpPr>
          <p:nvPr>
            <p:ph type="dt" sz="half" idx="10"/>
          </p:nvPr>
        </p:nvSpPr>
        <p:spPr/>
        <p:txBody>
          <a:bodyPr/>
          <a:lstStyle/>
          <a:p>
            <a:fld id="{96AE73DE-ADBF-4089-BDF9-DD1427658AE9}" type="datetimeFigureOut">
              <a:rPr lang="zh-CN" altLang="en-US" smtClean="0"/>
              <a:t>2021/8/29</a:t>
            </a:fld>
            <a:endParaRPr lang="zh-CN" altLang="en-US"/>
          </a:p>
        </p:txBody>
      </p:sp>
      <p:sp>
        <p:nvSpPr>
          <p:cNvPr id="6" name="页脚占位符 5">
            <a:extLst>
              <a:ext uri="{FF2B5EF4-FFF2-40B4-BE49-F238E27FC236}">
                <a16:creationId xmlns:a16="http://schemas.microsoft.com/office/drawing/2014/main" id="{AC00FBF5-8ABC-4F1A-97A7-8745BBE7A4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6C9008-0978-44A4-BEC1-5A2B77ED2CCE}"/>
              </a:ext>
            </a:extLst>
          </p:cNvPr>
          <p:cNvSpPr>
            <a:spLocks noGrp="1"/>
          </p:cNvSpPr>
          <p:nvPr>
            <p:ph type="sldNum" sz="quarter" idx="12"/>
          </p:nvPr>
        </p:nvSpPr>
        <p:spPr/>
        <p:txBody>
          <a:bodyPr/>
          <a:lstStyle/>
          <a:p>
            <a:fld id="{A8F2FCAA-4CC2-448E-BCC1-57BF800B7AB2}" type="slidenum">
              <a:rPr lang="zh-CN" altLang="en-US" smtClean="0"/>
              <a:t>‹#›</a:t>
            </a:fld>
            <a:endParaRPr lang="zh-CN" altLang="en-US"/>
          </a:p>
        </p:txBody>
      </p:sp>
    </p:spTree>
    <p:extLst>
      <p:ext uri="{BB962C8B-B14F-4D97-AF65-F5344CB8AC3E}">
        <p14:creationId xmlns:p14="http://schemas.microsoft.com/office/powerpoint/2010/main" val="165894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2ABB3-9300-48D1-AD0D-98C3EA04C9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AB33AE-9EBC-45F3-8EA9-4FAA11804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D396032-FED0-4C66-8EBE-C59E1A6CF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66D3B9-B018-4B55-AA0D-760A6BFEEF2D}"/>
              </a:ext>
            </a:extLst>
          </p:cNvPr>
          <p:cNvSpPr>
            <a:spLocks noGrp="1"/>
          </p:cNvSpPr>
          <p:nvPr>
            <p:ph type="dt" sz="half" idx="10"/>
          </p:nvPr>
        </p:nvSpPr>
        <p:spPr/>
        <p:txBody>
          <a:bodyPr/>
          <a:lstStyle/>
          <a:p>
            <a:fld id="{96AE73DE-ADBF-4089-BDF9-DD1427658AE9}" type="datetimeFigureOut">
              <a:rPr lang="zh-CN" altLang="en-US" smtClean="0"/>
              <a:t>2021/8/29</a:t>
            </a:fld>
            <a:endParaRPr lang="zh-CN" altLang="en-US"/>
          </a:p>
        </p:txBody>
      </p:sp>
      <p:sp>
        <p:nvSpPr>
          <p:cNvPr id="6" name="页脚占位符 5">
            <a:extLst>
              <a:ext uri="{FF2B5EF4-FFF2-40B4-BE49-F238E27FC236}">
                <a16:creationId xmlns:a16="http://schemas.microsoft.com/office/drawing/2014/main" id="{05A96F81-7F3D-4FC3-AB19-094A287355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171E48-DA2A-4813-816C-5E26E629F6B0}"/>
              </a:ext>
            </a:extLst>
          </p:cNvPr>
          <p:cNvSpPr>
            <a:spLocks noGrp="1"/>
          </p:cNvSpPr>
          <p:nvPr>
            <p:ph type="sldNum" sz="quarter" idx="12"/>
          </p:nvPr>
        </p:nvSpPr>
        <p:spPr/>
        <p:txBody>
          <a:bodyPr/>
          <a:lstStyle/>
          <a:p>
            <a:fld id="{A8F2FCAA-4CC2-448E-BCC1-57BF800B7AB2}" type="slidenum">
              <a:rPr lang="zh-CN" altLang="en-US" smtClean="0"/>
              <a:t>‹#›</a:t>
            </a:fld>
            <a:endParaRPr lang="zh-CN" altLang="en-US"/>
          </a:p>
        </p:txBody>
      </p:sp>
    </p:spTree>
    <p:extLst>
      <p:ext uri="{BB962C8B-B14F-4D97-AF65-F5344CB8AC3E}">
        <p14:creationId xmlns:p14="http://schemas.microsoft.com/office/powerpoint/2010/main" val="256035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002AA24-7222-4C18-9EC4-B5A89510F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81F6A93-08B6-4EE6-AE15-661005B048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12C9D3-4FFC-4870-BA41-00680BF1A8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E73DE-ADBF-4089-BDF9-DD1427658AE9}" type="datetimeFigureOut">
              <a:rPr lang="zh-CN" altLang="en-US" smtClean="0"/>
              <a:t>2021/8/29</a:t>
            </a:fld>
            <a:endParaRPr lang="zh-CN" altLang="en-US"/>
          </a:p>
        </p:txBody>
      </p:sp>
      <p:sp>
        <p:nvSpPr>
          <p:cNvPr id="5" name="页脚占位符 4">
            <a:extLst>
              <a:ext uri="{FF2B5EF4-FFF2-40B4-BE49-F238E27FC236}">
                <a16:creationId xmlns:a16="http://schemas.microsoft.com/office/drawing/2014/main" id="{B666AFED-1D08-48CE-98FF-A39F679716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564653C-B98C-47F3-B890-0B4768AF7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2FCAA-4CC2-448E-BCC1-57BF800B7AB2}" type="slidenum">
              <a:rPr lang="zh-CN" altLang="en-US" smtClean="0"/>
              <a:t>‹#›</a:t>
            </a:fld>
            <a:endParaRPr lang="zh-CN" altLang="en-US"/>
          </a:p>
        </p:txBody>
      </p:sp>
    </p:spTree>
    <p:extLst>
      <p:ext uri="{BB962C8B-B14F-4D97-AF65-F5344CB8AC3E}">
        <p14:creationId xmlns:p14="http://schemas.microsoft.com/office/powerpoint/2010/main" val="3993568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733C3B5-8F39-40AF-A7E7-63D10C6796F4}"/>
              </a:ext>
            </a:extLst>
          </p:cNvPr>
          <p:cNvSpPr>
            <a:spLocks noGrp="1"/>
          </p:cNvSpPr>
          <p:nvPr>
            <p:ph type="subTitle" idx="1"/>
          </p:nvPr>
        </p:nvSpPr>
        <p:spPr>
          <a:xfrm>
            <a:off x="121329" y="148625"/>
            <a:ext cx="3642804" cy="481690"/>
          </a:xfrm>
        </p:spPr>
        <p:txBody>
          <a:bodyPr/>
          <a:lstStyle/>
          <a:p>
            <a:r>
              <a:rPr lang="zh-CN" altLang="en-US" dirty="0"/>
              <a:t>关于跨时期模型的实验</a:t>
            </a:r>
          </a:p>
        </p:txBody>
      </p:sp>
      <p:sp>
        <p:nvSpPr>
          <p:cNvPr id="4" name="副标题 2">
            <a:extLst>
              <a:ext uri="{FF2B5EF4-FFF2-40B4-BE49-F238E27FC236}">
                <a16:creationId xmlns:a16="http://schemas.microsoft.com/office/drawing/2014/main" id="{5D6659CF-851C-4906-8C8E-9AF02FB5D1C9}"/>
              </a:ext>
            </a:extLst>
          </p:cNvPr>
          <p:cNvSpPr txBox="1">
            <a:spLocks/>
          </p:cNvSpPr>
          <p:nvPr/>
        </p:nvSpPr>
        <p:spPr>
          <a:xfrm>
            <a:off x="503069" y="630315"/>
            <a:ext cx="5384384" cy="4816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（一）跨两天（</a:t>
            </a:r>
            <a:r>
              <a:rPr lang="en-US" altLang="zh-CN" dirty="0"/>
              <a:t>20191106-20201109</a:t>
            </a:r>
            <a:r>
              <a:rPr lang="zh-CN" altLang="en-US" dirty="0"/>
              <a:t>）</a:t>
            </a:r>
          </a:p>
        </p:txBody>
      </p:sp>
      <p:sp>
        <p:nvSpPr>
          <p:cNvPr id="5" name="文本框 4">
            <a:extLst>
              <a:ext uri="{FF2B5EF4-FFF2-40B4-BE49-F238E27FC236}">
                <a16:creationId xmlns:a16="http://schemas.microsoft.com/office/drawing/2014/main" id="{D20F43FE-DF99-49E8-98D5-B5DB1B6E1A37}"/>
              </a:ext>
            </a:extLst>
          </p:cNvPr>
          <p:cNvSpPr txBox="1"/>
          <p:nvPr/>
        </p:nvSpPr>
        <p:spPr>
          <a:xfrm>
            <a:off x="847662" y="1112005"/>
            <a:ext cx="11189368" cy="156966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数据集：训练集数量</a:t>
            </a:r>
            <a:r>
              <a:rPr lang="en-US" altLang="zh-CN" sz="2400" dirty="0">
                <a:latin typeface="微软雅黑" panose="020B0503020204020204" pitchFamily="34" charset="-122"/>
                <a:ea typeface="微软雅黑" panose="020B0503020204020204" pitchFamily="34" charset="-122"/>
              </a:rPr>
              <a:t>3455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20191106</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测试集数量</a:t>
            </a:r>
            <a:r>
              <a:rPr lang="en-US" altLang="zh-CN" sz="2400" dirty="0">
                <a:latin typeface="微软雅黑" panose="020B0503020204020204" pitchFamily="34" charset="-122"/>
                <a:ea typeface="微软雅黑" panose="020B0503020204020204" pitchFamily="34" charset="-122"/>
              </a:rPr>
              <a:t>2380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20201109</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23</a:t>
            </a:r>
            <a:r>
              <a:rPr lang="zh-CN" altLang="en-US" sz="2400" dirty="0">
                <a:latin typeface="微软雅黑" panose="020B0503020204020204" pitchFamily="34" charset="-122"/>
                <a:ea typeface="微软雅黑" panose="020B0503020204020204" pitchFamily="34" charset="-122"/>
              </a:rPr>
              <a:t>分类（训练集和测试集的并集）</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Acc</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ResNet18 </a:t>
            </a:r>
            <a:r>
              <a:rPr lang="zh-CN" altLang="en-US" sz="2400" dirty="0">
                <a:latin typeface="微软雅黑" panose="020B0503020204020204" pitchFamily="34" charset="-122"/>
                <a:ea typeface="微软雅黑" panose="020B0503020204020204" pitchFamily="34" charset="-122"/>
              </a:rPr>
              <a:t>训练集上 </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 测试集上</a:t>
            </a:r>
            <a:r>
              <a:rPr lang="en-US" altLang="zh-CN" sz="2400" dirty="0">
                <a:latin typeface="微软雅黑" panose="020B0503020204020204" pitchFamily="34" charset="-122"/>
                <a:ea typeface="微软雅黑" panose="020B0503020204020204" pitchFamily="34" charset="-122"/>
              </a:rPr>
              <a:t>69%</a:t>
            </a:r>
            <a:endParaRPr lang="zh-CN" altLang="en-US" sz="2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003AC43-B30F-4DA0-B782-87FEB6593C7D}"/>
              </a:ext>
            </a:extLst>
          </p:cNvPr>
          <p:cNvSpPr txBox="1"/>
          <p:nvPr/>
        </p:nvSpPr>
        <p:spPr>
          <a:xfrm>
            <a:off x="121329" y="2794023"/>
            <a:ext cx="1808825"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混淆矩阵：</a:t>
            </a:r>
            <a:endParaRPr lang="zh-CN" altLang="en-US" dirty="0"/>
          </a:p>
        </p:txBody>
      </p:sp>
      <p:sp>
        <p:nvSpPr>
          <p:cNvPr id="12" name="文本框 11">
            <a:extLst>
              <a:ext uri="{FF2B5EF4-FFF2-40B4-BE49-F238E27FC236}">
                <a16:creationId xmlns:a16="http://schemas.microsoft.com/office/drawing/2014/main" id="{53F6E888-CDB2-48E7-9534-627659C8A0CF}"/>
              </a:ext>
            </a:extLst>
          </p:cNvPr>
          <p:cNvSpPr txBox="1"/>
          <p:nvPr/>
        </p:nvSpPr>
        <p:spPr>
          <a:xfrm>
            <a:off x="5353234" y="2807607"/>
            <a:ext cx="1808825"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特征降维：</a:t>
            </a:r>
            <a:endParaRPr lang="zh-CN" altLang="en-US" dirty="0"/>
          </a:p>
        </p:txBody>
      </p:sp>
      <p:pic>
        <p:nvPicPr>
          <p:cNvPr id="1026" name="Picture 2">
            <a:extLst>
              <a:ext uri="{FF2B5EF4-FFF2-40B4-BE49-F238E27FC236}">
                <a16:creationId xmlns:a16="http://schemas.microsoft.com/office/drawing/2014/main" id="{E033DA0B-326B-41F5-BABC-2D1F0287C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3396" y="2794023"/>
            <a:ext cx="4150540" cy="40110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3B813864-8EF6-4118-B7B1-D680E05BD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737" y="2681665"/>
            <a:ext cx="3803047" cy="4011026"/>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6D2BC885-656E-4FDE-BCCF-21D32609EAE1}"/>
              </a:ext>
            </a:extLst>
          </p:cNvPr>
          <p:cNvSpPr txBox="1"/>
          <p:nvPr/>
        </p:nvSpPr>
        <p:spPr>
          <a:xfrm>
            <a:off x="5003750" y="4545666"/>
            <a:ext cx="2091468" cy="1200329"/>
          </a:xfrm>
          <a:prstGeom prst="rect">
            <a:avLst/>
          </a:prstGeom>
          <a:noFill/>
        </p:spPr>
        <p:txBody>
          <a:bodyPr wrap="square">
            <a:spAutoFit/>
          </a:bodyPr>
          <a:lstStyle/>
          <a:p>
            <a:r>
              <a:rPr lang="en-US" altLang="zh-CN" sz="900" b="0" i="0" dirty="0">
                <a:effectLst/>
                <a:latin typeface="-apple-system"/>
              </a:rPr>
              <a:t>{'780df9': 0, '78050f': 1, '780d19': 2, '7804bc': 3, '780830': 4, '780800': 5, '7802b1': 6, '780fe3': 7, '780b69': 8, '780070': 9, '780534': 10, '780d8c': 11, '78087a': 12, '780649': 13, '780fb6': 14, '7805c3': 15, '7804f5': 16, '7809a3': 17, '78027b': 18, '7804ea': 19, '780609': 20, '78027c': 21, '780277': 22, '780c2d': 23}</a:t>
            </a:r>
            <a:endParaRPr lang="zh-CN" altLang="en-US" sz="900" dirty="0"/>
          </a:p>
        </p:txBody>
      </p:sp>
    </p:spTree>
    <p:extLst>
      <p:ext uri="{BB962C8B-B14F-4D97-AF65-F5344CB8AC3E}">
        <p14:creationId xmlns:p14="http://schemas.microsoft.com/office/powerpoint/2010/main" val="426982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56B879-5E28-433F-95EB-4D9D5AD300EE}"/>
              </a:ext>
            </a:extLst>
          </p:cNvPr>
          <p:cNvSpPr txBox="1"/>
          <p:nvPr/>
        </p:nvSpPr>
        <p:spPr>
          <a:xfrm>
            <a:off x="961007" y="1169178"/>
            <a:ext cx="6094520"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结论：</a:t>
            </a:r>
            <a:endParaRPr lang="zh-CN" altLang="en-US" sz="2400" dirty="0"/>
          </a:p>
        </p:txBody>
      </p:sp>
      <p:sp>
        <p:nvSpPr>
          <p:cNvPr id="6" name="文本框 5">
            <a:extLst>
              <a:ext uri="{FF2B5EF4-FFF2-40B4-BE49-F238E27FC236}">
                <a16:creationId xmlns:a16="http://schemas.microsoft.com/office/drawing/2014/main" id="{57D3CC15-D2F9-43EE-9574-9F714DC60705}"/>
              </a:ext>
            </a:extLst>
          </p:cNvPr>
          <p:cNvSpPr txBox="1"/>
          <p:nvPr/>
        </p:nvSpPr>
        <p:spPr>
          <a:xfrm>
            <a:off x="1995256" y="2057177"/>
            <a:ext cx="8054267" cy="2543132"/>
          </a:xfrm>
          <a:prstGeom prst="rect">
            <a:avLst/>
          </a:prstGeom>
          <a:noFill/>
        </p:spPr>
        <p:txBody>
          <a:bodyPr wrap="square">
            <a:spAutoFit/>
          </a:bodyPr>
          <a:lstStyle/>
          <a:p>
            <a:pPr indent="457200">
              <a:lnSpc>
                <a:spcPct val="150000"/>
              </a:lnSpc>
            </a:pPr>
            <a:r>
              <a:rPr lang="zh-CN" altLang="en-US" dirty="0"/>
              <a:t>从实验结果来看，在模型的跨时期的问题中是存在一部分类仍然具有比较高的分类精准度的，达到了</a:t>
            </a:r>
            <a:r>
              <a:rPr lang="en-US" altLang="zh-CN" dirty="0"/>
              <a:t>95%</a:t>
            </a:r>
            <a:r>
              <a:rPr lang="zh-CN" altLang="en-US" dirty="0"/>
              <a:t>的分类准确率；但是对于其他类的来说分类的准确率却低的离谱，只有</a:t>
            </a:r>
            <a:r>
              <a:rPr lang="en-US" altLang="zh-CN" dirty="0"/>
              <a:t>30%</a:t>
            </a:r>
            <a:r>
              <a:rPr lang="zh-CN" altLang="en-US" dirty="0"/>
              <a:t>以下。</a:t>
            </a:r>
            <a:endParaRPr lang="en-US" altLang="zh-CN" dirty="0"/>
          </a:p>
          <a:p>
            <a:pPr indent="457200">
              <a:lnSpc>
                <a:spcPct val="150000"/>
              </a:lnSpc>
            </a:pPr>
            <a:r>
              <a:rPr lang="zh-CN" altLang="en-US" dirty="0"/>
              <a:t>已经存在一种分化很严重的问题，</a:t>
            </a:r>
            <a:r>
              <a:rPr lang="zh-CN" altLang="en-US" dirty="0">
                <a:solidFill>
                  <a:srgbClr val="FF0000"/>
                </a:solidFill>
              </a:rPr>
              <a:t>要么识别率很高，要么几乎不认识</a:t>
            </a:r>
            <a:r>
              <a:rPr lang="zh-CN" altLang="en-US" dirty="0"/>
              <a:t>。分析可能在这种以天为单位的跨时期问题中，采集的同类信号本身的差别过大，导致只使用</a:t>
            </a:r>
            <a:r>
              <a:rPr lang="en-US" altLang="zh-CN" dirty="0" err="1"/>
              <a:t>ResNet</a:t>
            </a:r>
            <a:r>
              <a:rPr lang="zh-CN" altLang="en-US" dirty="0"/>
              <a:t>分类的提取的特征差别过大，导致某些类的分类准确度太低。</a:t>
            </a:r>
          </a:p>
        </p:txBody>
      </p:sp>
    </p:spTree>
    <p:extLst>
      <p:ext uri="{BB962C8B-B14F-4D97-AF65-F5344CB8AC3E}">
        <p14:creationId xmlns:p14="http://schemas.microsoft.com/office/powerpoint/2010/main" val="336003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a:extLst>
              <a:ext uri="{FF2B5EF4-FFF2-40B4-BE49-F238E27FC236}">
                <a16:creationId xmlns:a16="http://schemas.microsoft.com/office/drawing/2014/main" id="{9C7B8FD4-4B43-4084-96BD-7E25F0FF2FDE}"/>
              </a:ext>
            </a:extLst>
          </p:cNvPr>
          <p:cNvSpPr txBox="1">
            <a:spLocks/>
          </p:cNvSpPr>
          <p:nvPr/>
        </p:nvSpPr>
        <p:spPr>
          <a:xfrm>
            <a:off x="322673" y="465674"/>
            <a:ext cx="6119673" cy="4816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（二）跨多个月（</a:t>
            </a:r>
            <a:r>
              <a:rPr lang="en-US" altLang="zh-CN" dirty="0"/>
              <a:t>202004xx-202011xx</a:t>
            </a:r>
            <a:r>
              <a:rPr lang="zh-CN" altLang="en-US" dirty="0"/>
              <a:t>）</a:t>
            </a:r>
          </a:p>
        </p:txBody>
      </p:sp>
      <p:sp>
        <p:nvSpPr>
          <p:cNvPr id="5" name="文本框 4">
            <a:extLst>
              <a:ext uri="{FF2B5EF4-FFF2-40B4-BE49-F238E27FC236}">
                <a16:creationId xmlns:a16="http://schemas.microsoft.com/office/drawing/2014/main" id="{70A778C7-CF94-4F07-97C1-BD7263197BB5}"/>
              </a:ext>
            </a:extLst>
          </p:cNvPr>
          <p:cNvSpPr txBox="1"/>
          <p:nvPr/>
        </p:nvSpPr>
        <p:spPr>
          <a:xfrm>
            <a:off x="783460" y="1041761"/>
            <a:ext cx="11189368" cy="1938992"/>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数据集：训练集数量</a:t>
            </a:r>
            <a:r>
              <a:rPr lang="en-US" altLang="zh-CN" sz="2400" dirty="0">
                <a:latin typeface="微软雅黑" panose="020B0503020204020204" pitchFamily="34" charset="-122"/>
                <a:ea typeface="微软雅黑" panose="020B0503020204020204" pitchFamily="34" charset="-122"/>
              </a:rPr>
              <a:t>15072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202004xx</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测试集数量</a:t>
            </a:r>
            <a:r>
              <a:rPr lang="en-US" altLang="zh-CN" sz="2400" dirty="0">
                <a:latin typeface="微软雅黑" panose="020B0503020204020204" pitchFamily="34" charset="-122"/>
                <a:ea typeface="微软雅黑" panose="020B0503020204020204" pitchFamily="34" charset="-122"/>
              </a:rPr>
              <a:t>14395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202011xx</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34</a:t>
            </a:r>
            <a:r>
              <a:rPr lang="zh-CN" altLang="en-US" sz="2400" dirty="0">
                <a:latin typeface="微软雅黑" panose="020B0503020204020204" pitchFamily="34" charset="-122"/>
                <a:ea typeface="微软雅黑" panose="020B0503020204020204" pitchFamily="34" charset="-122"/>
              </a:rPr>
              <a:t>分类（训练集和测试集的并集）</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Acc</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ResNet50 </a:t>
            </a:r>
            <a:r>
              <a:rPr lang="zh-CN" altLang="en-US" sz="2400" dirty="0">
                <a:latin typeface="微软雅黑" panose="020B0503020204020204" pitchFamily="34" charset="-122"/>
                <a:ea typeface="微软雅黑" panose="020B0503020204020204" pitchFamily="34" charset="-122"/>
              </a:rPr>
              <a:t>训练集上 </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 测试集上</a:t>
            </a:r>
            <a:r>
              <a:rPr lang="en-US" altLang="zh-CN" sz="2400" dirty="0">
                <a:latin typeface="微软雅黑" panose="020B0503020204020204" pitchFamily="34" charset="-122"/>
                <a:ea typeface="微软雅黑" panose="020B0503020204020204" pitchFamily="34" charset="-122"/>
              </a:rPr>
              <a:t>77%</a:t>
            </a:r>
          </a:p>
          <a:p>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MLPMixer</a:t>
            </a:r>
            <a:r>
              <a:rPr lang="zh-CN" altLang="en-US" sz="2400" dirty="0">
                <a:latin typeface="微软雅黑" panose="020B0503020204020204" pitchFamily="34" charset="-122"/>
                <a:ea typeface="微软雅黑" panose="020B0503020204020204" pitchFamily="34" charset="-122"/>
              </a:rPr>
              <a:t>训练集上</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，测试集</a:t>
            </a:r>
            <a:r>
              <a:rPr lang="en-US" altLang="zh-CN" sz="2400" dirty="0">
                <a:latin typeface="微软雅黑" panose="020B0503020204020204" pitchFamily="34" charset="-122"/>
                <a:ea typeface="微软雅黑" panose="020B0503020204020204" pitchFamily="34" charset="-122"/>
              </a:rPr>
              <a:t>74%</a:t>
            </a:r>
          </a:p>
        </p:txBody>
      </p:sp>
      <p:pic>
        <p:nvPicPr>
          <p:cNvPr id="10" name="图片 9">
            <a:extLst>
              <a:ext uri="{FF2B5EF4-FFF2-40B4-BE49-F238E27FC236}">
                <a16:creationId xmlns:a16="http://schemas.microsoft.com/office/drawing/2014/main" id="{17BA1D54-B3A1-4D9F-A728-F6AB53B55455}"/>
              </a:ext>
            </a:extLst>
          </p:cNvPr>
          <p:cNvPicPr>
            <a:picLocks noChangeAspect="1"/>
          </p:cNvPicPr>
          <p:nvPr/>
        </p:nvPicPr>
        <p:blipFill>
          <a:blip r:embed="rId2"/>
          <a:stretch>
            <a:fillRect/>
          </a:stretch>
        </p:blipFill>
        <p:spPr>
          <a:xfrm>
            <a:off x="1229402" y="3050997"/>
            <a:ext cx="3646666" cy="3751714"/>
          </a:xfrm>
          <a:prstGeom prst="rect">
            <a:avLst/>
          </a:prstGeom>
        </p:spPr>
      </p:pic>
      <p:sp>
        <p:nvSpPr>
          <p:cNvPr id="12" name="文本框 11">
            <a:extLst>
              <a:ext uri="{FF2B5EF4-FFF2-40B4-BE49-F238E27FC236}">
                <a16:creationId xmlns:a16="http://schemas.microsoft.com/office/drawing/2014/main" id="{387A6D6C-657D-47F6-81EF-93D3D8F995BE}"/>
              </a:ext>
            </a:extLst>
          </p:cNvPr>
          <p:cNvSpPr txBox="1"/>
          <p:nvPr/>
        </p:nvSpPr>
        <p:spPr>
          <a:xfrm>
            <a:off x="4703432" y="3050997"/>
            <a:ext cx="3477828" cy="1754326"/>
          </a:xfrm>
          <a:prstGeom prst="rect">
            <a:avLst/>
          </a:prstGeom>
          <a:noFill/>
        </p:spPr>
        <p:txBody>
          <a:bodyPr wrap="square">
            <a:spAutoFit/>
          </a:bodyPr>
          <a:lstStyle/>
          <a:p>
            <a:r>
              <a:rPr lang="en-US" altLang="zh-CN" sz="1200" b="0" i="0" dirty="0">
                <a:effectLst/>
                <a:latin typeface="-apple-system"/>
              </a:rPr>
              <a:t>{'7804bc': 0, '7802b1': 1, '780291': 2, '78048b': 3, '780635': 4, '780c2d': 5, '7804f5': 6, '780649': 7, '7804ea': 8, '780830': 9, '780277': 10, '780fb6': 11, '780831': 12, '78027c': 13, '780b69': 14, '780d19': 15, '7807cb': 16, '780070': 17, '780534': 18, '7805c3': 19, '7809a3': 20, '780609': 21, '780df9': 22, '780800': 23, '780d8c': 24, '78087a': 25, '780fe3': 26, '780db4': 27, '78027b': 28, '78048f': 29, '780063': 30, '780dfa': 31, '780cbc': 32, '78050f': 33}</a:t>
            </a:r>
            <a:endParaRPr lang="zh-CN" altLang="en-US" sz="1200" dirty="0"/>
          </a:p>
        </p:txBody>
      </p:sp>
      <p:sp>
        <p:nvSpPr>
          <p:cNvPr id="13" name="文本框 12">
            <a:extLst>
              <a:ext uri="{FF2B5EF4-FFF2-40B4-BE49-F238E27FC236}">
                <a16:creationId xmlns:a16="http://schemas.microsoft.com/office/drawing/2014/main" id="{765B512D-C515-4687-86A6-C07E22BC936D}"/>
              </a:ext>
            </a:extLst>
          </p:cNvPr>
          <p:cNvSpPr txBox="1"/>
          <p:nvPr/>
        </p:nvSpPr>
        <p:spPr>
          <a:xfrm>
            <a:off x="0" y="3050997"/>
            <a:ext cx="1808825" cy="646331"/>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ResNet50</a:t>
            </a:r>
          </a:p>
          <a:p>
            <a:r>
              <a:rPr lang="zh-CN" altLang="en-US" dirty="0">
                <a:latin typeface="微软雅黑" panose="020B0503020204020204" pitchFamily="34" charset="-122"/>
                <a:ea typeface="微软雅黑" panose="020B0503020204020204" pitchFamily="34" charset="-122"/>
              </a:rPr>
              <a:t>混淆矩阵：</a:t>
            </a:r>
            <a:endParaRPr lang="zh-CN" altLang="en-US" dirty="0"/>
          </a:p>
        </p:txBody>
      </p:sp>
      <p:sp>
        <p:nvSpPr>
          <p:cNvPr id="15" name="文本框 14">
            <a:extLst>
              <a:ext uri="{FF2B5EF4-FFF2-40B4-BE49-F238E27FC236}">
                <a16:creationId xmlns:a16="http://schemas.microsoft.com/office/drawing/2014/main" id="{3F448DC2-D06A-49CE-B0E6-8EDC81C260B2}"/>
              </a:ext>
            </a:extLst>
          </p:cNvPr>
          <p:cNvSpPr txBox="1"/>
          <p:nvPr/>
        </p:nvSpPr>
        <p:spPr>
          <a:xfrm>
            <a:off x="8052855" y="2910509"/>
            <a:ext cx="4112580" cy="3789627"/>
          </a:xfrm>
          <a:prstGeom prst="rect">
            <a:avLst/>
          </a:prstGeom>
          <a:noFill/>
        </p:spPr>
        <p:txBody>
          <a:bodyPr wrap="square">
            <a:spAutoFit/>
          </a:bodyPr>
          <a:lstStyle/>
          <a:p>
            <a:pPr>
              <a:lnSpc>
                <a:spcPct val="150000"/>
              </a:lnSpc>
            </a:pPr>
            <a:r>
              <a:rPr lang="zh-CN" altLang="en-US" dirty="0"/>
              <a:t>可以看出来与之前存在着类似的问题，在</a:t>
            </a:r>
            <a:r>
              <a:rPr lang="en-US" altLang="zh-CN" dirty="0"/>
              <a:t>34</a:t>
            </a:r>
            <a:r>
              <a:rPr lang="zh-CN" altLang="en-US" dirty="0"/>
              <a:t>分类中，大部分类在这种跨时期任务中还是存在较高的精度</a:t>
            </a:r>
            <a:r>
              <a:rPr lang="en-US" altLang="zh-CN" dirty="0"/>
              <a:t>80%+</a:t>
            </a:r>
            <a:r>
              <a:rPr lang="zh-CN" altLang="en-US" dirty="0"/>
              <a:t>，但任然存在几个类别的跨时期分类精度在</a:t>
            </a:r>
            <a:r>
              <a:rPr lang="en-US" altLang="zh-CN" dirty="0"/>
              <a:t>50%</a:t>
            </a:r>
            <a:r>
              <a:rPr lang="zh-CN" altLang="en-US" dirty="0"/>
              <a:t>以下，尤其存在几类的分类精度在</a:t>
            </a:r>
            <a:r>
              <a:rPr lang="en-US" altLang="zh-CN" dirty="0"/>
              <a:t>0%</a:t>
            </a:r>
            <a:r>
              <a:rPr lang="zh-CN" altLang="en-US" dirty="0"/>
              <a:t>左右。</a:t>
            </a:r>
            <a:endParaRPr lang="en-US" altLang="zh-CN" dirty="0"/>
          </a:p>
          <a:p>
            <a:pPr>
              <a:lnSpc>
                <a:spcPct val="150000"/>
              </a:lnSpc>
            </a:pPr>
            <a:r>
              <a:rPr lang="zh-CN" altLang="en-US" dirty="0"/>
              <a:t>其中两个实验中对于</a:t>
            </a:r>
            <a:r>
              <a:rPr lang="zh-CN" altLang="en-US" dirty="0">
                <a:solidFill>
                  <a:srgbClr val="FF0000"/>
                </a:solidFill>
              </a:rPr>
              <a:t>类别“</a:t>
            </a:r>
            <a:r>
              <a:rPr lang="en-US" altLang="zh-CN" sz="1800" b="0" i="0" dirty="0">
                <a:solidFill>
                  <a:srgbClr val="FF0000"/>
                </a:solidFill>
                <a:effectLst/>
                <a:latin typeface="-apple-system"/>
              </a:rPr>
              <a:t>780609</a:t>
            </a:r>
            <a:r>
              <a:rPr lang="zh-CN" altLang="en-US" sz="1800" b="0" i="0" dirty="0">
                <a:solidFill>
                  <a:srgbClr val="FF0000"/>
                </a:solidFill>
                <a:effectLst/>
                <a:latin typeface="-apple-system"/>
              </a:rPr>
              <a:t>”</a:t>
            </a:r>
            <a:r>
              <a:rPr lang="zh-CN" altLang="en-US" sz="1800" b="0" i="0" dirty="0">
                <a:effectLst/>
                <a:latin typeface="-apple-system"/>
              </a:rPr>
              <a:t>都显示出了跨时期的分类精度低（</a:t>
            </a:r>
            <a:r>
              <a:rPr lang="en-US" altLang="zh-CN" sz="1800" b="0" i="0" dirty="0">
                <a:effectLst/>
                <a:latin typeface="-apple-system"/>
              </a:rPr>
              <a:t>0%</a:t>
            </a:r>
            <a:r>
              <a:rPr lang="zh-CN" altLang="en-US" sz="1800" b="0" i="0" dirty="0">
                <a:effectLst/>
                <a:latin typeface="-apple-system"/>
              </a:rPr>
              <a:t>）的情况。</a:t>
            </a:r>
            <a:endParaRPr lang="en-US" altLang="zh-CN" dirty="0"/>
          </a:p>
        </p:txBody>
      </p:sp>
    </p:spTree>
    <p:extLst>
      <p:ext uri="{BB962C8B-B14F-4D97-AF65-F5344CB8AC3E}">
        <p14:creationId xmlns:p14="http://schemas.microsoft.com/office/powerpoint/2010/main" val="283680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a:extLst>
              <a:ext uri="{FF2B5EF4-FFF2-40B4-BE49-F238E27FC236}">
                <a16:creationId xmlns:a16="http://schemas.microsoft.com/office/drawing/2014/main" id="{C890AB47-D052-49A2-9031-F519CA87D77A}"/>
              </a:ext>
            </a:extLst>
          </p:cNvPr>
          <p:cNvSpPr txBox="1">
            <a:spLocks/>
          </p:cNvSpPr>
          <p:nvPr/>
        </p:nvSpPr>
        <p:spPr>
          <a:xfrm>
            <a:off x="225019" y="230362"/>
            <a:ext cx="9451642" cy="4816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（三）对于跨多个月（</a:t>
            </a:r>
            <a:r>
              <a:rPr lang="en-US" altLang="zh-CN" dirty="0"/>
              <a:t>202004xx-202011xx</a:t>
            </a:r>
            <a:r>
              <a:rPr lang="zh-CN" altLang="en-US" dirty="0"/>
              <a:t>）无监督域适应方法</a:t>
            </a:r>
          </a:p>
        </p:txBody>
      </p:sp>
      <p:sp>
        <p:nvSpPr>
          <p:cNvPr id="6" name="文本框 5">
            <a:extLst>
              <a:ext uri="{FF2B5EF4-FFF2-40B4-BE49-F238E27FC236}">
                <a16:creationId xmlns:a16="http://schemas.microsoft.com/office/drawing/2014/main" id="{F76D1CB3-FF53-4A47-9480-F95C7736A6E9}"/>
              </a:ext>
            </a:extLst>
          </p:cNvPr>
          <p:cNvSpPr txBox="1"/>
          <p:nvPr/>
        </p:nvSpPr>
        <p:spPr>
          <a:xfrm>
            <a:off x="1201073" y="712052"/>
            <a:ext cx="9789853" cy="1705403"/>
          </a:xfrm>
          <a:prstGeom prst="rect">
            <a:avLst/>
          </a:prstGeom>
          <a:noFill/>
        </p:spPr>
        <p:txBody>
          <a:bodyPr wrap="square">
            <a:spAutoFit/>
          </a:bodyPr>
          <a:lstStyle/>
          <a:p>
            <a:pPr>
              <a:lnSpc>
                <a:spcPct val="150000"/>
              </a:lnSpc>
            </a:pPr>
            <a:r>
              <a:rPr lang="zh-CN" altLang="en-US" sz="1800" dirty="0">
                <a:latin typeface="微软雅黑" panose="020B0503020204020204" pitchFamily="34" charset="-122"/>
                <a:ea typeface="微软雅黑" panose="020B0503020204020204" pitchFamily="34" charset="-122"/>
              </a:rPr>
              <a:t>无监督域适应：源域数据数量</a:t>
            </a:r>
            <a:r>
              <a:rPr lang="en-US" altLang="zh-CN" sz="1800" dirty="0">
                <a:latin typeface="微软雅黑" panose="020B0503020204020204" pitchFamily="34" charset="-122"/>
                <a:ea typeface="微软雅黑" panose="020B0503020204020204" pitchFamily="34" charset="-122"/>
              </a:rPr>
              <a:t>15072</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202004xx</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目标域数据数量</a:t>
            </a:r>
            <a:r>
              <a:rPr lang="en-US" altLang="zh-CN" sz="1800" dirty="0">
                <a:latin typeface="微软雅黑" panose="020B0503020204020204" pitchFamily="34" charset="-122"/>
                <a:ea typeface="微软雅黑" panose="020B0503020204020204" pitchFamily="34" charset="-122"/>
              </a:rPr>
              <a:t>14395</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202011xx</a:t>
            </a: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34</a:t>
            </a:r>
            <a:r>
              <a:rPr lang="zh-CN" altLang="en-US" sz="1800" dirty="0">
                <a:latin typeface="微软雅黑" panose="020B0503020204020204" pitchFamily="34" charset="-122"/>
                <a:ea typeface="微软雅黑" panose="020B0503020204020204" pitchFamily="34" charset="-122"/>
              </a:rPr>
              <a:t>分类（训练集和测试集的并集）</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在训练过程中会使用源域数据（信号数据和标签数据）和目标域数据（只使用信号数据）但是不会使用目标域标签数据（无监督），来做域对齐，提高模型在目标域中的分类精度。</a:t>
            </a:r>
            <a:endParaRPr lang="en-US" altLang="zh-CN" sz="18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3408310-2862-4255-8C49-428884D3E771}"/>
              </a:ext>
            </a:extLst>
          </p:cNvPr>
          <p:cNvSpPr txBox="1"/>
          <p:nvPr/>
        </p:nvSpPr>
        <p:spPr>
          <a:xfrm>
            <a:off x="1431895" y="2457950"/>
            <a:ext cx="9789852" cy="369332"/>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rPr>
              <a:t>使用改进的</a:t>
            </a:r>
            <a:r>
              <a:rPr lang="en-US" altLang="zh-CN" sz="1800" dirty="0">
                <a:latin typeface="微软雅黑" panose="020B0503020204020204" pitchFamily="34" charset="-122"/>
                <a:ea typeface="微软雅黑" panose="020B0503020204020204" pitchFamily="34" charset="-122"/>
              </a:rPr>
              <a:t>MCD</a:t>
            </a:r>
            <a:r>
              <a:rPr lang="zh-CN" altLang="en-US" sz="1800" dirty="0">
                <a:latin typeface="微软雅黑" panose="020B0503020204020204" pitchFamily="34" charset="-122"/>
                <a:ea typeface="微软雅黑" panose="020B0503020204020204" pitchFamily="34" charset="-122"/>
              </a:rPr>
              <a:t>方法（一种无监督域适应方法）后训练数据的</a:t>
            </a:r>
            <a:r>
              <a:rPr lang="en-US" altLang="zh-CN" sz="1800" dirty="0">
                <a:latin typeface="微软雅黑" panose="020B0503020204020204" pitchFamily="34" charset="-122"/>
                <a:ea typeface="微软雅黑" panose="020B0503020204020204" pitchFamily="34" charset="-122"/>
              </a:rPr>
              <a:t>Acc</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13423/14395 (93%) </a:t>
            </a:r>
            <a:endParaRPr lang="zh-CN" altLang="en-US" dirty="0"/>
          </a:p>
        </p:txBody>
      </p:sp>
      <p:pic>
        <p:nvPicPr>
          <p:cNvPr id="11" name="图片 10">
            <a:extLst>
              <a:ext uri="{FF2B5EF4-FFF2-40B4-BE49-F238E27FC236}">
                <a16:creationId xmlns:a16="http://schemas.microsoft.com/office/drawing/2014/main" id="{773FEEF7-ADA6-4C9A-A6C6-037F829B1B12}"/>
              </a:ext>
            </a:extLst>
          </p:cNvPr>
          <p:cNvPicPr>
            <a:picLocks noChangeAspect="1"/>
          </p:cNvPicPr>
          <p:nvPr/>
        </p:nvPicPr>
        <p:blipFill>
          <a:blip r:embed="rId2"/>
          <a:stretch>
            <a:fillRect/>
          </a:stretch>
        </p:blipFill>
        <p:spPr>
          <a:xfrm>
            <a:off x="842265" y="2827282"/>
            <a:ext cx="3858970" cy="4030718"/>
          </a:xfrm>
          <a:prstGeom prst="rect">
            <a:avLst/>
          </a:prstGeom>
        </p:spPr>
      </p:pic>
      <p:sp>
        <p:nvSpPr>
          <p:cNvPr id="13" name="文本框 12">
            <a:extLst>
              <a:ext uri="{FF2B5EF4-FFF2-40B4-BE49-F238E27FC236}">
                <a16:creationId xmlns:a16="http://schemas.microsoft.com/office/drawing/2014/main" id="{D7409231-9E27-46D4-8DAD-8A171FA7D1D5}"/>
              </a:ext>
            </a:extLst>
          </p:cNvPr>
          <p:cNvSpPr txBox="1"/>
          <p:nvPr/>
        </p:nvSpPr>
        <p:spPr>
          <a:xfrm>
            <a:off x="5155154" y="3076698"/>
            <a:ext cx="6194581" cy="2958630"/>
          </a:xfrm>
          <a:prstGeom prst="rect">
            <a:avLst/>
          </a:prstGeom>
          <a:noFill/>
        </p:spPr>
        <p:txBody>
          <a:bodyPr wrap="square">
            <a:spAutoFit/>
          </a:bodyPr>
          <a:lstStyle/>
          <a:p>
            <a:pPr>
              <a:lnSpc>
                <a:spcPct val="150000"/>
              </a:lnSpc>
            </a:pPr>
            <a:r>
              <a:rPr lang="zh-CN" altLang="en-US" dirty="0"/>
              <a:t>使用这种无监督域适应方法后在</a:t>
            </a:r>
            <a:r>
              <a:rPr lang="en-US" altLang="zh-CN" dirty="0"/>
              <a:t>34</a:t>
            </a:r>
            <a:r>
              <a:rPr lang="zh-CN" altLang="en-US" dirty="0"/>
              <a:t>分类中其中</a:t>
            </a:r>
            <a:r>
              <a:rPr lang="en-US" altLang="zh-CN" dirty="0"/>
              <a:t>33</a:t>
            </a:r>
            <a:r>
              <a:rPr lang="zh-CN" altLang="en-US" dirty="0"/>
              <a:t>个类上都获得了很好的效果，但是在类别</a:t>
            </a:r>
            <a:r>
              <a:rPr lang="en-US" altLang="zh-CN" dirty="0"/>
              <a:t>21</a:t>
            </a:r>
            <a:r>
              <a:rPr lang="zh-CN" altLang="en-US" dirty="0"/>
              <a:t>（</a:t>
            </a:r>
            <a:r>
              <a:rPr lang="zh-CN" altLang="en-US" dirty="0">
                <a:solidFill>
                  <a:srgbClr val="FF0000"/>
                </a:solidFill>
              </a:rPr>
              <a:t> “</a:t>
            </a:r>
            <a:r>
              <a:rPr lang="en-US" altLang="zh-CN" sz="1800" b="0" i="0" dirty="0">
                <a:solidFill>
                  <a:srgbClr val="FF0000"/>
                </a:solidFill>
                <a:effectLst/>
                <a:latin typeface="-apple-system"/>
              </a:rPr>
              <a:t>780609</a:t>
            </a:r>
            <a:r>
              <a:rPr lang="zh-CN" altLang="en-US" sz="1800" b="0" i="0" dirty="0">
                <a:solidFill>
                  <a:srgbClr val="FF0000"/>
                </a:solidFill>
                <a:effectLst/>
                <a:latin typeface="-apple-system"/>
              </a:rPr>
              <a:t>”</a:t>
            </a:r>
            <a:r>
              <a:rPr lang="zh-CN" altLang="en-US" sz="1800" b="0" i="0" dirty="0">
                <a:effectLst/>
                <a:latin typeface="-apple-system"/>
              </a:rPr>
              <a:t>）中，由于原本</a:t>
            </a:r>
            <a:r>
              <a:rPr lang="en-US" altLang="zh-CN" sz="1800" b="0" i="0" dirty="0" err="1">
                <a:effectLst/>
                <a:latin typeface="-apple-system"/>
              </a:rPr>
              <a:t>ResNet</a:t>
            </a:r>
            <a:r>
              <a:rPr lang="zh-CN" altLang="en-US" sz="1800" b="0" i="0" dirty="0">
                <a:effectLst/>
                <a:latin typeface="-apple-system"/>
              </a:rPr>
              <a:t>上识别精度就已经为</a:t>
            </a:r>
            <a:r>
              <a:rPr lang="en-US" altLang="zh-CN" sz="1800" b="0" i="0" dirty="0">
                <a:effectLst/>
                <a:latin typeface="-apple-system"/>
              </a:rPr>
              <a:t>0 </a:t>
            </a:r>
            <a:r>
              <a:rPr lang="zh-CN" altLang="en-US" sz="1800" b="0" i="0" dirty="0">
                <a:effectLst/>
                <a:latin typeface="-apple-system"/>
              </a:rPr>
              <a:t>，即使使用了域适应方法，也完全导致这一类无法识别。</a:t>
            </a:r>
            <a:endParaRPr lang="en-US" altLang="zh-CN" sz="1800" b="0" i="0" dirty="0">
              <a:effectLst/>
              <a:latin typeface="-apple-system"/>
            </a:endParaRPr>
          </a:p>
          <a:p>
            <a:pPr>
              <a:lnSpc>
                <a:spcPct val="150000"/>
              </a:lnSpc>
            </a:pPr>
            <a:r>
              <a:rPr lang="zh-CN" altLang="en-US" dirty="0"/>
              <a:t>之后计划：</a:t>
            </a:r>
            <a:r>
              <a:rPr lang="en-US" altLang="zh-CN" dirty="0"/>
              <a:t>1. </a:t>
            </a:r>
            <a:r>
              <a:rPr lang="zh-CN" altLang="en-US" dirty="0"/>
              <a:t>尝试其他的多种无监督域适应方法；</a:t>
            </a:r>
            <a:endParaRPr lang="en-US" altLang="zh-CN" dirty="0"/>
          </a:p>
          <a:p>
            <a:pPr>
              <a:lnSpc>
                <a:spcPct val="150000"/>
              </a:lnSpc>
            </a:pPr>
            <a:r>
              <a:rPr lang="en-US" altLang="zh-CN" dirty="0"/>
              <a:t>	    2. </a:t>
            </a:r>
            <a:r>
              <a:rPr lang="zh-CN" altLang="en-US" dirty="0"/>
              <a:t>在十所内的信号数据后将这种方法运用在十所的更多数据上面看结果。</a:t>
            </a:r>
          </a:p>
        </p:txBody>
      </p:sp>
    </p:spTree>
    <p:extLst>
      <p:ext uri="{BB962C8B-B14F-4D97-AF65-F5344CB8AC3E}">
        <p14:creationId xmlns:p14="http://schemas.microsoft.com/office/powerpoint/2010/main" val="2326871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804</Words>
  <Application>Microsoft Office PowerPoint</Application>
  <PresentationFormat>宽屏</PresentationFormat>
  <Paragraphs>31</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-apple-system</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周 思成</dc:creator>
  <cp:lastModifiedBy>周 思成</cp:lastModifiedBy>
  <cp:revision>1</cp:revision>
  <dcterms:created xsi:type="dcterms:W3CDTF">2021-08-29T10:42:45Z</dcterms:created>
  <dcterms:modified xsi:type="dcterms:W3CDTF">2021-08-29T11:55:32Z</dcterms:modified>
</cp:coreProperties>
</file>