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311" r:id="rId3"/>
    <p:sldId id="259" r:id="rId4"/>
    <p:sldId id="258" r:id="rId5"/>
    <p:sldId id="262" r:id="rId6"/>
    <p:sldId id="263" r:id="rId7"/>
    <p:sldId id="305" r:id="rId8"/>
    <p:sldId id="306" r:id="rId9"/>
    <p:sldId id="309" r:id="rId10"/>
    <p:sldId id="308" r:id="rId11"/>
    <p:sldId id="310" r:id="rId12"/>
    <p:sldId id="266" r:id="rId13"/>
    <p:sldId id="265" r:id="rId14"/>
    <p:sldId id="276" r:id="rId15"/>
    <p:sldId id="312" r:id="rId16"/>
    <p:sldId id="279" r:id="rId17"/>
  </p:sldIdLst>
  <p:sldSz cx="9144000" cy="5143500" type="screen16x9"/>
  <p:notesSz cx="6858000" cy="9144000"/>
  <p:embeddedFontLst>
    <p:embeddedFont>
      <p:font typeface="Anton" pitchFamily="2" charset="0"/>
      <p:regular r:id="rId19"/>
    </p:embeddedFont>
    <p:embeddedFont>
      <p:font typeface="Bahnschrift SemiLight SemiConde" panose="020B0502040204020203" pitchFamily="34" charset="0"/>
      <p:regular r:id="rId20"/>
    </p:embeddedFont>
    <p:embeddedFont>
      <p:font typeface="Lato" panose="020F0502020204030203"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Staatliches" pitchFamily="2" charset="0"/>
      <p:regular r:id="rId29"/>
    </p:embeddedFont>
    <p:embeddedFont>
      <p:font typeface="Work Sans"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 Rehman" initials="AR" lastIdx="3" clrIdx="0">
    <p:extLst>
      <p:ext uri="{19B8F6BF-5375-455C-9EA6-DF929625EA0E}">
        <p15:presenceInfo xmlns:p15="http://schemas.microsoft.com/office/powerpoint/2012/main" userId="3f1ba7d87a8df3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C256"/>
    <a:srgbClr val="FFFF00"/>
    <a:srgbClr val="FFCC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DFD7B-7151-4D1A-9677-E6C41AA44A34}">
  <a:tblStyle styleId="{F0EDFD7B-7151-4D1A-9677-E6C41AA44A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17" autoAdjust="0"/>
    <p:restoredTop sz="94660"/>
  </p:normalViewPr>
  <p:slideViewPr>
    <p:cSldViewPr snapToGrid="0">
      <p:cViewPr varScale="1">
        <p:scale>
          <a:sx n="104" d="100"/>
          <a:sy n="104" d="100"/>
        </p:scale>
        <p:origin x="102" y="7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986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2049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36b057bf4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36b057bf4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6b057bf4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6b057bf4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9_1_1_1">
    <p:spTree>
      <p:nvGrpSpPr>
        <p:cNvPr id="1" name="Shape 116"/>
        <p:cNvGrpSpPr/>
        <p:nvPr/>
      </p:nvGrpSpPr>
      <p:grpSpPr>
        <a:xfrm>
          <a:off x="0" y="0"/>
          <a:ext cx="0" cy="0"/>
          <a:chOff x="0" y="0"/>
          <a:chExt cx="0" cy="0"/>
        </a:xfrm>
      </p:grpSpPr>
      <p:pic>
        <p:nvPicPr>
          <p:cNvPr id="117" name="Google Shape;117;p2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18" name="Google Shape;118;p22"/>
          <p:cNvSpPr/>
          <p:nvPr/>
        </p:nvSpPr>
        <p:spPr>
          <a:xfrm>
            <a:off x="5831400" y="1178050"/>
            <a:ext cx="2592600" cy="342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2"/>
          <p:cNvSpPr txBox="1">
            <a:spLocks noGrp="1"/>
          </p:cNvSpPr>
          <p:nvPr>
            <p:ph type="title"/>
          </p:nvPr>
        </p:nvSpPr>
        <p:spPr>
          <a:xfrm>
            <a:off x="5923200" y="1293362"/>
            <a:ext cx="2500800" cy="612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20" name="Google Shape;120;p22"/>
          <p:cNvSpPr txBox="1">
            <a:spLocks noGrp="1"/>
          </p:cNvSpPr>
          <p:nvPr>
            <p:ph type="subTitle" idx="1"/>
          </p:nvPr>
        </p:nvSpPr>
        <p:spPr>
          <a:xfrm>
            <a:off x="5923200" y="2164674"/>
            <a:ext cx="2500800" cy="22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9_1_1_2">
    <p:spTree>
      <p:nvGrpSpPr>
        <p:cNvPr id="1" name="Shape 121"/>
        <p:cNvGrpSpPr/>
        <p:nvPr/>
      </p:nvGrpSpPr>
      <p:grpSpPr>
        <a:xfrm>
          <a:off x="0" y="0"/>
          <a:ext cx="0" cy="0"/>
          <a:chOff x="0" y="0"/>
          <a:chExt cx="0" cy="0"/>
        </a:xfrm>
      </p:grpSpPr>
      <p:pic>
        <p:nvPicPr>
          <p:cNvPr id="122" name="Google Shape;122;p23"/>
          <p:cNvPicPr preferRelativeResize="0"/>
          <p:nvPr/>
        </p:nvPicPr>
        <p:blipFill>
          <a:blip r:embed="rId2">
            <a:alphaModFix/>
          </a:blip>
          <a:stretch>
            <a:fillRect/>
          </a:stretch>
        </p:blipFill>
        <p:spPr>
          <a:xfrm>
            <a:off x="6900" y="0"/>
            <a:ext cx="9144000" cy="5143500"/>
          </a:xfrm>
          <a:prstGeom prst="rect">
            <a:avLst/>
          </a:prstGeom>
          <a:noFill/>
          <a:ln>
            <a:noFill/>
          </a:ln>
        </p:spPr>
      </p:pic>
      <p:sp>
        <p:nvSpPr>
          <p:cNvPr id="123" name="Google Shape;123;p23"/>
          <p:cNvSpPr/>
          <p:nvPr/>
        </p:nvSpPr>
        <p:spPr>
          <a:xfrm>
            <a:off x="713100" y="1178050"/>
            <a:ext cx="2592600" cy="342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3"/>
          <p:cNvSpPr txBox="1">
            <a:spLocks noGrp="1"/>
          </p:cNvSpPr>
          <p:nvPr>
            <p:ph type="title"/>
          </p:nvPr>
        </p:nvSpPr>
        <p:spPr>
          <a:xfrm>
            <a:off x="746850" y="1249538"/>
            <a:ext cx="2437800" cy="653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25" name="Google Shape;125;p23"/>
          <p:cNvSpPr txBox="1">
            <a:spLocks noGrp="1"/>
          </p:cNvSpPr>
          <p:nvPr>
            <p:ph type="subTitle" idx="1"/>
          </p:nvPr>
        </p:nvSpPr>
        <p:spPr>
          <a:xfrm>
            <a:off x="746850" y="2158513"/>
            <a:ext cx="2437800" cy="228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pic>
        <p:nvPicPr>
          <p:cNvPr id="43" name="Google Shape;43;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44" name="Google Shape;44;p8"/>
          <p:cNvSpPr/>
          <p:nvPr/>
        </p:nvSpPr>
        <p:spPr>
          <a:xfrm>
            <a:off x="1080650" y="2023725"/>
            <a:ext cx="6982800" cy="1581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8"/>
          <p:cNvSpPr txBox="1">
            <a:spLocks noGrp="1"/>
          </p:cNvSpPr>
          <p:nvPr>
            <p:ph type="title"/>
          </p:nvPr>
        </p:nvSpPr>
        <p:spPr>
          <a:xfrm>
            <a:off x="1214600" y="1666800"/>
            <a:ext cx="6714900" cy="189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flipH="1">
            <a:off x="50" y="0"/>
            <a:ext cx="9144000" cy="5143500"/>
          </a:xfrm>
          <a:prstGeom prst="rect">
            <a:avLst/>
          </a:prstGeom>
          <a:noFill/>
          <a:ln>
            <a:noFill/>
          </a:ln>
        </p:spPr>
      </p:pic>
      <p:sp>
        <p:nvSpPr>
          <p:cNvPr id="62" name="Google Shape;62;p13"/>
          <p:cNvSpPr/>
          <p:nvPr/>
        </p:nvSpPr>
        <p:spPr>
          <a:xfrm>
            <a:off x="710100" y="1276925"/>
            <a:ext cx="7717800" cy="32292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3"/>
          <p:cNvSpPr txBox="1">
            <a:spLocks noGrp="1"/>
          </p:cNvSpPr>
          <p:nvPr>
            <p:ph type="title"/>
          </p:nvPr>
        </p:nvSpPr>
        <p:spPr>
          <a:xfrm>
            <a:off x="713150" y="540000"/>
            <a:ext cx="77178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4" name="Google Shape;64;p13"/>
          <p:cNvSpPr txBox="1">
            <a:spLocks noGrp="1"/>
          </p:cNvSpPr>
          <p:nvPr>
            <p:ph type="subTitle" idx="1"/>
          </p:nvPr>
        </p:nvSpPr>
        <p:spPr>
          <a:xfrm>
            <a:off x="908374" y="225113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3"/>
          <p:cNvSpPr txBox="1">
            <a:spLocks noGrp="1"/>
          </p:cNvSpPr>
          <p:nvPr>
            <p:ph type="title" idx="2" hasCustomPrompt="1"/>
          </p:nvPr>
        </p:nvSpPr>
        <p:spPr>
          <a:xfrm>
            <a:off x="1720375"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6" name="Google Shape;66;p13"/>
          <p:cNvSpPr txBox="1">
            <a:spLocks noGrp="1"/>
          </p:cNvSpPr>
          <p:nvPr>
            <p:ph type="subTitle" idx="3"/>
          </p:nvPr>
        </p:nvSpPr>
        <p:spPr>
          <a:xfrm>
            <a:off x="3377302" y="2251142"/>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4" hasCustomPrompt="1"/>
          </p:nvPr>
        </p:nvSpPr>
        <p:spPr>
          <a:xfrm>
            <a:off x="4189283" y="158231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a:spLocks noGrp="1"/>
          </p:cNvSpPr>
          <p:nvPr>
            <p:ph type="subTitle" idx="5"/>
          </p:nvPr>
        </p:nvSpPr>
        <p:spPr>
          <a:xfrm>
            <a:off x="5849564" y="2251167"/>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title" idx="6" hasCustomPrompt="1"/>
          </p:nvPr>
        </p:nvSpPr>
        <p:spPr>
          <a:xfrm>
            <a:off x="6661552"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 name="Google Shape;70;p13"/>
          <p:cNvSpPr txBox="1">
            <a:spLocks noGrp="1"/>
          </p:cNvSpPr>
          <p:nvPr>
            <p:ph type="subTitle" idx="7"/>
          </p:nvPr>
        </p:nvSpPr>
        <p:spPr>
          <a:xfrm>
            <a:off x="906550" y="3736050"/>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3"/>
          <p:cNvSpPr txBox="1">
            <a:spLocks noGrp="1"/>
          </p:cNvSpPr>
          <p:nvPr>
            <p:ph type="title" idx="8" hasCustomPrompt="1"/>
          </p:nvPr>
        </p:nvSpPr>
        <p:spPr>
          <a:xfrm>
            <a:off x="1718550" y="3067257"/>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3"/>
          <p:cNvSpPr txBox="1">
            <a:spLocks noGrp="1"/>
          </p:cNvSpPr>
          <p:nvPr>
            <p:ph type="subTitle" idx="14"/>
          </p:nvPr>
        </p:nvSpPr>
        <p:spPr>
          <a:xfrm>
            <a:off x="5849717" y="1964069"/>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subTitle" idx="15"/>
          </p:nvPr>
        </p:nvSpPr>
        <p:spPr>
          <a:xfrm>
            <a:off x="906664" y="344895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3"/>
          <p:cNvSpPr txBox="1">
            <a:spLocks noGrp="1"/>
          </p:cNvSpPr>
          <p:nvPr>
            <p:ph type="subTitle" idx="16"/>
          </p:nvPr>
        </p:nvSpPr>
        <p:spPr>
          <a:xfrm>
            <a:off x="3375527" y="3736098"/>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13"/>
          <p:cNvSpPr txBox="1">
            <a:spLocks noGrp="1"/>
          </p:cNvSpPr>
          <p:nvPr>
            <p:ph type="title" idx="17" hasCustomPrompt="1"/>
          </p:nvPr>
        </p:nvSpPr>
        <p:spPr>
          <a:xfrm>
            <a:off x="4187500" y="3067274"/>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8" name="Google Shape;78;p13"/>
          <p:cNvSpPr txBox="1">
            <a:spLocks noGrp="1"/>
          </p:cNvSpPr>
          <p:nvPr>
            <p:ph type="subTitle" idx="18"/>
          </p:nvPr>
        </p:nvSpPr>
        <p:spPr>
          <a:xfrm>
            <a:off x="5847789" y="373612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 name="Google Shape;79;p13"/>
          <p:cNvSpPr txBox="1">
            <a:spLocks noGrp="1"/>
          </p:cNvSpPr>
          <p:nvPr>
            <p:ph type="title" idx="19" hasCustomPrompt="1"/>
          </p:nvPr>
        </p:nvSpPr>
        <p:spPr>
          <a:xfrm>
            <a:off x="6659775" y="306730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a:spLocks noGrp="1"/>
          </p:cNvSpPr>
          <p:nvPr>
            <p:ph type="subTitle" idx="20"/>
          </p:nvPr>
        </p:nvSpPr>
        <p:spPr>
          <a:xfrm>
            <a:off x="3375477" y="344900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subTitle" idx="21"/>
          </p:nvPr>
        </p:nvSpPr>
        <p:spPr>
          <a:xfrm>
            <a:off x="5847942" y="3449026"/>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84" name="Google Shape;84;p14"/>
          <p:cNvSpPr/>
          <p:nvPr/>
        </p:nvSpPr>
        <p:spPr>
          <a:xfrm rot="10800000">
            <a:off x="710325" y="1180250"/>
            <a:ext cx="7723200" cy="3036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4"/>
          <p:cNvSpPr txBox="1">
            <a:spLocks noGrp="1"/>
          </p:cNvSpPr>
          <p:nvPr>
            <p:ph type="title"/>
          </p:nvPr>
        </p:nvSpPr>
        <p:spPr>
          <a:xfrm>
            <a:off x="1582500" y="3657399"/>
            <a:ext cx="5979000" cy="280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18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6" name="Google Shape;86;p14"/>
          <p:cNvSpPr txBox="1">
            <a:spLocks noGrp="1"/>
          </p:cNvSpPr>
          <p:nvPr>
            <p:ph type="subTitle" idx="1"/>
          </p:nvPr>
        </p:nvSpPr>
        <p:spPr>
          <a:xfrm>
            <a:off x="1582575" y="1288924"/>
            <a:ext cx="5979000" cy="19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89" name="Google Shape;89;p15"/>
          <p:cNvSpPr/>
          <p:nvPr/>
        </p:nvSpPr>
        <p:spPr>
          <a:xfrm>
            <a:off x="713150" y="1312550"/>
            <a:ext cx="7717800" cy="32907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rot="10800000" flipH="1">
            <a:off x="1840750" y="1545725"/>
            <a:ext cx="5448300" cy="22290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0"/>
          <p:cNvSpPr txBox="1">
            <a:spLocks noGrp="1"/>
          </p:cNvSpPr>
          <p:nvPr>
            <p:ph type="title"/>
          </p:nvPr>
        </p:nvSpPr>
        <p:spPr>
          <a:xfrm>
            <a:off x="2195624" y="1734150"/>
            <a:ext cx="4752900" cy="551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10" name="Google Shape;110;p20"/>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9_1_1">
    <p:spTree>
      <p:nvGrpSpPr>
        <p:cNvPr id="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rot="10800000" flipH="1">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1"/>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15" name="Google Shape;115;p21"/>
          <p:cNvSpPr txBox="1">
            <a:spLocks noGrp="1"/>
          </p:cNvSpPr>
          <p:nvPr>
            <p:ph type="subTitle" idx="1"/>
          </p:nvPr>
        </p:nvSpPr>
        <p:spPr>
          <a:xfrm>
            <a:off x="3709925" y="2360009"/>
            <a:ext cx="4611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59" r:id="rId5"/>
    <p:sldLayoutId id="2147483660" r:id="rId6"/>
    <p:sldLayoutId id="2147483661" r:id="rId7"/>
    <p:sldLayoutId id="2147483666" r:id="rId8"/>
    <p:sldLayoutId id="2147483667" r:id="rId9"/>
    <p:sldLayoutId id="2147483668" r:id="rId10"/>
    <p:sldLayoutId id="2147483669"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1218125" y="1854676"/>
            <a:ext cx="6707700" cy="13312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HackFEST</a:t>
            </a:r>
            <a:endParaRPr dirty="0">
              <a:solidFill>
                <a:schemeClr val="lt1"/>
              </a:solidFill>
            </a:endParaRPr>
          </a:p>
        </p:txBody>
      </p:sp>
      <p:pic>
        <p:nvPicPr>
          <p:cNvPr id="7" name="Picture 6">
            <a:extLst>
              <a:ext uri="{FF2B5EF4-FFF2-40B4-BE49-F238E27FC236}">
                <a16:creationId xmlns:a16="http://schemas.microsoft.com/office/drawing/2014/main" id="{38504D70-C3F1-4229-A6A1-513A2BB228B4}"/>
              </a:ext>
            </a:extLst>
          </p:cNvPr>
          <p:cNvPicPr>
            <a:picLocks noChangeAspect="1"/>
          </p:cNvPicPr>
          <p:nvPr/>
        </p:nvPicPr>
        <p:blipFill>
          <a:blip r:embed="rId3"/>
          <a:stretch>
            <a:fillRect/>
          </a:stretch>
        </p:blipFill>
        <p:spPr>
          <a:xfrm>
            <a:off x="111692" y="147352"/>
            <a:ext cx="1036466" cy="735839"/>
          </a:xfrm>
          <a:prstGeom prst="rect">
            <a:avLst/>
          </a:prstGeom>
        </p:spPr>
      </p:pic>
      <p:pic>
        <p:nvPicPr>
          <p:cNvPr id="9" name="Picture 8">
            <a:extLst>
              <a:ext uri="{FF2B5EF4-FFF2-40B4-BE49-F238E27FC236}">
                <a16:creationId xmlns:a16="http://schemas.microsoft.com/office/drawing/2014/main" id="{38D1849D-70D1-8EDF-2568-2C3706D7E545}"/>
              </a:ext>
            </a:extLst>
          </p:cNvPr>
          <p:cNvPicPr>
            <a:picLocks noChangeAspect="1"/>
          </p:cNvPicPr>
          <p:nvPr/>
        </p:nvPicPr>
        <p:blipFill>
          <a:blip r:embed="rId4"/>
          <a:stretch>
            <a:fillRect/>
          </a:stretch>
        </p:blipFill>
        <p:spPr>
          <a:xfrm>
            <a:off x="7925825" y="16564"/>
            <a:ext cx="901835" cy="849680"/>
          </a:xfrm>
          <a:prstGeom prst="rect">
            <a:avLst/>
          </a:prstGeom>
        </p:spPr>
      </p:pic>
      <p:sp>
        <p:nvSpPr>
          <p:cNvPr id="12" name="TextBox 11">
            <a:extLst>
              <a:ext uri="{FF2B5EF4-FFF2-40B4-BE49-F238E27FC236}">
                <a16:creationId xmlns:a16="http://schemas.microsoft.com/office/drawing/2014/main" id="{1BE558F7-5877-CC96-2B9A-B0FD80F38E29}"/>
              </a:ext>
            </a:extLst>
          </p:cNvPr>
          <p:cNvSpPr txBox="1"/>
          <p:nvPr/>
        </p:nvSpPr>
        <p:spPr>
          <a:xfrm>
            <a:off x="5126567" y="3592476"/>
            <a:ext cx="3250175" cy="581890"/>
          </a:xfrm>
          <a:prstGeom prst="rect">
            <a:avLst/>
          </a:prstGeom>
          <a:noFill/>
        </p:spPr>
        <p:txBody>
          <a:bodyPr wrap="square" rtlCol="0">
            <a:spAutoFit/>
          </a:bodyPr>
          <a:lstStyle/>
          <a:p>
            <a:r>
              <a:rPr lang="en-US" sz="3200" b="1" dirty="0">
                <a:solidFill>
                  <a:srgbClr val="E8C256"/>
                </a:solidFill>
                <a:latin typeface="Bahnschrift SemiLight SemiConde" panose="020B0502040204020203" pitchFamily="34" charset="0"/>
              </a:rPr>
              <a:t>Team WEDNESDAY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B4D5-29F6-8139-D466-D138727F0002}"/>
              </a:ext>
            </a:extLst>
          </p:cNvPr>
          <p:cNvSpPr>
            <a:spLocks noGrp="1"/>
          </p:cNvSpPr>
          <p:nvPr>
            <p:ph type="title"/>
          </p:nvPr>
        </p:nvSpPr>
        <p:spPr>
          <a:xfrm>
            <a:off x="720000" y="733792"/>
            <a:ext cx="7704000" cy="477600"/>
          </a:xfrm>
        </p:spPr>
        <p:txBody>
          <a:bodyPr/>
          <a:lstStyle/>
          <a:p>
            <a:pPr algn="l"/>
            <a:r>
              <a:rPr lang="en-US" dirty="0"/>
              <a:t>Implementation</a:t>
            </a:r>
          </a:p>
        </p:txBody>
      </p:sp>
      <p:sp>
        <p:nvSpPr>
          <p:cNvPr id="3" name="TextBox 2">
            <a:extLst>
              <a:ext uri="{FF2B5EF4-FFF2-40B4-BE49-F238E27FC236}">
                <a16:creationId xmlns:a16="http://schemas.microsoft.com/office/drawing/2014/main" id="{36AD658F-7A56-F76D-116D-A144AD410860}"/>
              </a:ext>
            </a:extLst>
          </p:cNvPr>
          <p:cNvSpPr txBox="1"/>
          <p:nvPr/>
        </p:nvSpPr>
        <p:spPr>
          <a:xfrm>
            <a:off x="909782" y="1616363"/>
            <a:ext cx="7324436" cy="2554545"/>
          </a:xfrm>
          <a:prstGeom prst="rect">
            <a:avLst/>
          </a:prstGeom>
          <a:noFill/>
        </p:spPr>
        <p:txBody>
          <a:bodyPr wrap="square" rtlCol="0">
            <a:spAutoFit/>
          </a:bodyPr>
          <a:lstStyle/>
          <a:p>
            <a:r>
              <a:rPr lang="en-US" sz="1600" dirty="0">
                <a:solidFill>
                  <a:schemeClr val="accent3"/>
                </a:solidFill>
                <a:latin typeface="Work Sans" pitchFamily="2" charset="0"/>
              </a:rPr>
              <a:t>Implementing Logistic Regression in Python. Python is a popular programming language for data science and machine learning, and has many libraries and tools for implementing logistic regression models. One such library is scikit-learn, which provides a simple and intuitive interface for building and training logistic regression models . </a:t>
            </a:r>
          </a:p>
          <a:p>
            <a:r>
              <a:rPr lang="en-US" sz="1600" dirty="0">
                <a:solidFill>
                  <a:schemeClr val="accent3"/>
                </a:solidFill>
                <a:latin typeface="Work Sans" pitchFamily="2" charset="0"/>
              </a:rPr>
              <a:t>To implement logistic regression in Python, we first need to preprocess our data by cleaning and transforming it into a format suitable for modeling. We can then use scikit-learn to split the data into training and testing sets, fit the logistic regression model to the training set, and evaluate its performance on the testing set.</a:t>
            </a:r>
          </a:p>
        </p:txBody>
      </p:sp>
    </p:spTree>
    <p:extLst>
      <p:ext uri="{BB962C8B-B14F-4D97-AF65-F5344CB8AC3E}">
        <p14:creationId xmlns:p14="http://schemas.microsoft.com/office/powerpoint/2010/main" val="402593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EE0C-FD2A-847E-0D54-DD87B0F15D0C}"/>
              </a:ext>
            </a:extLst>
          </p:cNvPr>
          <p:cNvSpPr>
            <a:spLocks noGrp="1"/>
          </p:cNvSpPr>
          <p:nvPr>
            <p:ph type="title"/>
          </p:nvPr>
        </p:nvSpPr>
        <p:spPr>
          <a:xfrm>
            <a:off x="720000" y="706255"/>
            <a:ext cx="7704000" cy="429981"/>
          </a:xfrm>
        </p:spPr>
        <p:txBody>
          <a:bodyPr/>
          <a:lstStyle/>
          <a:p>
            <a:pPr algn="l"/>
            <a:r>
              <a:rPr lang="en-US" dirty="0"/>
              <a:t>Tips for code anomaly detection</a:t>
            </a:r>
          </a:p>
        </p:txBody>
      </p:sp>
      <p:sp>
        <p:nvSpPr>
          <p:cNvPr id="3" name="TextBox 2">
            <a:extLst>
              <a:ext uri="{FF2B5EF4-FFF2-40B4-BE49-F238E27FC236}">
                <a16:creationId xmlns:a16="http://schemas.microsoft.com/office/drawing/2014/main" id="{E750AF62-3747-4660-B969-152C59AFB1A1}"/>
              </a:ext>
            </a:extLst>
          </p:cNvPr>
          <p:cNvSpPr txBox="1"/>
          <p:nvPr/>
        </p:nvSpPr>
        <p:spPr>
          <a:xfrm>
            <a:off x="905165" y="1487055"/>
            <a:ext cx="7075054" cy="3046988"/>
          </a:xfrm>
          <a:prstGeom prst="rect">
            <a:avLst/>
          </a:prstGeom>
          <a:noFill/>
        </p:spPr>
        <p:txBody>
          <a:bodyPr wrap="square" rtlCol="0">
            <a:spAutoFit/>
          </a:bodyPr>
          <a:lstStyle/>
          <a:p>
            <a:r>
              <a:rPr lang="en-US" sz="1600" dirty="0">
                <a:solidFill>
                  <a:schemeClr val="accent3"/>
                </a:solidFill>
                <a:latin typeface="Work Sans" pitchFamily="2" charset="0"/>
              </a:rPr>
              <a:t>Practical Tips for Code Anomaly Detection While logistic regression is a powerful tool for code anomaly detection, there are some practical considerations to keep in mind when applying it in real-world scenarios. For example, it's important to choose relevant features that capture the essence of the code being analyzed, and to carefully tune the hyperparameters of the model to achieve optimal performance .It's also important to consider the trade-off between false positives and false negatives, and to balance the sensitivity and specificity of the model according to the specific needs of the application. Finally, it's important to continually monitor and update the model as new data becomes available, to ensure that it remains accurate and effective over time.</a:t>
            </a:r>
          </a:p>
        </p:txBody>
      </p:sp>
    </p:spTree>
    <p:extLst>
      <p:ext uri="{BB962C8B-B14F-4D97-AF65-F5344CB8AC3E}">
        <p14:creationId xmlns:p14="http://schemas.microsoft.com/office/powerpoint/2010/main" val="175984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720002" y="1156627"/>
            <a:ext cx="2437800" cy="6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advantages</a:t>
            </a:r>
            <a:endParaRPr dirty="0"/>
          </a:p>
        </p:txBody>
      </p:sp>
      <p:sp>
        <p:nvSpPr>
          <p:cNvPr id="339" name="Google Shape;339;p46"/>
          <p:cNvSpPr txBox="1">
            <a:spLocks noGrp="1"/>
          </p:cNvSpPr>
          <p:nvPr>
            <p:ph type="subTitle" idx="1"/>
          </p:nvPr>
        </p:nvSpPr>
        <p:spPr>
          <a:xfrm>
            <a:off x="746849" y="2158513"/>
            <a:ext cx="2836860" cy="228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Automated KPI </a:t>
            </a:r>
          </a:p>
          <a:p>
            <a:pPr marL="285750" lvl="0" indent="-285750" algn="l" rtl="0">
              <a:spcBef>
                <a:spcPts val="0"/>
              </a:spcBef>
              <a:spcAft>
                <a:spcPts val="0"/>
              </a:spcAft>
              <a:buFont typeface="Arial" panose="020B0604020202020204" pitchFamily="34" charset="0"/>
              <a:buChar char="•"/>
            </a:pPr>
            <a:r>
              <a:rPr lang="en-US" dirty="0"/>
              <a:t>Prevention of security breaches and threats</a:t>
            </a:r>
          </a:p>
          <a:p>
            <a:pPr marL="285750" lvl="0" indent="-285750" algn="l" rtl="0">
              <a:spcBef>
                <a:spcPts val="0"/>
              </a:spcBef>
              <a:spcAft>
                <a:spcPts val="0"/>
              </a:spcAft>
              <a:buFont typeface="Arial" panose="020B0604020202020204" pitchFamily="34" charset="0"/>
              <a:buChar char="•"/>
            </a:pPr>
            <a:r>
              <a:rPr lang="en-US" dirty="0"/>
              <a:t>Discovery of hidden performance opportuninties </a:t>
            </a:r>
          </a:p>
          <a:p>
            <a:pPr marL="285750" lvl="0" indent="-285750" algn="l" rtl="0">
              <a:spcBef>
                <a:spcPts val="0"/>
              </a:spcBef>
              <a:spcAft>
                <a:spcPts val="0"/>
              </a:spcAft>
              <a:buFont typeface="Arial" panose="020B0604020202020204" pitchFamily="34" charset="0"/>
              <a:buChar char="•"/>
            </a:pPr>
            <a:r>
              <a:rPr lang="en-US" dirty="0"/>
              <a:t>Faster results</a:t>
            </a:r>
          </a:p>
        </p:txBody>
      </p:sp>
      <p:pic>
        <p:nvPicPr>
          <p:cNvPr id="340" name="Google Shape;340;p46"/>
          <p:cNvPicPr preferRelativeResize="0"/>
          <p:nvPr/>
        </p:nvPicPr>
        <p:blipFill>
          <a:blip r:embed="rId3">
            <a:alphaModFix/>
          </a:blip>
          <a:stretch>
            <a:fillRect/>
          </a:stretch>
        </p:blipFill>
        <p:spPr>
          <a:xfrm>
            <a:off x="3379700" y="546813"/>
            <a:ext cx="5044298" cy="3365492"/>
          </a:xfrm>
          <a:prstGeom prst="rect">
            <a:avLst/>
          </a:prstGeom>
          <a:noFill/>
          <a:ln>
            <a:noFill/>
          </a:ln>
        </p:spPr>
      </p:pic>
      <p:sp>
        <p:nvSpPr>
          <p:cNvPr id="342" name="Google Shape;342;p46"/>
          <p:cNvSpPr/>
          <p:nvPr/>
        </p:nvSpPr>
        <p:spPr>
          <a:xfrm>
            <a:off x="746850" y="1810327"/>
            <a:ext cx="1830095" cy="121167"/>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txBox="1">
            <a:spLocks noGrp="1"/>
          </p:cNvSpPr>
          <p:nvPr>
            <p:ph type="title"/>
          </p:nvPr>
        </p:nvSpPr>
        <p:spPr>
          <a:xfrm>
            <a:off x="5923200" y="1293362"/>
            <a:ext cx="2500800" cy="61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disadvantage</a:t>
            </a:r>
            <a:endParaRPr dirty="0"/>
          </a:p>
        </p:txBody>
      </p:sp>
      <p:pic>
        <p:nvPicPr>
          <p:cNvPr id="329" name="Google Shape;329;p45"/>
          <p:cNvPicPr preferRelativeResize="0"/>
          <p:nvPr/>
        </p:nvPicPr>
        <p:blipFill>
          <a:blip r:embed="rId3">
            <a:alphaModFix/>
          </a:blip>
          <a:stretch>
            <a:fillRect/>
          </a:stretch>
        </p:blipFill>
        <p:spPr>
          <a:xfrm>
            <a:off x="683800" y="540000"/>
            <a:ext cx="5044301" cy="3361554"/>
          </a:xfrm>
          <a:prstGeom prst="rect">
            <a:avLst/>
          </a:prstGeom>
          <a:noFill/>
          <a:ln>
            <a:noFill/>
          </a:ln>
        </p:spPr>
      </p:pic>
      <p:sp>
        <p:nvSpPr>
          <p:cNvPr id="330" name="Google Shape;330;p45"/>
          <p:cNvSpPr txBox="1">
            <a:spLocks noGrp="1"/>
          </p:cNvSpPr>
          <p:nvPr>
            <p:ph type="subTitle" idx="1"/>
          </p:nvPr>
        </p:nvSpPr>
        <p:spPr>
          <a:xfrm>
            <a:off x="5830836" y="2158943"/>
            <a:ext cx="2500800" cy="7204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High false alarm rats .</a:t>
            </a:r>
            <a:endParaRPr dirty="0"/>
          </a:p>
        </p:txBody>
      </p:sp>
      <p:grpSp>
        <p:nvGrpSpPr>
          <p:cNvPr id="331" name="Google Shape;331;p45"/>
          <p:cNvGrpSpPr/>
          <p:nvPr/>
        </p:nvGrpSpPr>
        <p:grpSpPr>
          <a:xfrm flipV="1">
            <a:off x="6021875" y="1906262"/>
            <a:ext cx="1875216" cy="69500"/>
            <a:chOff x="7346700" y="3106700"/>
            <a:chExt cx="579125" cy="114300"/>
          </a:xfrm>
        </p:grpSpPr>
        <p:sp>
          <p:nvSpPr>
            <p:cNvPr id="332" name="Google Shape;332;p45"/>
            <p:cNvSpPr/>
            <p:nvPr/>
          </p:nvSpPr>
          <p:spPr>
            <a:xfrm>
              <a:off x="7346700" y="3106700"/>
              <a:ext cx="4047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45"/>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7" name="Title 6">
            <a:extLst>
              <a:ext uri="{FF2B5EF4-FFF2-40B4-BE49-F238E27FC236}">
                <a16:creationId xmlns:a16="http://schemas.microsoft.com/office/drawing/2014/main" id="{DC8038F0-1F4E-8C1C-2DB9-6E9142B232E5}"/>
              </a:ext>
            </a:extLst>
          </p:cNvPr>
          <p:cNvSpPr>
            <a:spLocks noGrp="1"/>
          </p:cNvSpPr>
          <p:nvPr>
            <p:ph type="title"/>
          </p:nvPr>
        </p:nvSpPr>
        <p:spPr>
          <a:xfrm>
            <a:off x="720000" y="1519055"/>
            <a:ext cx="7704000" cy="477600"/>
          </a:xfrm>
        </p:spPr>
        <p:txBody>
          <a:bodyPr/>
          <a:lstStyle/>
          <a:p>
            <a:r>
              <a:rPr lang="en-US" dirty="0"/>
              <a:t>Conclusion</a:t>
            </a:r>
          </a:p>
        </p:txBody>
      </p:sp>
      <p:sp>
        <p:nvSpPr>
          <p:cNvPr id="8" name="TextBox 7">
            <a:extLst>
              <a:ext uri="{FF2B5EF4-FFF2-40B4-BE49-F238E27FC236}">
                <a16:creationId xmlns:a16="http://schemas.microsoft.com/office/drawing/2014/main" id="{5310D5B0-93F1-17AA-1BF7-CDB6DCEF035E}"/>
              </a:ext>
            </a:extLst>
          </p:cNvPr>
          <p:cNvSpPr txBox="1"/>
          <p:nvPr/>
        </p:nvSpPr>
        <p:spPr>
          <a:xfrm>
            <a:off x="1076036" y="2238905"/>
            <a:ext cx="6991928" cy="1815882"/>
          </a:xfrm>
          <a:prstGeom prst="rect">
            <a:avLst/>
          </a:prstGeom>
          <a:noFill/>
        </p:spPr>
        <p:txBody>
          <a:bodyPr wrap="square" rtlCol="0">
            <a:spAutoFit/>
          </a:bodyPr>
          <a:lstStyle/>
          <a:p>
            <a:r>
              <a:rPr lang="en-US" dirty="0">
                <a:solidFill>
                  <a:schemeClr val="accent1"/>
                </a:solidFill>
              </a:rPr>
              <a:t>Code anomaly detection is an essential task in software development, and logistic regression with Python is an effective method for achieving this goal. By using logistic regression, developers can quickly and accurately identify errors and bugs in their code, reducing the time and cost associated with debugging . As software projects continue to grow in size and complexity, the importance of code anomaly detection will only increase. By leveraging the power of logistic regression with Python, developers can stay ahead of the curve and deliver high-quality software that meets the needs of their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2F39-3CC0-6CC5-9C67-91FBE9BFF2EF}"/>
              </a:ext>
            </a:extLst>
          </p:cNvPr>
          <p:cNvSpPr>
            <a:spLocks noGrp="1"/>
          </p:cNvSpPr>
          <p:nvPr>
            <p:ph type="title"/>
          </p:nvPr>
        </p:nvSpPr>
        <p:spPr>
          <a:xfrm>
            <a:off x="720000" y="1650957"/>
            <a:ext cx="7704000" cy="477600"/>
          </a:xfrm>
        </p:spPr>
        <p:txBody>
          <a:bodyPr/>
          <a:lstStyle/>
          <a:p>
            <a:r>
              <a:rPr lang="en-US" dirty="0"/>
              <a:t>result</a:t>
            </a:r>
          </a:p>
        </p:txBody>
      </p:sp>
      <p:sp>
        <p:nvSpPr>
          <p:cNvPr id="3" name="Rectangle 2">
            <a:extLst>
              <a:ext uri="{FF2B5EF4-FFF2-40B4-BE49-F238E27FC236}">
                <a16:creationId xmlns:a16="http://schemas.microsoft.com/office/drawing/2014/main" id="{59B3C07D-E4D2-5722-6446-BB93E397A6A2}"/>
              </a:ext>
            </a:extLst>
          </p:cNvPr>
          <p:cNvSpPr/>
          <p:nvPr/>
        </p:nvSpPr>
        <p:spPr>
          <a:xfrm>
            <a:off x="1587167" y="2350230"/>
            <a:ext cx="6263741" cy="954107"/>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Anomaly detection is done using the python logistic model  with the accuracy  of the 81.65%.</a:t>
            </a:r>
          </a:p>
          <a:p>
            <a:r>
              <a:rPr lang="en-US" dirty="0">
                <a:ln w="0"/>
                <a:solidFill>
                  <a:schemeClr val="tx1"/>
                </a:solidFill>
                <a:effectLst>
                  <a:outerShdw blurRad="38100" dist="19050" dir="2700000" algn="tl" rotWithShape="0">
                    <a:schemeClr val="dk1">
                      <a:alpha val="40000"/>
                    </a:schemeClr>
                  </a:outerShdw>
                </a:effectLst>
              </a:rPr>
              <a:t>A web application is developed using the Django to predict the anomaly by taking certain attributes as the input </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3539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9"/>
          <p:cNvSpPr txBox="1">
            <a:spLocks noGrp="1"/>
          </p:cNvSpPr>
          <p:nvPr>
            <p:ph type="title"/>
          </p:nvPr>
        </p:nvSpPr>
        <p:spPr>
          <a:xfrm>
            <a:off x="1214600" y="1666800"/>
            <a:ext cx="6714900" cy="18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a:t>
            </a:r>
            <a:r>
              <a:rPr lang="en" dirty="0"/>
              <a:t> YOU</a:t>
            </a:r>
            <a:endParaRPr dirty="0">
              <a:solidFill>
                <a:schemeClr val="lt1"/>
              </a:solidFill>
            </a:endParaRPr>
          </a:p>
        </p:txBody>
      </p:sp>
      <p:grpSp>
        <p:nvGrpSpPr>
          <p:cNvPr id="572" name="Google Shape;572;p59"/>
          <p:cNvGrpSpPr/>
          <p:nvPr/>
        </p:nvGrpSpPr>
        <p:grpSpPr>
          <a:xfrm>
            <a:off x="1873000" y="3203800"/>
            <a:ext cx="5375175" cy="114300"/>
            <a:chOff x="2550650" y="3106700"/>
            <a:chExt cx="5375175" cy="114300"/>
          </a:xfrm>
        </p:grpSpPr>
        <p:sp>
          <p:nvSpPr>
            <p:cNvPr id="573" name="Google Shape;573;p59"/>
            <p:cNvSpPr/>
            <p:nvPr/>
          </p:nvSpPr>
          <p:spPr>
            <a:xfrm>
              <a:off x="2550650" y="3106700"/>
              <a:ext cx="52008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59"/>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B22B-D2A1-29F7-FF95-9AF867A47B29}"/>
              </a:ext>
            </a:extLst>
          </p:cNvPr>
          <p:cNvSpPr>
            <a:spLocks noGrp="1"/>
          </p:cNvSpPr>
          <p:nvPr>
            <p:ph type="title"/>
          </p:nvPr>
        </p:nvSpPr>
        <p:spPr/>
        <p:txBody>
          <a:bodyPr/>
          <a:lstStyle/>
          <a:p>
            <a:r>
              <a:rPr lang="en-US" sz="7200" dirty="0"/>
              <a:t>team</a:t>
            </a:r>
          </a:p>
        </p:txBody>
      </p:sp>
      <p:sp>
        <p:nvSpPr>
          <p:cNvPr id="3" name="TextBox 2">
            <a:extLst>
              <a:ext uri="{FF2B5EF4-FFF2-40B4-BE49-F238E27FC236}">
                <a16:creationId xmlns:a16="http://schemas.microsoft.com/office/drawing/2014/main" id="{8B8FB338-BC80-DE09-EC2C-C8B21F454922}"/>
              </a:ext>
            </a:extLst>
          </p:cNvPr>
          <p:cNvSpPr txBox="1"/>
          <p:nvPr/>
        </p:nvSpPr>
        <p:spPr>
          <a:xfrm>
            <a:off x="1283855" y="2207489"/>
            <a:ext cx="6206836" cy="1384995"/>
          </a:xfrm>
          <a:prstGeom prst="rect">
            <a:avLst/>
          </a:prstGeom>
          <a:noFill/>
        </p:spPr>
        <p:txBody>
          <a:bodyPr wrap="square" rtlCol="0">
            <a:spAutoFit/>
          </a:bodyPr>
          <a:lstStyle/>
          <a:p>
            <a:r>
              <a:rPr lang="en-US" sz="2800" dirty="0">
                <a:solidFill>
                  <a:schemeClr val="accent1"/>
                </a:solidFill>
              </a:rPr>
              <a:t>Mohammed Abdur Rahaman</a:t>
            </a:r>
          </a:p>
          <a:p>
            <a:r>
              <a:rPr lang="en-US" sz="2800" dirty="0">
                <a:solidFill>
                  <a:schemeClr val="accent1"/>
                </a:solidFill>
              </a:rPr>
              <a:t>K.Thoyajaksha Kashyap </a:t>
            </a:r>
          </a:p>
          <a:p>
            <a:r>
              <a:rPr lang="en-US" sz="2800" dirty="0">
                <a:solidFill>
                  <a:schemeClr val="accent1"/>
                </a:solidFill>
              </a:rPr>
              <a:t>K. Jesmitha</a:t>
            </a:r>
          </a:p>
        </p:txBody>
      </p:sp>
    </p:spTree>
    <p:extLst>
      <p:ext uri="{BB962C8B-B14F-4D97-AF65-F5344CB8AC3E}">
        <p14:creationId xmlns:p14="http://schemas.microsoft.com/office/powerpoint/2010/main" val="292640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r>
              <a:rPr lang="en" dirty="0">
                <a:solidFill>
                  <a:schemeClr val="accent3"/>
                </a:solidFill>
              </a:rPr>
              <a:t>Problem Statement</a:t>
            </a:r>
            <a:endParaRPr dirty="0">
              <a:solidFill>
                <a:schemeClr val="accent3"/>
              </a:solidFill>
            </a:endParaRPr>
          </a:p>
        </p:txBody>
      </p:sp>
      <p:sp>
        <p:nvSpPr>
          <p:cNvPr id="267" name="Google Shape;267;p39"/>
          <p:cNvSpPr txBox="1">
            <a:spLocks noGrp="1"/>
          </p:cNvSpPr>
          <p:nvPr>
            <p:ph type="subTitle" idx="1"/>
          </p:nvPr>
        </p:nvSpPr>
        <p:spPr>
          <a:xfrm>
            <a:off x="3709925" y="2481032"/>
            <a:ext cx="4611300" cy="1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b="1" dirty="0"/>
              <a:t>Code Anomaly Detection with Python Logistic Regression</a:t>
            </a:r>
            <a:endParaRPr sz="2400" b="1" dirty="0"/>
          </a:p>
        </p:txBody>
      </p:sp>
      <p:grpSp>
        <p:nvGrpSpPr>
          <p:cNvPr id="268" name="Google Shape;268;p39"/>
          <p:cNvGrpSpPr/>
          <p:nvPr/>
        </p:nvGrpSpPr>
        <p:grpSpPr>
          <a:xfrm>
            <a:off x="3787900" y="2233575"/>
            <a:ext cx="1785800" cy="114325"/>
            <a:chOff x="6140025" y="3106700"/>
            <a:chExt cx="1785800" cy="114325"/>
          </a:xfrm>
        </p:grpSpPr>
        <p:sp>
          <p:nvSpPr>
            <p:cNvPr id="269" name="Google Shape;269;p39"/>
            <p:cNvSpPr/>
            <p:nvPr/>
          </p:nvSpPr>
          <p:spPr>
            <a:xfrm>
              <a:off x="6140025" y="3106725"/>
              <a:ext cx="16116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9"/>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71" name="Google Shape;271;p39"/>
          <p:cNvPicPr preferRelativeResize="0"/>
          <p:nvPr/>
        </p:nvPicPr>
        <p:blipFill rotWithShape="1">
          <a:blip r:embed="rId3">
            <a:alphaModFix/>
          </a:blip>
          <a:srcRect l="2937" t="4160" r="2293" b="8242"/>
          <a:stretch/>
        </p:blipFill>
        <p:spPr>
          <a:xfrm>
            <a:off x="757075" y="1482875"/>
            <a:ext cx="2800175" cy="227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1145330" y="377479"/>
            <a:ext cx="7717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a:t>
            </a:r>
            <a:r>
              <a:rPr lang="en" dirty="0">
                <a:solidFill>
                  <a:schemeClr val="accent3"/>
                </a:solidFill>
              </a:rPr>
              <a:t>contents</a:t>
            </a:r>
            <a:endParaRPr dirty="0">
              <a:solidFill>
                <a:schemeClr val="accent3"/>
              </a:solidFill>
            </a:endParaRPr>
          </a:p>
        </p:txBody>
      </p:sp>
      <p:sp>
        <p:nvSpPr>
          <p:cNvPr id="249" name="Google Shape;249;p38"/>
          <p:cNvSpPr txBox="1">
            <a:spLocks noGrp="1"/>
          </p:cNvSpPr>
          <p:nvPr>
            <p:ph type="subTitle" idx="9"/>
          </p:nvPr>
        </p:nvSpPr>
        <p:spPr>
          <a:xfrm>
            <a:off x="864671" y="1378511"/>
            <a:ext cx="5203620" cy="30098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project</a:t>
            </a:r>
          </a:p>
          <a:p>
            <a:pPr marL="0" indent="0" algn="l"/>
            <a:r>
              <a:rPr lang="en-US" dirty="0"/>
              <a:t>Logistic regression and its  Working</a:t>
            </a:r>
          </a:p>
          <a:p>
            <a:pPr marL="0" indent="0" algn="l"/>
            <a:r>
              <a:rPr lang="en-US" dirty="0"/>
              <a:t>Challenges </a:t>
            </a:r>
          </a:p>
          <a:p>
            <a:pPr marL="0" indent="0" algn="l"/>
            <a:r>
              <a:rPr lang="en-US" dirty="0"/>
              <a:t>Advantages and Disadvantages</a:t>
            </a:r>
          </a:p>
          <a:p>
            <a:pPr marL="0" indent="0" algn="l"/>
            <a:r>
              <a:rPr lang="en-US" dirty="0"/>
              <a:t>Conclusion</a:t>
            </a:r>
          </a:p>
          <a:p>
            <a:pPr marL="0" indent="0" algn="l"/>
            <a:r>
              <a:rPr lang="en-US" dirty="0"/>
              <a:t>result</a:t>
            </a:r>
          </a:p>
          <a:p>
            <a:pPr marL="0" lvl="0" indent="0" algn="l" rtl="0">
              <a:spcBef>
                <a:spcPts val="0"/>
              </a:spcBef>
              <a:spcAft>
                <a:spcPts val="0"/>
              </a:spcAft>
              <a:buNone/>
            </a:pPr>
            <a:r>
              <a:rPr lang="en-US" dirty="0"/>
              <a:t>Future scope</a:t>
            </a:r>
            <a:endParaRPr dirty="0"/>
          </a:p>
        </p:txBody>
      </p:sp>
      <p:grpSp>
        <p:nvGrpSpPr>
          <p:cNvPr id="259" name="Google Shape;259;p38"/>
          <p:cNvGrpSpPr/>
          <p:nvPr/>
        </p:nvGrpSpPr>
        <p:grpSpPr>
          <a:xfrm>
            <a:off x="713150" y="1090100"/>
            <a:ext cx="7717800" cy="114325"/>
            <a:chOff x="208025" y="3106700"/>
            <a:chExt cx="7717800" cy="114325"/>
          </a:xfrm>
        </p:grpSpPr>
        <p:sp>
          <p:nvSpPr>
            <p:cNvPr id="260" name="Google Shape;260;p38"/>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8"/>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42"/>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Anomaly detection using python and its libraries</a:t>
            </a:r>
          </a:p>
          <a:p>
            <a:pPr marL="0" lvl="0" indent="0" algn="l" rtl="0">
              <a:spcBef>
                <a:spcPts val="0"/>
              </a:spcBef>
              <a:spcAft>
                <a:spcPts val="0"/>
              </a:spcAft>
              <a:buNone/>
            </a:pPr>
            <a:r>
              <a:rPr lang="en-US" dirty="0"/>
              <a:t>         ( Pandas , Sklearn and Matplotlib )</a:t>
            </a:r>
          </a:p>
          <a:p>
            <a:pPr marL="0" lvl="0" indent="0" algn="l" rtl="0">
              <a:spcBef>
                <a:spcPts val="0"/>
              </a:spcBef>
              <a:spcAft>
                <a:spcPts val="0"/>
              </a:spcAft>
              <a:buNone/>
            </a:pPr>
            <a:r>
              <a:rPr lang="en-US" dirty="0"/>
              <a:t>Logistic Regression model is used to classify the anomaly files.</a:t>
            </a:r>
          </a:p>
        </p:txBody>
      </p:sp>
      <p:grpSp>
        <p:nvGrpSpPr>
          <p:cNvPr id="302" name="Google Shape;302;p42"/>
          <p:cNvGrpSpPr/>
          <p:nvPr/>
        </p:nvGrpSpPr>
        <p:grpSpPr>
          <a:xfrm>
            <a:off x="3249212" y="2179335"/>
            <a:ext cx="2645325" cy="114325"/>
            <a:chOff x="5280500" y="3106700"/>
            <a:chExt cx="2645325" cy="114325"/>
          </a:xfrm>
        </p:grpSpPr>
        <p:sp>
          <p:nvSpPr>
            <p:cNvPr id="303" name="Google Shape;303;p42"/>
            <p:cNvSpPr/>
            <p:nvPr/>
          </p:nvSpPr>
          <p:spPr>
            <a:xfrm>
              <a:off x="5280500" y="3106725"/>
              <a:ext cx="24711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4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FE42AD69-AD9F-EC93-A66A-B5F85ECA20C2}"/>
              </a:ext>
            </a:extLst>
          </p:cNvPr>
          <p:cNvSpPr>
            <a:spLocks noGrp="1"/>
          </p:cNvSpPr>
          <p:nvPr>
            <p:ph type="title"/>
          </p:nvPr>
        </p:nvSpPr>
        <p:spPr/>
        <p:txBody>
          <a:bodyPr/>
          <a:lstStyle/>
          <a:p>
            <a:r>
              <a:rPr lang="en-US" dirty="0">
                <a:solidFill>
                  <a:schemeClr val="lt1"/>
                </a:solidFill>
              </a:rPr>
              <a:t>Approach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5" name="Google Shape;300;p42">
            <a:extLst>
              <a:ext uri="{FF2B5EF4-FFF2-40B4-BE49-F238E27FC236}">
                <a16:creationId xmlns:a16="http://schemas.microsoft.com/office/drawing/2014/main" id="{148B7029-61EA-522E-F537-D749DF09DFBF}"/>
              </a:ext>
            </a:extLst>
          </p:cNvPr>
          <p:cNvSpPr txBox="1">
            <a:spLocks noGrp="1"/>
          </p:cNvSpPr>
          <p:nvPr>
            <p:ph type="title"/>
          </p:nvPr>
        </p:nvSpPr>
        <p:spPr>
          <a:xfrm>
            <a:off x="1297641" y="1311089"/>
            <a:ext cx="6400800" cy="5042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3"/>
                </a:solidFill>
              </a:rPr>
              <a:t>About the project</a:t>
            </a:r>
            <a:endParaRPr sz="3200" dirty="0">
              <a:solidFill>
                <a:schemeClr val="accent3"/>
              </a:solidFill>
            </a:endParaRPr>
          </a:p>
        </p:txBody>
      </p:sp>
      <p:sp>
        <p:nvSpPr>
          <p:cNvPr id="7" name="TextBox 6">
            <a:extLst>
              <a:ext uri="{FF2B5EF4-FFF2-40B4-BE49-F238E27FC236}">
                <a16:creationId xmlns:a16="http://schemas.microsoft.com/office/drawing/2014/main" id="{CAFC08BB-7252-4C77-880B-F72266CA7FEC}"/>
              </a:ext>
            </a:extLst>
          </p:cNvPr>
          <p:cNvSpPr txBox="1"/>
          <p:nvPr/>
        </p:nvSpPr>
        <p:spPr>
          <a:xfrm>
            <a:off x="863973" y="1909482"/>
            <a:ext cx="7416053" cy="2031325"/>
          </a:xfrm>
          <a:prstGeom prst="rect">
            <a:avLst/>
          </a:prstGeom>
          <a:noFill/>
        </p:spPr>
        <p:txBody>
          <a:bodyPr wrap="square" rtlCol="0">
            <a:spAutoFit/>
          </a:bodyPr>
          <a:lstStyle/>
          <a:p>
            <a:r>
              <a:rPr lang="en-US" dirty="0">
                <a:solidFill>
                  <a:schemeClr val="accent3"/>
                </a:solidFill>
                <a:latin typeface="Work Sans" pitchFamily="2" charset="0"/>
              </a:rPr>
              <a:t>Code anomaly detection is an essential task in software engineering. It involves identifying and resolving issues in the code that might cause errors or bugs. One of the most popular methods for code anomaly detection is using logistic regression with Python.</a:t>
            </a:r>
          </a:p>
          <a:p>
            <a:r>
              <a:rPr lang="en-US" dirty="0">
                <a:solidFill>
                  <a:schemeClr val="accent3"/>
                </a:solidFill>
                <a:latin typeface="Work Sans" pitchFamily="2" charset="0"/>
              </a:rPr>
              <a:t>Python is a powerful programming language that offers a wide range of libraries and tools for data analysis and machine learning. Logistic regression is a statistical method used to analyze and model relationships between variables.</a:t>
            </a:r>
          </a:p>
          <a:p>
            <a:r>
              <a:rPr lang="en-US" dirty="0">
                <a:solidFill>
                  <a:schemeClr val="accent3"/>
                </a:solidFill>
                <a:latin typeface="Work Sans" pitchFamily="2" charset="0"/>
              </a:rPr>
              <a:t>It is particularly useful for binary classification problems, such as detecting anomalies in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2797810" y="848259"/>
            <a:ext cx="3289300" cy="577374"/>
          </a:xfrm>
          <a:prstGeom prst="rect">
            <a:avLst/>
          </a:prstGeom>
        </p:spPr>
        <p:txBody>
          <a:bodyPr spcFirstLastPara="1" wrap="square" lIns="91425" tIns="91425" rIns="91425" bIns="91425" anchor="t" anchorCtr="0">
            <a:noAutofit/>
          </a:bodyPr>
          <a:lstStyle/>
          <a:p>
            <a:r>
              <a:rPr lang="en" sz="3200" dirty="0">
                <a:solidFill>
                  <a:schemeClr val="accent3"/>
                </a:solidFill>
              </a:rPr>
              <a:t>Logistic REgression</a:t>
            </a:r>
            <a:endParaRPr sz="3200" dirty="0">
              <a:solidFill>
                <a:schemeClr val="accent3"/>
              </a:solidFill>
            </a:endParaRPr>
          </a:p>
        </p:txBody>
      </p:sp>
      <p:sp>
        <p:nvSpPr>
          <p:cNvPr id="4" name="TextBox 3">
            <a:extLst>
              <a:ext uri="{FF2B5EF4-FFF2-40B4-BE49-F238E27FC236}">
                <a16:creationId xmlns:a16="http://schemas.microsoft.com/office/drawing/2014/main" id="{FDCDB80C-1319-FFE3-B8C3-7AD73D5F06B6}"/>
              </a:ext>
            </a:extLst>
          </p:cNvPr>
          <p:cNvSpPr txBox="1"/>
          <p:nvPr/>
        </p:nvSpPr>
        <p:spPr>
          <a:xfrm>
            <a:off x="1051560" y="1425633"/>
            <a:ext cx="6781800" cy="2631490"/>
          </a:xfrm>
          <a:prstGeom prst="rect">
            <a:avLst/>
          </a:prstGeom>
          <a:noFill/>
        </p:spPr>
        <p:txBody>
          <a:bodyPr wrap="square" rtlCol="0">
            <a:spAutoFit/>
          </a:bodyPr>
          <a:lstStyle/>
          <a:p>
            <a:r>
              <a:rPr lang="en-US" sz="1500" dirty="0">
                <a:solidFill>
                  <a:schemeClr val="accent3"/>
                </a:solidFill>
                <a:latin typeface="Work Sans" pitchFamily="2" charset="0"/>
              </a:rPr>
              <a:t>Logistic regression is a statistical method used for binary classification problems. It predicts the probability of an event occurring based on input variables. In the case of code anomaly detection, the input variables are the features of the code, such as the number of lines, the complexity of the code, and the number of comments. Logistic regression works by fitting a logistic function to the input variables. This function maps the input variables to a probability value between 0 and 1, which can be interpreted as the likelihood of an event occurring. If the probability is greater than a certain threshold, the event is predicted to occur, otherwise, it is predicted not to occur.</a:t>
            </a:r>
          </a:p>
        </p:txBody>
      </p:sp>
    </p:spTree>
    <p:extLst>
      <p:ext uri="{BB962C8B-B14F-4D97-AF65-F5344CB8AC3E}">
        <p14:creationId xmlns:p14="http://schemas.microsoft.com/office/powerpoint/2010/main" val="380237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5" name="Google Shape;300;p42">
            <a:extLst>
              <a:ext uri="{FF2B5EF4-FFF2-40B4-BE49-F238E27FC236}">
                <a16:creationId xmlns:a16="http://schemas.microsoft.com/office/drawing/2014/main" id="{148B7029-61EA-522E-F537-D749DF09DFBF}"/>
              </a:ext>
            </a:extLst>
          </p:cNvPr>
          <p:cNvSpPr txBox="1">
            <a:spLocks noGrp="1"/>
          </p:cNvSpPr>
          <p:nvPr>
            <p:ph type="title"/>
          </p:nvPr>
        </p:nvSpPr>
        <p:spPr>
          <a:xfrm>
            <a:off x="1297641" y="1311089"/>
            <a:ext cx="6400800" cy="5042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accent3"/>
                </a:solidFill>
              </a:rPr>
              <a:t>W</a:t>
            </a:r>
            <a:r>
              <a:rPr lang="en" sz="3200" dirty="0">
                <a:solidFill>
                  <a:schemeClr val="accent3"/>
                </a:solidFill>
              </a:rPr>
              <a:t>orking </a:t>
            </a:r>
            <a:endParaRPr sz="3200" dirty="0">
              <a:solidFill>
                <a:schemeClr val="accent3"/>
              </a:solidFill>
            </a:endParaRPr>
          </a:p>
        </p:txBody>
      </p:sp>
      <p:sp>
        <p:nvSpPr>
          <p:cNvPr id="7" name="TextBox 6">
            <a:extLst>
              <a:ext uri="{FF2B5EF4-FFF2-40B4-BE49-F238E27FC236}">
                <a16:creationId xmlns:a16="http://schemas.microsoft.com/office/drawing/2014/main" id="{CAFC08BB-7252-4C77-880B-F72266CA7FEC}"/>
              </a:ext>
            </a:extLst>
          </p:cNvPr>
          <p:cNvSpPr txBox="1"/>
          <p:nvPr/>
        </p:nvSpPr>
        <p:spPr>
          <a:xfrm>
            <a:off x="863973" y="2036333"/>
            <a:ext cx="7416053" cy="2062103"/>
          </a:xfrm>
          <a:prstGeom prst="rect">
            <a:avLst/>
          </a:prstGeom>
          <a:noFill/>
        </p:spPr>
        <p:txBody>
          <a:bodyPr wrap="square" rtlCol="0">
            <a:spAutoFit/>
          </a:bodyPr>
          <a:lstStyle/>
          <a:p>
            <a:r>
              <a:rPr lang="en-US" sz="1600" dirty="0">
                <a:solidFill>
                  <a:schemeClr val="accent3"/>
                </a:solidFill>
                <a:latin typeface="Work Sans" pitchFamily="2" charset="0"/>
              </a:rPr>
              <a:t>Logistic regression works by fitting a logistic function to the data, which maps the input variables to a probability score between 0 and 1. If the probability is above a certain threshold, the model predicts a positive outcome, otherwise it predicts a negative outcome . To train a logistic regression model, we need to first collect a dataset of labeled examples, where each example is labeled as either normal or anomalous. We then use this data to train the model to predict the correct labels for new, unseen examples.</a:t>
            </a:r>
          </a:p>
        </p:txBody>
      </p:sp>
    </p:spTree>
    <p:extLst>
      <p:ext uri="{BB962C8B-B14F-4D97-AF65-F5344CB8AC3E}">
        <p14:creationId xmlns:p14="http://schemas.microsoft.com/office/powerpoint/2010/main" val="52435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674C-A1BF-F8C6-C0A2-75FA9038525C}"/>
              </a:ext>
            </a:extLst>
          </p:cNvPr>
          <p:cNvSpPr>
            <a:spLocks noGrp="1"/>
          </p:cNvSpPr>
          <p:nvPr>
            <p:ph type="title"/>
          </p:nvPr>
        </p:nvSpPr>
        <p:spPr>
          <a:xfrm>
            <a:off x="720000" y="635566"/>
            <a:ext cx="7704000" cy="477600"/>
          </a:xfrm>
        </p:spPr>
        <p:txBody>
          <a:bodyPr/>
          <a:lstStyle/>
          <a:p>
            <a:pPr algn="l"/>
            <a:r>
              <a:rPr lang="en-US" dirty="0"/>
              <a:t>Representation </a:t>
            </a:r>
          </a:p>
        </p:txBody>
      </p:sp>
      <p:pic>
        <p:nvPicPr>
          <p:cNvPr id="4" name="Picture 3">
            <a:extLst>
              <a:ext uri="{FF2B5EF4-FFF2-40B4-BE49-F238E27FC236}">
                <a16:creationId xmlns:a16="http://schemas.microsoft.com/office/drawing/2014/main" id="{A23B7BE9-EEE8-219E-C986-EA559EF9F1C4}"/>
              </a:ext>
            </a:extLst>
          </p:cNvPr>
          <p:cNvPicPr>
            <a:picLocks noChangeAspect="1"/>
          </p:cNvPicPr>
          <p:nvPr/>
        </p:nvPicPr>
        <p:blipFill>
          <a:blip r:embed="rId2"/>
          <a:stretch>
            <a:fillRect/>
          </a:stretch>
        </p:blipFill>
        <p:spPr>
          <a:xfrm>
            <a:off x="2638016" y="1597890"/>
            <a:ext cx="4233839" cy="2606589"/>
          </a:xfrm>
          <a:prstGeom prst="rect">
            <a:avLst/>
          </a:prstGeom>
        </p:spPr>
      </p:pic>
    </p:spTree>
    <p:extLst>
      <p:ext uri="{BB962C8B-B14F-4D97-AF65-F5344CB8AC3E}">
        <p14:creationId xmlns:p14="http://schemas.microsoft.com/office/powerpoint/2010/main" val="503021340"/>
      </p:ext>
    </p:extLst>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810</Words>
  <Application>Microsoft Office PowerPoint</Application>
  <PresentationFormat>On-screen Show (16:9)</PresentationFormat>
  <Paragraphs>47</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Roboto</vt:lpstr>
      <vt:lpstr>Staatliches</vt:lpstr>
      <vt:lpstr>Bahnschrift SemiLight SemiConde</vt:lpstr>
      <vt:lpstr>Lato</vt:lpstr>
      <vt:lpstr>Anton</vt:lpstr>
      <vt:lpstr>Arial</vt:lpstr>
      <vt:lpstr>Work Sans</vt:lpstr>
      <vt:lpstr>Hackathon Project Proposal by Slidesgo</vt:lpstr>
      <vt:lpstr>HackFEST</vt:lpstr>
      <vt:lpstr>team</vt:lpstr>
      <vt:lpstr> Problem Statement</vt:lpstr>
      <vt:lpstr>Table of contents</vt:lpstr>
      <vt:lpstr>Approach</vt:lpstr>
      <vt:lpstr>About the project</vt:lpstr>
      <vt:lpstr>Logistic REgression</vt:lpstr>
      <vt:lpstr>Working </vt:lpstr>
      <vt:lpstr>Representation </vt:lpstr>
      <vt:lpstr>Implementation</vt:lpstr>
      <vt:lpstr>Tips for code anomaly detection</vt:lpstr>
      <vt:lpstr>advantages</vt:lpstr>
      <vt:lpstr>disadvantage</vt:lpstr>
      <vt:lpstr>Conclusion</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cp:lastModifiedBy>Abdul Rehman</cp:lastModifiedBy>
  <cp:revision>15</cp:revision>
  <dcterms:modified xsi:type="dcterms:W3CDTF">2023-03-22T08:34:36Z</dcterms:modified>
</cp:coreProperties>
</file>