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1" r:id="rId4"/>
    <p:sldId id="266" r:id="rId5"/>
    <p:sldId id="258" r:id="rId6"/>
    <p:sldId id="259" r:id="rId7"/>
    <p:sldId id="262" r:id="rId8"/>
    <p:sldId id="267" r:id="rId9"/>
    <p:sldId id="263" r:id="rId10"/>
    <p:sldId id="265" r:id="rId11"/>
    <p:sldId id="264" r:id="rId12"/>
    <p:sldId id="268" r:id="rId13"/>
    <p:sldId id="260" r:id="rId14"/>
    <p:sldId id="269"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shani Mukerji" initials="AM" lastIdx="1" clrIdx="0">
    <p:extLst>
      <p:ext uri="{19B8F6BF-5375-455C-9EA6-DF929625EA0E}">
        <p15:presenceInfo xmlns:p15="http://schemas.microsoft.com/office/powerpoint/2012/main" userId="cde553aec6248d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00FFFF"/>
    <a:srgbClr val="450B21"/>
    <a:srgbClr val="765E5E"/>
    <a:srgbClr val="0C1E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Line"/>
          <p:cNvSpPr/>
          <p:nvPr/>
        </p:nvSpPr>
        <p:spPr>
          <a:xfrm flipV="1">
            <a:off x="406400" y="6140894"/>
            <a:ext cx="12192000" cy="262"/>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1" y="431800"/>
            <a:ext cx="406896"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Type a quote here."/>
          <p:cNvSpPr txBox="1">
            <a:spLocks noGrp="1"/>
          </p:cNvSpPr>
          <p:nvPr>
            <p:ph type="body" sz="quarter" idx="13"/>
          </p:nvPr>
        </p:nvSpPr>
        <p:spPr>
          <a:xfrm>
            <a:off x="889000" y="2908300"/>
            <a:ext cx="11226800" cy="129794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23" name="Johnny Appleseed"/>
          <p:cNvSpPr txBox="1">
            <a:spLocks noGrp="1"/>
          </p:cNvSpPr>
          <p:nvPr>
            <p:ph type="body" sz="quarter" idx="14"/>
          </p:nvPr>
        </p:nvSpPr>
        <p:spPr>
          <a:xfrm>
            <a:off x="406400" y="7789334"/>
            <a:ext cx="12192000" cy="863600"/>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Johnny Appleseed</a:t>
            </a:r>
          </a:p>
        </p:txBody>
      </p:sp>
      <p:sp>
        <p:nvSpPr>
          <p:cNvPr id="124" name="Text"/>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Alt">
    <p:spTree>
      <p:nvGrpSpPr>
        <p:cNvPr id="1" name=""/>
        <p:cNvGrpSpPr/>
        <p:nvPr/>
      </p:nvGrpSpPr>
      <p:grpSpPr>
        <a:xfrm>
          <a:off x="0" y="0"/>
          <a:ext cx="0" cy="0"/>
          <a:chOff x="0" y="0"/>
          <a:chExt cx="0" cy="0"/>
        </a:xfrm>
      </p:grpSpPr>
      <p:sp>
        <p:nvSpPr>
          <p:cNvPr id="132" name="Type a quote her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33" name="Image"/>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15"/>
          </p:nvPr>
        </p:nvSpPr>
        <p:spPr>
          <a:xfrm>
            <a:off x="5892800" y="7789334"/>
            <a:ext cx="6705600" cy="863600"/>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4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1" y="431800"/>
            <a:ext cx="406896"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age"/>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1" y="431800"/>
            <a:ext cx="406896"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9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92" name="Image"/>
          <p:cNvSpPr>
            <a:spLocks noGrp="1"/>
          </p:cNvSpPr>
          <p:nvPr>
            <p:ph type="pic" sz="half" idx="14"/>
          </p:nvPr>
        </p:nvSpPr>
        <p:spPr>
          <a:xfrm>
            <a:off x="7112000" y="1536700"/>
            <a:ext cx="5486400" cy="77978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0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11" name="Image"/>
          <p:cNvSpPr>
            <a:spLocks noGrp="1"/>
          </p:cNvSpPr>
          <p:nvPr>
            <p:ph type="pic" sz="half" idx="13"/>
          </p:nvPr>
        </p:nvSpPr>
        <p:spPr>
          <a:xfrm>
            <a:off x="6503155" y="0"/>
            <a:ext cx="6502400" cy="4864100"/>
          </a:xfrm>
          <a:prstGeom prst="rect">
            <a:avLst/>
          </a:prstGeom>
        </p:spPr>
        <p:txBody>
          <a:bodyPr lIns="91439" tIns="45719" rIns="91439" bIns="45719">
            <a:noAutofit/>
          </a:bodyPr>
          <a:lstStyle/>
          <a:p>
            <a:endParaRPr/>
          </a:p>
        </p:txBody>
      </p:sp>
      <p:sp>
        <p:nvSpPr>
          <p:cNvPr id="112" name="Image"/>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13" name="Image"/>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63000"/>
            <a:extLst>
              <a:ext uri="{BEBA8EAE-BF5A-486C-A8C5-ECC9F3942E4B}">
                <a14:imgProps xmlns:a14="http://schemas.microsoft.com/office/drawing/2010/main">
                  <a14:imgLayer r:embed="rId17">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flipV="1">
            <a:off x="406400" y="993161"/>
            <a:ext cx="12192000" cy="262"/>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3" y="431800"/>
            <a:ext cx="406896"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hyperlink" Target="https://coronavirus-india-tracker.herokuapp.com/"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66" name="Hack for good covid-19…"/>
          <p:cNvSpPr txBox="1">
            <a:spLocks noGrp="1"/>
          </p:cNvSpPr>
          <p:nvPr>
            <p:ph type="ctrTitle"/>
          </p:nvPr>
        </p:nvSpPr>
        <p:spPr>
          <a:xfrm>
            <a:off x="406400" y="496956"/>
            <a:ext cx="12192000" cy="4572000"/>
          </a:xfrm>
          <a:prstGeom prst="rect">
            <a:avLst/>
          </a:prstGeom>
          <a:solidFill>
            <a:schemeClr val="bg1"/>
          </a:solidFill>
        </p:spPr>
        <p:txBody>
          <a:bodyPr>
            <a:noAutofit/>
          </a:bodyPr>
          <a:lstStyle/>
          <a:p>
            <a:pPr defTabSz="408940">
              <a:defRPr sz="11900"/>
            </a:pPr>
            <a:r>
              <a:rPr sz="9600" dirty="0">
                <a:solidFill>
                  <a:srgbClr val="FF0000"/>
                </a:solidFill>
              </a:rPr>
              <a:t>Hack for good covid-19</a:t>
            </a:r>
          </a:p>
          <a:p>
            <a:pPr defTabSz="408940">
              <a:defRPr sz="11900"/>
            </a:pPr>
            <a:r>
              <a:rPr sz="9600" dirty="0">
                <a:solidFill>
                  <a:srgbClr val="FF0000"/>
                </a:solidFill>
              </a:rPr>
              <a:t>“</a:t>
            </a:r>
            <a:r>
              <a:rPr sz="9600" dirty="0" err="1">
                <a:solidFill>
                  <a:srgbClr val="FF0000"/>
                </a:solidFill>
              </a:rPr>
              <a:t>PRotect</a:t>
            </a:r>
            <a:r>
              <a:rPr sz="9600" dirty="0">
                <a:solidFill>
                  <a:srgbClr val="FF0000"/>
                </a:solidFill>
              </a:rPr>
              <a:t> the society”</a:t>
            </a:r>
          </a:p>
        </p:txBody>
      </p:sp>
      <p:sp>
        <p:nvSpPr>
          <p:cNvPr id="167" name="Project by:…"/>
          <p:cNvSpPr txBox="1">
            <a:spLocks noGrp="1"/>
          </p:cNvSpPr>
          <p:nvPr>
            <p:ph type="subTitle" sz="half" idx="1"/>
          </p:nvPr>
        </p:nvSpPr>
        <p:spPr>
          <a:xfrm>
            <a:off x="568877" y="6142382"/>
            <a:ext cx="12192001" cy="3272694"/>
          </a:xfrm>
          <a:prstGeom prst="rect">
            <a:avLst/>
          </a:prstGeom>
          <a:solidFill>
            <a:schemeClr val="bg1"/>
          </a:solidFill>
        </p:spPr>
        <p:txBody>
          <a:bodyPr>
            <a:normAutofit lnSpcReduction="10000"/>
          </a:bodyPr>
          <a:lstStyle/>
          <a:p>
            <a:pPr defTabSz="362204">
              <a:spcBef>
                <a:spcPts val="1400"/>
              </a:spcBef>
              <a:defRPr sz="3348"/>
            </a:pPr>
            <a:r>
              <a:rPr dirty="0"/>
              <a:t>Project by:</a:t>
            </a:r>
          </a:p>
          <a:p>
            <a:pPr defTabSz="362204">
              <a:spcBef>
                <a:spcPts val="1400"/>
              </a:spcBef>
              <a:defRPr sz="3348"/>
            </a:pPr>
            <a:r>
              <a:rPr dirty="0"/>
              <a:t>Aishani Mukerji</a:t>
            </a:r>
          </a:p>
          <a:p>
            <a:pPr defTabSz="362204">
              <a:spcBef>
                <a:spcPts val="1400"/>
              </a:spcBef>
              <a:defRPr sz="3348"/>
            </a:pPr>
            <a:r>
              <a:rPr dirty="0"/>
              <a:t>Ashish L Parmar</a:t>
            </a:r>
          </a:p>
          <a:p>
            <a:pPr defTabSz="362204">
              <a:spcBef>
                <a:spcPts val="1400"/>
              </a:spcBef>
              <a:defRPr sz="3348"/>
            </a:pPr>
            <a:r>
              <a:rPr dirty="0" err="1"/>
              <a:t>Koustav</a:t>
            </a:r>
            <a:r>
              <a:rPr dirty="0"/>
              <a:t> Pal</a:t>
            </a:r>
          </a:p>
          <a:p>
            <a:pPr defTabSz="362204">
              <a:spcBef>
                <a:spcPts val="1400"/>
              </a:spcBef>
              <a:defRPr sz="3348"/>
            </a:pPr>
            <a:r>
              <a:rPr dirty="0" err="1"/>
              <a:t>Prithivi</a:t>
            </a:r>
            <a:r>
              <a:rPr dirty="0"/>
              <a:t> </a:t>
            </a:r>
            <a:r>
              <a:rPr dirty="0" err="1"/>
              <a:t>guha</a:t>
            </a:r>
            <a:endParaRPr dirty="0"/>
          </a:p>
          <a:p>
            <a:pPr defTabSz="362204">
              <a:spcBef>
                <a:spcPts val="1400"/>
              </a:spcBef>
              <a:defRPr sz="3348"/>
            </a:pPr>
            <a:r>
              <a:rPr dirty="0" err="1"/>
              <a:t>SharIka</a:t>
            </a:r>
            <a:r>
              <a:rPr dirty="0"/>
              <a:t> Anjum </a:t>
            </a:r>
            <a:r>
              <a:rPr dirty="0" err="1"/>
              <a:t>mondal</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987049-9E18-4DB6-9024-1B80A9A344BB}"/>
              </a:ext>
            </a:extLst>
          </p:cNvPr>
          <p:cNvSpPr txBox="1"/>
          <p:nvPr/>
        </p:nvSpPr>
        <p:spPr>
          <a:xfrm>
            <a:off x="1053548" y="85307"/>
            <a:ext cx="3319669"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GB" sz="3200" b="0" i="0" u="none" strike="noStrike" cap="none" spc="0" normalizeH="0" baseline="0" dirty="0">
                <a:ln>
                  <a:noFill/>
                </a:ln>
                <a:solidFill>
                  <a:srgbClr val="FFFFFF"/>
                </a:solidFill>
                <a:effectLst/>
                <a:uFillTx/>
                <a:latin typeface="Avenir Next Medium"/>
                <a:ea typeface="Avenir Next Medium"/>
                <a:cs typeface="Avenir Next Medium"/>
                <a:sym typeface="Avenir Next Medium"/>
              </a:rPr>
              <a:t>CONTD.</a:t>
            </a:r>
          </a:p>
        </p:txBody>
      </p:sp>
      <p:sp>
        <p:nvSpPr>
          <p:cNvPr id="8" name="Text Placeholder 4">
            <a:extLst>
              <a:ext uri="{FF2B5EF4-FFF2-40B4-BE49-F238E27FC236}">
                <a16:creationId xmlns:a16="http://schemas.microsoft.com/office/drawing/2014/main" id="{A275D74D-DE0E-4DFC-8337-98A79BD508F9}"/>
              </a:ext>
            </a:extLst>
          </p:cNvPr>
          <p:cNvSpPr txBox="1">
            <a:spLocks/>
          </p:cNvSpPr>
          <p:nvPr/>
        </p:nvSpPr>
        <p:spPr>
          <a:xfrm>
            <a:off x="406400" y="1987826"/>
            <a:ext cx="12192000" cy="6679096"/>
          </a:xfrm>
          <a:prstGeom prst="rect">
            <a:avLst/>
          </a:prstGeom>
          <a:solidFill>
            <a:schemeClr val="bg1">
              <a:alpha val="60000"/>
            </a:schemeClr>
          </a:solidFill>
          <a:effectLst>
            <a:outerShdw blurRad="50800" dist="50800" dir="5400000" algn="ctr" rotWithShape="0">
              <a:srgbClr val="000000">
                <a:alpha val="32000"/>
              </a:srgbClr>
            </a:outerShdw>
          </a:effectLst>
        </p:spPr>
        <p:txBody>
          <a:bodyPr>
            <a:normAutofit/>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rtl="0" hangingPunct="1"/>
            <a:r>
              <a:rPr lang="en-US" sz="3600" b="1" dirty="0">
                <a:solidFill>
                  <a:srgbClr val="FFFFFF"/>
                </a:solidFill>
              </a:rPr>
              <a:t>When the user leaves the house to get some essentials , it is marked as yellow and if the user goes into a hotspot then the user will be marked as red . Once , the red user comes back home , the entire family is marked as red .</a:t>
            </a:r>
          </a:p>
          <a:p>
            <a:pPr rtl="0" hangingPunct="1"/>
            <a:r>
              <a:rPr lang="en-US" sz="3600" b="1" dirty="0">
                <a:solidFill>
                  <a:srgbClr val="FFFFFF"/>
                </a:solidFill>
              </a:rPr>
              <a:t>This feature is implemented keeping the importance of quarantine and social distancing in mind . </a:t>
            </a:r>
          </a:p>
          <a:p>
            <a:pPr rtl="0" hangingPunct="1"/>
            <a:r>
              <a:rPr lang="en-US" sz="3600" b="1" dirty="0">
                <a:solidFill>
                  <a:srgbClr val="FFFFFF"/>
                </a:solidFill>
              </a:rPr>
              <a:t>The user will be marked green only when the yellow marked user is spends at least 4 days at home in quarantine and the red marked user will have to spend at least 7 days at home . </a:t>
            </a:r>
            <a:endParaRPr lang="en-GB" sz="3600" dirty="0"/>
          </a:p>
        </p:txBody>
      </p:sp>
    </p:spTree>
    <p:extLst>
      <p:ext uri="{BB962C8B-B14F-4D97-AF65-F5344CB8AC3E}">
        <p14:creationId xmlns:p14="http://schemas.microsoft.com/office/powerpoint/2010/main" val="24057189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97C0B9-2A62-44F8-9F90-4F7F4359FFE3}"/>
              </a:ext>
            </a:extLst>
          </p:cNvPr>
          <p:cNvSpPr>
            <a:spLocks noGrp="1"/>
          </p:cNvSpPr>
          <p:nvPr>
            <p:ph type="body" sz="half" idx="1"/>
          </p:nvPr>
        </p:nvSpPr>
        <p:spPr>
          <a:xfrm>
            <a:off x="364435" y="1470990"/>
            <a:ext cx="6692348" cy="7971184"/>
          </a:xfrm>
          <a:solidFill>
            <a:schemeClr val="bg1">
              <a:alpha val="48000"/>
            </a:schemeClr>
          </a:solidFill>
          <a:effectLst>
            <a:outerShdw blurRad="431800" dir="7140000" algn="ctr" rotWithShape="0">
              <a:schemeClr val="bg1">
                <a:lumMod val="90000"/>
                <a:lumOff val="10000"/>
                <a:alpha val="0"/>
              </a:schemeClr>
            </a:outerShdw>
          </a:effectLst>
        </p:spPr>
        <p:txBody>
          <a:bodyPr>
            <a:normAutofit fontScale="85000" lnSpcReduction="20000"/>
          </a:bodyPr>
          <a:lstStyle/>
          <a:p>
            <a:pPr marL="0" indent="0" algn="ctr">
              <a:buNone/>
            </a:pPr>
            <a:r>
              <a:rPr lang="en-GB" sz="5800" b="1" dirty="0">
                <a:solidFill>
                  <a:srgbClr val="FF0000"/>
                </a:solidFill>
              </a:rPr>
              <a:t>FEATURE 3:</a:t>
            </a:r>
          </a:p>
          <a:p>
            <a:r>
              <a:rPr lang="en-US" sz="5100" b="1" dirty="0">
                <a:solidFill>
                  <a:srgbClr val="FFFFFF"/>
                </a:solidFill>
              </a:rPr>
              <a:t>     The police and the user will be notified if any red user is around by the notification system mentioning the distance from the user.</a:t>
            </a:r>
          </a:p>
          <a:p>
            <a:pPr marL="0" indent="0" algn="ctr">
              <a:buNone/>
            </a:pPr>
            <a:r>
              <a:rPr lang="en-GB" sz="5800" b="1" dirty="0">
                <a:solidFill>
                  <a:srgbClr val="FF0000"/>
                </a:solidFill>
              </a:rPr>
              <a:t>FEATURE 4:</a:t>
            </a:r>
          </a:p>
          <a:p>
            <a:pPr lvl="0"/>
            <a:r>
              <a:rPr lang="en-US" sz="5100" b="1" dirty="0">
                <a:solidFill>
                  <a:srgbClr val="FFFFFF"/>
                </a:solidFill>
              </a:rPr>
              <a:t>The police and the medical staff using this app will have a feature of tracking the red users in the map . </a:t>
            </a:r>
          </a:p>
          <a:p>
            <a:endParaRPr lang="en-GB" dirty="0"/>
          </a:p>
        </p:txBody>
      </p:sp>
      <p:pic>
        <p:nvPicPr>
          <p:cNvPr id="2" name="Picture 1">
            <a:extLst>
              <a:ext uri="{FF2B5EF4-FFF2-40B4-BE49-F238E27FC236}">
                <a16:creationId xmlns:a16="http://schemas.microsoft.com/office/drawing/2014/main" id="{8AAFB8A1-C0E3-4206-A10E-D4FDA674F30E}"/>
              </a:ext>
            </a:extLst>
          </p:cNvPr>
          <p:cNvPicPr>
            <a:picLocks noChangeAspect="1"/>
          </p:cNvPicPr>
          <p:nvPr/>
        </p:nvPicPr>
        <p:blipFill>
          <a:blip r:embed="rId4"/>
          <a:stretch>
            <a:fillRect/>
          </a:stretch>
        </p:blipFill>
        <p:spPr>
          <a:xfrm>
            <a:off x="7342139" y="1795670"/>
            <a:ext cx="5519096" cy="7083564"/>
          </a:xfrm>
          <a:prstGeom prst="rect">
            <a:avLst/>
          </a:prstGeom>
        </p:spPr>
      </p:pic>
    </p:spTree>
    <p:extLst>
      <p:ext uri="{BB962C8B-B14F-4D97-AF65-F5344CB8AC3E}">
        <p14:creationId xmlns:p14="http://schemas.microsoft.com/office/powerpoint/2010/main" val="34156134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269E26-989B-48F9-8557-2C5593B8CB47}"/>
              </a:ext>
            </a:extLst>
          </p:cNvPr>
          <p:cNvSpPr/>
          <p:nvPr/>
        </p:nvSpPr>
        <p:spPr>
          <a:xfrm>
            <a:off x="384313" y="1293586"/>
            <a:ext cx="7407966" cy="8340745"/>
          </a:xfrm>
          <a:prstGeom prst="rect">
            <a:avLst/>
          </a:prstGeom>
          <a:solidFill>
            <a:schemeClr val="bg1">
              <a:alpha val="66000"/>
            </a:schemeClr>
          </a:solidFill>
        </p:spPr>
        <p:txBody>
          <a:bodyPr wrap="square">
            <a:spAutoFit/>
          </a:bodyPr>
          <a:lstStyle/>
          <a:p>
            <a:pPr algn="ctr"/>
            <a:r>
              <a:rPr lang="en-GB" sz="4000" b="1" dirty="0">
                <a:solidFill>
                  <a:srgbClr val="FF0000"/>
                </a:solidFill>
              </a:rPr>
              <a:t>FEATURE 5:</a:t>
            </a:r>
            <a:endParaRPr lang="en-GB" sz="4000" b="1" dirty="0">
              <a:solidFill>
                <a:srgbClr val="FFFFFF"/>
              </a:solidFill>
            </a:endParaRPr>
          </a:p>
          <a:p>
            <a:pPr lvl="0"/>
            <a:r>
              <a:rPr lang="en-US" sz="3600" b="1" dirty="0">
                <a:solidFill>
                  <a:srgbClr val="FFFFFF"/>
                </a:solidFill>
              </a:rPr>
              <a:t>As per the government instructions the people living in the hotspot areas aren’t allowed to leave their house , these users will be marked permanently red. And any movement in that area will be notified to the police and the medical staff . </a:t>
            </a:r>
          </a:p>
          <a:p>
            <a:pPr algn="ctr"/>
            <a:r>
              <a:rPr lang="en-GB" sz="4000" b="1" dirty="0">
                <a:solidFill>
                  <a:srgbClr val="FF0000"/>
                </a:solidFill>
              </a:rPr>
              <a:t>FEATURE 6:</a:t>
            </a:r>
            <a:endParaRPr lang="en-GB" sz="4000" b="1" dirty="0">
              <a:solidFill>
                <a:srgbClr val="FFFFFF"/>
              </a:solidFill>
            </a:endParaRPr>
          </a:p>
          <a:p>
            <a:pPr lvl="0"/>
            <a:r>
              <a:rPr lang="en-US" sz="3600" b="1" dirty="0">
                <a:solidFill>
                  <a:srgbClr val="FFFFFF"/>
                </a:solidFill>
              </a:rPr>
              <a:t>This app will also inform the user the nearest store where the user can get the essentials when he/she moves out of the house .</a:t>
            </a:r>
            <a:endParaRPr lang="en-GB" sz="3600" b="1" dirty="0">
              <a:solidFill>
                <a:srgbClr val="FFFFFF"/>
              </a:solidFill>
            </a:endParaRPr>
          </a:p>
        </p:txBody>
      </p:sp>
      <p:pic>
        <p:nvPicPr>
          <p:cNvPr id="8" name="Picture 7">
            <a:extLst>
              <a:ext uri="{FF2B5EF4-FFF2-40B4-BE49-F238E27FC236}">
                <a16:creationId xmlns:a16="http://schemas.microsoft.com/office/drawing/2014/main" id="{E0270079-1FC2-4677-8471-C59F04710666}"/>
              </a:ext>
            </a:extLst>
          </p:cNvPr>
          <p:cNvPicPr>
            <a:picLocks noChangeAspect="1"/>
          </p:cNvPicPr>
          <p:nvPr/>
        </p:nvPicPr>
        <p:blipFill>
          <a:blip r:embed="rId4"/>
          <a:stretch>
            <a:fillRect/>
          </a:stretch>
        </p:blipFill>
        <p:spPr>
          <a:xfrm>
            <a:off x="7971184" y="1470992"/>
            <a:ext cx="4985565" cy="7064120"/>
          </a:xfrm>
          <a:prstGeom prst="rect">
            <a:avLst/>
          </a:prstGeom>
        </p:spPr>
      </p:pic>
    </p:spTree>
    <p:extLst>
      <p:ext uri="{BB962C8B-B14F-4D97-AF65-F5344CB8AC3E}">
        <p14:creationId xmlns:p14="http://schemas.microsoft.com/office/powerpoint/2010/main" val="10754269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80" name="Serviceability"/>
          <p:cNvSpPr txBox="1">
            <a:spLocks noGrp="1"/>
          </p:cNvSpPr>
          <p:nvPr>
            <p:ph type="title"/>
          </p:nvPr>
        </p:nvSpPr>
        <p:spPr>
          <a:prstGeom prst="rect">
            <a:avLst/>
          </a:prstGeom>
        </p:spPr>
        <p:txBody>
          <a:bodyPr>
            <a:noAutofit/>
          </a:bodyPr>
          <a:lstStyle>
            <a:lvl1pPr defTabSz="467359">
              <a:spcBef>
                <a:spcPts val="2200"/>
              </a:spcBef>
              <a:defRPr sz="4800"/>
            </a:lvl1pPr>
          </a:lstStyle>
          <a:p>
            <a:pPr algn="ctr"/>
            <a:r>
              <a:rPr sz="5400" b="1" dirty="0">
                <a:solidFill>
                  <a:srgbClr val="FF0000"/>
                </a:solidFill>
              </a:rPr>
              <a:t>Serviceability </a:t>
            </a:r>
          </a:p>
        </p:txBody>
      </p:sp>
      <p:sp>
        <p:nvSpPr>
          <p:cNvPr id="181" name="It is a dashboard which can be referred to for all the essential information and analysis of the same.…"/>
          <p:cNvSpPr txBox="1">
            <a:spLocks noGrp="1"/>
          </p:cNvSpPr>
          <p:nvPr>
            <p:ph type="body" idx="1"/>
          </p:nvPr>
        </p:nvSpPr>
        <p:spPr>
          <a:xfrm>
            <a:off x="664817" y="2961859"/>
            <a:ext cx="12192000" cy="4929809"/>
          </a:xfrm>
          <a:prstGeom prst="rect">
            <a:avLst/>
          </a:prstGeom>
          <a:solidFill>
            <a:schemeClr val="bg1">
              <a:alpha val="50000"/>
            </a:schemeClr>
          </a:solidFill>
          <a:effectLst>
            <a:outerShdw blurRad="50800" dist="50800" dir="5400000" algn="ctr" rotWithShape="0">
              <a:srgbClr val="000000">
                <a:alpha val="35000"/>
              </a:srgbClr>
            </a:outerShdw>
          </a:effectLst>
        </p:spPr>
        <p:txBody>
          <a:bodyPr>
            <a:normAutofit/>
          </a:bodyPr>
          <a:lstStyle/>
          <a:p>
            <a:r>
              <a:rPr b="1" dirty="0">
                <a:solidFill>
                  <a:srgbClr val="FFFFFF"/>
                </a:solidFill>
              </a:rPr>
              <a:t>It is a </a:t>
            </a:r>
            <a:r>
              <a:rPr lang="en-GB" b="1" dirty="0">
                <a:solidFill>
                  <a:srgbClr val="FFFFFF"/>
                </a:solidFill>
              </a:rPr>
              <a:t>an app </a:t>
            </a:r>
            <a:r>
              <a:rPr b="1" dirty="0">
                <a:solidFill>
                  <a:srgbClr val="FFFFFF"/>
                </a:solidFill>
              </a:rPr>
              <a:t>which can be referred to for all the essential information and analysis </a:t>
            </a:r>
            <a:r>
              <a:rPr lang="en-GB" b="1" dirty="0">
                <a:solidFill>
                  <a:srgbClr val="FFFFFF"/>
                </a:solidFill>
              </a:rPr>
              <a:t>related to COVID-19.</a:t>
            </a:r>
          </a:p>
          <a:p>
            <a:r>
              <a:rPr b="1" dirty="0">
                <a:solidFill>
                  <a:srgbClr val="FFFFFF"/>
                </a:solidFill>
              </a:rPr>
              <a:t>It also gives the predictive model showing the growth of the pandemic. Accordingly steps can be taken after a glance.</a:t>
            </a:r>
            <a:endParaRPr lang="en-GB" b="1" dirty="0">
              <a:solidFill>
                <a:srgbClr val="FFFFFF"/>
              </a:solidFill>
            </a:endParaRPr>
          </a:p>
          <a:p>
            <a:r>
              <a:rPr lang="en-US" b="1" dirty="0">
                <a:solidFill>
                  <a:srgbClr val="FFFFFF"/>
                </a:solidFill>
              </a:rPr>
              <a:t>It  will also help in keeping a track of the suspected users.</a:t>
            </a:r>
          </a:p>
          <a:p>
            <a:r>
              <a:rPr lang="en-US" b="1" dirty="0">
                <a:solidFill>
                  <a:srgbClr val="FFFFFF"/>
                </a:solidFill>
              </a:rPr>
              <a:t>And also help the users to keep themselves out of danger.</a:t>
            </a:r>
            <a:endParaRPr b="1" dirty="0">
              <a:solidFill>
                <a:srgbClr val="FFFFFF"/>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7C68B2-F2CE-46A8-9682-D82EE8F5AA02}"/>
              </a:ext>
            </a:extLst>
          </p:cNvPr>
          <p:cNvSpPr>
            <a:spLocks noGrp="1"/>
          </p:cNvSpPr>
          <p:nvPr>
            <p:ph type="title"/>
          </p:nvPr>
        </p:nvSpPr>
        <p:spPr>
          <a:xfrm>
            <a:off x="406400" y="542787"/>
            <a:ext cx="12192000" cy="1941996"/>
          </a:xfrm>
          <a:solidFill>
            <a:schemeClr val="bg1"/>
          </a:solidFill>
        </p:spPr>
        <p:txBody>
          <a:bodyPr>
            <a:normAutofit fontScale="90000"/>
          </a:bodyPr>
          <a:lstStyle/>
          <a:p>
            <a:r>
              <a:rPr lang="en-GB" dirty="0">
                <a:solidFill>
                  <a:srgbClr val="FF0000"/>
                </a:solidFill>
              </a:rPr>
              <a:t>For further details PLEASE REFER TO the dashboard made by us(link given below):</a:t>
            </a:r>
          </a:p>
        </p:txBody>
      </p:sp>
      <p:sp>
        <p:nvSpPr>
          <p:cNvPr id="4" name="Text Placeholder 3">
            <a:extLst>
              <a:ext uri="{FF2B5EF4-FFF2-40B4-BE49-F238E27FC236}">
                <a16:creationId xmlns:a16="http://schemas.microsoft.com/office/drawing/2014/main" id="{ED8F6FEB-946D-4CEF-9AC1-B71D2C1717A4}"/>
              </a:ext>
            </a:extLst>
          </p:cNvPr>
          <p:cNvSpPr>
            <a:spLocks noGrp="1"/>
          </p:cNvSpPr>
          <p:nvPr>
            <p:ph type="body" idx="1"/>
          </p:nvPr>
        </p:nvSpPr>
        <p:spPr>
          <a:xfrm>
            <a:off x="406400" y="4333461"/>
            <a:ext cx="12192000" cy="2723322"/>
          </a:xfrm>
          <a:solidFill>
            <a:schemeClr val="bg1"/>
          </a:solidFill>
        </p:spPr>
        <p:txBody>
          <a:bodyPr>
            <a:normAutofit/>
          </a:bodyPr>
          <a:lstStyle/>
          <a:p>
            <a:r>
              <a:rPr lang="en-GB" dirty="0">
                <a:hlinkClick r:id="rId4"/>
              </a:rPr>
              <a:t>https://coronavirus-india-tracker.herokuapp.com/</a:t>
            </a:r>
            <a:endParaRPr lang="en-GB" dirty="0"/>
          </a:p>
          <a:p>
            <a:pPr marL="0" indent="0">
              <a:buNone/>
            </a:pPr>
            <a:r>
              <a:rPr lang="en-GB" dirty="0">
                <a:solidFill>
                  <a:srgbClr val="FF0000"/>
                </a:solidFill>
              </a:rPr>
              <a:t>(PLEASE COPY PASTE THE LINK IF IT DOESN’T OPEN ON CLICKING, WE RECOMMEND TO OPEN IT IN A LAPTOP FOR A BETTER VIEW.)</a:t>
            </a:r>
            <a:endParaRPr lang="en-GB" dirty="0"/>
          </a:p>
        </p:txBody>
      </p:sp>
    </p:spTree>
    <p:extLst>
      <p:ext uri="{BB962C8B-B14F-4D97-AF65-F5344CB8AC3E}">
        <p14:creationId xmlns:p14="http://schemas.microsoft.com/office/powerpoint/2010/main" val="42798379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69" name="COVID-19 will reshape our world. We don't yet know when this crisis will end. But we can be sure that by the time is does, our world will look very different ."/>
          <p:cNvSpPr txBox="1">
            <a:spLocks noGrp="1"/>
          </p:cNvSpPr>
          <p:nvPr>
            <p:ph type="body" idx="13"/>
          </p:nvPr>
        </p:nvSpPr>
        <p:spPr>
          <a:xfrm>
            <a:off x="0" y="84836"/>
            <a:ext cx="8130209" cy="8800747"/>
          </a:xfrm>
          <a:prstGeom prst="rect">
            <a:avLst/>
          </a:prstGeom>
          <a:solidFill>
            <a:schemeClr val="bg1"/>
          </a:solidFill>
        </p:spPr>
        <p:txBody>
          <a:bodyPr/>
          <a:lstStyle/>
          <a:p>
            <a:r>
              <a:rPr sz="7200" dirty="0"/>
              <a:t>COVID-19 will </a:t>
            </a:r>
            <a:r>
              <a:rPr lang="en-GB" sz="7200" dirty="0"/>
              <a:t>    </a:t>
            </a:r>
            <a:r>
              <a:rPr sz="7200" dirty="0"/>
              <a:t>reshape our world. We don't yet know when this crisis will end. But we can be sure that by the time is does, our world will look very different .</a:t>
            </a:r>
          </a:p>
        </p:txBody>
      </p:sp>
      <p:sp>
        <p:nvSpPr>
          <p:cNvPr id="170" name="Josep Borrell"/>
          <p:cNvSpPr txBox="1">
            <a:spLocks noGrp="1"/>
          </p:cNvSpPr>
          <p:nvPr>
            <p:ph type="body" idx="15"/>
          </p:nvPr>
        </p:nvSpPr>
        <p:spPr>
          <a:xfrm>
            <a:off x="6723644" y="8468138"/>
            <a:ext cx="6705600" cy="1200625"/>
          </a:xfrm>
          <a:prstGeom prst="rect">
            <a:avLst/>
          </a:prstGeom>
        </p:spPr>
        <p:txBody>
          <a:bodyPr/>
          <a:lstStyle/>
          <a:p>
            <a:r>
              <a:rPr lang="en-GB" sz="8000" dirty="0" err="1">
                <a:solidFill>
                  <a:srgbClr val="FFFF00"/>
                </a:solidFill>
              </a:rPr>
              <a:t>Josep</a:t>
            </a:r>
            <a:r>
              <a:rPr lang="en-GB" sz="8000" dirty="0">
                <a:solidFill>
                  <a:srgbClr val="FFFF00"/>
                </a:solidFill>
              </a:rPr>
              <a:t> Borrell</a:t>
            </a:r>
          </a:p>
        </p:txBody>
      </p:sp>
      <p:pic>
        <p:nvPicPr>
          <p:cNvPr id="171" name="6715529C-4AA9-4D96-97F8-79B32F6BEBD1-L0-001.jpeg" descr="6715529C-4AA9-4D96-97F8-79B32F6BEBD1-L0-001.jpeg"/>
          <p:cNvPicPr>
            <a:picLocks noChangeAspect="1"/>
          </p:cNvPicPr>
          <p:nvPr/>
        </p:nvPicPr>
        <p:blipFill>
          <a:blip r:embed="rId4"/>
          <a:stretch>
            <a:fillRect/>
          </a:stretch>
        </p:blipFill>
        <p:spPr>
          <a:xfrm>
            <a:off x="7560613" y="0"/>
            <a:ext cx="5444187" cy="3811303"/>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857C6D-2A7B-4852-868E-14DF407D29C7}"/>
              </a:ext>
            </a:extLst>
          </p:cNvPr>
          <p:cNvSpPr>
            <a:spLocks noGrp="1"/>
          </p:cNvSpPr>
          <p:nvPr>
            <p:ph type="body" sz="quarter" idx="13"/>
          </p:nvPr>
        </p:nvSpPr>
        <p:spPr>
          <a:xfrm>
            <a:off x="1532835" y="0"/>
            <a:ext cx="3935895" cy="1011111"/>
          </a:xfrm>
        </p:spPr>
        <p:txBody>
          <a:bodyPr/>
          <a:lstStyle/>
          <a:p>
            <a:pPr algn="ctr"/>
            <a:r>
              <a:rPr lang="en-GB" sz="7200" u="sng" dirty="0">
                <a:solidFill>
                  <a:srgbClr val="FF0000"/>
                </a:solidFill>
              </a:rPr>
              <a:t>HISTORY</a:t>
            </a:r>
          </a:p>
        </p:txBody>
      </p:sp>
      <p:sp>
        <p:nvSpPr>
          <p:cNvPr id="4" name="Text Placeholder 3">
            <a:extLst>
              <a:ext uri="{FF2B5EF4-FFF2-40B4-BE49-F238E27FC236}">
                <a16:creationId xmlns:a16="http://schemas.microsoft.com/office/drawing/2014/main" id="{F6E72106-7F45-4DBE-99BC-C30988EF43CB}"/>
              </a:ext>
            </a:extLst>
          </p:cNvPr>
          <p:cNvSpPr>
            <a:spLocks noGrp="1"/>
          </p:cNvSpPr>
          <p:nvPr>
            <p:ph type="body" sz="quarter" idx="15"/>
          </p:nvPr>
        </p:nvSpPr>
        <p:spPr>
          <a:xfrm>
            <a:off x="974035" y="1746793"/>
            <a:ext cx="6003234" cy="7079155"/>
          </a:xfrm>
          <a:solidFill>
            <a:schemeClr val="bg1">
              <a:alpha val="62000"/>
            </a:schemeClr>
          </a:solidFill>
        </p:spPr>
        <p:txBody>
          <a:bodyPr/>
          <a:lstStyle/>
          <a:p>
            <a:endParaRPr lang="en-US" sz="3200"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endParaRPr>
          </a:p>
          <a:p>
            <a:pPr marL="685800" indent="-685800">
              <a:buFont typeface="Arial" panose="020B0604020202020204" pitchFamily="34" charset="0"/>
              <a:buChar char="•"/>
            </a:pPr>
            <a:r>
              <a:rPr lang="en-US" sz="3200"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The first case of the 2019–20 coronavirus pandemic in India was reported on 30 January 2020, originating from China.</a:t>
            </a:r>
          </a:p>
          <a:p>
            <a:r>
              <a:rPr lang="en-US" sz="3200"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 </a:t>
            </a:r>
          </a:p>
          <a:p>
            <a:pPr marL="685800" indent="-685800">
              <a:buFont typeface="Arial" panose="020B0604020202020204" pitchFamily="34" charset="0"/>
              <a:buChar char="•"/>
            </a:pPr>
            <a:r>
              <a:rPr lang="en-US" sz="3200"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The outbreak has been declared an epidemic in more than a dozen states and union territories, where provisions of the Epidemic Diseases Act, 1897 have been invoked.</a:t>
            </a:r>
          </a:p>
          <a:p>
            <a:pPr marL="685800" indent="-685800">
              <a:buFont typeface="Arial" panose="020B0604020202020204" pitchFamily="34" charset="0"/>
              <a:buChar char="•"/>
            </a:pPr>
            <a:endParaRPr lang="en-US" sz="3200"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endParaRPr>
          </a:p>
          <a:p>
            <a:pPr marL="685800" indent="-685800">
              <a:buFont typeface="Arial" panose="020B0604020202020204" pitchFamily="34" charset="0"/>
              <a:buChar char="•"/>
            </a:pPr>
            <a:endParaRPr lang="en-GB" sz="4000" b="1" dirty="0">
              <a:solidFill>
                <a:srgbClr val="FFFF00"/>
              </a:solidFill>
            </a:endParaRPr>
          </a:p>
        </p:txBody>
      </p:sp>
      <p:pic>
        <p:nvPicPr>
          <p:cNvPr id="7" name="Picture 6">
            <a:extLst>
              <a:ext uri="{FF2B5EF4-FFF2-40B4-BE49-F238E27FC236}">
                <a16:creationId xmlns:a16="http://schemas.microsoft.com/office/drawing/2014/main" id="{80AA66A6-A2E2-4AF6-AFD6-C7631C90C3B2}"/>
              </a:ext>
            </a:extLst>
          </p:cNvPr>
          <p:cNvPicPr>
            <a:picLocks noChangeAspect="1"/>
          </p:cNvPicPr>
          <p:nvPr/>
        </p:nvPicPr>
        <p:blipFill>
          <a:blip r:embed="rId4"/>
          <a:stretch>
            <a:fillRect/>
          </a:stretch>
        </p:blipFill>
        <p:spPr>
          <a:xfrm>
            <a:off x="7631042" y="1076304"/>
            <a:ext cx="4852506" cy="8360554"/>
          </a:xfrm>
          <a:prstGeom prst="rect">
            <a:avLst/>
          </a:prstGeom>
        </p:spPr>
      </p:pic>
    </p:spTree>
    <p:extLst>
      <p:ext uri="{BB962C8B-B14F-4D97-AF65-F5344CB8AC3E}">
        <p14:creationId xmlns:p14="http://schemas.microsoft.com/office/powerpoint/2010/main" val="8176352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D077E8C-6236-4E0B-BE9C-CEAB5698AE44}"/>
              </a:ext>
            </a:extLst>
          </p:cNvPr>
          <p:cNvSpPr>
            <a:spLocks noGrp="1"/>
          </p:cNvSpPr>
          <p:nvPr>
            <p:ph type="body" sz="half" idx="1"/>
          </p:nvPr>
        </p:nvSpPr>
        <p:spPr>
          <a:xfrm>
            <a:off x="366642" y="1490870"/>
            <a:ext cx="6299201" cy="7195930"/>
          </a:xfrm>
          <a:solidFill>
            <a:schemeClr val="bg1">
              <a:alpha val="72000"/>
            </a:schemeClr>
          </a:solidFill>
        </p:spPr>
        <p:txBody>
          <a:bodyPr>
            <a:normAutofit/>
          </a:bodyPr>
          <a:lstStyle/>
          <a:p>
            <a:pPr marL="685800" indent="-685800">
              <a:buFont typeface="Arial" panose="020B0604020202020204" pitchFamily="34" charset="0"/>
              <a:buChar char="•"/>
            </a:pPr>
            <a:r>
              <a:rPr lang="en-US"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India has suspended all tourist visas, as a majority of the confirmed cases were linked to other countries.</a:t>
            </a:r>
            <a:r>
              <a:rPr lang="en-US"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 </a:t>
            </a:r>
            <a:r>
              <a:rPr lang="en-US"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India has suspended all tourist visas, as a majority of the confirmed cases were linked to other countries.</a:t>
            </a:r>
          </a:p>
          <a:p>
            <a:pPr marL="685800" indent="-685800">
              <a:buFont typeface="Arial" panose="020B0604020202020204" pitchFamily="34" charset="0"/>
              <a:buChar char="•"/>
            </a:pPr>
            <a:endParaRPr lang="en-US"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endParaRPr>
          </a:p>
          <a:p>
            <a:pPr marL="685800" indent="-685800">
              <a:buFont typeface="Arial" panose="020B0604020202020204" pitchFamily="34" charset="0"/>
              <a:buChar char="•"/>
            </a:pPr>
            <a:r>
              <a:rPr lang="en-US"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rPr>
              <a:t>Further, on 24 March, the prime minister ordered a nationwide lockdown for 21 days, affecting the entire 1.3 billion population of India.</a:t>
            </a:r>
            <a:endParaRPr lang="en-GB" b="1" dirty="0">
              <a:solidFill>
                <a:schemeClr val="accent3">
                  <a:lumMod val="20000"/>
                  <a:lumOff val="80000"/>
                </a:schemeClr>
              </a:solidFill>
              <a:effectLst>
                <a:outerShdw blurRad="50800" dist="50800" dir="5400000" algn="ctr" rotWithShape="0">
                  <a:srgbClr val="000000">
                    <a:alpha val="35000"/>
                  </a:srgbClr>
                </a:outerShdw>
              </a:effectLst>
              <a:latin typeface="Arial" panose="020B0604020202020204" pitchFamily="34" charset="0"/>
              <a:cs typeface="Arial" panose="020B0604020202020204" pitchFamily="34" charset="0"/>
            </a:endParaRPr>
          </a:p>
          <a:p>
            <a:endParaRPr lang="en-GB" dirty="0"/>
          </a:p>
        </p:txBody>
      </p:sp>
      <p:pic>
        <p:nvPicPr>
          <p:cNvPr id="11" name="Picture 10">
            <a:extLst>
              <a:ext uri="{FF2B5EF4-FFF2-40B4-BE49-F238E27FC236}">
                <a16:creationId xmlns:a16="http://schemas.microsoft.com/office/drawing/2014/main" id="{0B254B07-36B5-477C-93B1-C43E822C0354}"/>
              </a:ext>
            </a:extLst>
          </p:cNvPr>
          <p:cNvPicPr>
            <a:picLocks noChangeAspect="1"/>
          </p:cNvPicPr>
          <p:nvPr/>
        </p:nvPicPr>
        <p:blipFill>
          <a:blip r:embed="rId4"/>
          <a:stretch>
            <a:fillRect/>
          </a:stretch>
        </p:blipFill>
        <p:spPr>
          <a:xfrm>
            <a:off x="6907713" y="1490870"/>
            <a:ext cx="6097087" cy="7195930"/>
          </a:xfrm>
          <a:prstGeom prst="rect">
            <a:avLst/>
          </a:prstGeom>
        </p:spPr>
      </p:pic>
      <p:sp>
        <p:nvSpPr>
          <p:cNvPr id="12" name="Rectangle 11">
            <a:extLst>
              <a:ext uri="{FF2B5EF4-FFF2-40B4-BE49-F238E27FC236}">
                <a16:creationId xmlns:a16="http://schemas.microsoft.com/office/drawing/2014/main" id="{0AA02175-C1A9-4109-93D5-71186A4FE7F4}"/>
              </a:ext>
            </a:extLst>
          </p:cNvPr>
          <p:cNvSpPr/>
          <p:nvPr/>
        </p:nvSpPr>
        <p:spPr>
          <a:xfrm>
            <a:off x="1204827" y="-41196"/>
            <a:ext cx="3367172" cy="1107996"/>
          </a:xfrm>
          <a:prstGeom prst="rect">
            <a:avLst/>
          </a:prstGeom>
        </p:spPr>
        <p:txBody>
          <a:bodyPr wrap="square">
            <a:spAutoFit/>
          </a:bodyPr>
          <a:lstStyle/>
          <a:p>
            <a:pPr algn="ctr"/>
            <a:r>
              <a:rPr lang="en-GB" sz="6600" u="sng" dirty="0">
                <a:solidFill>
                  <a:srgbClr val="FF0000"/>
                </a:solidFill>
              </a:rPr>
              <a:t>HISTORY</a:t>
            </a:r>
          </a:p>
        </p:txBody>
      </p:sp>
    </p:spTree>
    <p:extLst>
      <p:ext uri="{BB962C8B-B14F-4D97-AF65-F5344CB8AC3E}">
        <p14:creationId xmlns:p14="http://schemas.microsoft.com/office/powerpoint/2010/main" val="3069253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73" name="Abstract"/>
          <p:cNvSpPr txBox="1">
            <a:spLocks noGrp="1"/>
          </p:cNvSpPr>
          <p:nvPr>
            <p:ph type="title"/>
          </p:nvPr>
        </p:nvSpPr>
        <p:spPr>
          <a:xfrm>
            <a:off x="962991" y="24848"/>
            <a:ext cx="4066209" cy="723900"/>
          </a:xfrm>
          <a:prstGeom prst="rect">
            <a:avLst/>
          </a:prstGeom>
        </p:spPr>
        <p:txBody>
          <a:bodyPr>
            <a:noAutofit/>
          </a:bodyPr>
          <a:lstStyle>
            <a:lvl1pPr defTabSz="467359">
              <a:spcBef>
                <a:spcPts val="2200"/>
              </a:spcBef>
              <a:defRPr sz="4800"/>
            </a:lvl1pPr>
          </a:lstStyle>
          <a:p>
            <a:pPr algn="ctr"/>
            <a:r>
              <a:rPr sz="7200" u="sng" dirty="0">
                <a:solidFill>
                  <a:srgbClr val="FF0000"/>
                </a:solidFill>
              </a:rPr>
              <a:t>Abstract</a:t>
            </a:r>
          </a:p>
        </p:txBody>
      </p:sp>
      <p:sp>
        <p:nvSpPr>
          <p:cNvPr id="174" name="We are building a dashboard with all the necessary data analysis of the Covid-19. Hope it can be of help to the government and be used to tackle the pandemic.…"/>
          <p:cNvSpPr txBox="1">
            <a:spLocks noGrp="1"/>
          </p:cNvSpPr>
          <p:nvPr>
            <p:ph type="body" idx="1"/>
          </p:nvPr>
        </p:nvSpPr>
        <p:spPr>
          <a:xfrm>
            <a:off x="44175" y="1754752"/>
            <a:ext cx="7633252" cy="7250100"/>
          </a:xfrm>
          <a:prstGeom prst="rect">
            <a:avLst/>
          </a:prstGeom>
          <a:solidFill>
            <a:schemeClr val="bg1">
              <a:alpha val="79000"/>
            </a:schemeClr>
          </a:solidFill>
        </p:spPr>
        <p:txBody>
          <a:bodyPr>
            <a:normAutofit lnSpcReduction="10000"/>
          </a:bodyPr>
          <a:lstStyle/>
          <a:p>
            <a:r>
              <a:rPr lang="en-US" b="1" dirty="0">
                <a:solidFill>
                  <a:srgbClr val="FFFFFF"/>
                </a:solidFill>
              </a:rPr>
              <a:t>Keeping the current situation in mind , we have come up with an idea to help the Government curb this pandemic from spreading in our country. These days usage of mobile apps has increased so our solution is in the form of an app .</a:t>
            </a:r>
          </a:p>
          <a:p>
            <a:r>
              <a:rPr b="1" dirty="0">
                <a:solidFill>
                  <a:srgbClr val="FFFFFF"/>
                </a:solidFill>
              </a:rPr>
              <a:t>The </a:t>
            </a:r>
            <a:r>
              <a:rPr lang="en-GB" b="1" dirty="0">
                <a:solidFill>
                  <a:srgbClr val="FFFFFF"/>
                </a:solidFill>
              </a:rPr>
              <a:t>app </a:t>
            </a:r>
            <a:r>
              <a:rPr b="1" dirty="0">
                <a:solidFill>
                  <a:srgbClr val="FFFFFF"/>
                </a:solidFill>
              </a:rPr>
              <a:t>will contain data about worldwide hotspots , where India stands, testing </a:t>
            </a:r>
            <a:r>
              <a:rPr b="1" dirty="0" err="1">
                <a:solidFill>
                  <a:srgbClr val="FFFFFF"/>
                </a:solidFill>
              </a:rPr>
              <a:t>centres</a:t>
            </a:r>
            <a:r>
              <a:rPr b="1" dirty="0">
                <a:solidFill>
                  <a:srgbClr val="FFFFFF"/>
                </a:solidFill>
              </a:rPr>
              <a:t> , affected , recovered , deaths, age probability, gender probability to be affected </a:t>
            </a:r>
            <a:r>
              <a:rPr b="1" dirty="0" err="1">
                <a:solidFill>
                  <a:srgbClr val="FFFFFF"/>
                </a:solidFill>
              </a:rPr>
              <a:t>etc</a:t>
            </a:r>
            <a:r>
              <a:rPr b="1" dirty="0">
                <a:solidFill>
                  <a:srgbClr val="FFFFFF"/>
                </a:solidFill>
              </a:rPr>
              <a:t> . In India is included.</a:t>
            </a:r>
            <a:r>
              <a:rPr lang="en-GB" b="1" dirty="0">
                <a:solidFill>
                  <a:srgbClr val="FFFFFF"/>
                </a:solidFill>
              </a:rPr>
              <a:t>Look on for further details.</a:t>
            </a:r>
            <a:endParaRPr b="1" dirty="0">
              <a:solidFill>
                <a:srgbClr val="FFFFFF"/>
              </a:solidFill>
            </a:endParaRPr>
          </a:p>
        </p:txBody>
      </p:sp>
      <p:pic>
        <p:nvPicPr>
          <p:cNvPr id="2" name="Picture 1">
            <a:extLst>
              <a:ext uri="{FF2B5EF4-FFF2-40B4-BE49-F238E27FC236}">
                <a16:creationId xmlns:a16="http://schemas.microsoft.com/office/drawing/2014/main" id="{3220667A-1C49-41B1-8FD4-EBA3F4ABE40B}"/>
              </a:ext>
            </a:extLst>
          </p:cNvPr>
          <p:cNvPicPr>
            <a:picLocks noChangeAspect="1"/>
          </p:cNvPicPr>
          <p:nvPr/>
        </p:nvPicPr>
        <p:blipFill>
          <a:blip r:embed="rId4"/>
          <a:stretch>
            <a:fillRect/>
          </a:stretch>
        </p:blipFill>
        <p:spPr>
          <a:xfrm>
            <a:off x="7677427" y="1754752"/>
            <a:ext cx="5283198" cy="725010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176" name="94A6C2BF-DAC7-4ED0-881D-E0B1E23C6CA2-L0-001.jpeg" descr="94A6C2BF-DAC7-4ED0-881D-E0B1E23C6CA2-L0-001.jpeg"/>
          <p:cNvPicPr>
            <a:picLocks noGrp="1" noChangeAspect="1"/>
          </p:cNvPicPr>
          <p:nvPr>
            <p:ph type="pic" idx="14"/>
          </p:nvPr>
        </p:nvPicPr>
        <p:blipFill>
          <a:blip r:embed="rId4"/>
          <a:srcRect l="11016" r="11016"/>
          <a:stretch>
            <a:fillRect/>
          </a:stretch>
        </p:blipFill>
        <p:spPr>
          <a:xfrm>
            <a:off x="7824124" y="2902226"/>
            <a:ext cx="5011810" cy="5923721"/>
          </a:xfrm>
          <a:prstGeom prst="rect">
            <a:avLst/>
          </a:prstGeom>
        </p:spPr>
      </p:pic>
      <p:sp>
        <p:nvSpPr>
          <p:cNvPr id="177" name="PROCEDURE"/>
          <p:cNvSpPr txBox="1">
            <a:spLocks noGrp="1"/>
          </p:cNvSpPr>
          <p:nvPr>
            <p:ph type="title"/>
          </p:nvPr>
        </p:nvSpPr>
        <p:spPr>
          <a:xfrm>
            <a:off x="1761716" y="0"/>
            <a:ext cx="6299200" cy="1128897"/>
          </a:xfrm>
          <a:prstGeom prst="rect">
            <a:avLst/>
          </a:prstGeom>
        </p:spPr>
        <p:txBody>
          <a:bodyPr>
            <a:normAutofit/>
          </a:bodyPr>
          <a:lstStyle>
            <a:lvl1pPr defTabSz="467359">
              <a:spcBef>
                <a:spcPts val="2200"/>
              </a:spcBef>
              <a:defRPr sz="4800"/>
            </a:lvl1pPr>
          </a:lstStyle>
          <a:p>
            <a:r>
              <a:rPr sz="7200" u="sng" dirty="0">
                <a:solidFill>
                  <a:srgbClr val="00B0F0"/>
                </a:solidFill>
                <a:effectLst>
                  <a:outerShdw blurRad="50800" dist="50800" dir="5400000" algn="ctr" rotWithShape="0">
                    <a:srgbClr val="000000">
                      <a:alpha val="25000"/>
                    </a:srgbClr>
                  </a:outerShdw>
                </a:effectLst>
              </a:rPr>
              <a:t>PROCEDURE</a:t>
            </a:r>
          </a:p>
        </p:txBody>
      </p:sp>
      <p:sp>
        <p:nvSpPr>
          <p:cNvPr id="178" name="We used Pycharm , plotly, dash and concepts of data analysis to make different types of data analysis.…"/>
          <p:cNvSpPr txBox="1">
            <a:spLocks noGrp="1"/>
          </p:cNvSpPr>
          <p:nvPr>
            <p:ph type="body" sz="half" idx="1"/>
          </p:nvPr>
        </p:nvSpPr>
        <p:spPr>
          <a:xfrm>
            <a:off x="168866" y="2425147"/>
            <a:ext cx="7417724" cy="6400800"/>
          </a:xfrm>
          <a:prstGeom prst="rect">
            <a:avLst/>
          </a:prstGeom>
          <a:solidFill>
            <a:schemeClr val="bg1">
              <a:alpha val="60000"/>
            </a:schemeClr>
          </a:solidFill>
          <a:effectLst>
            <a:outerShdw dist="50800" dir="5400000" sx="1000" sy="1000" algn="ctr" rotWithShape="0">
              <a:srgbClr val="000000">
                <a:alpha val="64000"/>
              </a:srgbClr>
            </a:outerShdw>
          </a:effectLst>
        </p:spPr>
        <p:txBody>
          <a:bodyPr>
            <a:normAutofit/>
          </a:bodyPr>
          <a:lstStyle/>
          <a:p>
            <a:r>
              <a:rPr sz="3200" b="1" dirty="0">
                <a:solidFill>
                  <a:srgbClr val="FFFFFF"/>
                </a:solidFill>
                <a:effectLst>
                  <a:outerShdw blurRad="50800" dist="50800" dir="5400000" algn="ctr" rotWithShape="0">
                    <a:srgbClr val="000000">
                      <a:alpha val="21000"/>
                    </a:srgbClr>
                  </a:outerShdw>
                </a:effectLst>
              </a:rPr>
              <a:t>We used </a:t>
            </a:r>
            <a:r>
              <a:rPr sz="3200" b="1" dirty="0" err="1">
                <a:solidFill>
                  <a:srgbClr val="FFFFFF"/>
                </a:solidFill>
                <a:effectLst>
                  <a:outerShdw blurRad="50800" dist="50800" dir="5400000" algn="ctr" rotWithShape="0">
                    <a:srgbClr val="000000">
                      <a:alpha val="21000"/>
                    </a:srgbClr>
                  </a:outerShdw>
                </a:effectLst>
              </a:rPr>
              <a:t>Pycharm</a:t>
            </a:r>
            <a:r>
              <a:rPr sz="3200" b="1" dirty="0">
                <a:solidFill>
                  <a:srgbClr val="FFFFFF"/>
                </a:solidFill>
                <a:effectLst>
                  <a:outerShdw blurRad="50800" dist="50800" dir="5400000" algn="ctr" rotWithShape="0">
                    <a:srgbClr val="000000">
                      <a:alpha val="21000"/>
                    </a:srgbClr>
                  </a:outerShdw>
                </a:effectLst>
              </a:rPr>
              <a:t> , </a:t>
            </a:r>
            <a:r>
              <a:rPr sz="3200" b="1" dirty="0" err="1">
                <a:solidFill>
                  <a:srgbClr val="FFFFFF"/>
                </a:solidFill>
                <a:effectLst>
                  <a:outerShdw blurRad="50800" dist="50800" dir="5400000" algn="ctr" rotWithShape="0">
                    <a:srgbClr val="000000">
                      <a:alpha val="21000"/>
                    </a:srgbClr>
                  </a:outerShdw>
                </a:effectLst>
              </a:rPr>
              <a:t>plotly</a:t>
            </a:r>
            <a:r>
              <a:rPr sz="3200" b="1" dirty="0">
                <a:solidFill>
                  <a:srgbClr val="FFFFFF"/>
                </a:solidFill>
                <a:effectLst>
                  <a:outerShdw blurRad="50800" dist="50800" dir="5400000" algn="ctr" rotWithShape="0">
                    <a:srgbClr val="000000">
                      <a:alpha val="21000"/>
                    </a:srgbClr>
                  </a:outerShdw>
                </a:effectLst>
              </a:rPr>
              <a:t>, dash and concepts of data analysis to make different types of data analysis.</a:t>
            </a:r>
          </a:p>
          <a:p>
            <a:r>
              <a:rPr sz="3200" b="1" dirty="0">
                <a:solidFill>
                  <a:srgbClr val="FFFFFF"/>
                </a:solidFill>
                <a:effectLst>
                  <a:outerShdw blurRad="50800" dist="50800" dir="5400000" algn="ctr" rotWithShape="0">
                    <a:srgbClr val="000000">
                      <a:alpha val="21000"/>
                    </a:srgbClr>
                  </a:outerShdw>
                </a:effectLst>
              </a:rPr>
              <a:t>We have made all of types of graphs such as pie chart, bar graphs, donuts, heat maps etc.</a:t>
            </a:r>
          </a:p>
          <a:p>
            <a:r>
              <a:rPr sz="3200" b="1" dirty="0">
                <a:solidFill>
                  <a:srgbClr val="FFFFFF"/>
                </a:solidFill>
                <a:effectLst>
                  <a:outerShdw blurRad="50800" dist="50800" dir="5400000" algn="ctr" rotWithShape="0">
                    <a:srgbClr val="000000">
                      <a:alpha val="21000"/>
                    </a:srgbClr>
                  </a:outerShdw>
                </a:effectLst>
              </a:rPr>
              <a:t>The process we went through was</a:t>
            </a:r>
            <a:r>
              <a:rPr lang="en-GB" sz="3200" b="1" dirty="0">
                <a:solidFill>
                  <a:srgbClr val="FFFFFF"/>
                </a:solidFill>
                <a:effectLst>
                  <a:outerShdw blurRad="50800" dist="50800" dir="5400000" algn="ctr" rotWithShape="0">
                    <a:srgbClr val="000000">
                      <a:alpha val="21000"/>
                    </a:srgbClr>
                  </a:outerShdw>
                </a:effectLst>
              </a:rPr>
              <a:t>:</a:t>
            </a:r>
          </a:p>
          <a:p>
            <a:pPr marL="0" indent="0">
              <a:buNone/>
            </a:pPr>
            <a:r>
              <a:rPr sz="3200" b="1" dirty="0">
                <a:solidFill>
                  <a:srgbClr val="FFFFFF"/>
                </a:solidFill>
                <a:effectLst>
                  <a:outerShdw blurRad="50800" dist="50800" dir="5400000" algn="ctr" rotWithShape="0">
                    <a:srgbClr val="000000">
                      <a:alpha val="21000"/>
                    </a:srgbClr>
                  </a:outerShdw>
                </a:effectLst>
              </a:rPr>
              <a:t> data mining-&gt;data re-</a:t>
            </a:r>
            <a:r>
              <a:rPr sz="3200" b="1" dirty="0" err="1">
                <a:solidFill>
                  <a:srgbClr val="FFFFFF"/>
                </a:solidFill>
                <a:effectLst>
                  <a:outerShdw blurRad="50800" dist="50800" dir="5400000" algn="ctr" rotWithShape="0">
                    <a:srgbClr val="000000">
                      <a:alpha val="21000"/>
                    </a:srgbClr>
                  </a:outerShdw>
                </a:effectLst>
              </a:rPr>
              <a:t>organising</a:t>
            </a:r>
            <a:r>
              <a:rPr sz="3200" b="1" dirty="0">
                <a:solidFill>
                  <a:srgbClr val="FFFFFF"/>
                </a:solidFill>
                <a:effectLst>
                  <a:outerShdw blurRad="50800" dist="50800" dir="5400000" algn="ctr" rotWithShape="0">
                    <a:srgbClr val="000000">
                      <a:alpha val="21000"/>
                    </a:srgbClr>
                  </a:outerShdw>
                </a:effectLst>
              </a:rPr>
              <a:t>-&gt;plotting-&gt; uploading in dash</a:t>
            </a:r>
            <a:r>
              <a:rPr lang="en-GB" sz="3200" b="1" dirty="0">
                <a:solidFill>
                  <a:srgbClr val="FFFFFF"/>
                </a:solidFill>
                <a:effectLst>
                  <a:outerShdw blurRad="50800" dist="50800" dir="5400000" algn="ctr" rotWithShape="0">
                    <a:srgbClr val="000000">
                      <a:alpha val="21000"/>
                    </a:srgbClr>
                  </a:outerShdw>
                </a:effectLst>
              </a:rPr>
              <a:t>-&gt;adding to app going to be prepared.</a:t>
            </a:r>
            <a:endParaRPr sz="3200" b="1" dirty="0">
              <a:solidFill>
                <a:srgbClr val="FFFFFF"/>
              </a:solidFill>
              <a:effectLst>
                <a:outerShdw blurRad="50800" dist="50800" dir="5400000" algn="ctr" rotWithShape="0">
                  <a:srgbClr val="000000">
                    <a:alpha val="21000"/>
                  </a:srgbClr>
                </a:outerShdw>
              </a:effectLst>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89222C-EB9E-4B56-BF1B-8DEDFF559A9B}"/>
              </a:ext>
            </a:extLst>
          </p:cNvPr>
          <p:cNvSpPr>
            <a:spLocks noGrp="1"/>
          </p:cNvSpPr>
          <p:nvPr>
            <p:ph type="title"/>
          </p:nvPr>
        </p:nvSpPr>
        <p:spPr>
          <a:xfrm>
            <a:off x="4766365" y="148258"/>
            <a:ext cx="3472069" cy="723900"/>
          </a:xfrm>
          <a:solidFill>
            <a:schemeClr val="bg1"/>
          </a:solidFill>
        </p:spPr>
        <p:txBody>
          <a:bodyPr>
            <a:normAutofit fontScale="90000"/>
          </a:bodyPr>
          <a:lstStyle/>
          <a:p>
            <a:r>
              <a:rPr lang="en-GB" b="1" dirty="0">
                <a:solidFill>
                  <a:srgbClr val="FF0000"/>
                </a:solidFill>
              </a:rPr>
              <a:t>FEATURE 1:</a:t>
            </a:r>
          </a:p>
        </p:txBody>
      </p:sp>
      <p:sp>
        <p:nvSpPr>
          <p:cNvPr id="5" name="Text Placeholder 4">
            <a:extLst>
              <a:ext uri="{FF2B5EF4-FFF2-40B4-BE49-F238E27FC236}">
                <a16:creationId xmlns:a16="http://schemas.microsoft.com/office/drawing/2014/main" id="{BB8651FF-1945-4AF6-8178-75B5E3D54D93}"/>
              </a:ext>
            </a:extLst>
          </p:cNvPr>
          <p:cNvSpPr>
            <a:spLocks noGrp="1"/>
          </p:cNvSpPr>
          <p:nvPr>
            <p:ph type="body" sz="half" idx="1"/>
          </p:nvPr>
        </p:nvSpPr>
        <p:spPr>
          <a:xfrm>
            <a:off x="262835" y="1868557"/>
            <a:ext cx="6833704" cy="6857999"/>
          </a:xfrm>
          <a:solidFill>
            <a:schemeClr val="bg1">
              <a:alpha val="86000"/>
            </a:schemeClr>
          </a:solidFill>
        </p:spPr>
        <p:txBody>
          <a:bodyPr>
            <a:normAutofit fontScale="92500"/>
          </a:bodyPr>
          <a:lstStyle/>
          <a:p>
            <a:pPr lvl="0" rtl="0"/>
            <a:r>
              <a:rPr lang="en-US" sz="3900" b="1" dirty="0">
                <a:solidFill>
                  <a:srgbClr val="FFFFFF"/>
                </a:solidFill>
                <a:effectLst>
                  <a:outerShdw blurRad="50800" dist="50800" dir="5400000" algn="ctr" rotWithShape="0">
                    <a:srgbClr val="000000">
                      <a:alpha val="45000"/>
                    </a:srgbClr>
                  </a:outerShdw>
                </a:effectLst>
              </a:rPr>
              <a:t>It will have an in built Covid19 tracker , which will have all  the following dynamic data :</a:t>
            </a:r>
            <a:endParaRPr lang="en-GB" sz="3900" b="1" dirty="0">
              <a:solidFill>
                <a:srgbClr val="FFFFFF"/>
              </a:solidFill>
              <a:effectLst>
                <a:outerShdw blurRad="50800" dist="50800" dir="5400000" algn="ctr" rotWithShape="0">
                  <a:srgbClr val="000000">
                    <a:alpha val="45000"/>
                  </a:srgbClr>
                </a:outerShdw>
              </a:effectLst>
            </a:endParaRPr>
          </a:p>
          <a:p>
            <a:r>
              <a:rPr lang="en-US" sz="3900" b="1" dirty="0">
                <a:solidFill>
                  <a:srgbClr val="FFFFFF"/>
                </a:solidFill>
                <a:effectLst>
                  <a:outerShdw blurRad="50800" dist="50800" dir="5400000" algn="ctr" rotWithShape="0">
                    <a:srgbClr val="000000">
                      <a:alpha val="45000"/>
                    </a:srgbClr>
                  </a:outerShdw>
                </a:effectLst>
              </a:rPr>
              <a:t>(</a:t>
            </a:r>
            <a:r>
              <a:rPr lang="en-US" sz="3900" b="1" dirty="0" err="1">
                <a:solidFill>
                  <a:srgbClr val="FFFFFF"/>
                </a:solidFill>
                <a:effectLst>
                  <a:outerShdw blurRad="50800" dist="50800" dir="5400000" algn="ctr" rotWithShape="0">
                    <a:srgbClr val="000000">
                      <a:alpha val="45000"/>
                    </a:srgbClr>
                  </a:outerShdw>
                </a:effectLst>
              </a:rPr>
              <a:t>i</a:t>
            </a:r>
            <a:r>
              <a:rPr lang="en-US" sz="3900" b="1" dirty="0">
                <a:solidFill>
                  <a:srgbClr val="FFFFFF"/>
                </a:solidFill>
                <a:effectLst>
                  <a:outerShdw blurRad="50800" dist="50800" dir="5400000" algn="ctr" rotWithShape="0">
                    <a:srgbClr val="000000">
                      <a:alpha val="45000"/>
                    </a:srgbClr>
                  </a:outerShdw>
                </a:effectLst>
              </a:rPr>
              <a:t>).  Number of positive cases , death cases and recovered cases. </a:t>
            </a:r>
            <a:endParaRPr lang="en-GB" sz="3900" b="1" dirty="0">
              <a:solidFill>
                <a:srgbClr val="FFFFFF"/>
              </a:solidFill>
              <a:effectLst>
                <a:outerShdw blurRad="50800" dist="50800" dir="5400000" algn="ctr" rotWithShape="0">
                  <a:srgbClr val="000000">
                    <a:alpha val="45000"/>
                  </a:srgbClr>
                </a:outerShdw>
              </a:effectLst>
            </a:endParaRPr>
          </a:p>
          <a:p>
            <a:r>
              <a:rPr lang="en-US" sz="3900" b="1" dirty="0">
                <a:solidFill>
                  <a:srgbClr val="FFFFFF"/>
                </a:solidFill>
                <a:effectLst>
                  <a:outerShdw blurRad="50800" dist="50800" dir="5400000" algn="ctr" rotWithShape="0">
                    <a:srgbClr val="000000">
                      <a:alpha val="45000"/>
                    </a:srgbClr>
                  </a:outerShdw>
                </a:effectLst>
              </a:rPr>
              <a:t>(ii). Hotspots of each state and district marked in the map .</a:t>
            </a:r>
            <a:endParaRPr lang="en-GB" sz="3900" b="1" dirty="0">
              <a:solidFill>
                <a:srgbClr val="FFFFFF"/>
              </a:solidFill>
              <a:effectLst>
                <a:outerShdw blurRad="50800" dist="50800" dir="5400000" algn="ctr" rotWithShape="0">
                  <a:srgbClr val="000000">
                    <a:alpha val="45000"/>
                  </a:srgbClr>
                </a:outerShdw>
              </a:effectLst>
            </a:endParaRPr>
          </a:p>
          <a:p>
            <a:r>
              <a:rPr lang="en-US" sz="3900" b="1" dirty="0">
                <a:solidFill>
                  <a:srgbClr val="FFFFFF"/>
                </a:solidFill>
                <a:effectLst>
                  <a:outerShdw blurRad="50800" dist="50800" dir="5400000" algn="ctr" rotWithShape="0">
                    <a:srgbClr val="000000">
                      <a:alpha val="45000"/>
                    </a:srgbClr>
                  </a:outerShdw>
                </a:effectLst>
              </a:rPr>
              <a:t>(iii). Graphs of Recovery Rate , Increase in </a:t>
            </a:r>
            <a:r>
              <a:rPr lang="en-US" sz="3900" b="1" dirty="0" err="1">
                <a:solidFill>
                  <a:srgbClr val="FFFFFF"/>
                </a:solidFill>
                <a:effectLst>
                  <a:outerShdw blurRad="50800" dist="50800" dir="5400000" algn="ctr" rotWithShape="0">
                    <a:srgbClr val="000000">
                      <a:alpha val="45000"/>
                    </a:srgbClr>
                  </a:outerShdw>
                </a:effectLst>
              </a:rPr>
              <a:t>Covid</a:t>
            </a:r>
            <a:r>
              <a:rPr lang="en-US" sz="3900" b="1" dirty="0">
                <a:solidFill>
                  <a:srgbClr val="FFFFFF"/>
                </a:solidFill>
                <a:effectLst>
                  <a:outerShdw blurRad="50800" dist="50800" dir="5400000" algn="ctr" rotWithShape="0">
                    <a:srgbClr val="000000">
                      <a:alpha val="45000"/>
                    </a:srgbClr>
                  </a:outerShdw>
                </a:effectLst>
              </a:rPr>
              <a:t> cases.</a:t>
            </a:r>
            <a:endParaRPr lang="en-GB" sz="3900" b="1" dirty="0">
              <a:solidFill>
                <a:srgbClr val="FFFFFF"/>
              </a:solidFill>
              <a:effectLst>
                <a:outerShdw blurRad="50800" dist="50800" dir="5400000" algn="ctr" rotWithShape="0">
                  <a:srgbClr val="000000">
                    <a:alpha val="45000"/>
                  </a:srgbClr>
                </a:outerShdw>
              </a:effectLst>
            </a:endParaRPr>
          </a:p>
          <a:p>
            <a:pPr marL="0" indent="0">
              <a:buNone/>
            </a:pPr>
            <a:endParaRPr lang="en-GB" dirty="0"/>
          </a:p>
        </p:txBody>
      </p:sp>
      <p:pic>
        <p:nvPicPr>
          <p:cNvPr id="3" name="Picture 2">
            <a:extLst>
              <a:ext uri="{FF2B5EF4-FFF2-40B4-BE49-F238E27FC236}">
                <a16:creationId xmlns:a16="http://schemas.microsoft.com/office/drawing/2014/main" id="{04E1A56A-4A26-465D-85EC-5E886D5C5681}"/>
              </a:ext>
            </a:extLst>
          </p:cNvPr>
          <p:cNvPicPr>
            <a:picLocks noChangeAspect="1"/>
          </p:cNvPicPr>
          <p:nvPr/>
        </p:nvPicPr>
        <p:blipFill>
          <a:blip r:embed="rId4"/>
          <a:stretch>
            <a:fillRect/>
          </a:stretch>
        </p:blipFill>
        <p:spPr>
          <a:xfrm>
            <a:off x="7141433" y="1868557"/>
            <a:ext cx="5863367" cy="6656569"/>
          </a:xfrm>
          <a:prstGeom prst="rect">
            <a:avLst/>
          </a:prstGeom>
        </p:spPr>
      </p:pic>
    </p:spTree>
    <p:extLst>
      <p:ext uri="{BB962C8B-B14F-4D97-AF65-F5344CB8AC3E}">
        <p14:creationId xmlns:p14="http://schemas.microsoft.com/office/powerpoint/2010/main" val="6164436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971518-0BBB-4757-9F50-77CB185CD387}"/>
              </a:ext>
            </a:extLst>
          </p:cNvPr>
          <p:cNvSpPr>
            <a:spLocks noGrp="1"/>
          </p:cNvSpPr>
          <p:nvPr>
            <p:ph type="body" sz="quarter" idx="13"/>
          </p:nvPr>
        </p:nvSpPr>
        <p:spPr>
          <a:xfrm>
            <a:off x="406400" y="298174"/>
            <a:ext cx="1819965" cy="616226"/>
          </a:xfrm>
        </p:spPr>
        <p:txBody>
          <a:bodyPr/>
          <a:lstStyle/>
          <a:p>
            <a:r>
              <a:rPr lang="en-GB" sz="2800" dirty="0">
                <a:solidFill>
                  <a:srgbClr val="FFFFFF"/>
                </a:solidFill>
              </a:rPr>
              <a:t>CONTD.</a:t>
            </a:r>
          </a:p>
        </p:txBody>
      </p:sp>
      <p:sp>
        <p:nvSpPr>
          <p:cNvPr id="5" name="Text Placeholder 4">
            <a:extLst>
              <a:ext uri="{FF2B5EF4-FFF2-40B4-BE49-F238E27FC236}">
                <a16:creationId xmlns:a16="http://schemas.microsoft.com/office/drawing/2014/main" id="{19D1DBC8-AC0C-4029-805F-3482E9BE396A}"/>
              </a:ext>
            </a:extLst>
          </p:cNvPr>
          <p:cNvSpPr>
            <a:spLocks noGrp="1"/>
          </p:cNvSpPr>
          <p:nvPr>
            <p:ph type="body" sz="half" idx="1"/>
          </p:nvPr>
        </p:nvSpPr>
        <p:spPr>
          <a:xfrm>
            <a:off x="605183" y="2239894"/>
            <a:ext cx="6299200" cy="6274904"/>
          </a:xfrm>
          <a:solidFill>
            <a:schemeClr val="bg1">
              <a:alpha val="68000"/>
            </a:schemeClr>
          </a:solidFill>
        </p:spPr>
        <p:txBody>
          <a:bodyPr>
            <a:normAutofit/>
          </a:bodyPr>
          <a:lstStyle/>
          <a:p>
            <a:r>
              <a:rPr lang="en-US" sz="3600" b="1" dirty="0">
                <a:solidFill>
                  <a:srgbClr val="FFFFFF"/>
                </a:solidFill>
                <a:effectLst>
                  <a:outerShdw blurRad="50800" dist="50800" dir="5400000" algn="ctr" rotWithShape="0">
                    <a:srgbClr val="000000">
                      <a:alpha val="45000"/>
                    </a:srgbClr>
                  </a:outerShdw>
                </a:effectLst>
              </a:rPr>
              <a:t>(iv). Gender Probability , Mortality Rate , Fatality Rate .</a:t>
            </a:r>
            <a:endParaRPr lang="en-GB" sz="3600" b="1" dirty="0">
              <a:solidFill>
                <a:srgbClr val="FFFFFF"/>
              </a:solidFill>
              <a:effectLst>
                <a:outerShdw blurRad="50800" dist="50800" dir="5400000" algn="ctr" rotWithShape="0">
                  <a:srgbClr val="000000">
                    <a:alpha val="45000"/>
                  </a:srgbClr>
                </a:outerShdw>
              </a:effectLst>
            </a:endParaRPr>
          </a:p>
          <a:p>
            <a:r>
              <a:rPr lang="en-US" sz="3600" b="1" dirty="0">
                <a:solidFill>
                  <a:srgbClr val="FFFFFF"/>
                </a:solidFill>
                <a:effectLst>
                  <a:outerShdw blurRad="50800" dist="50800" dir="5400000" algn="ctr" rotWithShape="0">
                    <a:srgbClr val="000000">
                      <a:alpha val="45000"/>
                    </a:srgbClr>
                  </a:outerShdw>
                </a:effectLst>
              </a:rPr>
              <a:t>(v). Total number of Covid19 hospitals  in each state . </a:t>
            </a:r>
            <a:endParaRPr lang="en-GB" sz="3600" b="1" dirty="0">
              <a:solidFill>
                <a:srgbClr val="FFFFFF"/>
              </a:solidFill>
              <a:effectLst>
                <a:outerShdw blurRad="50800" dist="50800" dir="5400000" algn="ctr" rotWithShape="0">
                  <a:srgbClr val="000000">
                    <a:alpha val="45000"/>
                  </a:srgbClr>
                </a:outerShdw>
              </a:effectLst>
            </a:endParaRPr>
          </a:p>
          <a:p>
            <a:r>
              <a:rPr lang="en-US" sz="3600" b="1" dirty="0">
                <a:solidFill>
                  <a:srgbClr val="FFFFFF"/>
                </a:solidFill>
                <a:effectLst>
                  <a:outerShdw blurRad="50800" dist="50800" dir="5400000" algn="ctr" rotWithShape="0">
                    <a:srgbClr val="000000">
                      <a:alpha val="45000"/>
                    </a:srgbClr>
                  </a:outerShdw>
                </a:effectLst>
              </a:rPr>
              <a:t>(vi).  Total number of beds allotted by each state</a:t>
            </a:r>
            <a:endParaRPr lang="en-GB" sz="3600" dirty="0"/>
          </a:p>
        </p:txBody>
      </p:sp>
      <p:pic>
        <p:nvPicPr>
          <p:cNvPr id="6" name="Picture 5">
            <a:extLst>
              <a:ext uri="{FF2B5EF4-FFF2-40B4-BE49-F238E27FC236}">
                <a16:creationId xmlns:a16="http://schemas.microsoft.com/office/drawing/2014/main" id="{85C8D3CB-0FA8-4398-9D3B-444B816013E0}"/>
              </a:ext>
            </a:extLst>
          </p:cNvPr>
          <p:cNvPicPr>
            <a:picLocks noChangeAspect="1"/>
          </p:cNvPicPr>
          <p:nvPr/>
        </p:nvPicPr>
        <p:blipFill>
          <a:blip r:embed="rId4"/>
          <a:stretch>
            <a:fillRect/>
          </a:stretch>
        </p:blipFill>
        <p:spPr>
          <a:xfrm>
            <a:off x="7494787" y="2081696"/>
            <a:ext cx="5328071" cy="6591300"/>
          </a:xfrm>
          <a:prstGeom prst="rect">
            <a:avLst/>
          </a:prstGeom>
        </p:spPr>
      </p:pic>
    </p:spTree>
    <p:extLst>
      <p:ext uri="{BB962C8B-B14F-4D97-AF65-F5344CB8AC3E}">
        <p14:creationId xmlns:p14="http://schemas.microsoft.com/office/powerpoint/2010/main" val="4074366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000"/>
                    </a14:imgEffect>
                    <a14:imgEffect>
                      <a14:brightnessContrast bright="-24000" contrast="9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602673-64B6-454A-A4EF-05E8E9CF0690}"/>
              </a:ext>
            </a:extLst>
          </p:cNvPr>
          <p:cNvSpPr>
            <a:spLocks noGrp="1"/>
          </p:cNvSpPr>
          <p:nvPr>
            <p:ph type="title"/>
          </p:nvPr>
        </p:nvSpPr>
        <p:spPr>
          <a:xfrm>
            <a:off x="4568136" y="304798"/>
            <a:ext cx="3562073" cy="708993"/>
          </a:xfrm>
          <a:solidFill>
            <a:schemeClr val="bg1">
              <a:alpha val="76000"/>
            </a:schemeClr>
          </a:solidFill>
        </p:spPr>
        <p:txBody>
          <a:bodyPr>
            <a:normAutofit fontScale="90000"/>
          </a:bodyPr>
          <a:lstStyle/>
          <a:p>
            <a:r>
              <a:rPr lang="en-GB" b="1" dirty="0">
                <a:solidFill>
                  <a:srgbClr val="FF0000"/>
                </a:solidFill>
              </a:rPr>
              <a:t>FEATURE 2:</a:t>
            </a:r>
          </a:p>
        </p:txBody>
      </p:sp>
      <p:pic>
        <p:nvPicPr>
          <p:cNvPr id="2" name="Picture 1">
            <a:extLst>
              <a:ext uri="{FF2B5EF4-FFF2-40B4-BE49-F238E27FC236}">
                <a16:creationId xmlns:a16="http://schemas.microsoft.com/office/drawing/2014/main" id="{9E188F94-0ED1-40DB-ADAE-235BA108B64A}"/>
              </a:ext>
            </a:extLst>
          </p:cNvPr>
          <p:cNvPicPr>
            <a:picLocks noChangeAspect="1"/>
          </p:cNvPicPr>
          <p:nvPr/>
        </p:nvPicPr>
        <p:blipFill>
          <a:blip r:embed="rId4"/>
          <a:stretch>
            <a:fillRect/>
          </a:stretch>
        </p:blipFill>
        <p:spPr>
          <a:xfrm>
            <a:off x="1342315" y="1435376"/>
            <a:ext cx="10563125" cy="6882848"/>
          </a:xfrm>
          <a:prstGeom prst="rect">
            <a:avLst/>
          </a:prstGeom>
        </p:spPr>
      </p:pic>
      <p:sp>
        <p:nvSpPr>
          <p:cNvPr id="7" name="Text Placeholder 6">
            <a:extLst>
              <a:ext uri="{FF2B5EF4-FFF2-40B4-BE49-F238E27FC236}">
                <a16:creationId xmlns:a16="http://schemas.microsoft.com/office/drawing/2014/main" id="{BDF28390-754C-423D-809A-C43FD3CE0307}"/>
              </a:ext>
            </a:extLst>
          </p:cNvPr>
          <p:cNvSpPr>
            <a:spLocks noGrp="1"/>
          </p:cNvSpPr>
          <p:nvPr>
            <p:ph type="body" idx="1"/>
          </p:nvPr>
        </p:nvSpPr>
        <p:spPr>
          <a:xfrm>
            <a:off x="704574" y="8318224"/>
            <a:ext cx="11838609" cy="1273311"/>
          </a:xfrm>
          <a:solidFill>
            <a:schemeClr val="bg1">
              <a:alpha val="50000"/>
            </a:schemeClr>
          </a:solidFill>
        </p:spPr>
        <p:txBody>
          <a:bodyPr/>
          <a:lstStyle/>
          <a:p>
            <a:pPr rtl="0"/>
            <a:r>
              <a:rPr lang="en-US" sz="3200" b="1" dirty="0">
                <a:solidFill>
                  <a:srgbClr val="FFFFFF"/>
                </a:solidFill>
              </a:rPr>
              <a:t>This app will have access to the user’s location and will be tracking the movement. </a:t>
            </a:r>
          </a:p>
          <a:p>
            <a:endParaRPr lang="en-GB" dirty="0"/>
          </a:p>
        </p:txBody>
      </p:sp>
    </p:spTree>
    <p:extLst>
      <p:ext uri="{BB962C8B-B14F-4D97-AF65-F5344CB8AC3E}">
        <p14:creationId xmlns:p14="http://schemas.microsoft.com/office/powerpoint/2010/main" val="3084955309"/>
      </p:ext>
    </p:extLst>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294</TotalTime>
  <Words>816</Words>
  <Application>Microsoft Office PowerPoint</Application>
  <PresentationFormat>Custom</PresentationFormat>
  <Paragraphs>58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Avenir Next</vt:lpstr>
      <vt:lpstr>Avenir Next Medium</vt:lpstr>
      <vt:lpstr>DIN Alternate</vt:lpstr>
      <vt:lpstr>DIN Condensed</vt:lpstr>
      <vt:lpstr>Helvetica</vt:lpstr>
      <vt:lpstr>Helvetica Neue</vt:lpstr>
      <vt:lpstr>New_Template7</vt:lpstr>
      <vt:lpstr>Hack for good covid-19 “PRotect the society”</vt:lpstr>
      <vt:lpstr>PowerPoint Presentation</vt:lpstr>
      <vt:lpstr>PowerPoint Presentation</vt:lpstr>
      <vt:lpstr>PowerPoint Presentation</vt:lpstr>
      <vt:lpstr>Abstract</vt:lpstr>
      <vt:lpstr>PROCEDURE</vt:lpstr>
      <vt:lpstr>FEATURE 1:</vt:lpstr>
      <vt:lpstr>PowerPoint Presentation</vt:lpstr>
      <vt:lpstr>FEATURE 2:</vt:lpstr>
      <vt:lpstr>PowerPoint Presentation</vt:lpstr>
      <vt:lpstr>PowerPoint Presentation</vt:lpstr>
      <vt:lpstr>PowerPoint Presentation</vt:lpstr>
      <vt:lpstr>Serviceability </vt:lpstr>
      <vt:lpstr>For further details PLEASE REFER TO the dashboard made by us(link given below):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for good covid-19 “PRotect the society”</dc:title>
  <cp:lastModifiedBy>Aishani Mukerji</cp:lastModifiedBy>
  <cp:revision>31</cp:revision>
  <dcterms:modified xsi:type="dcterms:W3CDTF">2020-04-27T19:39:10Z</dcterms:modified>
</cp:coreProperties>
</file>