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4"/>
  </p:notesMasterIdLst>
  <p:handoutMasterIdLst>
    <p:handoutMasterId r:id="rId15"/>
  </p:handoutMasterIdLst>
  <p:sldIdLst>
    <p:sldId id="359" r:id="rId2"/>
    <p:sldId id="265" r:id="rId3"/>
    <p:sldId id="268" r:id="rId4"/>
    <p:sldId id="267" r:id="rId5"/>
    <p:sldId id="269" r:id="rId6"/>
    <p:sldId id="270" r:id="rId7"/>
    <p:sldId id="271" r:id="rId8"/>
    <p:sldId id="320" r:id="rId9"/>
    <p:sldId id="321" r:id="rId10"/>
    <p:sldId id="361" r:id="rId11"/>
    <p:sldId id="360" r:id="rId12"/>
    <p:sldId id="362" r:id="rId13"/>
  </p:sldIdLst>
  <p:sldSz cx="9144000" cy="6858000" type="screen4x3"/>
  <p:notesSz cx="10234613" cy="7099300"/>
  <p:defaultTextStyle>
    <a:defPPr>
      <a:defRPr lang="tr-TR"/>
    </a:defPPr>
    <a:lvl1pPr algn="l" rtl="0" fontAlgn="base">
      <a:spcBef>
        <a:spcPct val="0"/>
      </a:spcBef>
      <a:spcAft>
        <a:spcPct val="0"/>
      </a:spcAft>
      <a:defRPr sz="3200" kern="1200">
        <a:solidFill>
          <a:schemeClr val="tx1"/>
        </a:solidFill>
        <a:latin typeface="Palatino Linotype" pitchFamily="18" charset="0"/>
        <a:ea typeface="+mn-ea"/>
        <a:cs typeface="+mn-cs"/>
      </a:defRPr>
    </a:lvl1pPr>
    <a:lvl2pPr marL="457200" algn="l" rtl="0" fontAlgn="base">
      <a:spcBef>
        <a:spcPct val="0"/>
      </a:spcBef>
      <a:spcAft>
        <a:spcPct val="0"/>
      </a:spcAft>
      <a:defRPr sz="3200" kern="1200">
        <a:solidFill>
          <a:schemeClr val="tx1"/>
        </a:solidFill>
        <a:latin typeface="Palatino Linotype" pitchFamily="18" charset="0"/>
        <a:ea typeface="+mn-ea"/>
        <a:cs typeface="+mn-cs"/>
      </a:defRPr>
    </a:lvl2pPr>
    <a:lvl3pPr marL="914400" algn="l" rtl="0" fontAlgn="base">
      <a:spcBef>
        <a:spcPct val="0"/>
      </a:spcBef>
      <a:spcAft>
        <a:spcPct val="0"/>
      </a:spcAft>
      <a:defRPr sz="3200" kern="1200">
        <a:solidFill>
          <a:schemeClr val="tx1"/>
        </a:solidFill>
        <a:latin typeface="Palatino Linotype" pitchFamily="18" charset="0"/>
        <a:ea typeface="+mn-ea"/>
        <a:cs typeface="+mn-cs"/>
      </a:defRPr>
    </a:lvl3pPr>
    <a:lvl4pPr marL="1371600" algn="l" rtl="0" fontAlgn="base">
      <a:spcBef>
        <a:spcPct val="0"/>
      </a:spcBef>
      <a:spcAft>
        <a:spcPct val="0"/>
      </a:spcAft>
      <a:defRPr sz="3200" kern="1200">
        <a:solidFill>
          <a:schemeClr val="tx1"/>
        </a:solidFill>
        <a:latin typeface="Palatino Linotype" pitchFamily="18" charset="0"/>
        <a:ea typeface="+mn-ea"/>
        <a:cs typeface="+mn-cs"/>
      </a:defRPr>
    </a:lvl4pPr>
    <a:lvl5pPr marL="1828800" algn="l" rtl="0" fontAlgn="base">
      <a:spcBef>
        <a:spcPct val="0"/>
      </a:spcBef>
      <a:spcAft>
        <a:spcPct val="0"/>
      </a:spcAft>
      <a:defRPr sz="3200" kern="1200">
        <a:solidFill>
          <a:schemeClr val="tx1"/>
        </a:solidFill>
        <a:latin typeface="Palatino Linotype" pitchFamily="18" charset="0"/>
        <a:ea typeface="+mn-ea"/>
        <a:cs typeface="+mn-cs"/>
      </a:defRPr>
    </a:lvl5pPr>
    <a:lvl6pPr marL="2286000" algn="l" defTabSz="914400" rtl="0" eaLnBrk="1" latinLnBrk="0" hangingPunct="1">
      <a:defRPr sz="3200" kern="1200">
        <a:solidFill>
          <a:schemeClr val="tx1"/>
        </a:solidFill>
        <a:latin typeface="Palatino Linotype" pitchFamily="18" charset="0"/>
        <a:ea typeface="+mn-ea"/>
        <a:cs typeface="+mn-cs"/>
      </a:defRPr>
    </a:lvl6pPr>
    <a:lvl7pPr marL="2743200" algn="l" defTabSz="914400" rtl="0" eaLnBrk="1" latinLnBrk="0" hangingPunct="1">
      <a:defRPr sz="3200" kern="1200">
        <a:solidFill>
          <a:schemeClr val="tx1"/>
        </a:solidFill>
        <a:latin typeface="Palatino Linotype" pitchFamily="18" charset="0"/>
        <a:ea typeface="+mn-ea"/>
        <a:cs typeface="+mn-cs"/>
      </a:defRPr>
    </a:lvl7pPr>
    <a:lvl8pPr marL="3200400" algn="l" defTabSz="914400" rtl="0" eaLnBrk="1" latinLnBrk="0" hangingPunct="1">
      <a:defRPr sz="3200" kern="1200">
        <a:solidFill>
          <a:schemeClr val="tx1"/>
        </a:solidFill>
        <a:latin typeface="Palatino Linotype" pitchFamily="18" charset="0"/>
        <a:ea typeface="+mn-ea"/>
        <a:cs typeface="+mn-cs"/>
      </a:defRPr>
    </a:lvl8pPr>
    <a:lvl9pPr marL="3657600" algn="l" defTabSz="914400" rtl="0" eaLnBrk="1" latinLnBrk="0" hangingPunct="1">
      <a:defRPr sz="3200" kern="1200">
        <a:solidFill>
          <a:schemeClr val="tx1"/>
        </a:solidFill>
        <a:latin typeface="Palatino Linotype"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6600"/>
    <a:srgbClr val="B2B2B2"/>
    <a:srgbClr val="66FF33"/>
    <a:srgbClr val="990033"/>
    <a:srgbClr val="FF0000"/>
    <a:srgbClr val="FF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82" autoAdjust="0"/>
    <p:restoredTop sz="94241" autoAdjust="0"/>
  </p:normalViewPr>
  <p:slideViewPr>
    <p:cSldViewPr>
      <p:cViewPr>
        <p:scale>
          <a:sx n="75" d="100"/>
          <a:sy n="75" d="100"/>
        </p:scale>
        <p:origin x="-122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702" y="-84"/>
      </p:cViewPr>
      <p:guideLst>
        <p:guide orient="horz" pos="2236"/>
        <p:guide pos="322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tr-TR"/>
          </a:p>
        </p:txBody>
      </p:sp>
      <p:sp>
        <p:nvSpPr>
          <p:cNvPr id="129027" name="Rectangle 3"/>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tr-TR"/>
          </a:p>
        </p:txBody>
      </p:sp>
      <p:sp>
        <p:nvSpPr>
          <p:cNvPr id="129028" name="Rectangle 4"/>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r>
              <a:rPr lang="en-US"/>
              <a:t>Ch. </a:t>
            </a:r>
            <a:r>
              <a:rPr lang="en-US" err="1"/>
              <a:t>Eick</a:t>
            </a:r>
            <a:r>
              <a:rPr lang="en-US"/>
              <a:t>: COSC 6342: ML</a:t>
            </a:r>
            <a:endParaRPr lang="tr-TR"/>
          </a:p>
        </p:txBody>
      </p:sp>
      <p:sp>
        <p:nvSpPr>
          <p:cNvPr id="129029" name="Rectangle 5"/>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AC5722AF-3CA1-4C74-920A-3BB04899EAFB}" type="slidenum">
              <a:rPr lang="tr-TR"/>
              <a:pPr>
                <a:defRP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tr-TR"/>
          </a:p>
        </p:txBody>
      </p:sp>
      <p:sp>
        <p:nvSpPr>
          <p:cNvPr id="79875" name="Rectangle 3"/>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tr-TR"/>
          </a:p>
        </p:txBody>
      </p:sp>
      <p:sp>
        <p:nvSpPr>
          <p:cNvPr id="89092" name="Rectangle 4"/>
          <p:cNvSpPr>
            <a:spLocks noRo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p:spPr>
      </p:sp>
      <p:sp>
        <p:nvSpPr>
          <p:cNvPr id="79877"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79878"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tr-TR"/>
          </a:p>
        </p:txBody>
      </p:sp>
      <p:sp>
        <p:nvSpPr>
          <p:cNvPr id="79879"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0555E83B-9536-4AF5-9178-67BC3B8CF53D}"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GB"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GB"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GB"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GB"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GB"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GB"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GB"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GB"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GB"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GB"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GB"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GB" sz="2400">
                  <a:latin typeface="Times New Roman" pitchFamily="18" charset="0"/>
                </a:endParaRPr>
              </a:p>
            </p:txBody>
          </p:sp>
        </p:grpSp>
      </p:grpSp>
      <p:sp>
        <p:nvSpPr>
          <p:cNvPr id="36883" name="Rectangle 19"/>
          <p:cNvSpPr>
            <a:spLocks noGrp="1" noChangeArrowheads="1"/>
          </p:cNvSpPr>
          <p:nvPr>
            <p:ph type="ctrTitle"/>
          </p:nvPr>
        </p:nvSpPr>
        <p:spPr>
          <a:xfrm>
            <a:off x="2971800" y="1828800"/>
            <a:ext cx="6019800" cy="2209800"/>
          </a:xfrm>
        </p:spPr>
        <p:txBody>
          <a:bodyPr/>
          <a:lstStyle>
            <a:lvl1pPr>
              <a:defRPr sz="4800">
                <a:solidFill>
                  <a:srgbClr val="FFFFFF"/>
                </a:solidFill>
                <a:latin typeface="Palatino Linotype" pitchFamily="18" charset="0"/>
              </a:defRPr>
            </a:lvl1pPr>
          </a:lstStyle>
          <a:p>
            <a:r>
              <a:rPr lang="tr-TR"/>
              <a:t>Click to edit Master title style</a:t>
            </a:r>
          </a:p>
        </p:txBody>
      </p:sp>
      <p:sp>
        <p:nvSpPr>
          <p:cNvPr id="3688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600">
                <a:latin typeface="Palatino Linotype" pitchFamily="18" charset="0"/>
              </a:defRPr>
            </a:lvl1pPr>
          </a:lstStyle>
          <a:p>
            <a:r>
              <a:rPr lang="tr-TR"/>
              <a:t>Click to edit Master subtitle style</a:t>
            </a:r>
          </a:p>
        </p:txBody>
      </p:sp>
      <p:sp>
        <p:nvSpPr>
          <p:cNvPr id="18" name="Rectangle 16"/>
          <p:cNvSpPr>
            <a:spLocks noGrp="1" noChangeArrowheads="1"/>
          </p:cNvSpPr>
          <p:nvPr>
            <p:ph type="dt" sz="half" idx="10"/>
          </p:nvPr>
        </p:nvSpPr>
        <p:spPr bwMode="auto">
          <a:xfrm>
            <a:off x="468313" y="537368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6CB0C8DC-A698-443B-8EDC-A9A2C6196B27}" type="datetime1">
              <a:rPr lang="en-US" smtClean="0"/>
              <a:t>4/28/2020</a:t>
            </a:fld>
            <a:endParaRPr lang="tr-TR"/>
          </a:p>
        </p:txBody>
      </p:sp>
      <p:sp>
        <p:nvSpPr>
          <p:cNvPr id="19" name="Rectangle 21"/>
          <p:cNvSpPr>
            <a:spLocks noGrp="1" noChangeArrowheads="1"/>
          </p:cNvSpPr>
          <p:nvPr>
            <p:ph type="ftr" sz="quarter" idx="11"/>
          </p:nvPr>
        </p:nvSpPr>
        <p:spPr/>
        <p:txBody>
          <a:bodyPr/>
          <a:lstStyle>
            <a:lvl1pPr>
              <a:defRPr/>
            </a:lvl1pPr>
          </a:lstStyle>
          <a:p>
            <a:pPr>
              <a:defRPr/>
            </a:pPr>
            <a:r>
              <a:rPr lang="en-US" smtClean="0"/>
              <a:t>Hackathon Idea Submission</a:t>
            </a:r>
            <a:endParaRPr lang="tr-TR"/>
          </a:p>
        </p:txBody>
      </p:sp>
      <p:sp>
        <p:nvSpPr>
          <p:cNvPr id="20" name="Rectangle 22"/>
          <p:cNvSpPr>
            <a:spLocks noGrp="1" noChangeArrowheads="1"/>
          </p:cNvSpPr>
          <p:nvPr>
            <p:ph type="sldNum" sz="quarter" idx="12"/>
          </p:nvPr>
        </p:nvSpPr>
        <p:spPr/>
        <p:txBody>
          <a:bodyPr/>
          <a:lstStyle>
            <a:lvl1pPr>
              <a:defRPr/>
            </a:lvl1pPr>
          </a:lstStyle>
          <a:p>
            <a:pPr>
              <a:defRPr/>
            </a:pPr>
            <a:fld id="{CD4B6CC5-AAC5-415E-8439-CC4A1F91E08C}"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Hackathon Idea Submission</a:t>
            </a:r>
            <a:endParaRPr lang="tr-TR"/>
          </a:p>
        </p:txBody>
      </p:sp>
      <p:sp>
        <p:nvSpPr>
          <p:cNvPr id="5" name="Rectangle 3"/>
          <p:cNvSpPr>
            <a:spLocks noGrp="1" noChangeArrowheads="1"/>
          </p:cNvSpPr>
          <p:nvPr>
            <p:ph type="sldNum" sz="quarter" idx="11"/>
          </p:nvPr>
        </p:nvSpPr>
        <p:spPr>
          <a:ln/>
        </p:spPr>
        <p:txBody>
          <a:bodyPr/>
          <a:lstStyle>
            <a:lvl1pPr>
              <a:defRPr/>
            </a:lvl1pPr>
          </a:lstStyle>
          <a:p>
            <a:pPr>
              <a:defRPr/>
            </a:pPr>
            <a:fld id="{88FB2E67-61FC-424C-A823-04C8FF0F7EDC}"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E4941842-F9B5-4E04-BC03-18623D96465C}"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ftr" sz="quarter" idx="3"/>
          </p:nvPr>
        </p:nvSpPr>
        <p:spPr bwMode="auto">
          <a:xfrm>
            <a:off x="0" y="6642100"/>
            <a:ext cx="6048375" cy="215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i="1">
                <a:latin typeface="+mn-lt"/>
              </a:defRPr>
            </a:lvl1pPr>
          </a:lstStyle>
          <a:p>
            <a:pPr>
              <a:defRPr/>
            </a:pPr>
            <a:r>
              <a:rPr lang="en-US" smtClean="0"/>
              <a:t>Hackathon Idea Submission</a:t>
            </a:r>
            <a:endParaRPr lang="tr-TR"/>
          </a:p>
        </p:txBody>
      </p:sp>
      <p:sp>
        <p:nvSpPr>
          <p:cNvPr id="35843" name="Rectangle 3"/>
          <p:cNvSpPr>
            <a:spLocks noGrp="1" noChangeArrowheads="1"/>
          </p:cNvSpPr>
          <p:nvPr>
            <p:ph type="sldNum" sz="quarter" idx="4"/>
          </p:nvPr>
        </p:nvSpPr>
        <p:spPr bwMode="auto">
          <a:xfrm>
            <a:off x="6588125" y="623728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i="1"/>
            </a:lvl1pPr>
          </a:lstStyle>
          <a:p>
            <a:pPr>
              <a:defRPr/>
            </a:pPr>
            <a:fld id="{BF3B210F-552F-47FA-A756-AA9E569CE544}" type="slidenum">
              <a:rPr lang="tr-TR"/>
              <a:pPr>
                <a:defRPr/>
              </a:pPr>
              <a:t>‹#›</a:t>
            </a:fld>
            <a:endParaRPr lang="tr-TR"/>
          </a:p>
        </p:txBody>
      </p:sp>
      <p:grpSp>
        <p:nvGrpSpPr>
          <p:cNvPr id="6148" name="Group 4"/>
          <p:cNvGrpSpPr>
            <a:grpSpLocks/>
          </p:cNvGrpSpPr>
          <p:nvPr/>
        </p:nvGrpSpPr>
        <p:grpSpPr bwMode="auto">
          <a:xfrm>
            <a:off x="0" y="0"/>
            <a:ext cx="9144000" cy="546100"/>
            <a:chOff x="0" y="0"/>
            <a:chExt cx="5760" cy="344"/>
          </a:xfrm>
        </p:grpSpPr>
        <p:sp>
          <p:nvSpPr>
            <p:cNvPr id="3584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GB" sz="2400">
                <a:latin typeface="Times New Roman" pitchFamily="18" charset="0"/>
              </a:endParaRPr>
            </a:p>
          </p:txBody>
        </p:sp>
        <p:sp>
          <p:nvSpPr>
            <p:cNvPr id="3584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GB" sz="2400">
                <a:latin typeface="Times New Roman" pitchFamily="18" charset="0"/>
              </a:endParaRPr>
            </a:p>
          </p:txBody>
        </p:sp>
        <p:sp>
          <p:nvSpPr>
            <p:cNvPr id="3584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GB" sz="1800">
                <a:solidFill>
                  <a:schemeClr val="hlink"/>
                </a:solidFill>
                <a:latin typeface="Arial" charset="0"/>
              </a:endParaRPr>
            </a:p>
          </p:txBody>
        </p:sp>
        <p:sp>
          <p:nvSpPr>
            <p:cNvPr id="3584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GB" sz="1800">
                <a:solidFill>
                  <a:schemeClr val="hlink"/>
                </a:solidFill>
                <a:latin typeface="Arial" charset="0"/>
              </a:endParaRPr>
            </a:p>
          </p:txBody>
        </p:sp>
        <p:sp>
          <p:nvSpPr>
            <p:cNvPr id="3584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GB" sz="1800">
                <a:solidFill>
                  <a:schemeClr val="accent2"/>
                </a:solidFill>
                <a:latin typeface="Arial" charset="0"/>
              </a:endParaRPr>
            </a:p>
          </p:txBody>
        </p:sp>
        <p:sp>
          <p:nvSpPr>
            <p:cNvPr id="3585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GB" sz="1800">
                <a:solidFill>
                  <a:schemeClr val="hlink"/>
                </a:solidFill>
                <a:latin typeface="Arial" charset="0"/>
              </a:endParaRPr>
            </a:p>
          </p:txBody>
        </p:sp>
        <p:sp>
          <p:nvSpPr>
            <p:cNvPr id="3585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GB" sz="2400">
                <a:latin typeface="Times New Roman" pitchFamily="18" charset="0"/>
              </a:endParaRPr>
            </a:p>
          </p:txBody>
        </p:sp>
        <p:sp>
          <p:nvSpPr>
            <p:cNvPr id="3585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GB" sz="1800">
                <a:solidFill>
                  <a:schemeClr val="accent2"/>
                </a:solidFill>
                <a:latin typeface="Arial" charset="0"/>
              </a:endParaRPr>
            </a:p>
          </p:txBody>
        </p:sp>
        <p:sp>
          <p:nvSpPr>
            <p:cNvPr id="3585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GB" sz="1800">
                <a:solidFill>
                  <a:schemeClr val="accent2"/>
                </a:solidFill>
                <a:latin typeface="Arial" charset="0"/>
              </a:endParaRPr>
            </a:p>
          </p:txBody>
        </p:sp>
      </p:grpSp>
      <p:sp>
        <p:nvSpPr>
          <p:cNvPr id="614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Click to edit Master title style</a:t>
            </a:r>
          </a:p>
        </p:txBody>
      </p:sp>
      <p:sp>
        <p:nvSpPr>
          <p:cNvPr id="615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Tree>
  </p:cSld>
  <p:clrMap bg1="lt1" tx1="dk1" bg2="lt2" tx2="dk2" accent1="accent1" accent2="accent2" accent3="accent3" accent4="accent4" accent5="accent5" accent6="accent6" hlink="hlink" folHlink="folHlink"/>
  <p:sldLayoutIdLst>
    <p:sldLayoutId id="2147483978" r:id="rId1"/>
    <p:sldLayoutId id="2147483977" r:id="rId2"/>
    <p:sldLayoutId id="2147483979" r:id="rId3"/>
  </p:sldLayoutIdLst>
  <p:hf hdr="0"/>
  <p:txStyles>
    <p:titleStyle>
      <a:lvl1pPr algn="l" rtl="0" eaLnBrk="0" fontAlgn="base" hangingPunct="0">
        <a:spcBef>
          <a:spcPct val="0"/>
        </a:spcBef>
        <a:spcAft>
          <a:spcPct val="0"/>
        </a:spcAft>
        <a:defRPr sz="4000" i="1">
          <a:solidFill>
            <a:schemeClr val="bg2"/>
          </a:solidFill>
          <a:latin typeface="+mj-lt"/>
          <a:ea typeface="+mj-ea"/>
          <a:cs typeface="+mj-cs"/>
        </a:defRPr>
      </a:lvl1pPr>
      <a:lvl2pPr algn="l" rtl="0" eaLnBrk="0" fontAlgn="base" hangingPunct="0">
        <a:spcBef>
          <a:spcPct val="0"/>
        </a:spcBef>
        <a:spcAft>
          <a:spcPct val="0"/>
        </a:spcAft>
        <a:defRPr sz="4000" i="1">
          <a:solidFill>
            <a:schemeClr val="bg2"/>
          </a:solidFill>
          <a:latin typeface="Lucida Bright" pitchFamily="18" charset="0"/>
        </a:defRPr>
      </a:lvl2pPr>
      <a:lvl3pPr algn="l" rtl="0" eaLnBrk="0" fontAlgn="base" hangingPunct="0">
        <a:spcBef>
          <a:spcPct val="0"/>
        </a:spcBef>
        <a:spcAft>
          <a:spcPct val="0"/>
        </a:spcAft>
        <a:defRPr sz="4000" i="1">
          <a:solidFill>
            <a:schemeClr val="bg2"/>
          </a:solidFill>
          <a:latin typeface="Lucida Bright" pitchFamily="18" charset="0"/>
        </a:defRPr>
      </a:lvl3pPr>
      <a:lvl4pPr algn="l" rtl="0" eaLnBrk="0" fontAlgn="base" hangingPunct="0">
        <a:spcBef>
          <a:spcPct val="0"/>
        </a:spcBef>
        <a:spcAft>
          <a:spcPct val="0"/>
        </a:spcAft>
        <a:defRPr sz="4000" i="1">
          <a:solidFill>
            <a:schemeClr val="bg2"/>
          </a:solidFill>
          <a:latin typeface="Lucida Bright" pitchFamily="18" charset="0"/>
        </a:defRPr>
      </a:lvl4pPr>
      <a:lvl5pPr algn="l" rtl="0" eaLnBrk="0" fontAlgn="base" hangingPunct="0">
        <a:spcBef>
          <a:spcPct val="0"/>
        </a:spcBef>
        <a:spcAft>
          <a:spcPct val="0"/>
        </a:spcAft>
        <a:defRPr sz="4000" i="1">
          <a:solidFill>
            <a:schemeClr val="bg2"/>
          </a:solidFill>
          <a:latin typeface="Lucida Bright" pitchFamily="18" charset="0"/>
        </a:defRPr>
      </a:lvl5pPr>
      <a:lvl6pPr marL="457200" algn="l" rtl="0" fontAlgn="base">
        <a:spcBef>
          <a:spcPct val="0"/>
        </a:spcBef>
        <a:spcAft>
          <a:spcPct val="0"/>
        </a:spcAft>
        <a:defRPr sz="4000" i="1">
          <a:solidFill>
            <a:schemeClr val="bg2"/>
          </a:solidFill>
          <a:latin typeface="Lucida Bright" pitchFamily="18" charset="0"/>
        </a:defRPr>
      </a:lvl6pPr>
      <a:lvl7pPr marL="914400" algn="l" rtl="0" fontAlgn="base">
        <a:spcBef>
          <a:spcPct val="0"/>
        </a:spcBef>
        <a:spcAft>
          <a:spcPct val="0"/>
        </a:spcAft>
        <a:defRPr sz="4000" i="1">
          <a:solidFill>
            <a:schemeClr val="bg2"/>
          </a:solidFill>
          <a:latin typeface="Lucida Bright" pitchFamily="18" charset="0"/>
        </a:defRPr>
      </a:lvl7pPr>
      <a:lvl8pPr marL="1371600" algn="l" rtl="0" fontAlgn="base">
        <a:spcBef>
          <a:spcPct val="0"/>
        </a:spcBef>
        <a:spcAft>
          <a:spcPct val="0"/>
        </a:spcAft>
        <a:defRPr sz="4000" i="1">
          <a:solidFill>
            <a:schemeClr val="bg2"/>
          </a:solidFill>
          <a:latin typeface="Lucida Bright" pitchFamily="18" charset="0"/>
        </a:defRPr>
      </a:lvl8pPr>
      <a:lvl9pPr marL="1828800" algn="l" rtl="0" fontAlgn="base">
        <a:spcBef>
          <a:spcPct val="0"/>
        </a:spcBef>
        <a:spcAft>
          <a:spcPct val="0"/>
        </a:spcAft>
        <a:defRPr sz="4000" i="1">
          <a:solidFill>
            <a:schemeClr val="bg2"/>
          </a:solidFill>
          <a:latin typeface="Lucida Bright"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dataport.org/open-access/corona-virus-covid-19-tweets-dataset" TargetMode="External"/><Relationship Id="rId2" Type="http://schemas.openxmlformats.org/officeDocument/2006/relationships/hyperlink" Target="https://www.mohfw.gov.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9788" y="1862142"/>
            <a:ext cx="7062806" cy="2209800"/>
          </a:xfrm>
        </p:spPr>
        <p:txBody>
          <a:bodyPr/>
          <a:lstStyle/>
          <a:p>
            <a:r>
              <a:rPr lang="en-US" dirty="0" err="1" smtClean="0"/>
              <a:t>IncubateIND</a:t>
            </a:r>
            <a:r>
              <a:rPr lang="en-US" dirty="0" smtClean="0"/>
              <a:t> Covid19 </a:t>
            </a:r>
            <a:r>
              <a:rPr lang="en-US" dirty="0" err="1" smtClean="0"/>
              <a:t>Hackathon</a:t>
            </a:r>
            <a:r>
              <a:rPr lang="en-US" dirty="0" smtClean="0"/>
              <a:t> Idea Submission</a:t>
            </a:r>
            <a:endParaRPr lang="en-US" dirty="0"/>
          </a:p>
        </p:txBody>
      </p:sp>
      <p:sp>
        <p:nvSpPr>
          <p:cNvPr id="4" name="Rectangle 4"/>
          <p:cNvSpPr txBox="1">
            <a:spLocks noGrp="1" noChangeArrowheads="1"/>
          </p:cNvSpPr>
          <p:nvPr>
            <p:ph type="subTitle" idx="1"/>
          </p:nvPr>
        </p:nvSpPr>
        <p:spPr bwMode="auto">
          <a:xfrm>
            <a:off x="3929058" y="4929198"/>
            <a:ext cx="5000660" cy="1752600"/>
          </a:xfrm>
          <a:prstGeom prst="rect">
            <a:avLst/>
          </a:prstGeom>
          <a:noFill/>
          <a:ln w="9525">
            <a:noFill/>
            <a:miter lim="800000"/>
            <a:headEnd/>
            <a:tailEnd/>
          </a:ln>
        </p:spPr>
        <p:txBody>
          <a:bodyPr anchor="ctr"/>
          <a:lstStyle/>
          <a:p>
            <a:pPr algn="just">
              <a:defRPr/>
            </a:pPr>
            <a:r>
              <a:rPr lang="en-US" sz="1800" b="1" kern="0" dirty="0" smtClean="0">
                <a:solidFill>
                  <a:srgbClr val="002060"/>
                </a:solidFill>
                <a:ea typeface="+mj-ea"/>
                <a:cs typeface="+mj-cs"/>
              </a:rPr>
              <a:t>Submitted By</a:t>
            </a:r>
            <a:r>
              <a:rPr lang="en-US" sz="1800" b="1" kern="0" dirty="0">
                <a:solidFill>
                  <a:srgbClr val="002060"/>
                </a:solidFill>
                <a:ea typeface="+mj-ea"/>
                <a:cs typeface="+mj-cs"/>
              </a:rPr>
              <a:t>:</a:t>
            </a:r>
          </a:p>
          <a:p>
            <a:pPr algn="just"/>
            <a:r>
              <a:rPr lang="en-US" sz="1800" b="1" kern="0" dirty="0" err="1">
                <a:solidFill>
                  <a:srgbClr val="002060"/>
                </a:solidFill>
                <a:ea typeface="+mj-ea"/>
                <a:cs typeface="+mj-cs"/>
              </a:rPr>
              <a:t>Dharmendra</a:t>
            </a:r>
            <a:r>
              <a:rPr lang="en-US" sz="1800" b="1" kern="0" dirty="0">
                <a:solidFill>
                  <a:srgbClr val="002060"/>
                </a:solidFill>
                <a:ea typeface="+mj-ea"/>
                <a:cs typeface="+mj-cs"/>
              </a:rPr>
              <a:t> </a:t>
            </a:r>
            <a:r>
              <a:rPr lang="en-US" sz="1800" b="1" kern="0" dirty="0" err="1">
                <a:solidFill>
                  <a:srgbClr val="002060"/>
                </a:solidFill>
                <a:ea typeface="+mj-ea"/>
                <a:cs typeface="+mj-cs"/>
              </a:rPr>
              <a:t>Pathak</a:t>
            </a:r>
            <a:endParaRPr lang="en-US" sz="1800" b="1" kern="0" dirty="0">
              <a:solidFill>
                <a:srgbClr val="002060"/>
              </a:solidFill>
              <a:ea typeface="+mj-ea"/>
              <a:cs typeface="+mj-cs"/>
            </a:endParaRPr>
          </a:p>
          <a:p>
            <a:pPr algn="just"/>
            <a:r>
              <a:rPr lang="en-US" sz="1800" b="1" dirty="0" err="1" smtClean="0">
                <a:solidFill>
                  <a:srgbClr val="002060"/>
                </a:solidFill>
              </a:rPr>
              <a:t>Ph.D</a:t>
            </a:r>
            <a:r>
              <a:rPr lang="en-US" sz="1800" b="1" dirty="0" smtClean="0">
                <a:solidFill>
                  <a:srgbClr val="002060"/>
                </a:solidFill>
              </a:rPr>
              <a:t> </a:t>
            </a:r>
            <a:r>
              <a:rPr lang="en-US" sz="1800" b="1" dirty="0" smtClean="0">
                <a:solidFill>
                  <a:srgbClr val="002060"/>
                </a:solidFill>
              </a:rPr>
              <a:t>Scholar, </a:t>
            </a:r>
            <a:r>
              <a:rPr lang="en-US" sz="1800" b="1" kern="0" dirty="0" smtClean="0">
                <a:solidFill>
                  <a:srgbClr val="002060"/>
                </a:solidFill>
                <a:ea typeface="+mj-ea"/>
                <a:cs typeface="+mj-cs"/>
              </a:rPr>
              <a:t>A80166220005 </a:t>
            </a:r>
            <a:r>
              <a:rPr lang="en-US" sz="1800" b="1" kern="0" dirty="0">
                <a:solidFill>
                  <a:srgbClr val="002060"/>
                </a:solidFill>
                <a:ea typeface="+mj-ea"/>
                <a:cs typeface="+mj-cs"/>
              </a:rPr>
              <a:t>(Batch 2</a:t>
            </a:r>
            <a:r>
              <a:rPr lang="en-US" sz="1800" b="1" kern="0" dirty="0" smtClean="0">
                <a:solidFill>
                  <a:srgbClr val="002060"/>
                </a:solidFill>
                <a:ea typeface="+mj-ea"/>
                <a:cs typeface="+mj-cs"/>
              </a:rPr>
              <a:t>)</a:t>
            </a:r>
            <a:r>
              <a:rPr lang="en-US" sz="1800" b="1" dirty="0" smtClean="0">
                <a:solidFill>
                  <a:srgbClr val="002060"/>
                </a:solidFill>
              </a:rPr>
              <a:t> </a:t>
            </a:r>
            <a:endParaRPr lang="en-US" sz="1800" b="1" kern="0" dirty="0">
              <a:solidFill>
                <a:srgbClr val="002060"/>
              </a:solidFill>
              <a:ea typeface="+mj-ea"/>
              <a:cs typeface="+mj-cs"/>
            </a:endParaRPr>
          </a:p>
          <a:p>
            <a:pPr algn="just"/>
            <a:r>
              <a:rPr lang="en-US" sz="1800" b="1" kern="0" dirty="0" smtClean="0">
                <a:solidFill>
                  <a:srgbClr val="002060"/>
                </a:solidFill>
                <a:ea typeface="+mj-ea"/>
                <a:cs typeface="+mj-cs"/>
              </a:rPr>
              <a:t>Amity </a:t>
            </a:r>
            <a:r>
              <a:rPr lang="en-US" sz="1800" b="1" kern="0" dirty="0">
                <a:solidFill>
                  <a:srgbClr val="002060"/>
                </a:solidFill>
                <a:ea typeface="+mj-ea"/>
                <a:cs typeface="+mj-cs"/>
              </a:rPr>
              <a:t>School of Engineering and </a:t>
            </a:r>
            <a:r>
              <a:rPr lang="en-US" sz="1800" b="1" kern="0" dirty="0" smtClean="0">
                <a:solidFill>
                  <a:srgbClr val="002060"/>
                </a:solidFill>
                <a:ea typeface="+mj-ea"/>
                <a:cs typeface="+mj-cs"/>
              </a:rPr>
              <a:t>Technology</a:t>
            </a:r>
          </a:p>
          <a:p>
            <a:pPr algn="just"/>
            <a:r>
              <a:rPr lang="en-US" sz="1800" b="1" kern="0" dirty="0">
                <a:solidFill>
                  <a:srgbClr val="002060"/>
                </a:solidFill>
                <a:ea typeface="+mj-ea"/>
                <a:cs typeface="+mj-cs"/>
              </a:rPr>
              <a:t>Amity University Chhattisgarh, Raipur</a:t>
            </a:r>
          </a:p>
          <a:p>
            <a:pPr algn="just"/>
            <a:endParaRPr lang="en-US" sz="1800" b="1" kern="0" dirty="0">
              <a:solidFill>
                <a:srgbClr val="002060"/>
              </a:solidFill>
              <a:ea typeface="+mj-ea"/>
              <a:cs typeface="+mj-cs"/>
            </a:endParaRPr>
          </a:p>
        </p:txBody>
      </p:sp>
      <p:pic>
        <p:nvPicPr>
          <p:cNvPr id="5" name="Picture 4" descr="stop-coronavirus-concept-covid-19-quarantine-vector-30109145.jpg"/>
          <p:cNvPicPr>
            <a:picLocks noChangeAspect="1"/>
          </p:cNvPicPr>
          <p:nvPr/>
        </p:nvPicPr>
        <p:blipFill>
          <a:blip r:embed="rId2" cstate="print"/>
          <a:srcRect b="10111"/>
          <a:stretch>
            <a:fillRect/>
          </a:stretch>
        </p:blipFill>
        <p:spPr>
          <a:xfrm>
            <a:off x="82992" y="1928802"/>
            <a:ext cx="1988678" cy="19288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500063"/>
            <a:ext cx="8229600" cy="614362"/>
          </a:xfrm>
        </p:spPr>
        <p:txBody>
          <a:bodyPr/>
          <a:lstStyle/>
          <a:p>
            <a:r>
              <a:rPr lang="en-US" sz="2800" dirty="0" smtClean="0"/>
              <a:t>RUN-TIME Results</a:t>
            </a:r>
            <a:endParaRPr lang="en-US" sz="2800" dirty="0" smtClean="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10</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
        <p:nvSpPr>
          <p:cNvPr id="6" name="Content Placeholder 5"/>
          <p:cNvSpPr>
            <a:spLocks noGrp="1"/>
          </p:cNvSpPr>
          <p:nvPr>
            <p:ph idx="1"/>
          </p:nvPr>
        </p:nvSpPr>
        <p:spPr>
          <a:xfrm>
            <a:off x="357158" y="1071546"/>
            <a:ext cx="8229600" cy="642942"/>
          </a:xfrm>
        </p:spPr>
        <p:txBody>
          <a:bodyPr/>
          <a:lstStyle/>
          <a:p>
            <a:r>
              <a:rPr lang="en-US" sz="1800" b="1" dirty="0" smtClean="0">
                <a:solidFill>
                  <a:schemeClr val="tx1"/>
                </a:solidFill>
                <a:latin typeface="+mn-lt"/>
                <a:ea typeface="+mn-ea"/>
                <a:cs typeface="+mn-cs"/>
              </a:rPr>
              <a:t>Covid-19 Twitter Data at a glance </a:t>
            </a:r>
            <a:endParaRPr lang="en-US" sz="1800" dirty="0" smtClean="0">
              <a:solidFill>
                <a:schemeClr val="tx1"/>
              </a:solidFill>
              <a:latin typeface="+mn-lt"/>
              <a:ea typeface="+mn-ea"/>
              <a:cs typeface="+mn-cs"/>
            </a:endParaRPr>
          </a:p>
          <a:p>
            <a:endParaRPr lang="en-US" sz="1800" dirty="0"/>
          </a:p>
        </p:txBody>
      </p:sp>
      <p:pic>
        <p:nvPicPr>
          <p:cNvPr id="97283" name="Picture 3"/>
          <p:cNvPicPr>
            <a:picLocks noChangeAspect="1" noChangeArrowheads="1"/>
          </p:cNvPicPr>
          <p:nvPr/>
        </p:nvPicPr>
        <p:blipFill>
          <a:blip r:embed="rId2"/>
          <a:srcRect/>
          <a:stretch>
            <a:fillRect/>
          </a:stretch>
        </p:blipFill>
        <p:spPr bwMode="auto">
          <a:xfrm>
            <a:off x="0" y="1543070"/>
            <a:ext cx="9144000" cy="474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500063"/>
            <a:ext cx="8229600" cy="614362"/>
          </a:xfrm>
        </p:spPr>
        <p:txBody>
          <a:bodyPr/>
          <a:lstStyle/>
          <a:p>
            <a:r>
              <a:rPr lang="en-US" sz="2800" dirty="0" smtClean="0"/>
              <a:t>RUN-TIME Results…..</a:t>
            </a:r>
            <a:endParaRPr lang="en-US" sz="2800" dirty="0" smtClean="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11</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
        <p:nvSpPr>
          <p:cNvPr id="6" name="Content Placeholder 5"/>
          <p:cNvSpPr>
            <a:spLocks noGrp="1"/>
          </p:cNvSpPr>
          <p:nvPr>
            <p:ph idx="1"/>
          </p:nvPr>
        </p:nvSpPr>
        <p:spPr>
          <a:xfrm>
            <a:off x="357158" y="1071546"/>
            <a:ext cx="8229600" cy="642942"/>
          </a:xfrm>
        </p:spPr>
        <p:txBody>
          <a:bodyPr/>
          <a:lstStyle/>
          <a:p>
            <a:pPr algn="just"/>
            <a:r>
              <a:rPr lang="en-US" sz="1400" b="1" dirty="0" smtClean="0">
                <a:solidFill>
                  <a:schemeClr val="tx1"/>
                </a:solidFill>
                <a:latin typeface="+mn-lt"/>
                <a:ea typeface="+mn-ea"/>
                <a:cs typeface="+mn-cs"/>
              </a:rPr>
              <a:t>b. Gated recurrent unit (GRU) deep learning algorithm Accuracy Snapshot for the training of Covid-19 Twitter Data with accuracy of 75.51 % for the detection of Fake News</a:t>
            </a:r>
          </a:p>
          <a:p>
            <a:pPr algn="just"/>
            <a:endParaRPr lang="en-US" sz="1400" b="1" dirty="0"/>
          </a:p>
        </p:txBody>
      </p:sp>
      <p:pic>
        <p:nvPicPr>
          <p:cNvPr id="8" name="Picture 7" descr="Covid19_GRU Prediction.jpg"/>
          <p:cNvPicPr/>
          <p:nvPr/>
        </p:nvPicPr>
        <p:blipFill>
          <a:blip r:embed="rId2"/>
          <a:stretch>
            <a:fillRect/>
          </a:stretch>
        </p:blipFill>
        <p:spPr>
          <a:xfrm>
            <a:off x="785786" y="1785926"/>
            <a:ext cx="7443790" cy="460057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12</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pic>
        <p:nvPicPr>
          <p:cNvPr id="98306" name="Picture 2"/>
          <p:cNvPicPr>
            <a:picLocks noChangeAspect="1" noChangeArrowheads="1"/>
          </p:cNvPicPr>
          <p:nvPr/>
        </p:nvPicPr>
        <p:blipFill>
          <a:blip r:embed="rId2"/>
          <a:srcRect/>
          <a:stretch>
            <a:fillRect/>
          </a:stretch>
        </p:blipFill>
        <p:spPr bwMode="auto">
          <a:xfrm>
            <a:off x="571472" y="1029054"/>
            <a:ext cx="8072494" cy="49717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57242" y="714356"/>
            <a:ext cx="8229600" cy="428608"/>
          </a:xfrm>
        </p:spPr>
        <p:txBody>
          <a:bodyPr/>
          <a:lstStyle/>
          <a:p>
            <a:r>
              <a:rPr lang="en-US" dirty="0" smtClean="0"/>
              <a:t>Topics to be covered….</a:t>
            </a:r>
          </a:p>
        </p:txBody>
      </p:sp>
      <p:sp>
        <p:nvSpPr>
          <p:cNvPr id="12291" name="Content Placeholder 2"/>
          <p:cNvSpPr>
            <a:spLocks noGrp="1"/>
          </p:cNvSpPr>
          <p:nvPr>
            <p:ph idx="1"/>
          </p:nvPr>
        </p:nvSpPr>
        <p:spPr>
          <a:xfrm>
            <a:off x="500034" y="1500174"/>
            <a:ext cx="8229600" cy="4929222"/>
          </a:xfrm>
        </p:spPr>
        <p:txBody>
          <a:bodyPr/>
          <a:lstStyle/>
          <a:p>
            <a:r>
              <a:rPr lang="en-US" dirty="0" smtClean="0"/>
              <a:t>Problem Statement</a:t>
            </a:r>
          </a:p>
          <a:p>
            <a:endParaRPr lang="en-US" dirty="0" smtClean="0"/>
          </a:p>
          <a:p>
            <a:r>
              <a:rPr lang="en-US" dirty="0" smtClean="0"/>
              <a:t>Proposed Solution</a:t>
            </a:r>
          </a:p>
          <a:p>
            <a:endParaRPr lang="en-US" dirty="0" smtClean="0"/>
          </a:p>
          <a:p>
            <a:r>
              <a:rPr lang="en-US" dirty="0" smtClean="0">
                <a:solidFill>
                  <a:schemeClr val="tx1"/>
                </a:solidFill>
                <a:latin typeface="+mn-lt"/>
                <a:ea typeface="+mn-ea"/>
                <a:cs typeface="+mn-cs"/>
              </a:rPr>
              <a:t>Solution Approach </a:t>
            </a:r>
          </a:p>
          <a:p>
            <a:endParaRPr lang="en-US" dirty="0" smtClean="0">
              <a:solidFill>
                <a:schemeClr val="tx1"/>
              </a:solidFill>
              <a:latin typeface="+mn-lt"/>
              <a:ea typeface="+mn-ea"/>
              <a:cs typeface="+mn-cs"/>
            </a:endParaRPr>
          </a:p>
          <a:p>
            <a:r>
              <a:rPr lang="en-US" dirty="0" smtClean="0"/>
              <a:t>Solution Workflow</a:t>
            </a:r>
          </a:p>
          <a:p>
            <a:endParaRPr lang="en-US" dirty="0" smtClean="0"/>
          </a:p>
          <a:p>
            <a:r>
              <a:rPr lang="en-US" dirty="0" smtClean="0"/>
              <a:t>Deliverables</a:t>
            </a:r>
          </a:p>
          <a:p>
            <a:endParaRPr lang="en-US" dirty="0" smtClean="0"/>
          </a:p>
          <a:p>
            <a:r>
              <a:rPr lang="en-US" dirty="0" smtClean="0"/>
              <a:t>RUN-TIME Results</a:t>
            </a:r>
            <a:endParaRPr lang="en-US" dirty="0" smtClean="0"/>
          </a:p>
          <a:p>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2</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28596" y="857232"/>
            <a:ext cx="8229600" cy="571500"/>
          </a:xfrm>
        </p:spPr>
        <p:txBody>
          <a:bodyPr/>
          <a:lstStyle/>
          <a:p>
            <a:r>
              <a:rPr lang="en-US" sz="3200" dirty="0" smtClean="0"/>
              <a:t>Problem Statement</a:t>
            </a:r>
            <a:endParaRPr lang="en-US" sz="3200" dirty="0" smtClean="0"/>
          </a:p>
        </p:txBody>
      </p:sp>
      <p:sp>
        <p:nvSpPr>
          <p:cNvPr id="14339" name="Content Placeholder 2"/>
          <p:cNvSpPr>
            <a:spLocks noGrp="1"/>
          </p:cNvSpPr>
          <p:nvPr>
            <p:ph idx="1"/>
          </p:nvPr>
        </p:nvSpPr>
        <p:spPr>
          <a:xfrm>
            <a:off x="214313" y="1928802"/>
            <a:ext cx="8643937" cy="3786214"/>
          </a:xfrm>
        </p:spPr>
        <p:txBody>
          <a:bodyPr/>
          <a:lstStyle/>
          <a:p>
            <a:pPr algn="just"/>
            <a:r>
              <a:rPr lang="en-US" dirty="0" smtClean="0">
                <a:solidFill>
                  <a:schemeClr val="tx1"/>
                </a:solidFill>
                <a:latin typeface="+mn-lt"/>
                <a:ea typeface="+mn-ea"/>
                <a:cs typeface="+mn-cs"/>
              </a:rPr>
              <a:t>To come up with solutions by utilizing </a:t>
            </a:r>
            <a:r>
              <a:rPr lang="en-US" dirty="0" err="1" smtClean="0">
                <a:solidFill>
                  <a:schemeClr val="tx1"/>
                </a:solidFill>
                <a:latin typeface="+mn-lt"/>
                <a:ea typeface="+mn-ea"/>
                <a:cs typeface="+mn-cs"/>
              </a:rPr>
              <a:t>heatmaps</a:t>
            </a:r>
            <a:r>
              <a:rPr lang="en-US" dirty="0" smtClean="0">
                <a:solidFill>
                  <a:schemeClr val="tx1"/>
                </a:solidFill>
                <a:latin typeface="+mn-lt"/>
                <a:ea typeface="+mn-ea"/>
                <a:cs typeface="+mn-cs"/>
              </a:rPr>
              <a:t>, like </a:t>
            </a:r>
            <a:r>
              <a:rPr lang="en-US" dirty="0" err="1" smtClean="0">
                <a:solidFill>
                  <a:schemeClr val="tx1"/>
                </a:solidFill>
                <a:latin typeface="+mn-lt"/>
                <a:ea typeface="+mn-ea"/>
                <a:cs typeface="+mn-cs"/>
              </a:rPr>
              <a:t>geotagging</a:t>
            </a:r>
            <a:r>
              <a:rPr lang="en-US" dirty="0" smtClean="0">
                <a:solidFill>
                  <a:schemeClr val="tx1"/>
                </a:solidFill>
                <a:latin typeface="+mn-lt"/>
                <a:ea typeface="+mn-ea"/>
                <a:cs typeface="+mn-cs"/>
              </a:rPr>
              <a:t> high risk zones and marking those through </a:t>
            </a:r>
            <a:r>
              <a:rPr lang="en-US" dirty="0" err="1" smtClean="0">
                <a:solidFill>
                  <a:schemeClr val="tx1"/>
                </a:solidFill>
                <a:latin typeface="+mn-lt"/>
                <a:ea typeface="+mn-ea"/>
                <a:cs typeface="+mn-cs"/>
              </a:rPr>
              <a:t>heatmaps</a:t>
            </a:r>
            <a:r>
              <a:rPr lang="en-US" dirty="0" smtClean="0">
                <a:solidFill>
                  <a:schemeClr val="tx1"/>
                </a:solidFill>
                <a:latin typeface="+mn-lt"/>
                <a:ea typeface="+mn-ea"/>
                <a:cs typeface="+mn-cs"/>
              </a:rPr>
              <a:t>, or in other ways use clusters to markdown the fake news and its origin.</a:t>
            </a:r>
            <a:endParaRPr lang="en-US"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3</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00034" y="857232"/>
            <a:ext cx="8229600" cy="571500"/>
          </a:xfrm>
        </p:spPr>
        <p:txBody>
          <a:bodyPr/>
          <a:lstStyle/>
          <a:p>
            <a:r>
              <a:rPr lang="en-US" sz="3200" dirty="0" smtClean="0"/>
              <a:t>Proposed Solution</a:t>
            </a:r>
            <a:endParaRPr lang="en-US" sz="3200" dirty="0" smtClean="0"/>
          </a:p>
        </p:txBody>
      </p:sp>
      <p:sp>
        <p:nvSpPr>
          <p:cNvPr id="15363" name="Content Placeholder 2"/>
          <p:cNvSpPr>
            <a:spLocks noGrp="1"/>
          </p:cNvSpPr>
          <p:nvPr>
            <p:ph idx="1"/>
          </p:nvPr>
        </p:nvSpPr>
        <p:spPr>
          <a:xfrm>
            <a:off x="285720" y="2143116"/>
            <a:ext cx="8229600" cy="1857369"/>
          </a:xfrm>
        </p:spPr>
        <p:txBody>
          <a:bodyPr/>
          <a:lstStyle/>
          <a:p>
            <a:pPr algn="just"/>
            <a:r>
              <a:rPr lang="en-US" dirty="0" smtClean="0">
                <a:solidFill>
                  <a:schemeClr val="tx1"/>
                </a:solidFill>
                <a:latin typeface="+mn-lt"/>
                <a:ea typeface="+mn-ea"/>
                <a:cs typeface="+mn-cs"/>
              </a:rPr>
              <a:t>Generation and using </a:t>
            </a:r>
            <a:r>
              <a:rPr lang="en-US" dirty="0" err="1" smtClean="0">
                <a:solidFill>
                  <a:schemeClr val="tx1"/>
                </a:solidFill>
                <a:latin typeface="+mn-lt"/>
                <a:ea typeface="+mn-ea"/>
                <a:cs typeface="+mn-cs"/>
              </a:rPr>
              <a:t>GeoTagging</a:t>
            </a:r>
            <a:r>
              <a:rPr lang="en-US" dirty="0" smtClean="0">
                <a:solidFill>
                  <a:schemeClr val="tx1"/>
                </a:solidFill>
                <a:latin typeface="+mn-lt"/>
                <a:ea typeface="+mn-ea"/>
                <a:cs typeface="+mn-cs"/>
              </a:rPr>
              <a:t> for the detection of Covid-19 Fake News from Twitter Data of HOTSPOT States using Deep Learning Framework</a:t>
            </a:r>
            <a:endParaRPr lang="en-US"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4</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14366" y="814373"/>
            <a:ext cx="8229600" cy="614363"/>
          </a:xfrm>
        </p:spPr>
        <p:txBody>
          <a:bodyPr/>
          <a:lstStyle/>
          <a:p>
            <a:r>
              <a:rPr lang="en-US" sz="3200" dirty="0" smtClean="0"/>
              <a:t>Solution Approach</a:t>
            </a:r>
            <a:endParaRPr lang="en-US" sz="3200" dirty="0" smtClean="0"/>
          </a:p>
        </p:txBody>
      </p:sp>
      <p:sp>
        <p:nvSpPr>
          <p:cNvPr id="16387" name="Content Placeholder 2"/>
          <p:cNvSpPr>
            <a:spLocks noGrp="1"/>
          </p:cNvSpPr>
          <p:nvPr>
            <p:ph idx="1"/>
          </p:nvPr>
        </p:nvSpPr>
        <p:spPr>
          <a:xfrm>
            <a:off x="428625" y="1714487"/>
            <a:ext cx="8229600" cy="4214825"/>
          </a:xfrm>
        </p:spPr>
        <p:txBody>
          <a:bodyPr/>
          <a:lstStyle/>
          <a:p>
            <a:pPr algn="just"/>
            <a:r>
              <a:rPr lang="en-US" dirty="0" smtClean="0">
                <a:solidFill>
                  <a:schemeClr val="tx1"/>
                </a:solidFill>
                <a:latin typeface="+mn-lt"/>
                <a:ea typeface="+mn-ea"/>
                <a:cs typeface="+mn-cs"/>
              </a:rPr>
              <a:t>The proposed solution generates the </a:t>
            </a:r>
            <a:r>
              <a:rPr lang="en-US" dirty="0" err="1" smtClean="0">
                <a:solidFill>
                  <a:schemeClr val="tx1"/>
                </a:solidFill>
                <a:latin typeface="+mn-lt"/>
                <a:ea typeface="+mn-ea"/>
                <a:cs typeface="+mn-cs"/>
              </a:rPr>
              <a:t>geotag</a:t>
            </a:r>
            <a:r>
              <a:rPr lang="en-US" dirty="0" smtClean="0">
                <a:solidFill>
                  <a:schemeClr val="tx1"/>
                </a:solidFill>
                <a:latin typeface="+mn-lt"/>
                <a:ea typeface="+mn-ea"/>
                <a:cs typeface="+mn-cs"/>
              </a:rPr>
              <a:t> of the most affected states by means of the timely synchronized and filtered data set collected from trusted government source. Then on the basis of most affected regions, filter the twitter data of Covid-19 and detect the fake news using Gated recurrent unit (GRU) deep learning algorithm. </a:t>
            </a:r>
            <a:endParaRPr lang="en-US" dirty="0" smtClean="0">
              <a:solidFill>
                <a:schemeClr val="tx1"/>
              </a:solidFill>
              <a:latin typeface="+mn-lt"/>
              <a:ea typeface="+mn-ea"/>
              <a:cs typeface="+mn-cs"/>
            </a:endParaRPr>
          </a:p>
          <a:p>
            <a:pPr algn="just"/>
            <a:endParaRPr lang="en-US" dirty="0" smtClean="0">
              <a:solidFill>
                <a:schemeClr val="tx1"/>
              </a:solidFill>
              <a:latin typeface="+mn-lt"/>
              <a:ea typeface="+mn-ea"/>
              <a:cs typeface="+mn-cs"/>
            </a:endParaRPr>
          </a:p>
          <a:p>
            <a:pPr algn="just"/>
            <a:r>
              <a:rPr lang="en-US" dirty="0" smtClean="0">
                <a:solidFill>
                  <a:schemeClr val="tx1"/>
                </a:solidFill>
                <a:latin typeface="+mn-lt"/>
                <a:ea typeface="+mn-ea"/>
                <a:cs typeface="+mn-cs"/>
              </a:rPr>
              <a:t>Following are the key elements of the idea proposed:</a:t>
            </a:r>
            <a:endParaRPr lang="en-US"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5</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28625" y="571500"/>
            <a:ext cx="8229600" cy="571500"/>
          </a:xfrm>
        </p:spPr>
        <p:txBody>
          <a:bodyPr/>
          <a:lstStyle/>
          <a:p>
            <a:r>
              <a:rPr lang="en-US" sz="3200" dirty="0" smtClean="0"/>
              <a:t>Solution Approach….</a:t>
            </a:r>
            <a:endParaRPr lang="en-US" sz="3200" dirty="0" smtClean="0"/>
          </a:p>
        </p:txBody>
      </p:sp>
      <p:sp>
        <p:nvSpPr>
          <p:cNvPr id="17411" name="Content Placeholder 2"/>
          <p:cNvSpPr>
            <a:spLocks noGrp="1"/>
          </p:cNvSpPr>
          <p:nvPr>
            <p:ph idx="1"/>
          </p:nvPr>
        </p:nvSpPr>
        <p:spPr>
          <a:xfrm>
            <a:off x="457200" y="1214438"/>
            <a:ext cx="8229600" cy="5357834"/>
          </a:xfrm>
        </p:spPr>
        <p:txBody>
          <a:bodyPr/>
          <a:lstStyle/>
          <a:p>
            <a:pPr algn="just">
              <a:buNone/>
            </a:pPr>
            <a:r>
              <a:rPr lang="en-US" sz="2000" b="1" dirty="0" smtClean="0">
                <a:solidFill>
                  <a:schemeClr val="tx1"/>
                </a:solidFill>
                <a:latin typeface="+mn-lt"/>
                <a:ea typeface="+mn-ea"/>
                <a:cs typeface="+mn-cs"/>
              </a:rPr>
              <a:t>1. Authentic Data Set:</a:t>
            </a:r>
            <a:endParaRPr lang="en-US" sz="2000" dirty="0" smtClean="0">
              <a:solidFill>
                <a:schemeClr val="tx1"/>
              </a:solidFill>
              <a:latin typeface="+mn-lt"/>
              <a:ea typeface="+mn-ea"/>
              <a:cs typeface="+mn-cs"/>
            </a:endParaRPr>
          </a:p>
          <a:p>
            <a:pPr algn="just"/>
            <a:r>
              <a:rPr lang="en-US" sz="1800" dirty="0" smtClean="0">
                <a:solidFill>
                  <a:schemeClr val="tx1"/>
                </a:solidFill>
                <a:latin typeface="+mn-lt"/>
                <a:ea typeface="+mn-ea"/>
                <a:cs typeface="+mn-cs"/>
              </a:rPr>
              <a:t>The data set is collected from the government website i.e. </a:t>
            </a:r>
            <a:r>
              <a:rPr lang="en-US" sz="1800" u="sng" dirty="0" smtClean="0">
                <a:solidFill>
                  <a:schemeClr val="tx1"/>
                </a:solidFill>
                <a:latin typeface="+mn-lt"/>
                <a:ea typeface="+mn-ea"/>
                <a:cs typeface="+mn-cs"/>
                <a:hlinkClick r:id="rId2"/>
              </a:rPr>
              <a:t>https://www.mohfw.gov.in/</a:t>
            </a:r>
            <a:r>
              <a:rPr lang="en-US" sz="1800" dirty="0" smtClean="0">
                <a:solidFill>
                  <a:schemeClr val="tx1"/>
                </a:solidFill>
                <a:latin typeface="+mn-lt"/>
                <a:ea typeface="+mn-ea"/>
                <a:cs typeface="+mn-cs"/>
              </a:rPr>
              <a:t> and timely synchronized with it for the generation of real-time maps. The attributes of data set are Name of state, Total Confirmed cases, Cured/Discharged/Migrated, Death and Twitter Data Set is collected from </a:t>
            </a:r>
            <a:r>
              <a:rPr lang="en-US" sz="1800" u="sng" dirty="0" smtClean="0">
                <a:solidFill>
                  <a:schemeClr val="tx1"/>
                </a:solidFill>
                <a:latin typeface="+mn-lt"/>
                <a:ea typeface="+mn-ea"/>
                <a:cs typeface="+mn-cs"/>
                <a:hlinkClick r:id="rId3"/>
              </a:rPr>
              <a:t>https://</a:t>
            </a:r>
            <a:r>
              <a:rPr lang="en-US" sz="1800" u="sng" dirty="0" smtClean="0">
                <a:solidFill>
                  <a:schemeClr val="tx1"/>
                </a:solidFill>
                <a:latin typeface="+mn-lt"/>
                <a:ea typeface="+mn-ea"/>
                <a:cs typeface="+mn-cs"/>
                <a:hlinkClick r:id="rId3"/>
              </a:rPr>
              <a:t>ieee-dataport.org/open-access/corona-virus-covid-19-tweets-dataset</a:t>
            </a:r>
            <a:endParaRPr lang="en-US" sz="1800" u="sng" dirty="0" smtClean="0">
              <a:solidFill>
                <a:schemeClr val="tx1"/>
              </a:solidFill>
              <a:latin typeface="+mn-lt"/>
              <a:ea typeface="+mn-ea"/>
              <a:cs typeface="+mn-cs"/>
            </a:endParaRPr>
          </a:p>
          <a:p>
            <a:pPr algn="just"/>
            <a:endParaRPr lang="en-US" sz="1800" dirty="0" smtClean="0">
              <a:solidFill>
                <a:schemeClr val="tx1"/>
              </a:solidFill>
              <a:latin typeface="+mn-lt"/>
              <a:ea typeface="+mn-ea"/>
              <a:cs typeface="+mn-cs"/>
            </a:endParaRPr>
          </a:p>
          <a:p>
            <a:pPr algn="just">
              <a:buNone/>
            </a:pPr>
            <a:r>
              <a:rPr lang="en-US" sz="2000" b="1" dirty="0" smtClean="0">
                <a:solidFill>
                  <a:schemeClr val="tx1"/>
                </a:solidFill>
                <a:latin typeface="+mn-lt"/>
                <a:ea typeface="+mn-ea"/>
                <a:cs typeface="+mn-cs"/>
              </a:rPr>
              <a:t>2. Platform/Framework used:</a:t>
            </a:r>
            <a:endParaRPr lang="en-US" sz="2000" dirty="0" smtClean="0">
              <a:solidFill>
                <a:schemeClr val="tx1"/>
              </a:solidFill>
              <a:latin typeface="+mn-lt"/>
              <a:ea typeface="+mn-ea"/>
              <a:cs typeface="+mn-cs"/>
            </a:endParaRPr>
          </a:p>
          <a:p>
            <a:pPr algn="just"/>
            <a:r>
              <a:rPr lang="en-US" sz="1800" dirty="0" smtClean="0">
                <a:solidFill>
                  <a:schemeClr val="tx1"/>
                </a:solidFill>
                <a:latin typeface="+mn-lt"/>
                <a:ea typeface="+mn-ea"/>
                <a:cs typeface="+mn-cs"/>
              </a:rPr>
              <a:t>The proposed solution implements the libraries/APIs of Deep Learning using Python Programming Language as follows:</a:t>
            </a:r>
          </a:p>
          <a:p>
            <a:pPr lvl="1" algn="just"/>
            <a:r>
              <a:rPr lang="en-US" sz="1600" dirty="0" smtClean="0">
                <a:solidFill>
                  <a:schemeClr val="tx1"/>
                </a:solidFill>
                <a:latin typeface="+mn-lt"/>
                <a:ea typeface="+mn-ea"/>
                <a:cs typeface="+mn-cs"/>
              </a:rPr>
              <a:t>HTTP </a:t>
            </a:r>
            <a:r>
              <a:rPr lang="en-US" sz="1600" dirty="0" smtClean="0">
                <a:solidFill>
                  <a:schemeClr val="tx1"/>
                </a:solidFill>
                <a:latin typeface="+mn-lt"/>
                <a:ea typeface="+mn-ea"/>
                <a:cs typeface="+mn-cs"/>
              </a:rPr>
              <a:t>web scraper</a:t>
            </a:r>
          </a:p>
          <a:p>
            <a:pPr lvl="1" algn="just"/>
            <a:r>
              <a:rPr lang="en-US" sz="1600" dirty="0" err="1" smtClean="0">
                <a:solidFill>
                  <a:schemeClr val="tx1"/>
                </a:solidFill>
                <a:latin typeface="+mn-lt"/>
                <a:ea typeface="+mn-ea"/>
                <a:cs typeface="+mn-cs"/>
              </a:rPr>
              <a:t>GeoPandas</a:t>
            </a:r>
            <a:endParaRPr lang="en-US" sz="1600" dirty="0" smtClean="0">
              <a:solidFill>
                <a:schemeClr val="tx1"/>
              </a:solidFill>
              <a:latin typeface="+mn-lt"/>
              <a:ea typeface="+mn-ea"/>
              <a:cs typeface="+mn-cs"/>
            </a:endParaRPr>
          </a:p>
          <a:p>
            <a:pPr lvl="1" algn="just"/>
            <a:r>
              <a:rPr lang="en-US" sz="1600" dirty="0" err="1" smtClean="0">
                <a:solidFill>
                  <a:schemeClr val="tx1"/>
                </a:solidFill>
                <a:latin typeface="+mn-lt"/>
                <a:ea typeface="+mn-ea"/>
                <a:cs typeface="+mn-cs"/>
              </a:rPr>
              <a:t>Matplotlib</a:t>
            </a:r>
            <a:r>
              <a:rPr lang="en-US" sz="1600" dirty="0" smtClean="0">
                <a:solidFill>
                  <a:schemeClr val="tx1"/>
                </a:solidFill>
                <a:latin typeface="+mn-lt"/>
                <a:ea typeface="+mn-ea"/>
                <a:cs typeface="+mn-cs"/>
              </a:rPr>
              <a:t> </a:t>
            </a:r>
            <a:r>
              <a:rPr lang="en-US" sz="1600" dirty="0" smtClean="0">
                <a:solidFill>
                  <a:schemeClr val="tx1"/>
                </a:solidFill>
                <a:latin typeface="+mn-lt"/>
                <a:ea typeface="+mn-ea"/>
                <a:cs typeface="+mn-cs"/>
              </a:rPr>
              <a:t>and </a:t>
            </a:r>
            <a:r>
              <a:rPr lang="en-US" sz="1600" dirty="0" err="1" smtClean="0">
                <a:solidFill>
                  <a:schemeClr val="tx1"/>
                </a:solidFill>
                <a:latin typeface="+mn-lt"/>
                <a:ea typeface="+mn-ea"/>
                <a:cs typeface="+mn-cs"/>
              </a:rPr>
              <a:t>Seaborn</a:t>
            </a:r>
            <a:endParaRPr lang="en-US" sz="1600" dirty="0" smtClean="0">
              <a:solidFill>
                <a:schemeClr val="tx1"/>
              </a:solidFill>
              <a:latin typeface="+mn-lt"/>
              <a:ea typeface="+mn-ea"/>
              <a:cs typeface="+mn-cs"/>
            </a:endParaRPr>
          </a:p>
          <a:p>
            <a:pPr lvl="1" algn="just"/>
            <a:r>
              <a:rPr lang="en-US" sz="1600" dirty="0" smtClean="0">
                <a:solidFill>
                  <a:schemeClr val="tx1"/>
                </a:solidFill>
                <a:latin typeface="+mn-lt"/>
                <a:ea typeface="+mn-ea"/>
                <a:cs typeface="+mn-cs"/>
              </a:rPr>
              <a:t>Online </a:t>
            </a:r>
            <a:r>
              <a:rPr lang="en-US" sz="1600" dirty="0" smtClean="0">
                <a:solidFill>
                  <a:schemeClr val="tx1"/>
                </a:solidFill>
                <a:latin typeface="+mn-lt"/>
                <a:ea typeface="+mn-ea"/>
                <a:cs typeface="+mn-cs"/>
              </a:rPr>
              <a:t>GIS Mapping</a:t>
            </a:r>
          </a:p>
          <a:p>
            <a:pPr lvl="1" algn="just"/>
            <a:r>
              <a:rPr lang="en-US" sz="1600" dirty="0" err="1" smtClean="0">
                <a:solidFill>
                  <a:schemeClr val="tx1"/>
                </a:solidFill>
                <a:latin typeface="+mn-lt"/>
                <a:ea typeface="+mn-ea"/>
                <a:cs typeface="+mn-cs"/>
              </a:rPr>
              <a:t>TensorFlow</a:t>
            </a:r>
            <a:r>
              <a:rPr lang="en-US" sz="1600" dirty="0" smtClean="0">
                <a:solidFill>
                  <a:schemeClr val="tx1"/>
                </a:solidFill>
                <a:latin typeface="+mn-lt"/>
                <a:ea typeface="+mn-ea"/>
                <a:cs typeface="+mn-cs"/>
              </a:rPr>
              <a:t> </a:t>
            </a:r>
            <a:r>
              <a:rPr lang="en-US" sz="1600" dirty="0" smtClean="0">
                <a:solidFill>
                  <a:schemeClr val="tx1"/>
                </a:solidFill>
                <a:latin typeface="+mn-lt"/>
                <a:ea typeface="+mn-ea"/>
                <a:cs typeface="+mn-cs"/>
              </a:rPr>
              <a:t>and </a:t>
            </a:r>
            <a:r>
              <a:rPr lang="en-US" sz="1600" dirty="0" err="1" smtClean="0">
                <a:solidFill>
                  <a:schemeClr val="tx1"/>
                </a:solidFill>
                <a:latin typeface="+mn-lt"/>
                <a:ea typeface="+mn-ea"/>
                <a:cs typeface="+mn-cs"/>
              </a:rPr>
              <a:t>Keras</a:t>
            </a:r>
            <a:endParaRPr lang="en-US" sz="1600" dirty="0" smtClean="0">
              <a:solidFill>
                <a:schemeClr val="tx1"/>
              </a:solidFill>
              <a:latin typeface="+mn-lt"/>
              <a:ea typeface="+mn-ea"/>
              <a:cs typeface="+mn-cs"/>
            </a:endParaRPr>
          </a:p>
          <a:p>
            <a:pPr lvl="1" algn="just"/>
            <a:r>
              <a:rPr lang="en-US" sz="1600" dirty="0" err="1" smtClean="0">
                <a:solidFill>
                  <a:schemeClr val="tx1"/>
                </a:solidFill>
                <a:latin typeface="+mn-lt"/>
                <a:ea typeface="+mn-ea"/>
                <a:cs typeface="+mn-cs"/>
              </a:rPr>
              <a:t>SkLearn</a:t>
            </a:r>
            <a:endParaRPr lang="en-US" sz="1600"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6</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42935"/>
            <a:ext cx="8229600" cy="542925"/>
          </a:xfrm>
        </p:spPr>
        <p:txBody>
          <a:bodyPr/>
          <a:lstStyle/>
          <a:p>
            <a:r>
              <a:rPr lang="en-US" sz="3200" dirty="0" smtClean="0"/>
              <a:t>Solution Workflow</a:t>
            </a:r>
            <a:endParaRPr lang="en-US" sz="3200" dirty="0" smtClean="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7</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grpSp>
        <p:nvGrpSpPr>
          <p:cNvPr id="18436" name="Group 4"/>
          <p:cNvGrpSpPr>
            <a:grpSpLocks/>
          </p:cNvGrpSpPr>
          <p:nvPr/>
        </p:nvGrpSpPr>
        <p:grpSpPr bwMode="auto">
          <a:xfrm>
            <a:off x="142844" y="1785922"/>
            <a:ext cx="8924963" cy="3643342"/>
            <a:chOff x="120" y="1815"/>
            <a:chExt cx="11985" cy="4905"/>
          </a:xfrm>
        </p:grpSpPr>
        <p:sp>
          <p:nvSpPr>
            <p:cNvPr id="18437" name="AutoShape 5"/>
            <p:cNvSpPr>
              <a:spLocks noChangeArrowheads="1"/>
            </p:cNvSpPr>
            <p:nvPr/>
          </p:nvSpPr>
          <p:spPr bwMode="auto">
            <a:xfrm>
              <a:off x="495" y="1845"/>
              <a:ext cx="2430" cy="1710"/>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rPr>
                <a:t>Data Set Scraping from</a:t>
              </a:r>
              <a:endParaRPr kumimoji="0" lang="en-US" sz="1200" b="0" i="0" u="none" strike="noStrike" cap="none" normalizeH="0" baseline="0" dirty="0" smtClean="0">
                <a:ln>
                  <a:noFill/>
                </a:ln>
                <a:solidFill>
                  <a:srgbClr val="FFFFFF"/>
                </a:solidFill>
                <a:effectLst/>
                <a:latin typeface="Times New Roman" pitchFamily="18" charset="0"/>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rPr>
                <a:t>https://www.mohfw.gov.in/</a:t>
              </a:r>
              <a:endParaRPr kumimoji="0" lang="en-US" sz="1200" b="0" i="0" u="none" strike="noStrike" cap="none" normalizeH="0" baseline="0" dirty="0" smtClean="0">
                <a:ln>
                  <a:noFill/>
                </a:ln>
                <a:solidFill>
                  <a:srgbClr val="FFFFFF"/>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Palatino Linotype" pitchFamily="18" charset="0"/>
              </a:endParaRPr>
            </a:p>
          </p:txBody>
        </p:sp>
        <p:sp>
          <p:nvSpPr>
            <p:cNvPr id="18438" name="AutoShape 6"/>
            <p:cNvSpPr>
              <a:spLocks noChangeArrowheads="1"/>
            </p:cNvSpPr>
            <p:nvPr/>
          </p:nvSpPr>
          <p:spPr bwMode="auto">
            <a:xfrm>
              <a:off x="3405" y="1845"/>
              <a:ext cx="2430" cy="1710"/>
            </a:xfrm>
            <a:prstGeom prst="roundRect">
              <a:avLst>
                <a:gd name="adj" fmla="val 16667"/>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FFFF"/>
                </a:solidFill>
                <a:effectLst/>
                <a:latin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Preprocessing of collected data</a:t>
              </a:r>
              <a:endParaRPr kumimoji="0" lang="en-US" sz="3200" b="0" i="0" u="none" strike="noStrike" cap="none" normalizeH="0" baseline="0" dirty="0" smtClean="0">
                <a:ln>
                  <a:noFill/>
                </a:ln>
                <a:solidFill>
                  <a:schemeClr val="tx1"/>
                </a:solidFill>
                <a:effectLst/>
                <a:latin typeface="Palatino Linotype" pitchFamily="18" charset="0"/>
              </a:endParaRPr>
            </a:p>
          </p:txBody>
        </p:sp>
        <p:sp>
          <p:nvSpPr>
            <p:cNvPr id="18439" name="AutoShape 7"/>
            <p:cNvSpPr>
              <a:spLocks noChangeArrowheads="1"/>
            </p:cNvSpPr>
            <p:nvPr/>
          </p:nvSpPr>
          <p:spPr bwMode="auto">
            <a:xfrm>
              <a:off x="6360" y="1845"/>
              <a:ext cx="2430" cy="1710"/>
            </a:xfrm>
            <a:prstGeom prst="roundRect">
              <a:avLst>
                <a:gd name="adj" fmla="val 16667"/>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FFFFFF"/>
                  </a:solidFill>
                  <a:effectLst/>
                  <a:latin typeface="Calibri" pitchFamily="34" charset="0"/>
                </a:rPr>
                <a:t>Reading the Indian States Map File through GeoPanda</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0" name="AutoShape 8"/>
            <p:cNvSpPr>
              <a:spLocks noChangeArrowheads="1"/>
            </p:cNvSpPr>
            <p:nvPr/>
          </p:nvSpPr>
          <p:spPr bwMode="auto">
            <a:xfrm>
              <a:off x="9285" y="1815"/>
              <a:ext cx="2640" cy="1740"/>
            </a:xfrm>
            <a:prstGeom prst="roundRect">
              <a:avLst>
                <a:gd name="adj" fmla="val 16667"/>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Correlate Data and Plot the GeoTag Data Statewise on the Map of India</a:t>
              </a:r>
              <a:endParaRPr kumimoji="0" lang="en-US" sz="1100" b="1" i="0" u="none" strike="noStrike" cap="none" normalizeH="0" baseline="0" smtClean="0">
                <a:ln>
                  <a:noFill/>
                </a:ln>
                <a:solidFill>
                  <a:srgbClr val="FFFFFF"/>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1" name="AutoShape 9"/>
            <p:cNvSpPr>
              <a:spLocks noChangeArrowheads="1"/>
            </p:cNvSpPr>
            <p:nvPr/>
          </p:nvSpPr>
          <p:spPr bwMode="auto">
            <a:xfrm>
              <a:off x="9405" y="4485"/>
              <a:ext cx="2700" cy="2235"/>
            </a:xfrm>
            <a:prstGeom prst="roundRect">
              <a:avLst>
                <a:gd name="adj" fmla="val 16667"/>
              </a:avLst>
            </a:prstGeom>
            <a:solidFill>
              <a:srgbClr val="76923C"/>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Identify the majorly affected states and filter the twitter data from https://ieee-dataport.org for those regions</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2" name="AutoShape 10"/>
            <p:cNvSpPr>
              <a:spLocks noChangeArrowheads="1"/>
            </p:cNvSpPr>
            <p:nvPr/>
          </p:nvSpPr>
          <p:spPr bwMode="auto">
            <a:xfrm>
              <a:off x="6315" y="4485"/>
              <a:ext cx="2700" cy="2235"/>
            </a:xfrm>
            <a:prstGeom prst="roundRect">
              <a:avLst>
                <a:gd name="adj" fmla="val 16667"/>
              </a:avLst>
            </a:prstGeom>
            <a:solidFill>
              <a:srgbClr val="C0504D"/>
            </a:solidFill>
            <a:ln w="38100">
              <a:solidFill>
                <a:srgbClr val="F2F2F2"/>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Eliminates Outliers and Divide the data into training and testing sets and assign labels to train twitter data</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3" name="AutoShape 11"/>
            <p:cNvSpPr>
              <a:spLocks noChangeArrowheads="1"/>
            </p:cNvSpPr>
            <p:nvPr/>
          </p:nvSpPr>
          <p:spPr bwMode="auto">
            <a:xfrm>
              <a:off x="3210" y="4485"/>
              <a:ext cx="2700" cy="2235"/>
            </a:xfrm>
            <a:prstGeom prst="roundRect">
              <a:avLst>
                <a:gd name="adj" fmla="val 16667"/>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Tokenizing the tweet text for learning and prepare the GRU algorithm based model and perform learning on training data</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4" name="AutoShape 12"/>
            <p:cNvSpPr>
              <a:spLocks noChangeArrowheads="1"/>
            </p:cNvSpPr>
            <p:nvPr/>
          </p:nvSpPr>
          <p:spPr bwMode="auto">
            <a:xfrm>
              <a:off x="120" y="4485"/>
              <a:ext cx="2700" cy="2235"/>
            </a:xfrm>
            <a:prstGeom prst="roundRect">
              <a:avLst>
                <a:gd name="adj" fmla="val 16667"/>
              </a:avLst>
            </a:prstGeom>
            <a:solidFill>
              <a:srgbClr val="E36C0A"/>
            </a:solidFill>
            <a:ln w="38100">
              <a:solidFill>
                <a:srgbClr val="F2F2F2"/>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Prepare testing data and apply the trained GRU model for for prediction of fake news /article</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5" name="AutoShape 13"/>
            <p:cNvSpPr>
              <a:spLocks noChangeArrowheads="1"/>
            </p:cNvSpPr>
            <p:nvPr/>
          </p:nvSpPr>
          <p:spPr bwMode="auto">
            <a:xfrm>
              <a:off x="2970" y="2550"/>
              <a:ext cx="465" cy="300"/>
            </a:xfrm>
            <a:prstGeom prst="rightArrow">
              <a:avLst>
                <a:gd name="adj1" fmla="val 50000"/>
                <a:gd name="adj2" fmla="val 3875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6" name="AutoShape 14"/>
            <p:cNvSpPr>
              <a:spLocks noChangeArrowheads="1"/>
            </p:cNvSpPr>
            <p:nvPr/>
          </p:nvSpPr>
          <p:spPr bwMode="auto">
            <a:xfrm>
              <a:off x="5895" y="2550"/>
              <a:ext cx="465" cy="300"/>
            </a:xfrm>
            <a:prstGeom prst="rightArrow">
              <a:avLst>
                <a:gd name="adj1" fmla="val 50000"/>
                <a:gd name="adj2" fmla="val 3875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7" name="AutoShape 15"/>
            <p:cNvSpPr>
              <a:spLocks noChangeArrowheads="1"/>
            </p:cNvSpPr>
            <p:nvPr/>
          </p:nvSpPr>
          <p:spPr bwMode="auto">
            <a:xfrm rot="5400000">
              <a:off x="10237" y="3848"/>
              <a:ext cx="833" cy="442"/>
            </a:xfrm>
            <a:prstGeom prst="rightArrow">
              <a:avLst>
                <a:gd name="adj1" fmla="val 50000"/>
                <a:gd name="adj2" fmla="val 47115"/>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8" name="AutoShape 16"/>
            <p:cNvSpPr>
              <a:spLocks noChangeArrowheads="1"/>
            </p:cNvSpPr>
            <p:nvPr/>
          </p:nvSpPr>
          <p:spPr bwMode="auto">
            <a:xfrm>
              <a:off x="8820" y="2550"/>
              <a:ext cx="465" cy="300"/>
            </a:xfrm>
            <a:prstGeom prst="rightArrow">
              <a:avLst>
                <a:gd name="adj1" fmla="val 50000"/>
                <a:gd name="adj2" fmla="val 3875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9" name="AutoShape 17"/>
            <p:cNvSpPr>
              <a:spLocks noChangeArrowheads="1"/>
            </p:cNvSpPr>
            <p:nvPr/>
          </p:nvSpPr>
          <p:spPr bwMode="auto">
            <a:xfrm rot="10800000">
              <a:off x="5970" y="5445"/>
              <a:ext cx="360" cy="300"/>
            </a:xfrm>
            <a:prstGeom prst="rightArrow">
              <a:avLst>
                <a:gd name="adj1" fmla="val 50000"/>
                <a:gd name="adj2" fmla="val 3000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50" name="AutoShape 18"/>
            <p:cNvSpPr>
              <a:spLocks noChangeArrowheads="1"/>
            </p:cNvSpPr>
            <p:nvPr/>
          </p:nvSpPr>
          <p:spPr bwMode="auto">
            <a:xfrm rot="10800000">
              <a:off x="2850" y="5370"/>
              <a:ext cx="375" cy="300"/>
            </a:xfrm>
            <a:prstGeom prst="rightArrow">
              <a:avLst>
                <a:gd name="adj1" fmla="val 50000"/>
                <a:gd name="adj2" fmla="val 3125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51" name="AutoShape 19"/>
            <p:cNvSpPr>
              <a:spLocks noChangeArrowheads="1"/>
            </p:cNvSpPr>
            <p:nvPr/>
          </p:nvSpPr>
          <p:spPr bwMode="auto">
            <a:xfrm rot="10800000">
              <a:off x="9060" y="5445"/>
              <a:ext cx="360" cy="300"/>
            </a:xfrm>
            <a:prstGeom prst="rightArrow">
              <a:avLst>
                <a:gd name="adj1" fmla="val 50000"/>
                <a:gd name="adj2" fmla="val 3000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8452" name="Text Box 20"/>
          <p:cNvSpPr txBox="1">
            <a:spLocks noChangeArrowheads="1"/>
          </p:cNvSpPr>
          <p:nvPr/>
        </p:nvSpPr>
        <p:spPr bwMode="auto">
          <a:xfrm>
            <a:off x="3428992" y="5929330"/>
            <a:ext cx="2711450" cy="2984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Calibri" pitchFamily="34" charset="0"/>
              </a:rPr>
              <a:t>Figure:</a:t>
            </a:r>
            <a:r>
              <a:rPr kumimoji="0" lang="en-US" sz="1200" b="0" i="0" u="none" strike="noStrike" cap="none" normalizeH="0" baseline="0" smtClean="0">
                <a:ln>
                  <a:noFill/>
                </a:ln>
                <a:solidFill>
                  <a:schemeClr val="tx1"/>
                </a:solidFill>
                <a:effectLst/>
                <a:latin typeface="Calibri" pitchFamily="34" charset="0"/>
              </a:rPr>
              <a:t> Proposed Solution Workflow</a:t>
            </a:r>
            <a:endParaRPr kumimoji="0" lang="en-US" sz="3200" b="0" i="0" u="none" strike="noStrike" cap="none" normalizeH="0" baseline="0" smtClean="0">
              <a:ln>
                <a:noFill/>
              </a:ln>
              <a:solidFill>
                <a:schemeClr val="tx1"/>
              </a:solidFill>
              <a:effectLst/>
              <a:latin typeface="Palatino Linotyp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00060"/>
            <a:ext cx="8229600" cy="685800"/>
          </a:xfrm>
        </p:spPr>
        <p:txBody>
          <a:bodyPr/>
          <a:lstStyle/>
          <a:p>
            <a:r>
              <a:rPr lang="en-US" sz="3200" dirty="0" smtClean="0"/>
              <a:t>Deliverables</a:t>
            </a:r>
            <a:endParaRPr lang="en-US" sz="3200" dirty="0" smtClean="0"/>
          </a:p>
        </p:txBody>
      </p:sp>
      <p:sp>
        <p:nvSpPr>
          <p:cNvPr id="19459" name="Content Placeholder 2"/>
          <p:cNvSpPr>
            <a:spLocks noGrp="1"/>
          </p:cNvSpPr>
          <p:nvPr>
            <p:ph idx="1"/>
          </p:nvPr>
        </p:nvSpPr>
        <p:spPr>
          <a:xfrm>
            <a:off x="357188" y="1571612"/>
            <a:ext cx="8229600" cy="4357698"/>
          </a:xfrm>
        </p:spPr>
        <p:txBody>
          <a:bodyPr/>
          <a:lstStyle/>
          <a:p>
            <a:pPr algn="just"/>
            <a:r>
              <a:rPr lang="en-US" sz="2000" dirty="0" smtClean="0">
                <a:solidFill>
                  <a:schemeClr val="tx1"/>
                </a:solidFill>
                <a:latin typeface="+mn-lt"/>
                <a:ea typeface="+mn-ea"/>
                <a:cs typeface="+mn-cs"/>
              </a:rPr>
              <a:t>I. Real-time and synchronized tracking the impact of </a:t>
            </a:r>
            <a:r>
              <a:rPr lang="en-US" sz="2000" dirty="0" smtClean="0">
                <a:solidFill>
                  <a:schemeClr val="tx1"/>
                </a:solidFill>
                <a:latin typeface="+mn-lt"/>
                <a:ea typeface="+mn-ea"/>
                <a:cs typeface="+mn-cs"/>
              </a:rPr>
              <a:t>Covid-19</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II. Filtered data from the authentic </a:t>
            </a:r>
            <a:r>
              <a:rPr lang="en-US" sz="2000" dirty="0" smtClean="0">
                <a:solidFill>
                  <a:schemeClr val="tx1"/>
                </a:solidFill>
                <a:latin typeface="+mn-lt"/>
                <a:ea typeface="+mn-ea"/>
                <a:cs typeface="+mn-cs"/>
              </a:rPr>
              <a:t>source</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III. Better state-wise visualization through </a:t>
            </a:r>
            <a:r>
              <a:rPr lang="en-US" sz="2000" dirty="0" err="1" smtClean="0">
                <a:solidFill>
                  <a:schemeClr val="tx1"/>
                </a:solidFill>
                <a:latin typeface="+mn-lt"/>
                <a:ea typeface="+mn-ea"/>
                <a:cs typeface="+mn-cs"/>
              </a:rPr>
              <a:t>GeoTagging</a:t>
            </a:r>
            <a:r>
              <a:rPr lang="en-US" sz="2000" dirty="0" smtClean="0">
                <a:solidFill>
                  <a:schemeClr val="tx1"/>
                </a:solidFill>
                <a:latin typeface="+mn-lt"/>
                <a:ea typeface="+mn-ea"/>
                <a:cs typeface="+mn-cs"/>
              </a:rPr>
              <a:t> </a:t>
            </a:r>
            <a:r>
              <a:rPr lang="en-US" sz="2000" dirty="0" smtClean="0">
                <a:solidFill>
                  <a:schemeClr val="tx1"/>
                </a:solidFill>
                <a:latin typeface="+mn-lt"/>
                <a:ea typeface="+mn-ea"/>
                <a:cs typeface="+mn-cs"/>
              </a:rPr>
              <a:t>model</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IV. Trained Deep Learning model can be used for the identification of fake news and articles against large user twitter </a:t>
            </a:r>
            <a:r>
              <a:rPr lang="en-US" sz="2000" dirty="0" smtClean="0">
                <a:solidFill>
                  <a:schemeClr val="tx1"/>
                </a:solidFill>
                <a:latin typeface="+mn-lt"/>
                <a:ea typeface="+mn-ea"/>
                <a:cs typeface="+mn-cs"/>
              </a:rPr>
              <a:t>database</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V. Very helpful while taking further important decisions e.g. extending lockdown, food delivery, medical checkups etc.</a:t>
            </a:r>
            <a:endParaRPr lang="en-US" sz="2000"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8</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500063"/>
            <a:ext cx="8229600" cy="614362"/>
          </a:xfrm>
        </p:spPr>
        <p:txBody>
          <a:bodyPr/>
          <a:lstStyle/>
          <a:p>
            <a:r>
              <a:rPr lang="en-US" sz="2800" dirty="0" smtClean="0"/>
              <a:t>RUN-TIME Results</a:t>
            </a:r>
            <a:endParaRPr lang="en-US" sz="2800" dirty="0" smtClean="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9</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
        <p:nvSpPr>
          <p:cNvPr id="6" name="Content Placeholder 5"/>
          <p:cNvSpPr>
            <a:spLocks noGrp="1"/>
          </p:cNvSpPr>
          <p:nvPr>
            <p:ph idx="1"/>
          </p:nvPr>
        </p:nvSpPr>
        <p:spPr>
          <a:xfrm>
            <a:off x="357158" y="1071546"/>
            <a:ext cx="8229600" cy="642942"/>
          </a:xfrm>
        </p:spPr>
        <p:txBody>
          <a:bodyPr/>
          <a:lstStyle/>
          <a:p>
            <a:r>
              <a:rPr lang="en-US" sz="1800" b="1" dirty="0" smtClean="0">
                <a:solidFill>
                  <a:schemeClr val="tx1"/>
                </a:solidFill>
                <a:latin typeface="+mn-lt"/>
                <a:ea typeface="+mn-ea"/>
                <a:cs typeface="+mn-cs"/>
              </a:rPr>
              <a:t>a. Indian States </a:t>
            </a:r>
            <a:r>
              <a:rPr lang="en-US" sz="1800" b="1" dirty="0" err="1" smtClean="0">
                <a:solidFill>
                  <a:schemeClr val="tx1"/>
                </a:solidFill>
                <a:latin typeface="+mn-lt"/>
                <a:ea typeface="+mn-ea"/>
                <a:cs typeface="+mn-cs"/>
              </a:rPr>
              <a:t>GeoTagged</a:t>
            </a:r>
            <a:r>
              <a:rPr lang="en-US" sz="1800" b="1" dirty="0" smtClean="0">
                <a:solidFill>
                  <a:schemeClr val="tx1"/>
                </a:solidFill>
                <a:latin typeface="+mn-lt"/>
                <a:ea typeface="+mn-ea"/>
                <a:cs typeface="+mn-cs"/>
              </a:rPr>
              <a:t> Covid-19 Hotspots Map </a:t>
            </a:r>
            <a:endParaRPr lang="en-US" sz="1800" dirty="0" smtClean="0">
              <a:solidFill>
                <a:schemeClr val="tx1"/>
              </a:solidFill>
              <a:latin typeface="+mn-lt"/>
              <a:ea typeface="+mn-ea"/>
              <a:cs typeface="+mn-cs"/>
            </a:endParaRPr>
          </a:p>
          <a:p>
            <a:endParaRPr lang="en-US" sz="1800" dirty="0"/>
          </a:p>
        </p:txBody>
      </p:sp>
      <p:pic>
        <p:nvPicPr>
          <p:cNvPr id="7" name="Picture 6" descr="Covid19_Statistics_Statewise.png"/>
          <p:cNvPicPr/>
          <p:nvPr/>
        </p:nvPicPr>
        <p:blipFill>
          <a:blip r:embed="rId2"/>
          <a:stretch>
            <a:fillRect/>
          </a:stretch>
        </p:blipFill>
        <p:spPr>
          <a:xfrm>
            <a:off x="1643042" y="1643050"/>
            <a:ext cx="5643602" cy="485778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Pixel">
      <a:majorFont>
        <a:latin typeface="Lucida Bright"/>
        <a:ea typeface=""/>
        <a:cs typeface=""/>
      </a:majorFont>
      <a:minorFont>
        <a:latin typeface="Lucida Br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Slit</Template>
  <TotalTime>5402</TotalTime>
  <Words>550</Words>
  <Application>Microsoft Office PowerPoint</Application>
  <PresentationFormat>On-screen Show (4:3)</PresentationFormat>
  <Paragraphs>88</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Palatino Linotype</vt:lpstr>
      <vt:lpstr>Arial</vt:lpstr>
      <vt:lpstr>Lucida Bright</vt:lpstr>
      <vt:lpstr>Wingdings</vt:lpstr>
      <vt:lpstr>Times New Roman</vt:lpstr>
      <vt:lpstr>Symbol</vt:lpstr>
      <vt:lpstr>Monotype Corsiva</vt:lpstr>
      <vt:lpstr>Comic Sans MS</vt:lpstr>
      <vt:lpstr>MS PGothic</vt:lpstr>
      <vt:lpstr>Monotype Sorts</vt:lpstr>
      <vt:lpstr>Math B</vt:lpstr>
      <vt:lpstr>Courier New</vt:lpstr>
      <vt:lpstr>Pixel</vt:lpstr>
      <vt:lpstr>IncubateIND Covid19 Hackathon Idea Submission</vt:lpstr>
      <vt:lpstr>Topics to be covered….</vt:lpstr>
      <vt:lpstr>Problem Statement</vt:lpstr>
      <vt:lpstr>Proposed Solution</vt:lpstr>
      <vt:lpstr>Solution Approach</vt:lpstr>
      <vt:lpstr>Solution Approach….</vt:lpstr>
      <vt:lpstr>Solution Workflow</vt:lpstr>
      <vt:lpstr>Deliverables</vt:lpstr>
      <vt:lpstr>RUN-TIME Results</vt:lpstr>
      <vt:lpstr>RUN-TIME Results</vt:lpstr>
      <vt:lpstr>RUN-TIME Results…..</vt:lpstr>
      <vt:lpstr>Slide 12</vt:lpstr>
    </vt:vector>
  </TitlesOfParts>
  <Company>BOGAZICI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dc:creator>
  <cp:lastModifiedBy>Dharam</cp:lastModifiedBy>
  <cp:revision>463</cp:revision>
  <dcterms:created xsi:type="dcterms:W3CDTF">2005-01-24T14:46:28Z</dcterms:created>
  <dcterms:modified xsi:type="dcterms:W3CDTF">2020-04-28T20:55:11Z</dcterms:modified>
</cp:coreProperties>
</file>