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Default ContentType="image/jpeg" Extension="jpeg"/>
  <Override ContentType="application/vnd.openxmlformats-officedocument.custom-properties+xml" PartName="/docProps/custom.xml"/>
</Types>
</file>

<file path=_rels/.rels><?xml version="1.0" encoding="UTF-8" standalone="yes" ?><Relationships xmlns="http://schemas.openxmlformats.org/package/2006/relationships"><Relationship Id="rId1" Target="ppt/presentation.xml" Type="http://schemas.openxmlformats.org/officeDocument/2006/relationships/officeDocument"/><Relationship Id="rId2"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Nunito"/>
      <p:regular r:id="rId44"/>
      <p:bold r:id="rId45"/>
      <p:italic r:id="rId46"/>
      <p:boldItalic r:id="rId47"/>
    </p:embeddedFont>
    <p:embeddedFont>
      <p:font typeface="Lobster"/>
      <p:regular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AC2758F-59A5-4118-8F40-967BB01A257A}">
  <a:tblStyle styleId="{0AC2758F-59A5-4118-8F40-967BB01A257A}"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Nunito-regular.fntdata"/><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Nunito-italic.fntdata"/><Relationship Id="rId23" Type="http://schemas.openxmlformats.org/officeDocument/2006/relationships/slide" Target="slides/slide17.xml"/><Relationship Id="rId45"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font" Target="fonts/Lobster-regular.fntdata"/><Relationship Id="rId25" Type="http://schemas.openxmlformats.org/officeDocument/2006/relationships/slide" Target="slides/slide19.xml"/><Relationship Id="rId47" Type="http://schemas.openxmlformats.org/officeDocument/2006/relationships/font" Target="fonts/Nunito-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782c4d2bd_4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782c4d2bd_4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782c4d2bd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782c4d2bd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782c4d2bd_4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782c4d2bd_4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782c4d2bd_4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782c4d2bd_4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7782c4d2bd_4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782c4d2bd_4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7782c4d2bd_4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782c4d2bd_4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782c4d2bd_4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782c4d2bd_4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7782c4d2bd_4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782c4d2bd_4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7782c4d2bd_4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782c4d2bd_4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7782c4d2bd_4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782c4d2bd_4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782c4d2bd_4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782c4d2bd_4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7782c4d2bd_4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7782c4d2bd_4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7782c4d2bd_4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7782c4d2bd_4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7782c4d2bd_4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782c4d2bd_4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7782c4d2bd_4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7782c4d2bd_4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7782c4d2bd_4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7782c4d2bd_4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7782c4d2bd_4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7782c4d2bd_4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7782c4d2bd_4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7782c4d2bd_4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7782c4d2bd_4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7782c4d2bd_4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7782c4d2bd_4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782c4d2bd_4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7782c4d2bd_4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7782c4d2bd_4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782c4d2bd_4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782c4d2bd_4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7782c4d2bd_4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7782c4d2bd_4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7782c4d2bd_4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7782c4d2bd_4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7782c4d2bd_4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7782c4d2bd_4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7782c4d2bd_4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7782c4d2bd_4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7782c4d2bd_4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7782c4d2bd_4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7782c4d2bd_4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7782c4d2bd_4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7782c4d2bd_4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7782c4d2bd_4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806af313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806af313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782c4d2bd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782c4d2bd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782c4d2bd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782c4d2bd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782c4d2bd_4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782c4d2bd_4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782c4d2bd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782c4d2bd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782c4d2bd_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782c4d2bd_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782c4d2bd_4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782c4d2bd_4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13.xml" Type="http://schemas.openxmlformats.org/officeDocument/2006/relationships/notesSlide"/><Relationship Id="rId3" Target="../media/image12.jpeg" Type="http://schemas.openxmlformats.org/officeDocument/2006/relationships/image"/></Relationships>
</file>

<file path=ppt/slides/_rels/slide14.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14.xml" Type="http://schemas.openxmlformats.org/officeDocument/2006/relationships/notesSlide"/><Relationship Id="rId3" Target="../media/image11.jpeg" Type="http://schemas.openxmlformats.org/officeDocument/2006/relationships/image"/></Relationships>
</file>

<file path=ppt/slides/_rels/slide15.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15.xml" Type="http://schemas.openxmlformats.org/officeDocument/2006/relationships/notesSlide"/><Relationship Id="rId3" Target="../media/image24.jpeg" Type="http://schemas.openxmlformats.org/officeDocument/2006/relationships/image"/></Relationships>
</file>

<file path=ppt/slides/_rels/slide16.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16.xml" Type="http://schemas.openxmlformats.org/officeDocument/2006/relationships/notesSlide"/><Relationship Id="rId3" Target="../media/image5.jpg" Type="http://schemas.openxmlformats.org/officeDocument/2006/relationships/image"/><Relationship Id="rId4" Target="../media/image10.jpeg" Type="http://schemas.openxmlformats.org/officeDocument/2006/relationships/image"/><Relationship Id="rId5" Target="../media/image21.jpeg" Type="http://schemas.openxmlformats.org/officeDocument/2006/relationships/image"/><Relationship Id="rId6" Target="../media/image9.jpeg" Type="http://schemas.openxmlformats.org/officeDocument/2006/relationships/image"/></Relationships>
</file>

<file path=ppt/slides/_rels/slide17.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17.xml" Type="http://schemas.openxmlformats.org/officeDocument/2006/relationships/notesSlide"/><Relationship Id="rId3" Target="../media/image7.jpeg" Type="http://schemas.openxmlformats.org/officeDocument/2006/relationships/image"/></Relationships>
</file>

<file path=ppt/slides/_rels/slide18.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18.xml" Type="http://schemas.openxmlformats.org/officeDocument/2006/relationships/notesSlide"/><Relationship Id="rId3" Target="../media/image6.jpg" Type="http://schemas.openxmlformats.org/officeDocument/2006/relationships/image"/><Relationship Id="rId4" Target="../media/image20.jpeg" Type="http://schemas.openxmlformats.org/officeDocument/2006/relationships/image"/></Relationships>
</file>

<file path=ppt/slides/_rels/slide19.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19.xml" Type="http://schemas.openxmlformats.org/officeDocument/2006/relationships/notesSlide"/><Relationship Id="rId3" Target="../media/image13.jpeg" Type="http://schemas.openxmlformats.org/officeDocument/2006/relationships/image"/></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jpg"/></Relationships>
</file>

<file path=ppt/slides/_rels/slide23.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23.xml" Type="http://schemas.openxmlformats.org/officeDocument/2006/relationships/notesSlide"/><Relationship Id="rId3" Target="../media/image26.jpeg" Type="http://schemas.openxmlformats.org/officeDocument/2006/relationships/image"/><Relationship Id="rId4" Target="../media/image27.jpeg" Type="http://schemas.openxmlformats.org/officeDocument/2006/relationships/image"/><Relationship Id="rId5" Target="../media/image30.jpeg" Type="http://schemas.openxmlformats.org/officeDocument/2006/relationships/image"/><Relationship Id="rId6" Target="../media/image29.jpeg" Type="http://schemas.openxmlformats.org/officeDocument/2006/relationships/image"/><Relationship Id="rId7" Target="../media/image28.jpeg" Type="http://schemas.openxmlformats.org/officeDocument/2006/relationships/image"/></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5.jpg"/><Relationship Id="rId4" Type="http://schemas.openxmlformats.org/officeDocument/2006/relationships/image" Target="../media/image23.jpg"/><Relationship Id="rId5" Type="http://schemas.openxmlformats.org/officeDocument/2006/relationships/image" Target="../media/image14.jpg"/></Relationships>
</file>

<file path=ppt/slides/_rels/slide28.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28.xml" Type="http://schemas.openxmlformats.org/officeDocument/2006/relationships/notesSlide"/><Relationship Id="rId3" Target="../media/image25.jpeg" Type="http://schemas.openxmlformats.org/officeDocument/2006/relationships/image"/></Relationships>
</file>

<file path=ppt/slides/_rels/slide29.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29.xml" Type="http://schemas.openxmlformats.org/officeDocument/2006/relationships/notesSlide"/><Relationship Id="rId3" Target="../media/image22.jpeg" Type="http://schemas.openxmlformats.org/officeDocument/2006/relationships/image"/></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9.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35.xml" Type="http://schemas.openxmlformats.org/officeDocument/2006/relationships/notesSlide"/><Relationship Id="rId3" Target="../media/image16.jpeg" Type="http://schemas.openxmlformats.org/officeDocument/2006/relationships/image"/><Relationship Id="rId4" Target="../media/image18.jpeg" Type="http://schemas.openxmlformats.org/officeDocument/2006/relationships/image"/></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COVid Touch APP</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India Vs Covid Hackathon</a:t>
            </a:r>
            <a:endParaRPr>
              <a:solidFill>
                <a:srgbClr val="000000"/>
              </a:solidFill>
            </a:endParaRPr>
          </a:p>
        </p:txBody>
      </p:sp>
      <p:sp>
        <p:nvSpPr>
          <p:cNvPr id="130" name="Google Shape;130;p13"/>
          <p:cNvSpPr txBox="1"/>
          <p:nvPr/>
        </p:nvSpPr>
        <p:spPr>
          <a:xfrm>
            <a:off x="5967950" y="3828925"/>
            <a:ext cx="2830500" cy="10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Lobster"/>
                <a:ea typeface="Lobster"/>
                <a:cs typeface="Lobster"/>
                <a:sym typeface="Lobster"/>
              </a:rPr>
              <a:t>T</a:t>
            </a:r>
            <a:r>
              <a:rPr lang="en" sz="1500">
                <a:latin typeface="Lobster"/>
                <a:ea typeface="Lobster"/>
                <a:cs typeface="Lobster"/>
                <a:sym typeface="Lobster"/>
              </a:rPr>
              <a:t>eam SuccessCode_200ok::</a:t>
            </a:r>
            <a:endParaRPr sz="1500">
              <a:latin typeface="Lobster"/>
              <a:ea typeface="Lobster"/>
              <a:cs typeface="Lobster"/>
              <a:sym typeface="Lobster"/>
            </a:endParaRPr>
          </a:p>
          <a:p>
            <a:pPr indent="0" lvl="0" marL="0" rtl="0" algn="l">
              <a:spcBef>
                <a:spcPts val="0"/>
              </a:spcBef>
              <a:spcAft>
                <a:spcPts val="0"/>
              </a:spcAft>
              <a:buNone/>
            </a:pPr>
            <a:r>
              <a:t/>
            </a:r>
            <a:endParaRPr sz="1500">
              <a:latin typeface="Lobster"/>
              <a:ea typeface="Lobster"/>
              <a:cs typeface="Lobster"/>
              <a:sym typeface="Lobster"/>
            </a:endParaRPr>
          </a:p>
          <a:p>
            <a:pPr indent="0" lvl="0" marL="0" rtl="0" algn="l">
              <a:spcBef>
                <a:spcPts val="0"/>
              </a:spcBef>
              <a:spcAft>
                <a:spcPts val="0"/>
              </a:spcAft>
              <a:buNone/>
            </a:pPr>
            <a:r>
              <a:rPr lang="en" sz="1500">
                <a:latin typeface="Lobster"/>
                <a:ea typeface="Lobster"/>
                <a:cs typeface="Lobster"/>
                <a:sym typeface="Lobster"/>
              </a:rPr>
              <a:t>CV ROHIT(2nd year IT)</a:t>
            </a:r>
            <a:endParaRPr sz="1500">
              <a:latin typeface="Lobster"/>
              <a:ea typeface="Lobster"/>
              <a:cs typeface="Lobster"/>
              <a:sym typeface="Lobster"/>
            </a:endParaRPr>
          </a:p>
          <a:p>
            <a:pPr indent="0" lvl="0" marL="0" rtl="0" algn="l">
              <a:spcBef>
                <a:spcPts val="0"/>
              </a:spcBef>
              <a:spcAft>
                <a:spcPts val="0"/>
              </a:spcAft>
              <a:buNone/>
            </a:pPr>
            <a:r>
              <a:rPr lang="en" sz="1500">
                <a:latin typeface="Lobster"/>
                <a:ea typeface="Lobster"/>
                <a:cs typeface="Lobster"/>
                <a:sym typeface="Lobster"/>
              </a:rPr>
              <a:t>Vamsi Mohan</a:t>
            </a:r>
            <a:endParaRPr sz="1500">
              <a:latin typeface="Lobster"/>
              <a:ea typeface="Lobster"/>
              <a:cs typeface="Lobster"/>
              <a:sym typeface="Lobster"/>
            </a:endParaRPr>
          </a:p>
          <a:p>
            <a:pPr indent="0" lvl="0" marL="0" rtl="0" algn="l">
              <a:spcBef>
                <a:spcPts val="0"/>
              </a:spcBef>
              <a:spcAft>
                <a:spcPts val="0"/>
              </a:spcAft>
              <a:buNone/>
            </a:pPr>
            <a:r>
              <a:t/>
            </a:r>
            <a:endParaRPr sz="1500">
              <a:latin typeface="Lobster"/>
              <a:ea typeface="Lobster"/>
              <a:cs typeface="Lobster"/>
              <a:sym typeface="Lobs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6" name="Google Shape;186;p22"/>
          <p:cNvPicPr preferRelativeResize="0"/>
          <p:nvPr/>
        </p:nvPicPr>
        <p:blipFill rotWithShape="1">
          <a:blip r:embed="rId3">
            <a:alphaModFix/>
          </a:blip>
          <a:srcRect b="47165" l="0" r="0" t="0"/>
          <a:stretch/>
        </p:blipFill>
        <p:spPr>
          <a:xfrm>
            <a:off x="534257" y="1990726"/>
            <a:ext cx="7790592" cy="2317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Scenarios</a:t>
            </a:r>
            <a:endParaRPr/>
          </a:p>
        </p:txBody>
      </p:sp>
      <p:sp>
        <p:nvSpPr>
          <p:cNvPr id="192" name="Google Shape;192;p2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ATM</a:t>
            </a:r>
            <a:endParaRPr/>
          </a:p>
          <a:p>
            <a:pPr indent="0" lvl="0" marL="0" rtl="0" algn="l">
              <a:spcBef>
                <a:spcPts val="1600"/>
              </a:spcBef>
              <a:spcAft>
                <a:spcPts val="0"/>
              </a:spcAft>
              <a:buNone/>
            </a:pPr>
            <a:r>
              <a:rPr lang="en"/>
              <a:t>In House</a:t>
            </a:r>
            <a:endParaRPr/>
          </a:p>
          <a:p>
            <a:pPr indent="0" lvl="0" marL="0" rtl="0" algn="l">
              <a:spcBef>
                <a:spcPts val="1600"/>
              </a:spcBef>
              <a:spcAft>
                <a:spcPts val="1600"/>
              </a:spcAft>
              <a:buNone/>
            </a:pPr>
            <a:r>
              <a:rPr lang="en"/>
              <a:t>In Super-Market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InHome based</a:t>
            </a:r>
            <a:endParaRPr/>
          </a:p>
        </p:txBody>
      </p:sp>
      <p:sp>
        <p:nvSpPr>
          <p:cNvPr id="198" name="Google Shape;198;p24"/>
          <p:cNvSpPr txBox="1"/>
          <p:nvPr>
            <p:ph idx="1" type="body"/>
          </p:nvPr>
        </p:nvSpPr>
        <p:spPr>
          <a:xfrm>
            <a:off x="1170200" y="192967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What it basically does is whenever you touch any item for suppose in your house say for example chair with your hand, it keeps tracking this through cc_cam context 24x7 .So whenever you touch your hand with chair then that info(metadata) will be send to database.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Touch</a:t>
            </a:r>
            <a:endParaRPr/>
          </a:p>
        </p:txBody>
      </p:sp>
      <p:sp>
        <p:nvSpPr>
          <p:cNvPr id="204" name="Google Shape;204;p2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5" name="Google Shape;205;p25"/>
          <p:cNvPicPr preferRelativeResize="0"/>
          <p:nvPr/>
        </p:nvPicPr>
        <p:blipFill>
          <a:blip r:embed="rId3">
            <a:alphaModFix/>
          </a:blip>
          <a:stretch>
            <a:fillRect/>
          </a:stretch>
        </p:blipFill>
        <p:spPr>
          <a:xfrm>
            <a:off x="1129200" y="1574975"/>
            <a:ext cx="5403450" cy="3037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2" name="Google Shape;212;p26"/>
          <p:cNvPicPr preferRelativeResize="0"/>
          <p:nvPr/>
        </p:nvPicPr>
        <p:blipFill>
          <a:blip r:embed="rId3">
            <a:alphaModFix/>
          </a:blip>
          <a:stretch>
            <a:fillRect/>
          </a:stretch>
        </p:blipFill>
        <p:spPr>
          <a:xfrm>
            <a:off x="1220325" y="747175"/>
            <a:ext cx="5943600" cy="3343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9" name="Google Shape;219;p27"/>
          <p:cNvPicPr preferRelativeResize="0"/>
          <p:nvPr/>
        </p:nvPicPr>
        <p:blipFill>
          <a:blip r:embed="rId3">
            <a:alphaModFix/>
          </a:blip>
          <a:stretch>
            <a:fillRect/>
          </a:stretch>
        </p:blipFill>
        <p:spPr>
          <a:xfrm>
            <a:off x="1600200" y="900113"/>
            <a:ext cx="5943600" cy="3343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Wash and touch changed to 0</a:t>
            </a:r>
            <a:endParaRPr/>
          </a:p>
        </p:txBody>
      </p:sp>
      <p:sp>
        <p:nvSpPr>
          <p:cNvPr id="225" name="Google Shape;225;p2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6" name="Google Shape;226;p28"/>
          <p:cNvPicPr preferRelativeResize="0"/>
          <p:nvPr/>
        </p:nvPicPr>
        <p:blipFill>
          <a:blip r:embed="rId3">
            <a:alphaModFix/>
          </a:blip>
          <a:stretch>
            <a:fillRect/>
          </a:stretch>
        </p:blipFill>
        <p:spPr>
          <a:xfrm>
            <a:off x="472925" y="2733675"/>
            <a:ext cx="1962150" cy="1581150"/>
          </a:xfrm>
          <a:prstGeom prst="rect">
            <a:avLst/>
          </a:prstGeom>
          <a:noFill/>
          <a:ln>
            <a:noFill/>
          </a:ln>
        </p:spPr>
      </p:pic>
      <p:pic>
        <p:nvPicPr>
          <p:cNvPr id="227" name="Google Shape;227;p28"/>
          <p:cNvPicPr preferRelativeResize="0"/>
          <p:nvPr/>
        </p:nvPicPr>
        <p:blipFill>
          <a:blip r:embed="rId4">
            <a:alphaModFix/>
          </a:blip>
          <a:stretch>
            <a:fillRect/>
          </a:stretch>
        </p:blipFill>
        <p:spPr>
          <a:xfrm>
            <a:off x="2670500" y="2571750"/>
            <a:ext cx="3086100" cy="1743075"/>
          </a:xfrm>
          <a:prstGeom prst="rect">
            <a:avLst/>
          </a:prstGeom>
          <a:noFill/>
          <a:ln>
            <a:noFill/>
          </a:ln>
        </p:spPr>
      </p:pic>
      <p:pic>
        <p:nvPicPr>
          <p:cNvPr id="228" name="Google Shape;228;p28"/>
          <p:cNvPicPr preferRelativeResize="0"/>
          <p:nvPr/>
        </p:nvPicPr>
        <p:blipFill>
          <a:blip r:embed="rId5">
            <a:alphaModFix/>
          </a:blip>
          <a:stretch>
            <a:fillRect/>
          </a:stretch>
        </p:blipFill>
        <p:spPr>
          <a:xfrm>
            <a:off x="6397350" y="523850"/>
            <a:ext cx="2266950" cy="1276350"/>
          </a:xfrm>
          <a:prstGeom prst="rect">
            <a:avLst/>
          </a:prstGeom>
          <a:noFill/>
          <a:ln>
            <a:noFill/>
          </a:ln>
        </p:spPr>
      </p:pic>
      <p:pic>
        <p:nvPicPr>
          <p:cNvPr id="229" name="Google Shape;229;p28"/>
          <p:cNvPicPr preferRelativeResize="0"/>
          <p:nvPr/>
        </p:nvPicPr>
        <p:blipFill>
          <a:blip r:embed="rId6">
            <a:alphaModFix/>
          </a:blip>
          <a:stretch>
            <a:fillRect/>
          </a:stretch>
        </p:blipFill>
        <p:spPr>
          <a:xfrm>
            <a:off x="6244725" y="3086100"/>
            <a:ext cx="2171700" cy="1228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6" name="Google Shape;236;p29"/>
          <p:cNvPicPr preferRelativeResize="0"/>
          <p:nvPr/>
        </p:nvPicPr>
        <p:blipFill>
          <a:blip r:embed="rId3">
            <a:alphaModFix/>
          </a:blip>
          <a:stretch>
            <a:fillRect/>
          </a:stretch>
        </p:blipFill>
        <p:spPr>
          <a:xfrm>
            <a:off x="534450" y="271472"/>
            <a:ext cx="8187700" cy="4612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0"/>
          <p:cNvSpPr txBox="1"/>
          <p:nvPr>
            <p:ph type="title"/>
          </p:nvPr>
        </p:nvSpPr>
        <p:spPr>
          <a:xfrm>
            <a:off x="1638300" y="738775"/>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000000"/>
                </a:solidFill>
                <a:latin typeface="Times New Roman"/>
                <a:ea typeface="Times New Roman"/>
                <a:cs typeface="Times New Roman"/>
                <a:sym typeface="Times New Roman"/>
              </a:rPr>
              <a:t>touch === '1' &amp;&amp; detect === '1'</a:t>
            </a:r>
            <a:endParaRPr b="1" sz="3600"/>
          </a:p>
        </p:txBody>
      </p:sp>
      <p:sp>
        <p:nvSpPr>
          <p:cNvPr id="242" name="Google Shape;242;p3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3" name="Google Shape;243;p30"/>
          <p:cNvPicPr preferRelativeResize="0"/>
          <p:nvPr/>
        </p:nvPicPr>
        <p:blipFill>
          <a:blip r:embed="rId3">
            <a:alphaModFix/>
          </a:blip>
          <a:stretch>
            <a:fillRect/>
          </a:stretch>
        </p:blipFill>
        <p:spPr>
          <a:xfrm>
            <a:off x="4985850" y="411850"/>
            <a:ext cx="3271475" cy="1887400"/>
          </a:xfrm>
          <a:prstGeom prst="rect">
            <a:avLst/>
          </a:prstGeom>
          <a:noFill/>
          <a:ln>
            <a:noFill/>
          </a:ln>
        </p:spPr>
      </p:pic>
      <p:pic>
        <p:nvPicPr>
          <p:cNvPr id="244" name="Google Shape;244;p30"/>
          <p:cNvPicPr preferRelativeResize="0"/>
          <p:nvPr/>
        </p:nvPicPr>
        <p:blipFill>
          <a:blip r:embed="rId4">
            <a:alphaModFix/>
          </a:blip>
          <a:stretch>
            <a:fillRect/>
          </a:stretch>
        </p:blipFill>
        <p:spPr>
          <a:xfrm>
            <a:off x="819150" y="1990733"/>
            <a:ext cx="4645350" cy="2624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1" name="Google Shape;251;p31"/>
          <p:cNvPicPr preferRelativeResize="0"/>
          <p:nvPr/>
        </p:nvPicPr>
        <p:blipFill>
          <a:blip r:embed="rId3">
            <a:alphaModFix/>
          </a:blip>
          <a:stretch>
            <a:fillRect/>
          </a:stretch>
        </p:blipFill>
        <p:spPr>
          <a:xfrm>
            <a:off x="458150" y="328813"/>
            <a:ext cx="7936550" cy="4485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4"/>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IN NEED OF MAINTAINING SOCIAL DISTANCE AMONG PEOPLE AT ATMs AND SUPER-MARKETS FOR BETTER HEALTH</a:t>
            </a:r>
            <a:endParaRPr sz="2400"/>
          </a:p>
        </p:txBody>
      </p:sp>
      <p:sp>
        <p:nvSpPr>
          <p:cNvPr id="136" name="Google Shape;136;p14"/>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000000"/>
                </a:solidFill>
              </a:rPr>
              <a:t>Problem statement</a:t>
            </a:r>
            <a:endParaRPr sz="24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graphicFrame>
        <p:nvGraphicFramePr>
          <p:cNvPr id="256" name="Google Shape;256;p32"/>
          <p:cNvGraphicFramePr/>
          <p:nvPr/>
        </p:nvGraphicFramePr>
        <p:xfrm>
          <a:off x="823975" y="1220800"/>
          <a:ext cx="3000000" cy="3000000"/>
        </p:xfrm>
        <a:graphic>
          <a:graphicData uri="http://schemas.openxmlformats.org/drawingml/2006/table">
            <a:tbl>
              <a:tblPr>
                <a:noFill/>
                <a:tableStyleId>{0AC2758F-59A5-4118-8F40-967BB01A257A}</a:tableStyleId>
              </a:tblPr>
              <a:tblGrid>
                <a:gridCol w="1714500"/>
                <a:gridCol w="1714500"/>
                <a:gridCol w="1714500"/>
                <a:gridCol w="1714500"/>
              </a:tblGrid>
              <a:tr h="304800">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touch</a:t>
                      </a:r>
                      <a:endParaRPr sz="1200">
                        <a:latin typeface="Times New Roman"/>
                        <a:ea typeface="Times New Roman"/>
                        <a:cs typeface="Times New Roman"/>
                        <a:sym typeface="Times New Roman"/>
                      </a:endParaRPr>
                    </a:p>
                  </a:txBody>
                  <a:tcPr marT="63500" marB="63500" marR="63500" marL="63500"/>
                </a:tc>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wash</a:t>
                      </a:r>
                      <a:endParaRPr sz="1200">
                        <a:latin typeface="Times New Roman"/>
                        <a:ea typeface="Times New Roman"/>
                        <a:cs typeface="Times New Roman"/>
                        <a:sym typeface="Times New Roman"/>
                      </a:endParaRPr>
                    </a:p>
                  </a:txBody>
                  <a:tcPr marT="63500" marB="63500" marR="63500" marL="63500"/>
                </a:tc>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detect</a:t>
                      </a:r>
                      <a:endParaRPr sz="1200">
                        <a:latin typeface="Times New Roman"/>
                        <a:ea typeface="Times New Roman"/>
                        <a:cs typeface="Times New Roman"/>
                        <a:sym typeface="Times New Roman"/>
                      </a:endParaRPr>
                    </a:p>
                  </a:txBody>
                  <a:tcPr marT="63500" marB="63500" marR="63500" marL="63500"/>
                </a:tc>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Alert</a:t>
                      </a:r>
                      <a:endParaRPr sz="1200">
                        <a:latin typeface="Times New Roman"/>
                        <a:ea typeface="Times New Roman"/>
                        <a:cs typeface="Times New Roman"/>
                        <a:sym typeface="Times New Roman"/>
                      </a:endParaRPr>
                    </a:p>
                  </a:txBody>
                  <a:tcPr marT="63500" marB="63500" marR="63500" marL="63500"/>
                </a:tc>
              </a:tr>
              <a:tr h="285750">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0</a:t>
                      </a:r>
                      <a:endParaRPr sz="1200">
                        <a:latin typeface="Times New Roman"/>
                        <a:ea typeface="Times New Roman"/>
                        <a:cs typeface="Times New Roman"/>
                        <a:sym typeface="Times New Roman"/>
                      </a:endParaRPr>
                    </a:p>
                  </a:txBody>
                  <a:tcPr marT="63500" marB="63500" marR="63500" marL="63500"/>
                </a:tc>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0</a:t>
                      </a:r>
                      <a:endParaRPr sz="1200">
                        <a:latin typeface="Times New Roman"/>
                        <a:ea typeface="Times New Roman"/>
                        <a:cs typeface="Times New Roman"/>
                        <a:sym typeface="Times New Roman"/>
                      </a:endParaRPr>
                    </a:p>
                  </a:txBody>
                  <a:tcPr marT="63500" marB="63500" marR="63500" marL="63500"/>
                </a:tc>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0</a:t>
                      </a:r>
                      <a:endParaRPr sz="1200">
                        <a:latin typeface="Times New Roman"/>
                        <a:ea typeface="Times New Roman"/>
                        <a:cs typeface="Times New Roman"/>
                        <a:sym typeface="Times New Roman"/>
                      </a:endParaRPr>
                    </a:p>
                  </a:txBody>
                  <a:tcPr marT="63500" marB="63500" marR="63500" marL="63500"/>
                </a:tc>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0</a:t>
                      </a:r>
                      <a:endParaRPr sz="1200">
                        <a:latin typeface="Times New Roman"/>
                        <a:ea typeface="Times New Roman"/>
                        <a:cs typeface="Times New Roman"/>
                        <a:sym typeface="Times New Roman"/>
                      </a:endParaRPr>
                    </a:p>
                  </a:txBody>
                  <a:tcPr marT="63500" marB="63500" marR="63500" marL="63500"/>
                </a:tc>
              </a:tr>
              <a:tr h="266700">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0</a:t>
                      </a:r>
                      <a:endParaRPr sz="1200">
                        <a:latin typeface="Times New Roman"/>
                        <a:ea typeface="Times New Roman"/>
                        <a:cs typeface="Times New Roman"/>
                        <a:sym typeface="Times New Roman"/>
                      </a:endParaRPr>
                    </a:p>
                  </a:txBody>
                  <a:tcPr marT="63500" marB="63500" marR="63500" marL="63500"/>
                </a:tc>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0</a:t>
                      </a:r>
                      <a:endParaRPr sz="1200">
                        <a:latin typeface="Times New Roman"/>
                        <a:ea typeface="Times New Roman"/>
                        <a:cs typeface="Times New Roman"/>
                        <a:sym typeface="Times New Roman"/>
                      </a:endParaRPr>
                    </a:p>
                  </a:txBody>
                  <a:tcPr marT="63500" marB="63500" marR="63500" marL="63500"/>
                </a:tc>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63500" marB="63500" marR="63500" marL="63500"/>
                </a:tc>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0</a:t>
                      </a:r>
                      <a:endParaRPr sz="1200">
                        <a:latin typeface="Times New Roman"/>
                        <a:ea typeface="Times New Roman"/>
                        <a:cs typeface="Times New Roman"/>
                        <a:sym typeface="Times New Roman"/>
                      </a:endParaRPr>
                    </a:p>
                  </a:txBody>
                  <a:tcPr marT="63500" marB="63500" marR="63500" marL="63500"/>
                </a:tc>
              </a:tr>
              <a:tr h="228600">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0</a:t>
                      </a:r>
                      <a:endParaRPr sz="1200">
                        <a:latin typeface="Times New Roman"/>
                        <a:ea typeface="Times New Roman"/>
                        <a:cs typeface="Times New Roman"/>
                        <a:sym typeface="Times New Roman"/>
                      </a:endParaRPr>
                    </a:p>
                  </a:txBody>
                  <a:tcPr marT="63500" marB="63500" marR="63500" marL="63500"/>
                </a:tc>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63500" marB="63500" marR="63500" marL="63500"/>
                </a:tc>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0</a:t>
                      </a:r>
                      <a:endParaRPr sz="1200">
                        <a:latin typeface="Times New Roman"/>
                        <a:ea typeface="Times New Roman"/>
                        <a:cs typeface="Times New Roman"/>
                        <a:sym typeface="Times New Roman"/>
                      </a:endParaRPr>
                    </a:p>
                  </a:txBody>
                  <a:tcPr marT="63500" marB="63500" marR="63500" marL="63500"/>
                </a:tc>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0</a:t>
                      </a:r>
                      <a:endParaRPr sz="1200">
                        <a:latin typeface="Times New Roman"/>
                        <a:ea typeface="Times New Roman"/>
                        <a:cs typeface="Times New Roman"/>
                        <a:sym typeface="Times New Roman"/>
                      </a:endParaRPr>
                    </a:p>
                  </a:txBody>
                  <a:tcPr marT="63500" marB="63500" marR="63500" marL="63500"/>
                </a:tc>
              </a:tr>
              <a:tr h="228600">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0</a:t>
                      </a:r>
                      <a:endParaRPr sz="1200">
                        <a:latin typeface="Times New Roman"/>
                        <a:ea typeface="Times New Roman"/>
                        <a:cs typeface="Times New Roman"/>
                        <a:sym typeface="Times New Roman"/>
                      </a:endParaRPr>
                    </a:p>
                  </a:txBody>
                  <a:tcPr marT="63500" marB="63500" marR="63500" marL="63500"/>
                </a:tc>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63500" marB="63500" marR="63500" marL="63500"/>
                </a:tc>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63500" marB="63500" marR="63500" marL="63500"/>
                </a:tc>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0</a:t>
                      </a:r>
                      <a:endParaRPr sz="1200">
                        <a:latin typeface="Times New Roman"/>
                        <a:ea typeface="Times New Roman"/>
                        <a:cs typeface="Times New Roman"/>
                        <a:sym typeface="Times New Roman"/>
                      </a:endParaRPr>
                    </a:p>
                  </a:txBody>
                  <a:tcPr marT="63500" marB="63500" marR="63500" marL="63500"/>
                </a:tc>
              </a:tr>
              <a:tr h="257175">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63500" marB="63500" marR="63500" marL="63500"/>
                </a:tc>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0</a:t>
                      </a:r>
                      <a:endParaRPr sz="1200">
                        <a:latin typeface="Times New Roman"/>
                        <a:ea typeface="Times New Roman"/>
                        <a:cs typeface="Times New Roman"/>
                        <a:sym typeface="Times New Roman"/>
                      </a:endParaRPr>
                    </a:p>
                  </a:txBody>
                  <a:tcPr marT="63500" marB="63500" marR="63500" marL="63500"/>
                </a:tc>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0</a:t>
                      </a:r>
                      <a:endParaRPr sz="1200">
                        <a:latin typeface="Times New Roman"/>
                        <a:ea typeface="Times New Roman"/>
                        <a:cs typeface="Times New Roman"/>
                        <a:sym typeface="Times New Roman"/>
                      </a:endParaRPr>
                    </a:p>
                  </a:txBody>
                  <a:tcPr marT="63500" marB="63500" marR="63500" marL="63500"/>
                </a:tc>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0</a:t>
                      </a:r>
                      <a:endParaRPr sz="1200">
                        <a:latin typeface="Times New Roman"/>
                        <a:ea typeface="Times New Roman"/>
                        <a:cs typeface="Times New Roman"/>
                        <a:sym typeface="Times New Roman"/>
                      </a:endParaRPr>
                    </a:p>
                  </a:txBody>
                  <a:tcPr marT="63500" marB="63500" marR="63500" marL="63500"/>
                </a:tc>
              </a:tr>
              <a:tr h="276225">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63500" marB="63500" marR="63500" marL="63500"/>
                </a:tc>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0</a:t>
                      </a:r>
                      <a:endParaRPr sz="1200">
                        <a:latin typeface="Times New Roman"/>
                        <a:ea typeface="Times New Roman"/>
                        <a:cs typeface="Times New Roman"/>
                        <a:sym typeface="Times New Roman"/>
                      </a:endParaRPr>
                    </a:p>
                  </a:txBody>
                  <a:tcPr marT="63500" marB="63500" marR="63500" marL="63500"/>
                </a:tc>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63500" marB="63500" marR="63500" marL="63500"/>
                </a:tc>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 1</a:t>
                      </a:r>
                      <a:endParaRPr sz="1200">
                        <a:latin typeface="Times New Roman"/>
                        <a:ea typeface="Times New Roman"/>
                        <a:cs typeface="Times New Roman"/>
                        <a:sym typeface="Times New Roman"/>
                      </a:endParaRPr>
                    </a:p>
                  </a:txBody>
                  <a:tcPr marT="63500" marB="63500" marR="63500" marL="63500"/>
                </a:tc>
              </a:tr>
              <a:tr h="247650">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63500" marB="63500" marR="63500" marL="63500"/>
                </a:tc>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63500" marB="63500" marR="63500" marL="63500"/>
                </a:tc>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0</a:t>
                      </a:r>
                      <a:endParaRPr sz="1200">
                        <a:latin typeface="Times New Roman"/>
                        <a:ea typeface="Times New Roman"/>
                        <a:cs typeface="Times New Roman"/>
                        <a:sym typeface="Times New Roman"/>
                      </a:endParaRPr>
                    </a:p>
                  </a:txBody>
                  <a:tcPr marT="63500" marB="63500" marR="63500" marL="63500"/>
                </a:tc>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0</a:t>
                      </a:r>
                      <a:endParaRPr sz="1200">
                        <a:latin typeface="Times New Roman"/>
                        <a:ea typeface="Times New Roman"/>
                        <a:cs typeface="Times New Roman"/>
                        <a:sym typeface="Times New Roman"/>
                      </a:endParaRPr>
                    </a:p>
                  </a:txBody>
                  <a:tcPr marT="63500" marB="63500" marR="63500" marL="63500"/>
                </a:tc>
              </a:tr>
              <a:tr h="257175">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63500" marB="63500" marR="63500" marL="63500"/>
                </a:tc>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1(</a:t>
                      </a:r>
                      <a:r>
                        <a:rPr lang="en" sz="1200">
                          <a:solidFill>
                            <a:srgbClr val="424242"/>
                          </a:solidFill>
                          <a:highlight>
                            <a:srgbClr val="FFFFFF"/>
                          </a:highlight>
                          <a:latin typeface="Times New Roman"/>
                          <a:ea typeface="Times New Roman"/>
                          <a:cs typeface="Times New Roman"/>
                          <a:sym typeface="Times New Roman"/>
                        </a:rPr>
                        <a:t>↓</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63500" marB="63500" marR="63500" marL="63500"/>
                </a:tc>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63500" marB="63500" marR="63500" marL="63500"/>
                </a:tc>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0</a:t>
                      </a:r>
                      <a:endParaRPr sz="1200">
                        <a:latin typeface="Times New Roman"/>
                        <a:ea typeface="Times New Roman"/>
                        <a:cs typeface="Times New Roman"/>
                        <a:sym typeface="Times New Roman"/>
                      </a:endParaRPr>
                    </a:p>
                  </a:txBody>
                  <a:tcPr marT="63500" marB="63500" marR="63500" marL="63500"/>
                </a:tc>
              </a:tr>
              <a:tr h="295275">
                <a:tc>
                  <a:txBody>
                    <a:bodyPr/>
                    <a:lstStyle/>
                    <a:p>
                      <a:pPr indent="0" lvl="0" marL="0" marR="0" rtl="0" algn="l">
                        <a:spcBef>
                          <a:spcPts val="0"/>
                        </a:spcBef>
                        <a:spcAft>
                          <a:spcPts val="0"/>
                        </a:spcAft>
                        <a:buNone/>
                      </a:pPr>
                      <a:r>
                        <a:rPr lang="en" sz="1200">
                          <a:latin typeface="Times New Roman"/>
                          <a:ea typeface="Times New Roman"/>
                          <a:cs typeface="Times New Roman"/>
                          <a:sym typeface="Times New Roman"/>
                        </a:rPr>
                        <a:t>{0}</a:t>
                      </a:r>
                      <a:endParaRPr sz="1200">
                        <a:latin typeface="Times New Roman"/>
                        <a:ea typeface="Times New Roman"/>
                        <a:cs typeface="Times New Roman"/>
                        <a:sym typeface="Times New Roman"/>
                      </a:endParaRPr>
                    </a:p>
                  </a:txBody>
                  <a:tcPr marT="63500" marB="63500" marR="63500" marL="63500"/>
                </a:tc>
                <a:tc>
                  <a:txBody>
                    <a:bodyPr/>
                    <a:lstStyle/>
                    <a:p>
                      <a:pPr indent="0" lvl="0" marL="0" marR="0" rtl="0" algn="l">
                        <a:spcBef>
                          <a:spcPts val="0"/>
                        </a:spcBef>
                        <a:spcAft>
                          <a:spcPts val="0"/>
                        </a:spcAft>
                        <a:buNone/>
                      </a:pPr>
                      <a:r>
                        <a:rPr lang="en" sz="1200">
                          <a:solidFill>
                            <a:srgbClr val="424242"/>
                          </a:solidFill>
                          <a:highlight>
                            <a:srgbClr val="FFFFFF"/>
                          </a:highlight>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63500" marB="63500" marR="63500" marL="63500"/>
                </a:tc>
                <a:tc>
                  <a:txBody>
                    <a:bodyPr/>
                    <a:lstStyle/>
                    <a:p>
                      <a:pPr indent="0" lvl="0" marL="0" marR="0" rtl="0" algn="l">
                        <a:spcBef>
                          <a:spcPts val="0"/>
                        </a:spcBef>
                        <a:spcAft>
                          <a:spcPts val="0"/>
                        </a:spcAft>
                        <a:buNone/>
                      </a:pPr>
                      <a:r>
                        <a:t/>
                      </a:r>
                      <a:endParaRPr sz="1200">
                        <a:latin typeface="Times New Roman"/>
                        <a:ea typeface="Times New Roman"/>
                        <a:cs typeface="Times New Roman"/>
                        <a:sym typeface="Times New Roman"/>
                      </a:endParaRPr>
                    </a:p>
                  </a:txBody>
                  <a:tcPr marT="63500" marB="63500" marR="63500" marL="63500"/>
                </a:tc>
                <a:tc>
                  <a:txBody>
                    <a:bodyPr/>
                    <a:lstStyle/>
                    <a:p>
                      <a:pPr indent="0" lvl="0" marL="0" marR="0" rtl="0" algn="l">
                        <a:spcBef>
                          <a:spcPts val="0"/>
                        </a:spcBef>
                        <a:spcAft>
                          <a:spcPts val="0"/>
                        </a:spcAft>
                        <a:buNone/>
                      </a:pPr>
                      <a:r>
                        <a:t/>
                      </a:r>
                      <a:endParaRPr sz="1200">
                        <a:latin typeface="Times New Roman"/>
                        <a:ea typeface="Times New Roman"/>
                        <a:cs typeface="Times New Roman"/>
                        <a:sym typeface="Times New Roman"/>
                      </a:endParaRPr>
                    </a:p>
                  </a:txBody>
                  <a:tcPr marT="63500" marB="63500" marR="63500" marL="63500"/>
                </a:tc>
              </a:tr>
            </a:tbl>
          </a:graphicData>
        </a:graphic>
      </p:graphicFrame>
      <p:sp>
        <p:nvSpPr>
          <p:cNvPr id="257" name="Google Shape;257;p32"/>
          <p:cNvSpPr txBox="1"/>
          <p:nvPr/>
        </p:nvSpPr>
        <p:spPr>
          <a:xfrm>
            <a:off x="304800" y="304800"/>
            <a:ext cx="6563700" cy="100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en" sz="1200">
                <a:solidFill>
                  <a:srgbClr val="FFFF00"/>
                </a:solidFill>
                <a:latin typeface="Times New Roman"/>
                <a:ea typeface="Times New Roman"/>
                <a:cs typeface="Times New Roman"/>
                <a:sym typeface="Times New Roman"/>
              </a:rPr>
              <a:t>Fig: Table for decision making between the attributes</a:t>
            </a:r>
            <a:endParaRPr b="1" i="1">
              <a:solidFill>
                <a:srgbClr val="FFFF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3"/>
          <p:cNvSpPr txBox="1"/>
          <p:nvPr>
            <p:ph type="title"/>
          </p:nvPr>
        </p:nvSpPr>
        <p:spPr>
          <a:xfrm>
            <a:off x="1536475" y="19139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300">
                <a:solidFill>
                  <a:srgbClr val="660000"/>
                </a:solidFill>
              </a:rPr>
              <a:t>ATM scenario</a:t>
            </a:r>
            <a:endParaRPr sz="5300">
              <a:solidFill>
                <a:srgbClr val="66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9" name="Google Shape;269;p34"/>
          <p:cNvPicPr preferRelativeResize="0"/>
          <p:nvPr/>
        </p:nvPicPr>
        <p:blipFill rotWithShape="1">
          <a:blip r:embed="rId3">
            <a:alphaModFix/>
          </a:blip>
          <a:srcRect b="0" l="0" r="0" t="21660"/>
          <a:stretch/>
        </p:blipFill>
        <p:spPr>
          <a:xfrm>
            <a:off x="3006500" y="1709200"/>
            <a:ext cx="2885125" cy="3144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6" name="Google Shape;276;p35"/>
          <p:cNvPicPr preferRelativeResize="0"/>
          <p:nvPr/>
        </p:nvPicPr>
        <p:blipFill rotWithShape="1">
          <a:blip r:embed="rId3">
            <a:alphaModFix/>
          </a:blip>
          <a:srcRect b="0" l="19639" r="0" t="0"/>
          <a:stretch/>
        </p:blipFill>
        <p:spPr>
          <a:xfrm>
            <a:off x="152400" y="152400"/>
            <a:ext cx="2533650" cy="1771650"/>
          </a:xfrm>
          <a:prstGeom prst="rect">
            <a:avLst/>
          </a:prstGeom>
          <a:noFill/>
          <a:ln>
            <a:noFill/>
          </a:ln>
        </p:spPr>
      </p:pic>
      <p:pic>
        <p:nvPicPr>
          <p:cNvPr id="277" name="Google Shape;277;p35"/>
          <p:cNvPicPr preferRelativeResize="0"/>
          <p:nvPr/>
        </p:nvPicPr>
        <p:blipFill>
          <a:blip r:embed="rId4">
            <a:alphaModFix/>
          </a:blip>
          <a:stretch>
            <a:fillRect/>
          </a:stretch>
        </p:blipFill>
        <p:spPr>
          <a:xfrm>
            <a:off x="3066988" y="1602125"/>
            <a:ext cx="2047875" cy="1676400"/>
          </a:xfrm>
          <a:prstGeom prst="rect">
            <a:avLst/>
          </a:prstGeom>
          <a:noFill/>
          <a:ln>
            <a:noFill/>
          </a:ln>
        </p:spPr>
      </p:pic>
      <p:pic>
        <p:nvPicPr>
          <p:cNvPr id="278" name="Google Shape;278;p35"/>
          <p:cNvPicPr preferRelativeResize="0"/>
          <p:nvPr/>
        </p:nvPicPr>
        <p:blipFill rotWithShape="1">
          <a:blip r:embed="rId5">
            <a:alphaModFix/>
          </a:blip>
          <a:srcRect b="0" l="20804" r="0" t="0"/>
          <a:stretch/>
        </p:blipFill>
        <p:spPr>
          <a:xfrm>
            <a:off x="647700" y="2990800"/>
            <a:ext cx="1704975" cy="1657350"/>
          </a:xfrm>
          <a:prstGeom prst="rect">
            <a:avLst/>
          </a:prstGeom>
          <a:noFill/>
          <a:ln>
            <a:noFill/>
          </a:ln>
        </p:spPr>
      </p:pic>
      <p:pic>
        <p:nvPicPr>
          <p:cNvPr id="279" name="Google Shape;279;p35"/>
          <p:cNvPicPr preferRelativeResize="0"/>
          <p:nvPr/>
        </p:nvPicPr>
        <p:blipFill rotWithShape="1">
          <a:blip r:embed="rId6">
            <a:alphaModFix/>
          </a:blip>
          <a:srcRect b="0" l="18287" r="0" t="0"/>
          <a:stretch/>
        </p:blipFill>
        <p:spPr>
          <a:xfrm>
            <a:off x="6324475" y="2891225"/>
            <a:ext cx="2343150" cy="1628775"/>
          </a:xfrm>
          <a:prstGeom prst="rect">
            <a:avLst/>
          </a:prstGeom>
          <a:noFill/>
          <a:ln>
            <a:noFill/>
          </a:ln>
        </p:spPr>
      </p:pic>
      <p:pic>
        <p:nvPicPr>
          <p:cNvPr id="280" name="Google Shape;280;p35"/>
          <p:cNvPicPr preferRelativeResize="0"/>
          <p:nvPr/>
        </p:nvPicPr>
        <p:blipFill>
          <a:blip r:embed="rId7">
            <a:alphaModFix/>
          </a:blip>
          <a:stretch>
            <a:fillRect/>
          </a:stretch>
        </p:blipFill>
        <p:spPr>
          <a:xfrm>
            <a:off x="5829175" y="233363"/>
            <a:ext cx="2838450" cy="16097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6"/>
          <p:cNvSpPr txBox="1"/>
          <p:nvPr>
            <p:ph type="title"/>
          </p:nvPr>
        </p:nvSpPr>
        <p:spPr>
          <a:xfrm>
            <a:off x="1338075" y="738750"/>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u="sng">
                <a:solidFill>
                  <a:srgbClr val="000000"/>
                </a:solidFill>
                <a:latin typeface="Times New Roman"/>
                <a:ea typeface="Times New Roman"/>
                <a:cs typeface="Times New Roman"/>
                <a:sym typeface="Times New Roman"/>
              </a:rPr>
              <a:t>Where all Cloud functions and pub/sub::</a:t>
            </a:r>
            <a:endParaRPr/>
          </a:p>
        </p:txBody>
      </p:sp>
      <p:sp>
        <p:nvSpPr>
          <p:cNvPr id="286" name="Google Shape;286;p36"/>
          <p:cNvSpPr txBox="1"/>
          <p:nvPr>
            <p:ph idx="1" type="body"/>
          </p:nvPr>
        </p:nvSpPr>
        <p:spPr>
          <a:xfrm>
            <a:off x="1338075" y="196020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200" u="sng">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1)Whenever touch is detected of human_hand with chair a cloud function is activated to change the Touch variable to 1 and store the metadata in the database</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2)Whenever you wash your hands ,using posenet/ml5.js info of poses and skeleton CLoud function changes Wash value to 1 and store the wash metadata in database and changing Touch to 0</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3)Whenever hand coming to face is detected then cloud function is used to change the Detect value to 1 and obviously not detected means again changing to 0 in real time</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Later also checking to alarm or not by using the simply checking if both touch and detect attribute is 1 then only to shoot the alert</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7"/>
          <p:cNvSpPr txBox="1"/>
          <p:nvPr>
            <p:ph type="title"/>
          </p:nvPr>
        </p:nvSpPr>
        <p:spPr>
          <a:xfrm>
            <a:off x="1994375" y="799825"/>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 sz="1200">
                <a:solidFill>
                  <a:srgbClr val="000000"/>
                </a:solidFill>
                <a:latin typeface="Times New Roman"/>
                <a:ea typeface="Times New Roman"/>
                <a:cs typeface="Times New Roman"/>
                <a:sym typeface="Times New Roman"/>
              </a:rPr>
              <a:t>Back notes of notifications:</a:t>
            </a:r>
            <a:endParaRPr/>
          </a:p>
        </p:txBody>
      </p:sp>
      <p:sp>
        <p:nvSpPr>
          <p:cNvPr id="292" name="Google Shape;292;p37"/>
          <p:cNvSpPr txBox="1"/>
          <p:nvPr>
            <p:ph idx="1" type="body"/>
          </p:nvPr>
        </p:nvSpPr>
        <p:spPr>
          <a:xfrm>
            <a:off x="1277025"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i="1"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Here whenever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1)touch is detected notification is given to mobile regarding touch metadata info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2)whenever you washed then also notification is given that history erased and wash history with details(pose,skeleton info ,timestamps,etc)</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3)Whenever detection is done(not washing) then notification saying wash your hands and also gives previous touch histories with wash details</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4)Whenever detection is done(washing) then notification is given regarding wash details and touch history too(is present in cached data(redis))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3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Super-Market Scenario</a:t>
            </a:r>
            <a:endParaRPr/>
          </a:p>
        </p:txBody>
      </p:sp>
      <p:sp>
        <p:nvSpPr>
          <p:cNvPr id="298" name="Google Shape;298;p3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Touches made with different objects around</a:t>
            </a:r>
            <a:endParaRPr/>
          </a:p>
          <a:p>
            <a:pPr indent="0" lvl="0" marL="0" rtl="0" algn="l">
              <a:spcBef>
                <a:spcPts val="1600"/>
              </a:spcBef>
              <a:spcAft>
                <a:spcPts val="0"/>
              </a:spcAft>
              <a:buNone/>
            </a:pPr>
            <a:r>
              <a:rPr lang="en"/>
              <a:t>Info to authorities via cc cameras</a:t>
            </a:r>
            <a:endParaRPr/>
          </a:p>
          <a:p>
            <a:pPr indent="0" lvl="0" marL="0" rtl="0" algn="l">
              <a:spcBef>
                <a:spcPts val="1600"/>
              </a:spcBef>
              <a:spcAft>
                <a:spcPts val="0"/>
              </a:spcAft>
              <a:buNone/>
            </a:pPr>
            <a:r>
              <a:rPr lang="en"/>
              <a:t>Sanitisation while entering into the super-market</a:t>
            </a:r>
            <a:endParaRPr/>
          </a:p>
          <a:p>
            <a:pPr indent="0" lvl="0" marL="0" rtl="0" algn="l">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39"/>
          <p:cNvSpPr txBox="1"/>
          <p:nvPr>
            <p:ph type="title"/>
          </p:nvPr>
        </p:nvSpPr>
        <p:spPr>
          <a:xfrm>
            <a:off x="2711700" y="944539"/>
            <a:ext cx="4004100" cy="9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05" name="Google Shape;305;p39"/>
          <p:cNvPicPr preferRelativeResize="0"/>
          <p:nvPr/>
        </p:nvPicPr>
        <p:blipFill>
          <a:blip r:embed="rId3">
            <a:alphaModFix/>
          </a:blip>
          <a:stretch>
            <a:fillRect/>
          </a:stretch>
        </p:blipFill>
        <p:spPr>
          <a:xfrm>
            <a:off x="152400" y="152400"/>
            <a:ext cx="2413300" cy="4503700"/>
          </a:xfrm>
          <a:prstGeom prst="rect">
            <a:avLst/>
          </a:prstGeom>
          <a:noFill/>
          <a:ln>
            <a:noFill/>
          </a:ln>
        </p:spPr>
      </p:pic>
      <p:pic>
        <p:nvPicPr>
          <p:cNvPr id="306" name="Google Shape;306;p39"/>
          <p:cNvPicPr preferRelativeResize="0"/>
          <p:nvPr/>
        </p:nvPicPr>
        <p:blipFill>
          <a:blip r:embed="rId4">
            <a:alphaModFix/>
          </a:blip>
          <a:stretch>
            <a:fillRect/>
          </a:stretch>
        </p:blipFill>
        <p:spPr>
          <a:xfrm>
            <a:off x="6272500" y="384950"/>
            <a:ext cx="2295525" cy="4038600"/>
          </a:xfrm>
          <a:prstGeom prst="rect">
            <a:avLst/>
          </a:prstGeom>
          <a:noFill/>
          <a:ln>
            <a:noFill/>
          </a:ln>
        </p:spPr>
      </p:pic>
      <p:pic>
        <p:nvPicPr>
          <p:cNvPr id="307" name="Google Shape;307;p39"/>
          <p:cNvPicPr preferRelativeResize="0"/>
          <p:nvPr/>
        </p:nvPicPr>
        <p:blipFill>
          <a:blip r:embed="rId5">
            <a:alphaModFix/>
          </a:blip>
          <a:stretch>
            <a:fillRect/>
          </a:stretch>
        </p:blipFill>
        <p:spPr>
          <a:xfrm>
            <a:off x="3643440" y="552450"/>
            <a:ext cx="1595542" cy="4038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14" name="Google Shape;314;p40"/>
          <p:cNvPicPr preferRelativeResize="0"/>
          <p:nvPr/>
        </p:nvPicPr>
        <p:blipFill rotWithShape="1">
          <a:blip r:embed="rId3">
            <a:alphaModFix/>
          </a:blip>
          <a:srcRect b="9140" l="0" r="0" t="0"/>
          <a:stretch/>
        </p:blipFill>
        <p:spPr>
          <a:xfrm>
            <a:off x="1648125" y="914400"/>
            <a:ext cx="5010150" cy="3314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1" name="Google Shape;321;p41"/>
          <p:cNvPicPr preferRelativeResize="0"/>
          <p:nvPr/>
        </p:nvPicPr>
        <p:blipFill>
          <a:blip r:embed="rId3">
            <a:alphaModFix/>
          </a:blip>
          <a:stretch>
            <a:fillRect/>
          </a:stretch>
        </p:blipFill>
        <p:spPr>
          <a:xfrm>
            <a:off x="938325" y="428588"/>
            <a:ext cx="7267349" cy="4286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5"/>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i="1"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200">
                <a:solidFill>
                  <a:srgbClr val="222222"/>
                </a:solidFill>
                <a:highlight>
                  <a:srgbClr val="FFFFFF"/>
                </a:highlight>
                <a:latin typeface="Arial"/>
                <a:ea typeface="Arial"/>
                <a:cs typeface="Arial"/>
                <a:sym typeface="Arial"/>
              </a:rPr>
              <a:t>A model that keeps tracking the contacts made by our hands with different objects around us in the vicinity of the camera. Warning is delivered through a message when our hands are about to touch the face after being in contact with nearby objects. Cloud functions and camera connectivity will provide continuous monitoring of our actions. </a:t>
            </a:r>
            <a:endParaRPr/>
          </a:p>
        </p:txBody>
      </p:sp>
      <p:sp>
        <p:nvSpPr>
          <p:cNvPr id="142" name="Google Shape;142;p15"/>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
                <a:solidFill>
                  <a:srgbClr val="000000"/>
                </a:solidFill>
                <a:highlight>
                  <a:srgbClr val="FF0000"/>
                </a:highlight>
                <a:latin typeface="Arial"/>
                <a:ea typeface="Arial"/>
                <a:cs typeface="Arial"/>
                <a:sym typeface="Arial"/>
              </a:rPr>
              <a:t>ABSTRACT::</a:t>
            </a:r>
            <a:endParaRPr sz="2100">
              <a:highlight>
                <a:srgbClr val="FF0000"/>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8" name="Google Shape;328;p42"/>
          <p:cNvPicPr preferRelativeResize="0"/>
          <p:nvPr/>
        </p:nvPicPr>
        <p:blipFill>
          <a:blip r:embed="rId3">
            <a:alphaModFix/>
          </a:blip>
          <a:stretch>
            <a:fillRect/>
          </a:stretch>
        </p:blipFill>
        <p:spPr>
          <a:xfrm>
            <a:off x="1111375" y="625150"/>
            <a:ext cx="6921250" cy="3893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4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35" name="Google Shape;335;p43"/>
          <p:cNvPicPr preferRelativeResize="0"/>
          <p:nvPr/>
        </p:nvPicPr>
        <p:blipFill>
          <a:blip r:embed="rId3">
            <a:alphaModFix/>
          </a:blip>
          <a:stretch>
            <a:fillRect/>
          </a:stretch>
        </p:blipFill>
        <p:spPr>
          <a:xfrm>
            <a:off x="700088" y="338138"/>
            <a:ext cx="7743825" cy="44672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4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Social impacts</a:t>
            </a:r>
            <a:endParaRPr/>
          </a:p>
        </p:txBody>
      </p:sp>
      <p:sp>
        <p:nvSpPr>
          <p:cNvPr id="341" name="Google Shape;341;p44"/>
          <p:cNvSpPr txBox="1"/>
          <p:nvPr>
            <p:ph idx="1" type="body"/>
          </p:nvPr>
        </p:nvSpPr>
        <p:spPr>
          <a:xfrm>
            <a:off x="971775" y="1800200"/>
            <a:ext cx="8094600" cy="2604300"/>
          </a:xfrm>
          <a:prstGeom prst="rect">
            <a:avLst/>
          </a:prstGeom>
        </p:spPr>
        <p:txBody>
          <a:bodyPr anchorCtr="0" anchor="t" bIns="91425" lIns="91425" spcFirstLastPara="1" rIns="91425" wrap="square" tIns="91425">
            <a:noAutofit/>
          </a:bodyPr>
          <a:lstStyle/>
          <a:p>
            <a:pPr indent="285750" lvl="0" marL="0" rtl="0" algn="l">
              <a:spcBef>
                <a:spcPts val="1200"/>
              </a:spcBef>
              <a:spcAft>
                <a:spcPts val="0"/>
              </a:spcAft>
              <a:buNone/>
            </a:pPr>
            <a:r>
              <a:rPr lang="en" sz="1200">
                <a:solidFill>
                  <a:srgbClr val="222222"/>
                </a:solidFill>
                <a:highlight>
                  <a:srgbClr val="FFFFFF"/>
                </a:highlight>
                <a:latin typeface="Times New Roman"/>
                <a:ea typeface="Times New Roman"/>
                <a:cs typeface="Times New Roman"/>
                <a:sym typeface="Times New Roman"/>
              </a:rPr>
              <a:t>* </a:t>
            </a:r>
            <a:r>
              <a:rPr lang="en" sz="1200">
                <a:solidFill>
                  <a:srgbClr val="222222"/>
                </a:solidFill>
                <a:highlight>
                  <a:srgbClr val="FFFFFF"/>
                </a:highlight>
                <a:latin typeface="Times New Roman"/>
                <a:ea typeface="Times New Roman"/>
                <a:cs typeface="Times New Roman"/>
                <a:sym typeface="Times New Roman"/>
              </a:rPr>
              <a:t>So by using this model we can bring in small change in society by helping the people in terms of their touches and also helping the Police members and officials so they can track the covid positive person(X) travel,engagements history easily(“In telangana 1039 case found at present”) and tracking all the history is very difficult as person X may not be remembering when/where he met person Y ,etc  and police need to investigate and thereby they are losing their right to be cared , so our App makes all that hustle eased away with the analysis and details of touch of things ,engagements,travel history,etc .</a:t>
            </a:r>
            <a:endParaRPr sz="1200">
              <a:solidFill>
                <a:srgbClr val="222222"/>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222222"/>
                </a:solidFill>
                <a:highlight>
                  <a:srgbClr val="FFFFFF"/>
                </a:highlight>
                <a:latin typeface="Times New Roman"/>
                <a:ea typeface="Times New Roman"/>
                <a:cs typeface="Times New Roman"/>
                <a:sym typeface="Times New Roman"/>
              </a:rPr>
              <a:t>*Shopping markets/mall</a:t>
            </a:r>
            <a:endParaRPr sz="1200">
              <a:solidFill>
                <a:srgbClr val="222222"/>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222222"/>
                </a:solidFill>
                <a:highlight>
                  <a:srgbClr val="FFFFFF"/>
                </a:highlight>
                <a:latin typeface="Times New Roman"/>
                <a:ea typeface="Times New Roman"/>
                <a:cs typeface="Times New Roman"/>
                <a:sym typeface="Times New Roman"/>
              </a:rPr>
              <a:t>*ATM’S</a:t>
            </a:r>
            <a:endParaRPr sz="1200">
              <a:solidFill>
                <a:srgbClr val="222222"/>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222222"/>
                </a:solidFill>
                <a:highlight>
                  <a:srgbClr val="FFFFFF"/>
                </a:highlight>
                <a:latin typeface="Times New Roman"/>
                <a:ea typeface="Times New Roman"/>
                <a:cs typeface="Times New Roman"/>
                <a:sym typeface="Times New Roman"/>
              </a:rPr>
              <a:t>*Personel purpose and socio purposes</a:t>
            </a:r>
            <a:endParaRPr sz="1200">
              <a:solidFill>
                <a:srgbClr val="222222"/>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sz="1200">
              <a:solidFill>
                <a:srgbClr val="222222"/>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1200">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45"/>
          <p:cNvSpPr txBox="1"/>
          <p:nvPr>
            <p:ph idx="1" type="body"/>
          </p:nvPr>
        </p:nvSpPr>
        <p:spPr>
          <a:xfrm>
            <a:off x="697050" y="418675"/>
            <a:ext cx="7505700" cy="2448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200">
                <a:solidFill>
                  <a:srgbClr val="222222"/>
                </a:solidFill>
                <a:highlight>
                  <a:srgbClr val="FFFFFF"/>
                </a:highlight>
                <a:latin typeface="Times New Roman"/>
                <a:ea typeface="Times New Roman"/>
                <a:cs typeface="Times New Roman"/>
                <a:sym typeface="Times New Roman"/>
              </a:rPr>
              <a:t>1)Police members and officials can track the covid positive person(X) travel,engagements history easily(“In telangana 1039 case found at present”and tracking all the history is very difficult as person X may not be remembering when/where he met person Y ,etc  and police need to investigate and thereby they are losing their right to be cared , so our App makes all that hustle eased away with the analysis and details of touch of things ,engagements,travel history,etc )</a:t>
            </a:r>
            <a:endParaRPr sz="1200">
              <a:solidFill>
                <a:srgbClr val="222222"/>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sz="1200">
              <a:solidFill>
                <a:srgbClr val="222222"/>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222222"/>
                </a:solidFill>
                <a:highlight>
                  <a:srgbClr val="FFFFFF"/>
                </a:highlight>
                <a:latin typeface="Times New Roman"/>
                <a:ea typeface="Times New Roman"/>
                <a:cs typeface="Times New Roman"/>
                <a:sym typeface="Times New Roman"/>
              </a:rPr>
              <a:t>2)A person who is authenticated with this app will be notified for his movements if he didn't wash his hands and he further be monitored in his home (using his laptop or anything in virtual env so that it will also be in the boundary of privacy). If he is bringing his hands closer to face or not after touching anything/coming from outside and not washing hands.</a:t>
            </a:r>
            <a:endParaRPr sz="1200">
              <a:solidFill>
                <a:srgbClr val="222222"/>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sz="1200">
              <a:solidFill>
                <a:srgbClr val="222222"/>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222222"/>
                </a:solidFill>
                <a:highlight>
                  <a:srgbClr val="FFFFFF"/>
                </a:highlight>
                <a:latin typeface="Times New Roman"/>
                <a:ea typeface="Times New Roman"/>
                <a:cs typeface="Times New Roman"/>
                <a:sym typeface="Times New Roman"/>
              </a:rPr>
              <a:t>3) In the shopping market only the customer touched area can be sanitized instead of sanitizing all fruits/vegetables,as excessive sanitization of those also have adverse effects. </a:t>
            </a:r>
            <a:endParaRPr sz="1200">
              <a:solidFill>
                <a:srgbClr val="222222"/>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rPr lang="en" sz="1200">
                <a:solidFill>
                  <a:srgbClr val="222222"/>
                </a:solidFill>
                <a:highlight>
                  <a:srgbClr val="FFFFFF"/>
                </a:highlight>
                <a:latin typeface="Times New Roman"/>
                <a:ea typeface="Times New Roman"/>
                <a:cs typeface="Times New Roman"/>
                <a:sym typeface="Times New Roman"/>
              </a:rPr>
              <a:t>4)Can be used for road traffic detection of following social distance or not by using drones/Traffic cc_cams[2 people are at min distance away or not and analyzing from that]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4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200">
                <a:solidFill>
                  <a:srgbClr val="222222"/>
                </a:solidFill>
                <a:highlight>
                  <a:srgbClr val="FFFFFF"/>
                </a:highlight>
                <a:latin typeface="Times New Roman"/>
                <a:ea typeface="Times New Roman"/>
                <a:cs typeface="Times New Roman"/>
                <a:sym typeface="Times New Roman"/>
              </a:rPr>
              <a:t>5)Other Small features of App::</a:t>
            </a:r>
            <a:endParaRPr sz="1200">
              <a:solidFill>
                <a:srgbClr val="222222"/>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222222"/>
                </a:solidFill>
                <a:highlight>
                  <a:srgbClr val="FFFFFF"/>
                </a:highlight>
                <a:latin typeface="Times New Roman"/>
                <a:ea typeface="Times New Roman"/>
                <a:cs typeface="Times New Roman"/>
                <a:sym typeface="Times New Roman"/>
              </a:rPr>
              <a:t>	i)Regular notifications(to wash hands) based on your routine[Suppose daily you go to terrace for walk then after coming to home @ 7(AI) ]</a:t>
            </a:r>
            <a:endParaRPr sz="1200">
              <a:solidFill>
                <a:srgbClr val="222222"/>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222222"/>
                </a:solidFill>
                <a:highlight>
                  <a:srgbClr val="FFFFFF"/>
                </a:highlight>
                <a:latin typeface="Times New Roman"/>
                <a:ea typeface="Times New Roman"/>
                <a:cs typeface="Times New Roman"/>
                <a:sym typeface="Times New Roman"/>
              </a:rPr>
              <a:t>	ii)Build in Spam news filter for preventing wrong general/medical news[App provides news feed,or you can paste the title or link of the victim news and it will say how accurate it is]</a:t>
            </a:r>
            <a:endParaRPr sz="1200">
              <a:solidFill>
                <a:srgbClr val="222222"/>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222222"/>
                </a:solidFill>
                <a:highlight>
                  <a:srgbClr val="FFFFFF"/>
                </a:highlight>
                <a:latin typeface="Times New Roman"/>
                <a:ea typeface="Times New Roman"/>
                <a:cs typeface="Times New Roman"/>
                <a:sym typeface="Times New Roman"/>
              </a:rPr>
              <a:t>	iii)Intimate covid positive person nearby your area,if he is signed in with your app</a:t>
            </a:r>
            <a:endParaRPr sz="1200">
              <a:solidFill>
                <a:srgbClr val="222222"/>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rPr lang="en" sz="1200">
                <a:solidFill>
                  <a:srgbClr val="222222"/>
                </a:solidFill>
                <a:highlight>
                  <a:srgbClr val="FFFFFF"/>
                </a:highlight>
                <a:latin typeface="Times New Roman"/>
                <a:ea typeface="Times New Roman"/>
                <a:cs typeface="Times New Roman"/>
                <a:sym typeface="Times New Roman"/>
              </a:rPr>
              <a:t>	iv)Can donate to needy by placing food at some location,and needy can see that location throughout the displays kept outside hotels/ATM and receive the food/ration following social distancing ,though door to door option also can be done.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4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59" name="Google Shape;359;p47"/>
          <p:cNvPicPr preferRelativeResize="0"/>
          <p:nvPr/>
        </p:nvPicPr>
        <p:blipFill>
          <a:blip r:embed="rId3">
            <a:alphaModFix/>
          </a:blip>
          <a:stretch>
            <a:fillRect/>
          </a:stretch>
        </p:blipFill>
        <p:spPr>
          <a:xfrm>
            <a:off x="416750" y="0"/>
            <a:ext cx="2571750" cy="5143500"/>
          </a:xfrm>
          <a:prstGeom prst="rect">
            <a:avLst/>
          </a:prstGeom>
          <a:noFill/>
          <a:ln>
            <a:noFill/>
          </a:ln>
        </p:spPr>
      </p:pic>
      <p:pic>
        <p:nvPicPr>
          <p:cNvPr id="360" name="Google Shape;360;p47"/>
          <p:cNvPicPr preferRelativeResize="0"/>
          <p:nvPr/>
        </p:nvPicPr>
        <p:blipFill>
          <a:blip r:embed="rId4">
            <a:alphaModFix/>
          </a:blip>
          <a:stretch>
            <a:fillRect/>
          </a:stretch>
        </p:blipFill>
        <p:spPr>
          <a:xfrm>
            <a:off x="5753100" y="243975"/>
            <a:ext cx="2571750" cy="51435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48"/>
          <p:cNvSpPr txBox="1"/>
          <p:nvPr>
            <p:ph type="title"/>
          </p:nvPr>
        </p:nvSpPr>
        <p:spPr>
          <a:xfrm>
            <a:off x="1050125" y="15249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66" name="Google Shape;366;p4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200">
                <a:solidFill>
                  <a:srgbClr val="222222"/>
                </a:solidFill>
                <a:highlight>
                  <a:srgbClr val="FFFFFF"/>
                </a:highlight>
                <a:latin typeface="Times New Roman"/>
                <a:ea typeface="Times New Roman"/>
                <a:cs typeface="Times New Roman"/>
                <a:sym typeface="Times New Roman"/>
              </a:rPr>
              <a:t>Finally </a:t>
            </a:r>
            <a:r>
              <a:rPr lang="en" sz="1200">
                <a:solidFill>
                  <a:srgbClr val="222222"/>
                </a:solidFill>
                <a:highlight>
                  <a:srgbClr val="FFFFFF"/>
                </a:highlight>
                <a:latin typeface="Times New Roman"/>
                <a:ea typeface="Times New Roman"/>
                <a:cs typeface="Times New Roman"/>
                <a:sym typeface="Times New Roman"/>
              </a:rPr>
              <a:t>based on experimental analysis and best fit conditions we preferred Yolov3 with pretrained model and custom training weights(Transfer learning) is best fit compared to other algorithms like: mask-rcnn,ssd,rcnn. Yolov3 fastness and manageable accuracy is best suited for our goal.</a:t>
            </a:r>
            <a:endParaRPr sz="1200">
              <a:solidFill>
                <a:srgbClr val="222222"/>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222222"/>
                </a:solidFill>
                <a:highlight>
                  <a:srgbClr val="FFFFFF"/>
                </a:highlight>
                <a:latin typeface="Times New Roman"/>
                <a:ea typeface="Times New Roman"/>
                <a:cs typeface="Times New Roman"/>
                <a:sym typeface="Times New Roman"/>
              </a:rPr>
              <a:t>A person who is authenticated with this app will be notified for his movements if he didn't wash his hands and he further be monitored in his home (using his laptop or anything in virtual env so that it will also be in the boundary of privacy).</a:t>
            </a:r>
            <a:endParaRPr sz="1200">
              <a:solidFill>
                <a:srgbClr val="222222"/>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222222"/>
                </a:solidFill>
                <a:highlight>
                  <a:srgbClr val="FFFFFF"/>
                </a:highlight>
                <a:latin typeface="Times New Roman"/>
                <a:ea typeface="Times New Roman"/>
                <a:cs typeface="Times New Roman"/>
                <a:sym typeface="Times New Roman"/>
              </a:rPr>
              <a:t>Can be used for road traffic detection of following social distance or not by using drones/Traffic cc_cams,two person are at min distance away or not and analyzing from that.In ATM to see if the person is sanitized before and after transaction to avoid society and himself/herself respectively prone to Covid-19</a:t>
            </a:r>
            <a:endParaRPr sz="1200">
              <a:solidFill>
                <a:srgbClr val="222222"/>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1200">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4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End</a:t>
            </a:r>
            <a:endParaRPr/>
          </a:p>
        </p:txBody>
      </p:sp>
      <p:sp>
        <p:nvSpPr>
          <p:cNvPr id="372" name="Google Shape;372;p49"/>
          <p:cNvSpPr txBox="1"/>
          <p:nvPr>
            <p:ph idx="1" type="body"/>
          </p:nvPr>
        </p:nvSpPr>
        <p:spPr>
          <a:xfrm>
            <a:off x="643600" y="1973175"/>
            <a:ext cx="7505700" cy="2448000"/>
          </a:xfrm>
          <a:prstGeom prst="rect">
            <a:avLst/>
          </a:prstGeom>
        </p:spPr>
        <p:txBody>
          <a:bodyPr anchorCtr="0" anchor="t" bIns="91425" lIns="91425" spcFirstLastPara="1" rIns="91425" wrap="square" tIns="91425">
            <a:noAutofit/>
          </a:bodyPr>
          <a:lstStyle/>
          <a:p>
            <a:pPr indent="0" lvl="0" marL="0" marR="171450" rtl="0" algn="ctr">
              <a:spcBef>
                <a:spcPts val="1200"/>
              </a:spcBef>
              <a:spcAft>
                <a:spcPts val="1200"/>
              </a:spcAft>
              <a:buNone/>
            </a:pPr>
            <a:r>
              <a:rPr b="1" lang="en" sz="2800">
                <a:solidFill>
                  <a:srgbClr val="222222"/>
                </a:solidFill>
                <a:highlight>
                  <a:srgbClr val="FFFFFF"/>
                </a:highlight>
                <a:latin typeface="Times New Roman"/>
                <a:ea typeface="Times New Roman"/>
                <a:cs typeface="Times New Roman"/>
                <a:sym typeface="Times New Roman"/>
              </a:rPr>
              <a:t>Link for Video Demo : https://youtu.be/iwSNO8O-xvY</a:t>
            </a:r>
            <a:endParaRPr sz="3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Necessity of our project</a:t>
            </a:r>
            <a:endParaRPr/>
          </a:p>
        </p:txBody>
      </p:sp>
      <p:sp>
        <p:nvSpPr>
          <p:cNvPr id="148" name="Google Shape;148;p16"/>
          <p:cNvSpPr txBox="1"/>
          <p:nvPr>
            <p:ph idx="1" type="body"/>
          </p:nvPr>
        </p:nvSpPr>
        <p:spPr>
          <a:xfrm>
            <a:off x="1277025" y="1899150"/>
            <a:ext cx="7505700" cy="2448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500">
                <a:solidFill>
                  <a:srgbClr val="222222"/>
                </a:solidFill>
                <a:highlight>
                  <a:srgbClr val="FFFFFF"/>
                </a:highlight>
                <a:latin typeface="Times New Roman"/>
                <a:ea typeface="Times New Roman"/>
                <a:cs typeface="Times New Roman"/>
                <a:sym typeface="Times New Roman"/>
              </a:rPr>
              <a:t>In our scenario, we considered ATMs and Shopping Markets are the places that need this model for regulation of the COVID-19 spread. Hand movements and sanitising of hands can be detected, thereby providing necessary information to him and other people who are up for visiting that place. Every detail of touching, timestamps and skeleton information is stored in a database and using cloud functions to trigger notifications to citizens whenever they touch their face without washing/sanitizing hands.</a:t>
            </a:r>
            <a:endParaRPr sz="1500">
              <a:solidFill>
                <a:srgbClr val="222222"/>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sz="1500">
              <a:solidFill>
                <a:srgbClr val="222222"/>
              </a:solidFill>
              <a:highlight>
                <a:srgbClr val="FFFFFF"/>
              </a:highlight>
              <a:latin typeface="Times New Roman"/>
              <a:ea typeface="Times New Roman"/>
              <a:cs typeface="Times New Roman"/>
              <a:sym typeface="Times New Roman"/>
            </a:endParaRPr>
          </a:p>
          <a:p>
            <a:pPr indent="0" lvl="0" marL="0" marR="171450" rtl="0" algn="l">
              <a:spcBef>
                <a:spcPts val="1200"/>
              </a:spcBef>
              <a:spcAft>
                <a:spcPts val="1200"/>
              </a:spcAft>
              <a:buNone/>
            </a:pPr>
            <a:r>
              <a:rPr b="1" lang="en" sz="1600">
                <a:solidFill>
                  <a:srgbClr val="222222"/>
                </a:solidFill>
                <a:highlight>
                  <a:srgbClr val="FFFFFF"/>
                </a:highlight>
                <a:latin typeface="Times New Roman"/>
                <a:ea typeface="Times New Roman"/>
                <a:cs typeface="Times New Roman"/>
                <a:sym typeface="Times New Roman"/>
              </a:rPr>
              <a:t>Link for Video Demo : https://youtu.be/iwSNO8O-xvY</a:t>
            </a:r>
            <a:endParaRPr sz="2100">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 used</a:t>
            </a:r>
            <a:endParaRPr/>
          </a:p>
        </p:txBody>
      </p:sp>
      <p:sp>
        <p:nvSpPr>
          <p:cNvPr id="154" name="Google Shape;154;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 detection models -Mask_RCNN, RCNN,SSD, YOLO</a:t>
            </a:r>
            <a:endParaRPr/>
          </a:p>
          <a:p>
            <a:pPr indent="0" lvl="0" marL="0" rtl="0" algn="l">
              <a:spcBef>
                <a:spcPts val="1600"/>
              </a:spcBef>
              <a:spcAft>
                <a:spcPts val="0"/>
              </a:spcAft>
              <a:buNone/>
            </a:pPr>
            <a:r>
              <a:rPr lang="en"/>
              <a:t>YOLO gives accurate results and faster</a:t>
            </a:r>
            <a:endParaRPr/>
          </a:p>
          <a:p>
            <a:pPr indent="0" lvl="0" marL="0" rtl="0" algn="l">
              <a:spcBef>
                <a:spcPts val="1600"/>
              </a:spcBef>
              <a:spcAft>
                <a:spcPts val="0"/>
              </a:spcAft>
              <a:buNone/>
            </a:pPr>
            <a:r>
              <a:rPr lang="en"/>
              <a:t>OpenCV</a:t>
            </a:r>
            <a:endParaRPr/>
          </a:p>
          <a:p>
            <a:pPr indent="0" lvl="0" marL="0" rtl="0" algn="l">
              <a:spcBef>
                <a:spcPts val="1600"/>
              </a:spcBef>
              <a:spcAft>
                <a:spcPts val="0"/>
              </a:spcAft>
              <a:buNone/>
            </a:pPr>
            <a:r>
              <a:rPr lang="en"/>
              <a:t>Darknet</a:t>
            </a:r>
            <a:endParaRPr/>
          </a:p>
          <a:p>
            <a:pPr indent="0" lvl="0" marL="0" rtl="0" algn="l">
              <a:spcBef>
                <a:spcPts val="1600"/>
              </a:spcBef>
              <a:spcAft>
                <a:spcPts val="1600"/>
              </a:spcAft>
              <a:buNone/>
            </a:pPr>
            <a:r>
              <a:rPr lang="en"/>
              <a:t>Posenet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
          <p:cNvSpPr txBox="1"/>
          <p:nvPr>
            <p:ph idx="1" type="body"/>
          </p:nvPr>
        </p:nvSpPr>
        <p:spPr>
          <a:xfrm>
            <a:off x="1638300" y="1975450"/>
            <a:ext cx="7505700" cy="2448000"/>
          </a:xfrm>
          <a:prstGeom prst="rect">
            <a:avLst/>
          </a:prstGeom>
        </p:spPr>
        <p:txBody>
          <a:bodyPr anchorCtr="0" anchor="t" bIns="91425" lIns="91425" spcFirstLastPara="1" rIns="91425" wrap="square" tIns="91425">
            <a:noAutofit/>
          </a:bodyPr>
          <a:lstStyle/>
          <a:p>
            <a:pPr indent="0" lvl="0" marL="0" marR="0" rtl="0" algn="l">
              <a:spcBef>
                <a:spcPts val="0"/>
              </a:spcBef>
              <a:spcAft>
                <a:spcPts val="0"/>
              </a:spcAft>
              <a:buNone/>
            </a:pPr>
            <a:r>
              <a:rPr i="1" lang="en" sz="1200">
                <a:solidFill>
                  <a:srgbClr val="000000"/>
                </a:solidFill>
                <a:latin typeface="Times New Roman"/>
                <a:ea typeface="Times New Roman"/>
                <a:cs typeface="Times New Roman"/>
                <a:sym typeface="Times New Roman"/>
              </a:rPr>
              <a:t>Benefits of using YOLO:</a:t>
            </a:r>
            <a:endParaRPr i="1" sz="12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i="1" sz="12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lang="en" sz="1200">
                <a:solidFill>
                  <a:srgbClr val="000000"/>
                </a:solidFill>
                <a:latin typeface="Times New Roman"/>
                <a:ea typeface="Times New Roman"/>
                <a:cs typeface="Times New Roman"/>
                <a:sym typeface="Times New Roman"/>
              </a:rPr>
              <a:t>1. It is fast and accurate</a:t>
            </a:r>
            <a:endParaRPr sz="12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lang="en" sz="1200">
                <a:solidFill>
                  <a:srgbClr val="000000"/>
                </a:solidFill>
                <a:latin typeface="Times New Roman"/>
                <a:ea typeface="Times New Roman"/>
                <a:cs typeface="Times New Roman"/>
                <a:sym typeface="Times New Roman"/>
              </a:rPr>
              <a:t>2. It takes entire image into consideration thereby encodes contextual </a:t>
            </a:r>
            <a:endParaRPr sz="12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lang="en" sz="1200">
                <a:solidFill>
                  <a:srgbClr val="000000"/>
                </a:solidFill>
                <a:latin typeface="Times New Roman"/>
                <a:ea typeface="Times New Roman"/>
                <a:cs typeface="Times New Roman"/>
                <a:sym typeface="Times New Roman"/>
              </a:rPr>
              <a:t>information about its appearance</a:t>
            </a:r>
            <a:endParaRPr sz="12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lang="en" sz="1200">
                <a:solidFill>
                  <a:srgbClr val="000000"/>
                </a:solidFill>
                <a:latin typeface="Times New Roman"/>
                <a:ea typeface="Times New Roman"/>
                <a:cs typeface="Times New Roman"/>
                <a:sym typeface="Times New Roman"/>
              </a:rPr>
              <a:t>3. YOLO learns generalized information making it better than most of the </a:t>
            </a:r>
            <a:endParaRPr sz="12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lang="en" sz="1200">
                <a:solidFill>
                  <a:srgbClr val="000000"/>
                </a:solidFill>
                <a:latin typeface="Times New Roman"/>
                <a:ea typeface="Times New Roman"/>
                <a:cs typeface="Times New Roman"/>
                <a:sym typeface="Times New Roman"/>
              </a:rPr>
              <a:t>algorithms out there.</a:t>
            </a:r>
            <a:endParaRPr sz="12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lang="en" sz="1200">
                <a:solidFill>
                  <a:srgbClr val="000000"/>
                </a:solidFill>
                <a:latin typeface="Times New Roman"/>
                <a:ea typeface="Times New Roman"/>
                <a:cs typeface="Times New Roman"/>
                <a:sym typeface="Times New Roman"/>
              </a:rPr>
              <a:t>4. It divides a single frame into different regions for fastness.</a:t>
            </a:r>
            <a:endParaRPr sz="12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lang="en" sz="1200">
                <a:solidFill>
                  <a:srgbClr val="000000"/>
                </a:solidFill>
                <a:latin typeface="Times New Roman"/>
                <a:ea typeface="Times New Roman"/>
                <a:cs typeface="Times New Roman"/>
                <a:sym typeface="Times New Roman"/>
              </a:rPr>
              <a:t>5. End to end training network makes its performance better.</a:t>
            </a:r>
            <a:endParaRPr sz="12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lang="en" sz="1200">
                <a:solidFill>
                  <a:srgbClr val="000000"/>
                </a:solidFill>
                <a:latin typeface="Times New Roman"/>
                <a:ea typeface="Times New Roman"/>
                <a:cs typeface="Times New Roman"/>
                <a:sym typeface="Times New Roman"/>
              </a:rPr>
              <a:t>Disadvantages:</a:t>
            </a:r>
            <a:endParaRPr sz="12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lang="en" sz="1200">
                <a:solidFill>
                  <a:srgbClr val="000000"/>
                </a:solidFill>
                <a:latin typeface="Times New Roman"/>
                <a:ea typeface="Times New Roman"/>
                <a:cs typeface="Times New Roman"/>
                <a:sym typeface="Times New Roman"/>
              </a:rPr>
              <a:t>1. YOLO cannot recognise objects which are very close to each other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1093875" y="754025"/>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We used box overlapping method to detect touch and hand coming to face features of our project eg; if you assume red box as door and white box as hands then whenever in output white box touches/overlaps/comes inside the red box then it means hand to touched to door</a:t>
            </a:r>
            <a:endParaRPr/>
          </a:p>
        </p:txBody>
      </p:sp>
      <p:sp>
        <p:nvSpPr>
          <p:cNvPr id="166" name="Google Shape;166;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7" name="Google Shape;167;p19"/>
          <p:cNvPicPr preferRelativeResize="0"/>
          <p:nvPr/>
        </p:nvPicPr>
        <p:blipFill>
          <a:blip r:embed="rId3">
            <a:alphaModFix/>
          </a:blip>
          <a:stretch>
            <a:fillRect/>
          </a:stretch>
        </p:blipFill>
        <p:spPr>
          <a:xfrm>
            <a:off x="897075" y="2171738"/>
            <a:ext cx="2628900" cy="2085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1048075" y="586125"/>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We used posenet to detect washing/sanitizing hands with calibrated measures for the actions following figure shown above is how we used the posenet as you can see we calibrated for the coordinated of wrist and skeleton of the arms/elbow(both left and right)  to get close to accurate coordinates for washing/sanitizing action(custom model) and found out to be delta(x)&lt;=100 and delta(y)&lt;=10 taking modulus of difference. Posenet’s poses and skeleton helped for us to build a model out of it for custom washing/sanitizing actions</a:t>
            </a:r>
            <a:endParaRPr/>
          </a:p>
        </p:txBody>
      </p:sp>
      <p:pic>
        <p:nvPicPr>
          <p:cNvPr id="173" name="Google Shape;173;p20"/>
          <p:cNvPicPr preferRelativeResize="0"/>
          <p:nvPr/>
        </p:nvPicPr>
        <p:blipFill>
          <a:blip r:embed="rId3">
            <a:alphaModFix/>
          </a:blip>
          <a:stretch>
            <a:fillRect/>
          </a:stretch>
        </p:blipFill>
        <p:spPr>
          <a:xfrm>
            <a:off x="2258650" y="1990725"/>
            <a:ext cx="3543300" cy="285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1414400" y="692975"/>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We used box overlapping method </a:t>
            </a:r>
            <a:r>
              <a:rPr lang="en" sz="1200">
                <a:solidFill>
                  <a:srgbClr val="000000"/>
                </a:solidFill>
                <a:highlight>
                  <a:srgbClr val="FFFFFF"/>
                </a:highlight>
                <a:latin typeface="Times New Roman"/>
                <a:ea typeface="Times New Roman"/>
                <a:cs typeface="Times New Roman"/>
                <a:sym typeface="Times New Roman"/>
              </a:rPr>
              <a:t>here too so if the white box(hand) touches/overlaps/comes inside of the blue box(face) then it means detection of had bringing closer is asserted and assuming red box to be the frame of pc/laptop</a:t>
            </a:r>
            <a:endParaRPr/>
          </a:p>
        </p:txBody>
      </p:sp>
      <p:pic>
        <p:nvPicPr>
          <p:cNvPr id="179" name="Google Shape;179;p21"/>
          <p:cNvPicPr preferRelativeResize="0"/>
          <p:nvPr/>
        </p:nvPicPr>
        <p:blipFill>
          <a:blip r:embed="rId3">
            <a:alphaModFix/>
          </a:blip>
          <a:stretch>
            <a:fillRect/>
          </a:stretch>
        </p:blipFill>
        <p:spPr>
          <a:xfrm>
            <a:off x="2655475" y="2314613"/>
            <a:ext cx="3143250" cy="1800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1283954</vt:lpwstr>
  </property>
  <property fmtid="{D5CDD505-2E9C-101B-9397-08002B2CF9AE}" name="NXPowerLiteSettings" pid="3">
    <vt:lpwstr>C7000400038000</vt:lpwstr>
  </property>
  <property fmtid="{D5CDD505-2E9C-101B-9397-08002B2CF9AE}" name="NXPowerLiteVersion" pid="4">
    <vt:lpwstr>S9.0.1</vt:lpwstr>
  </property>
</Properties>
</file>