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8" r:id="rId4"/>
    <p:sldId id="261" r:id="rId5"/>
    <p:sldId id="262" r:id="rId6"/>
    <p:sldId id="263" r:id="rId7"/>
    <p:sldId id="264" r:id="rId8"/>
    <p:sldId id="267" r:id="rId9"/>
    <p:sldId id="268"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64" d="100"/>
          <a:sy n="64" d="100"/>
        </p:scale>
        <p:origin x="68"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462C7-6601-4D1D-A6CD-612C2C8E84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7743BEE-48DD-4481-BB58-BC73D3D24D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B681AB8-CE97-4BF9-B8B7-E3615FF84224}"/>
              </a:ext>
            </a:extLst>
          </p:cNvPr>
          <p:cNvSpPr>
            <a:spLocks noGrp="1"/>
          </p:cNvSpPr>
          <p:nvPr>
            <p:ph type="dt" sz="half" idx="10"/>
          </p:nvPr>
        </p:nvSpPr>
        <p:spPr/>
        <p:txBody>
          <a:bodyPr/>
          <a:lstStyle/>
          <a:p>
            <a:fld id="{9F874139-CE17-403A-9371-A911E824EBE5}" type="datetimeFigureOut">
              <a:rPr lang="en-IN" smtClean="0"/>
              <a:t>17-05-2020</a:t>
            </a:fld>
            <a:endParaRPr lang="en-IN"/>
          </a:p>
        </p:txBody>
      </p:sp>
      <p:sp>
        <p:nvSpPr>
          <p:cNvPr id="5" name="Footer Placeholder 4">
            <a:extLst>
              <a:ext uri="{FF2B5EF4-FFF2-40B4-BE49-F238E27FC236}">
                <a16:creationId xmlns:a16="http://schemas.microsoft.com/office/drawing/2014/main" id="{78BC9F1D-422C-469E-A048-DE20762A3C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0A6242-A5ED-498D-A336-CE7C3F6574DB}"/>
              </a:ext>
            </a:extLst>
          </p:cNvPr>
          <p:cNvSpPr>
            <a:spLocks noGrp="1"/>
          </p:cNvSpPr>
          <p:nvPr>
            <p:ph type="sldNum" sz="quarter" idx="12"/>
          </p:nvPr>
        </p:nvSpPr>
        <p:spPr/>
        <p:txBody>
          <a:bodyPr/>
          <a:lstStyle/>
          <a:p>
            <a:fld id="{7044EDBD-A1A4-4D20-B29E-1B360F955086}" type="slidenum">
              <a:rPr lang="en-IN" smtClean="0"/>
              <a:t>‹#›</a:t>
            </a:fld>
            <a:endParaRPr lang="en-IN"/>
          </a:p>
        </p:txBody>
      </p:sp>
    </p:spTree>
    <p:extLst>
      <p:ext uri="{BB962C8B-B14F-4D97-AF65-F5344CB8AC3E}">
        <p14:creationId xmlns:p14="http://schemas.microsoft.com/office/powerpoint/2010/main" val="3134530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75DBC-E4EE-4089-9716-00A12498EC4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F2C811-60E5-4511-8BC9-311F6B4DED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EB3EBA-6F09-4160-8E71-EE7FF0CB9D32}"/>
              </a:ext>
            </a:extLst>
          </p:cNvPr>
          <p:cNvSpPr>
            <a:spLocks noGrp="1"/>
          </p:cNvSpPr>
          <p:nvPr>
            <p:ph type="dt" sz="half" idx="10"/>
          </p:nvPr>
        </p:nvSpPr>
        <p:spPr/>
        <p:txBody>
          <a:bodyPr/>
          <a:lstStyle/>
          <a:p>
            <a:fld id="{9F874139-CE17-403A-9371-A911E824EBE5}" type="datetimeFigureOut">
              <a:rPr lang="en-IN" smtClean="0"/>
              <a:t>17-05-2020</a:t>
            </a:fld>
            <a:endParaRPr lang="en-IN"/>
          </a:p>
        </p:txBody>
      </p:sp>
      <p:sp>
        <p:nvSpPr>
          <p:cNvPr id="5" name="Footer Placeholder 4">
            <a:extLst>
              <a:ext uri="{FF2B5EF4-FFF2-40B4-BE49-F238E27FC236}">
                <a16:creationId xmlns:a16="http://schemas.microsoft.com/office/drawing/2014/main" id="{FE780CD7-0144-4128-84D9-CDE7FDB75C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B8F277-A287-4062-893D-10E8411873E8}"/>
              </a:ext>
            </a:extLst>
          </p:cNvPr>
          <p:cNvSpPr>
            <a:spLocks noGrp="1"/>
          </p:cNvSpPr>
          <p:nvPr>
            <p:ph type="sldNum" sz="quarter" idx="12"/>
          </p:nvPr>
        </p:nvSpPr>
        <p:spPr/>
        <p:txBody>
          <a:bodyPr/>
          <a:lstStyle/>
          <a:p>
            <a:fld id="{7044EDBD-A1A4-4D20-B29E-1B360F955086}" type="slidenum">
              <a:rPr lang="en-IN" smtClean="0"/>
              <a:t>‹#›</a:t>
            </a:fld>
            <a:endParaRPr lang="en-IN"/>
          </a:p>
        </p:txBody>
      </p:sp>
    </p:spTree>
    <p:extLst>
      <p:ext uri="{BB962C8B-B14F-4D97-AF65-F5344CB8AC3E}">
        <p14:creationId xmlns:p14="http://schemas.microsoft.com/office/powerpoint/2010/main" val="2951221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672F8A-A78E-4608-80FB-DFF38A54EFB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2EFA5A2-C169-459E-9CF5-31DC30A67B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9851AB-515B-4B7E-9EBA-7740CDAC1CAC}"/>
              </a:ext>
            </a:extLst>
          </p:cNvPr>
          <p:cNvSpPr>
            <a:spLocks noGrp="1"/>
          </p:cNvSpPr>
          <p:nvPr>
            <p:ph type="dt" sz="half" idx="10"/>
          </p:nvPr>
        </p:nvSpPr>
        <p:spPr/>
        <p:txBody>
          <a:bodyPr/>
          <a:lstStyle/>
          <a:p>
            <a:fld id="{9F874139-CE17-403A-9371-A911E824EBE5}" type="datetimeFigureOut">
              <a:rPr lang="en-IN" smtClean="0"/>
              <a:t>17-05-2020</a:t>
            </a:fld>
            <a:endParaRPr lang="en-IN"/>
          </a:p>
        </p:txBody>
      </p:sp>
      <p:sp>
        <p:nvSpPr>
          <p:cNvPr id="5" name="Footer Placeholder 4">
            <a:extLst>
              <a:ext uri="{FF2B5EF4-FFF2-40B4-BE49-F238E27FC236}">
                <a16:creationId xmlns:a16="http://schemas.microsoft.com/office/drawing/2014/main" id="{80A3B268-879C-4353-A24D-45319456EB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6E3B87-3EBA-4554-B55D-97D523F356FA}"/>
              </a:ext>
            </a:extLst>
          </p:cNvPr>
          <p:cNvSpPr>
            <a:spLocks noGrp="1"/>
          </p:cNvSpPr>
          <p:nvPr>
            <p:ph type="sldNum" sz="quarter" idx="12"/>
          </p:nvPr>
        </p:nvSpPr>
        <p:spPr/>
        <p:txBody>
          <a:bodyPr/>
          <a:lstStyle/>
          <a:p>
            <a:fld id="{7044EDBD-A1A4-4D20-B29E-1B360F955086}" type="slidenum">
              <a:rPr lang="en-IN" smtClean="0"/>
              <a:t>‹#›</a:t>
            </a:fld>
            <a:endParaRPr lang="en-IN"/>
          </a:p>
        </p:txBody>
      </p:sp>
    </p:spTree>
    <p:extLst>
      <p:ext uri="{BB962C8B-B14F-4D97-AF65-F5344CB8AC3E}">
        <p14:creationId xmlns:p14="http://schemas.microsoft.com/office/powerpoint/2010/main" val="1626443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1CA6B-ECA4-4911-A3DC-4809158E64E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975EAA4-6FD2-4D4E-BC9B-B8ED5093FA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11C2D8-D18B-4B2D-9871-DE6E9D142A0D}"/>
              </a:ext>
            </a:extLst>
          </p:cNvPr>
          <p:cNvSpPr>
            <a:spLocks noGrp="1"/>
          </p:cNvSpPr>
          <p:nvPr>
            <p:ph type="dt" sz="half" idx="10"/>
          </p:nvPr>
        </p:nvSpPr>
        <p:spPr/>
        <p:txBody>
          <a:bodyPr/>
          <a:lstStyle/>
          <a:p>
            <a:fld id="{9F874139-CE17-403A-9371-A911E824EBE5}" type="datetimeFigureOut">
              <a:rPr lang="en-IN" smtClean="0"/>
              <a:t>17-05-2020</a:t>
            </a:fld>
            <a:endParaRPr lang="en-IN"/>
          </a:p>
        </p:txBody>
      </p:sp>
      <p:sp>
        <p:nvSpPr>
          <p:cNvPr id="5" name="Footer Placeholder 4">
            <a:extLst>
              <a:ext uri="{FF2B5EF4-FFF2-40B4-BE49-F238E27FC236}">
                <a16:creationId xmlns:a16="http://schemas.microsoft.com/office/drawing/2014/main" id="{B6F8FC54-04AB-4A6E-82F8-AF9ADBD4BA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3E2C02-CC5C-4A54-8FEE-44A4EB96EBC1}"/>
              </a:ext>
            </a:extLst>
          </p:cNvPr>
          <p:cNvSpPr>
            <a:spLocks noGrp="1"/>
          </p:cNvSpPr>
          <p:nvPr>
            <p:ph type="sldNum" sz="quarter" idx="12"/>
          </p:nvPr>
        </p:nvSpPr>
        <p:spPr/>
        <p:txBody>
          <a:bodyPr/>
          <a:lstStyle/>
          <a:p>
            <a:fld id="{7044EDBD-A1A4-4D20-B29E-1B360F955086}" type="slidenum">
              <a:rPr lang="en-IN" smtClean="0"/>
              <a:t>‹#›</a:t>
            </a:fld>
            <a:endParaRPr lang="en-IN"/>
          </a:p>
        </p:txBody>
      </p:sp>
    </p:spTree>
    <p:extLst>
      <p:ext uri="{BB962C8B-B14F-4D97-AF65-F5344CB8AC3E}">
        <p14:creationId xmlns:p14="http://schemas.microsoft.com/office/powerpoint/2010/main" val="957870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5169A-937F-4A24-97E2-D2F4F23855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33E4495-96BD-456A-9A26-5BDB8D485B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FBE2C7-2BAE-4EB9-9099-86BA1A2700C9}"/>
              </a:ext>
            </a:extLst>
          </p:cNvPr>
          <p:cNvSpPr>
            <a:spLocks noGrp="1"/>
          </p:cNvSpPr>
          <p:nvPr>
            <p:ph type="dt" sz="half" idx="10"/>
          </p:nvPr>
        </p:nvSpPr>
        <p:spPr/>
        <p:txBody>
          <a:bodyPr/>
          <a:lstStyle/>
          <a:p>
            <a:fld id="{9F874139-CE17-403A-9371-A911E824EBE5}" type="datetimeFigureOut">
              <a:rPr lang="en-IN" smtClean="0"/>
              <a:t>17-05-2020</a:t>
            </a:fld>
            <a:endParaRPr lang="en-IN"/>
          </a:p>
        </p:txBody>
      </p:sp>
      <p:sp>
        <p:nvSpPr>
          <p:cNvPr id="5" name="Footer Placeholder 4">
            <a:extLst>
              <a:ext uri="{FF2B5EF4-FFF2-40B4-BE49-F238E27FC236}">
                <a16:creationId xmlns:a16="http://schemas.microsoft.com/office/drawing/2014/main" id="{56506116-D3C1-43B1-A771-27AE05CEE4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8D8025-A472-4711-92EC-22D54E8EB9D9}"/>
              </a:ext>
            </a:extLst>
          </p:cNvPr>
          <p:cNvSpPr>
            <a:spLocks noGrp="1"/>
          </p:cNvSpPr>
          <p:nvPr>
            <p:ph type="sldNum" sz="quarter" idx="12"/>
          </p:nvPr>
        </p:nvSpPr>
        <p:spPr/>
        <p:txBody>
          <a:bodyPr/>
          <a:lstStyle/>
          <a:p>
            <a:fld id="{7044EDBD-A1A4-4D20-B29E-1B360F955086}" type="slidenum">
              <a:rPr lang="en-IN" smtClean="0"/>
              <a:t>‹#›</a:t>
            </a:fld>
            <a:endParaRPr lang="en-IN"/>
          </a:p>
        </p:txBody>
      </p:sp>
    </p:spTree>
    <p:extLst>
      <p:ext uri="{BB962C8B-B14F-4D97-AF65-F5344CB8AC3E}">
        <p14:creationId xmlns:p14="http://schemas.microsoft.com/office/powerpoint/2010/main" val="3922247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58CA5-F4B5-444D-9DCA-53C278B2192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1388645-9F4E-4A25-981B-81FEC0BBAE6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775889C-1A25-4FFD-A6F5-ACBE03B5C6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F7B6515-739D-4F88-8EE8-C84D21944761}"/>
              </a:ext>
            </a:extLst>
          </p:cNvPr>
          <p:cNvSpPr>
            <a:spLocks noGrp="1"/>
          </p:cNvSpPr>
          <p:nvPr>
            <p:ph type="dt" sz="half" idx="10"/>
          </p:nvPr>
        </p:nvSpPr>
        <p:spPr/>
        <p:txBody>
          <a:bodyPr/>
          <a:lstStyle/>
          <a:p>
            <a:fld id="{9F874139-CE17-403A-9371-A911E824EBE5}" type="datetimeFigureOut">
              <a:rPr lang="en-IN" smtClean="0"/>
              <a:t>17-05-2020</a:t>
            </a:fld>
            <a:endParaRPr lang="en-IN"/>
          </a:p>
        </p:txBody>
      </p:sp>
      <p:sp>
        <p:nvSpPr>
          <p:cNvPr id="6" name="Footer Placeholder 5">
            <a:extLst>
              <a:ext uri="{FF2B5EF4-FFF2-40B4-BE49-F238E27FC236}">
                <a16:creationId xmlns:a16="http://schemas.microsoft.com/office/drawing/2014/main" id="{5E201659-221C-4509-B45E-18B2BEDC87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E9E4C3-B015-421E-82F5-F9A5AE556991}"/>
              </a:ext>
            </a:extLst>
          </p:cNvPr>
          <p:cNvSpPr>
            <a:spLocks noGrp="1"/>
          </p:cNvSpPr>
          <p:nvPr>
            <p:ph type="sldNum" sz="quarter" idx="12"/>
          </p:nvPr>
        </p:nvSpPr>
        <p:spPr/>
        <p:txBody>
          <a:bodyPr/>
          <a:lstStyle/>
          <a:p>
            <a:fld id="{7044EDBD-A1A4-4D20-B29E-1B360F955086}" type="slidenum">
              <a:rPr lang="en-IN" smtClean="0"/>
              <a:t>‹#›</a:t>
            </a:fld>
            <a:endParaRPr lang="en-IN"/>
          </a:p>
        </p:txBody>
      </p:sp>
    </p:spTree>
    <p:extLst>
      <p:ext uri="{BB962C8B-B14F-4D97-AF65-F5344CB8AC3E}">
        <p14:creationId xmlns:p14="http://schemas.microsoft.com/office/powerpoint/2010/main" val="2248172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83886-5F1B-4C97-8F0C-3430F7367E1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1D427F1-32E1-4877-A486-64F3977641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917B05-203D-41A3-B95D-1360D4E343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A953296-8FCC-4F62-A3E7-EE8CA5B066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A42E13-C2B6-4E02-835C-7AD6F7FEBA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7073FB7-6CA3-4656-A9D3-0B8399DCA31D}"/>
              </a:ext>
            </a:extLst>
          </p:cNvPr>
          <p:cNvSpPr>
            <a:spLocks noGrp="1"/>
          </p:cNvSpPr>
          <p:nvPr>
            <p:ph type="dt" sz="half" idx="10"/>
          </p:nvPr>
        </p:nvSpPr>
        <p:spPr/>
        <p:txBody>
          <a:bodyPr/>
          <a:lstStyle/>
          <a:p>
            <a:fld id="{9F874139-CE17-403A-9371-A911E824EBE5}" type="datetimeFigureOut">
              <a:rPr lang="en-IN" smtClean="0"/>
              <a:t>17-05-2020</a:t>
            </a:fld>
            <a:endParaRPr lang="en-IN"/>
          </a:p>
        </p:txBody>
      </p:sp>
      <p:sp>
        <p:nvSpPr>
          <p:cNvPr id="8" name="Footer Placeholder 7">
            <a:extLst>
              <a:ext uri="{FF2B5EF4-FFF2-40B4-BE49-F238E27FC236}">
                <a16:creationId xmlns:a16="http://schemas.microsoft.com/office/drawing/2014/main" id="{31CEC5F7-B464-4F12-B266-FC8D29C5949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A022FE2-B942-431F-8CAA-1D368CFFD93E}"/>
              </a:ext>
            </a:extLst>
          </p:cNvPr>
          <p:cNvSpPr>
            <a:spLocks noGrp="1"/>
          </p:cNvSpPr>
          <p:nvPr>
            <p:ph type="sldNum" sz="quarter" idx="12"/>
          </p:nvPr>
        </p:nvSpPr>
        <p:spPr/>
        <p:txBody>
          <a:bodyPr/>
          <a:lstStyle/>
          <a:p>
            <a:fld id="{7044EDBD-A1A4-4D20-B29E-1B360F955086}" type="slidenum">
              <a:rPr lang="en-IN" smtClean="0"/>
              <a:t>‹#›</a:t>
            </a:fld>
            <a:endParaRPr lang="en-IN"/>
          </a:p>
        </p:txBody>
      </p:sp>
    </p:spTree>
    <p:extLst>
      <p:ext uri="{BB962C8B-B14F-4D97-AF65-F5344CB8AC3E}">
        <p14:creationId xmlns:p14="http://schemas.microsoft.com/office/powerpoint/2010/main" val="1517207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7C7B9-D78C-4B96-86D8-D73C32280E6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64DCFD-CD5C-484E-85FD-5712078ED0AB}"/>
              </a:ext>
            </a:extLst>
          </p:cNvPr>
          <p:cNvSpPr>
            <a:spLocks noGrp="1"/>
          </p:cNvSpPr>
          <p:nvPr>
            <p:ph type="dt" sz="half" idx="10"/>
          </p:nvPr>
        </p:nvSpPr>
        <p:spPr/>
        <p:txBody>
          <a:bodyPr/>
          <a:lstStyle/>
          <a:p>
            <a:fld id="{9F874139-CE17-403A-9371-A911E824EBE5}" type="datetimeFigureOut">
              <a:rPr lang="en-IN" smtClean="0"/>
              <a:t>17-05-2020</a:t>
            </a:fld>
            <a:endParaRPr lang="en-IN"/>
          </a:p>
        </p:txBody>
      </p:sp>
      <p:sp>
        <p:nvSpPr>
          <p:cNvPr id="4" name="Footer Placeholder 3">
            <a:extLst>
              <a:ext uri="{FF2B5EF4-FFF2-40B4-BE49-F238E27FC236}">
                <a16:creationId xmlns:a16="http://schemas.microsoft.com/office/drawing/2014/main" id="{F4D440D2-2B2E-41E5-B3CF-9942ADB117F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48AA195-E6D8-489F-A424-E9AC06DC2EFB}"/>
              </a:ext>
            </a:extLst>
          </p:cNvPr>
          <p:cNvSpPr>
            <a:spLocks noGrp="1"/>
          </p:cNvSpPr>
          <p:nvPr>
            <p:ph type="sldNum" sz="quarter" idx="12"/>
          </p:nvPr>
        </p:nvSpPr>
        <p:spPr/>
        <p:txBody>
          <a:bodyPr/>
          <a:lstStyle/>
          <a:p>
            <a:fld id="{7044EDBD-A1A4-4D20-B29E-1B360F955086}" type="slidenum">
              <a:rPr lang="en-IN" smtClean="0"/>
              <a:t>‹#›</a:t>
            </a:fld>
            <a:endParaRPr lang="en-IN"/>
          </a:p>
        </p:txBody>
      </p:sp>
    </p:spTree>
    <p:extLst>
      <p:ext uri="{BB962C8B-B14F-4D97-AF65-F5344CB8AC3E}">
        <p14:creationId xmlns:p14="http://schemas.microsoft.com/office/powerpoint/2010/main" val="3732156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B12DD2-26CD-4E2A-9753-8BAA2A77FC90}"/>
              </a:ext>
            </a:extLst>
          </p:cNvPr>
          <p:cNvSpPr>
            <a:spLocks noGrp="1"/>
          </p:cNvSpPr>
          <p:nvPr>
            <p:ph type="dt" sz="half" idx="10"/>
          </p:nvPr>
        </p:nvSpPr>
        <p:spPr/>
        <p:txBody>
          <a:bodyPr/>
          <a:lstStyle/>
          <a:p>
            <a:fld id="{9F874139-CE17-403A-9371-A911E824EBE5}" type="datetimeFigureOut">
              <a:rPr lang="en-IN" smtClean="0"/>
              <a:t>17-05-2020</a:t>
            </a:fld>
            <a:endParaRPr lang="en-IN"/>
          </a:p>
        </p:txBody>
      </p:sp>
      <p:sp>
        <p:nvSpPr>
          <p:cNvPr id="3" name="Footer Placeholder 2">
            <a:extLst>
              <a:ext uri="{FF2B5EF4-FFF2-40B4-BE49-F238E27FC236}">
                <a16:creationId xmlns:a16="http://schemas.microsoft.com/office/drawing/2014/main" id="{F6FF6D5F-7329-4877-895F-59BCB1FC187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24C691E-8C26-49E7-BF98-0C4F44DB0E71}"/>
              </a:ext>
            </a:extLst>
          </p:cNvPr>
          <p:cNvSpPr>
            <a:spLocks noGrp="1"/>
          </p:cNvSpPr>
          <p:nvPr>
            <p:ph type="sldNum" sz="quarter" idx="12"/>
          </p:nvPr>
        </p:nvSpPr>
        <p:spPr/>
        <p:txBody>
          <a:bodyPr/>
          <a:lstStyle/>
          <a:p>
            <a:fld id="{7044EDBD-A1A4-4D20-B29E-1B360F955086}" type="slidenum">
              <a:rPr lang="en-IN" smtClean="0"/>
              <a:t>‹#›</a:t>
            </a:fld>
            <a:endParaRPr lang="en-IN"/>
          </a:p>
        </p:txBody>
      </p:sp>
    </p:spTree>
    <p:extLst>
      <p:ext uri="{BB962C8B-B14F-4D97-AF65-F5344CB8AC3E}">
        <p14:creationId xmlns:p14="http://schemas.microsoft.com/office/powerpoint/2010/main" val="3355482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55EFE-F5D8-4FC9-8C87-F68BE87A00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014AA42-E8D8-4CC0-84DB-50409BEBF6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2038BE8-69DB-4509-AAD3-4F46C9D93E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21CBE5-1E96-438E-9BBE-B80EB0B02309}"/>
              </a:ext>
            </a:extLst>
          </p:cNvPr>
          <p:cNvSpPr>
            <a:spLocks noGrp="1"/>
          </p:cNvSpPr>
          <p:nvPr>
            <p:ph type="dt" sz="half" idx="10"/>
          </p:nvPr>
        </p:nvSpPr>
        <p:spPr/>
        <p:txBody>
          <a:bodyPr/>
          <a:lstStyle/>
          <a:p>
            <a:fld id="{9F874139-CE17-403A-9371-A911E824EBE5}" type="datetimeFigureOut">
              <a:rPr lang="en-IN" smtClean="0"/>
              <a:t>17-05-2020</a:t>
            </a:fld>
            <a:endParaRPr lang="en-IN"/>
          </a:p>
        </p:txBody>
      </p:sp>
      <p:sp>
        <p:nvSpPr>
          <p:cNvPr id="6" name="Footer Placeholder 5">
            <a:extLst>
              <a:ext uri="{FF2B5EF4-FFF2-40B4-BE49-F238E27FC236}">
                <a16:creationId xmlns:a16="http://schemas.microsoft.com/office/drawing/2014/main" id="{5D4A5466-746E-4F6A-BCA9-F57AF2EA37D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7A482A-A5CB-466F-8CB4-B4C683CE1021}"/>
              </a:ext>
            </a:extLst>
          </p:cNvPr>
          <p:cNvSpPr>
            <a:spLocks noGrp="1"/>
          </p:cNvSpPr>
          <p:nvPr>
            <p:ph type="sldNum" sz="quarter" idx="12"/>
          </p:nvPr>
        </p:nvSpPr>
        <p:spPr/>
        <p:txBody>
          <a:bodyPr/>
          <a:lstStyle/>
          <a:p>
            <a:fld id="{7044EDBD-A1A4-4D20-B29E-1B360F955086}" type="slidenum">
              <a:rPr lang="en-IN" smtClean="0"/>
              <a:t>‹#›</a:t>
            </a:fld>
            <a:endParaRPr lang="en-IN"/>
          </a:p>
        </p:txBody>
      </p:sp>
    </p:spTree>
    <p:extLst>
      <p:ext uri="{BB962C8B-B14F-4D97-AF65-F5344CB8AC3E}">
        <p14:creationId xmlns:p14="http://schemas.microsoft.com/office/powerpoint/2010/main" val="1626716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D74D5-50F1-4CF8-BC15-8C10C504E4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557F501-A9BE-4F31-AFE8-1294E902FB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07B0763-55BD-4892-8AE0-90FBAEBB78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015CAA-AF5A-4F1D-B090-3FC055ED5B5D}"/>
              </a:ext>
            </a:extLst>
          </p:cNvPr>
          <p:cNvSpPr>
            <a:spLocks noGrp="1"/>
          </p:cNvSpPr>
          <p:nvPr>
            <p:ph type="dt" sz="half" idx="10"/>
          </p:nvPr>
        </p:nvSpPr>
        <p:spPr/>
        <p:txBody>
          <a:bodyPr/>
          <a:lstStyle/>
          <a:p>
            <a:fld id="{9F874139-CE17-403A-9371-A911E824EBE5}" type="datetimeFigureOut">
              <a:rPr lang="en-IN" smtClean="0"/>
              <a:t>17-05-2020</a:t>
            </a:fld>
            <a:endParaRPr lang="en-IN"/>
          </a:p>
        </p:txBody>
      </p:sp>
      <p:sp>
        <p:nvSpPr>
          <p:cNvPr id="6" name="Footer Placeholder 5">
            <a:extLst>
              <a:ext uri="{FF2B5EF4-FFF2-40B4-BE49-F238E27FC236}">
                <a16:creationId xmlns:a16="http://schemas.microsoft.com/office/drawing/2014/main" id="{AA576276-06F1-47B9-A966-CEBE32B72B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8768F6-6D92-4066-8A46-D95ED3BFF9AA}"/>
              </a:ext>
            </a:extLst>
          </p:cNvPr>
          <p:cNvSpPr>
            <a:spLocks noGrp="1"/>
          </p:cNvSpPr>
          <p:nvPr>
            <p:ph type="sldNum" sz="quarter" idx="12"/>
          </p:nvPr>
        </p:nvSpPr>
        <p:spPr/>
        <p:txBody>
          <a:bodyPr/>
          <a:lstStyle/>
          <a:p>
            <a:fld id="{7044EDBD-A1A4-4D20-B29E-1B360F955086}" type="slidenum">
              <a:rPr lang="en-IN" smtClean="0"/>
              <a:t>‹#›</a:t>
            </a:fld>
            <a:endParaRPr lang="en-IN"/>
          </a:p>
        </p:txBody>
      </p:sp>
    </p:spTree>
    <p:extLst>
      <p:ext uri="{BB962C8B-B14F-4D97-AF65-F5344CB8AC3E}">
        <p14:creationId xmlns:p14="http://schemas.microsoft.com/office/powerpoint/2010/main" val="2302684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1EB26E-AF85-425E-A6E4-2DC2E2C4BE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C7D3FC4-1C38-447E-A752-DA662AE919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C748D9-B38D-4F08-916E-F851A6CAB9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874139-CE17-403A-9371-A911E824EBE5}" type="datetimeFigureOut">
              <a:rPr lang="en-IN" smtClean="0"/>
              <a:t>17-05-2020</a:t>
            </a:fld>
            <a:endParaRPr lang="en-IN"/>
          </a:p>
        </p:txBody>
      </p:sp>
      <p:sp>
        <p:nvSpPr>
          <p:cNvPr id="5" name="Footer Placeholder 4">
            <a:extLst>
              <a:ext uri="{FF2B5EF4-FFF2-40B4-BE49-F238E27FC236}">
                <a16:creationId xmlns:a16="http://schemas.microsoft.com/office/drawing/2014/main" id="{E92EF195-2097-44DE-818B-EF49314235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C6EFCDE-30A6-4B41-8F45-6CDB63D11B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44EDBD-A1A4-4D20-B29E-1B360F955086}" type="slidenum">
              <a:rPr lang="en-IN" smtClean="0"/>
              <a:t>‹#›</a:t>
            </a:fld>
            <a:endParaRPr lang="en-IN"/>
          </a:p>
        </p:txBody>
      </p:sp>
    </p:spTree>
    <p:extLst>
      <p:ext uri="{BB962C8B-B14F-4D97-AF65-F5344CB8AC3E}">
        <p14:creationId xmlns:p14="http://schemas.microsoft.com/office/powerpoint/2010/main" val="3876257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69F66-536E-44D6-8DF7-74419761805F}"/>
              </a:ext>
            </a:extLst>
          </p:cNvPr>
          <p:cNvSpPr>
            <a:spLocks noGrp="1"/>
          </p:cNvSpPr>
          <p:nvPr>
            <p:ph type="ctrTitle"/>
          </p:nvPr>
        </p:nvSpPr>
        <p:spPr>
          <a:xfrm>
            <a:off x="1524000" y="493713"/>
            <a:ext cx="9144000" cy="2387600"/>
          </a:xfrm>
        </p:spPr>
        <p:txBody>
          <a:bodyPr/>
          <a:lstStyle/>
          <a:p>
            <a:r>
              <a:rPr lang="en-IN" b="1" dirty="0"/>
              <a:t>Proposal For Covid-19 Ideathon</a:t>
            </a:r>
          </a:p>
        </p:txBody>
      </p:sp>
      <p:sp>
        <p:nvSpPr>
          <p:cNvPr id="3" name="Subtitle 2">
            <a:extLst>
              <a:ext uri="{FF2B5EF4-FFF2-40B4-BE49-F238E27FC236}">
                <a16:creationId xmlns:a16="http://schemas.microsoft.com/office/drawing/2014/main" id="{D74E061E-A666-4A52-8C95-E748946D26AC}"/>
              </a:ext>
            </a:extLst>
          </p:cNvPr>
          <p:cNvSpPr>
            <a:spLocks noGrp="1"/>
          </p:cNvSpPr>
          <p:nvPr>
            <p:ph type="subTitle" idx="1"/>
          </p:nvPr>
        </p:nvSpPr>
        <p:spPr>
          <a:xfrm>
            <a:off x="1524000" y="3429000"/>
            <a:ext cx="9144000" cy="3111137"/>
          </a:xfrm>
        </p:spPr>
        <p:txBody>
          <a:bodyPr>
            <a:normAutofit fontScale="92500" lnSpcReduction="20000"/>
          </a:bodyPr>
          <a:lstStyle/>
          <a:p>
            <a:pPr algn="l"/>
            <a:r>
              <a:rPr lang="en-IN" b="1" dirty="0"/>
              <a:t>Submitted by:</a:t>
            </a:r>
          </a:p>
          <a:p>
            <a:pPr algn="l"/>
            <a:r>
              <a:rPr lang="en-IN" b="1" dirty="0" err="1"/>
              <a:t>Susant</a:t>
            </a:r>
            <a:r>
              <a:rPr lang="en-IN" b="1" dirty="0"/>
              <a:t> Kumar Rath</a:t>
            </a:r>
          </a:p>
          <a:p>
            <a:pPr algn="l"/>
            <a:r>
              <a:rPr lang="en-IN" b="1" dirty="0"/>
              <a:t>Bachelor of Technology </a:t>
            </a:r>
          </a:p>
          <a:p>
            <a:pPr algn="l"/>
            <a:r>
              <a:rPr lang="en-IN" b="1" dirty="0"/>
              <a:t>Computer Science</a:t>
            </a:r>
          </a:p>
          <a:p>
            <a:pPr algn="l"/>
            <a:r>
              <a:rPr lang="en-IN" b="1" dirty="0"/>
              <a:t>2</a:t>
            </a:r>
            <a:r>
              <a:rPr lang="en-IN" b="1" baseline="30000" dirty="0"/>
              <a:t>nd</a:t>
            </a:r>
            <a:r>
              <a:rPr lang="en-IN" b="1" dirty="0"/>
              <a:t> Semester</a:t>
            </a:r>
          </a:p>
          <a:p>
            <a:pPr algn="l"/>
            <a:r>
              <a:rPr lang="en-IN" b="1" dirty="0"/>
              <a:t>Amity University Chhattisgarh</a:t>
            </a:r>
          </a:p>
          <a:p>
            <a:pPr algn="l"/>
            <a:r>
              <a:rPr lang="en-IN" b="1" dirty="0"/>
              <a:t>Team Name: HERO</a:t>
            </a:r>
          </a:p>
          <a:p>
            <a:pPr algn="l"/>
            <a:r>
              <a:rPr lang="en-IN" b="1" dirty="0"/>
              <a:t>Team No: AIIR-15</a:t>
            </a:r>
          </a:p>
        </p:txBody>
      </p:sp>
    </p:spTree>
    <p:extLst>
      <p:ext uri="{BB962C8B-B14F-4D97-AF65-F5344CB8AC3E}">
        <p14:creationId xmlns:p14="http://schemas.microsoft.com/office/powerpoint/2010/main" val="3977290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2366EA3-1138-4737-BC53-571282E6E9D6}"/>
              </a:ext>
            </a:extLst>
          </p:cNvPr>
          <p:cNvSpPr/>
          <p:nvPr/>
        </p:nvSpPr>
        <p:spPr>
          <a:xfrm>
            <a:off x="3810000" y="2321004"/>
            <a:ext cx="4572000" cy="1107996"/>
          </a:xfrm>
          <a:prstGeom prst="rect">
            <a:avLst/>
          </a:prstGeom>
          <a:noFill/>
          <a:ln>
            <a:solidFill>
              <a:srgbClr val="92D050"/>
            </a:solidFill>
          </a:ln>
        </p:spPr>
        <p:txBody>
          <a:bodyPr wrap="square" lIns="91440" tIns="45720" rIns="91440" bIns="45720">
            <a:spAutoFit/>
          </a:bodyPr>
          <a:lstStyle/>
          <a:p>
            <a:pPr algn="ctr"/>
            <a:r>
              <a:rPr lang="en-US" sz="6600" b="1" dirty="0">
                <a:ln w="22225">
                  <a:solidFill>
                    <a:schemeClr val="accent2"/>
                  </a:solidFill>
                  <a:prstDash val="solid"/>
                </a:ln>
                <a:solidFill>
                  <a:schemeClr val="accent2">
                    <a:lumMod val="40000"/>
                    <a:lumOff val="60000"/>
                  </a:schemeClr>
                </a:solidFill>
              </a:rPr>
              <a:t>Thank You!</a:t>
            </a:r>
            <a:endParaRPr lang="en-US" sz="66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4081734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675DB-C3F9-4677-B432-8EDE2694724B}"/>
              </a:ext>
            </a:extLst>
          </p:cNvPr>
          <p:cNvSpPr>
            <a:spLocks noGrp="1"/>
          </p:cNvSpPr>
          <p:nvPr>
            <p:ph type="title"/>
          </p:nvPr>
        </p:nvSpPr>
        <p:spPr/>
        <p:txBody>
          <a:bodyPr/>
          <a:lstStyle/>
          <a:p>
            <a:r>
              <a:rPr lang="en-IN" b="1" dirty="0"/>
              <a:t>			Problem Statement</a:t>
            </a:r>
          </a:p>
        </p:txBody>
      </p:sp>
      <p:sp>
        <p:nvSpPr>
          <p:cNvPr id="3" name="Content Placeholder 2">
            <a:extLst>
              <a:ext uri="{FF2B5EF4-FFF2-40B4-BE49-F238E27FC236}">
                <a16:creationId xmlns:a16="http://schemas.microsoft.com/office/drawing/2014/main" id="{0D92608C-EEA3-4FB5-B46F-911EC361BCB4}"/>
              </a:ext>
            </a:extLst>
          </p:cNvPr>
          <p:cNvSpPr>
            <a:spLocks noGrp="1"/>
          </p:cNvSpPr>
          <p:nvPr>
            <p:ph idx="1"/>
          </p:nvPr>
        </p:nvSpPr>
        <p:spPr/>
        <p:txBody>
          <a:bodyPr/>
          <a:lstStyle/>
          <a:p>
            <a:r>
              <a:rPr lang="en-IN" dirty="0"/>
              <a:t>India is under complete lockdown since the outbreak of covid-19. As we failed many times in the attempt to contain the virus. So, its important to know where we all failed.</a:t>
            </a:r>
          </a:p>
          <a:p>
            <a:r>
              <a:rPr lang="en-IN" dirty="0"/>
              <a:t>Places like the prayer meets, schools, colleges, work places has been a complete fail in the regard of containing the virus.</a:t>
            </a:r>
          </a:p>
          <a:p>
            <a:r>
              <a:rPr lang="en-IN" dirty="0"/>
              <a:t>We need check for the containment of the virus in the community level or more precisely in the individual level.</a:t>
            </a:r>
          </a:p>
          <a:p>
            <a:r>
              <a:rPr lang="en-IN" dirty="0"/>
              <a:t>So, in order to eradicate the above problem, I propose for an app that does address the problem statement.</a:t>
            </a:r>
          </a:p>
          <a:p>
            <a:endParaRPr lang="en-IN" dirty="0"/>
          </a:p>
        </p:txBody>
      </p:sp>
    </p:spTree>
    <p:extLst>
      <p:ext uri="{BB962C8B-B14F-4D97-AF65-F5344CB8AC3E}">
        <p14:creationId xmlns:p14="http://schemas.microsoft.com/office/powerpoint/2010/main" val="3673416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05400-D544-477F-B162-3144B984180A}"/>
              </a:ext>
            </a:extLst>
          </p:cNvPr>
          <p:cNvSpPr>
            <a:spLocks noGrp="1"/>
          </p:cNvSpPr>
          <p:nvPr>
            <p:ph type="title"/>
          </p:nvPr>
        </p:nvSpPr>
        <p:spPr>
          <a:xfrm>
            <a:off x="8560526" y="156120"/>
            <a:ext cx="3466012" cy="888206"/>
          </a:xfrm>
        </p:spPr>
        <p:txBody>
          <a:bodyPr>
            <a:normAutofit fontScale="90000"/>
          </a:bodyPr>
          <a:lstStyle/>
          <a:p>
            <a:r>
              <a:rPr lang="en-IN" b="1" dirty="0"/>
              <a:t>			       </a:t>
            </a:r>
            <a:r>
              <a:rPr lang="en-IN" b="1" dirty="0">
                <a:latin typeface="Arial Black" panose="020B0A04020102020204" pitchFamily="34" charset="0"/>
              </a:rPr>
              <a:t>HERO APP</a:t>
            </a:r>
          </a:p>
        </p:txBody>
      </p:sp>
      <p:pic>
        <p:nvPicPr>
          <p:cNvPr id="4" name="Content Placeholder 3">
            <a:extLst>
              <a:ext uri="{FF2B5EF4-FFF2-40B4-BE49-F238E27FC236}">
                <a16:creationId xmlns:a16="http://schemas.microsoft.com/office/drawing/2014/main" id="{3BE90D6A-CBA1-4A1C-9758-9BCA8A3453E3}"/>
              </a:ext>
            </a:extLst>
          </p:cNvPr>
          <p:cNvPicPr>
            <a:picLocks noGrp="1" noChangeAspect="1"/>
          </p:cNvPicPr>
          <p:nvPr>
            <p:ph idx="1"/>
          </p:nvPr>
        </p:nvPicPr>
        <p:blipFill>
          <a:blip r:embed="rId2"/>
          <a:stretch>
            <a:fillRect/>
          </a:stretch>
        </p:blipFill>
        <p:spPr>
          <a:xfrm>
            <a:off x="8952688" y="1253331"/>
            <a:ext cx="2401112" cy="4351338"/>
          </a:xfrm>
          <a:prstGeom prst="rect">
            <a:avLst/>
          </a:prstGeom>
        </p:spPr>
      </p:pic>
      <p:sp>
        <p:nvSpPr>
          <p:cNvPr id="3" name="TextBox 2">
            <a:extLst>
              <a:ext uri="{FF2B5EF4-FFF2-40B4-BE49-F238E27FC236}">
                <a16:creationId xmlns:a16="http://schemas.microsoft.com/office/drawing/2014/main" id="{D0B802B3-F073-4837-B1B0-D398E334B7BB}"/>
              </a:ext>
            </a:extLst>
          </p:cNvPr>
          <p:cNvSpPr txBox="1"/>
          <p:nvPr/>
        </p:nvSpPr>
        <p:spPr>
          <a:xfrm>
            <a:off x="435429" y="574766"/>
            <a:ext cx="8125097" cy="4154984"/>
          </a:xfrm>
          <a:prstGeom prst="rect">
            <a:avLst/>
          </a:prstGeom>
          <a:noFill/>
        </p:spPr>
        <p:txBody>
          <a:bodyPr wrap="square" rtlCol="0">
            <a:spAutoFit/>
          </a:bodyPr>
          <a:lstStyle/>
          <a:p>
            <a:pPr marL="285750" lvl="0" indent="-285750">
              <a:buFont typeface="Arial" panose="020B0604020202020204" pitchFamily="34" charset="0"/>
              <a:buChar char="•"/>
            </a:pPr>
            <a:r>
              <a:rPr lang="en-IN" sz="2400" dirty="0"/>
              <a:t>An app to collect the data of people.</a:t>
            </a:r>
          </a:p>
          <a:p>
            <a:pPr marL="285750" lvl="0" indent="-285750">
              <a:buFont typeface="Arial" panose="020B0604020202020204" pitchFamily="34" charset="0"/>
              <a:buChar char="•"/>
            </a:pPr>
            <a:r>
              <a:rPr lang="en-IN" sz="2400" dirty="0"/>
              <a:t>Data as in their temperature, and other physical stats indicating corona virus infection, their travel history, their days of isolation.</a:t>
            </a:r>
          </a:p>
          <a:p>
            <a:pPr marL="285750" lvl="0" indent="-285750">
              <a:buFont typeface="Arial" panose="020B0604020202020204" pitchFamily="34" charset="0"/>
              <a:buChar char="•"/>
            </a:pPr>
            <a:r>
              <a:rPr lang="en-IN" sz="2400" dirty="0"/>
              <a:t>These data will be analysed through computationally to reveal possible patterns, associations, human trends and behaviour and interaction. - big data machine learning.</a:t>
            </a:r>
          </a:p>
          <a:p>
            <a:pPr marL="285750" lvl="0" indent="-285750">
              <a:buFont typeface="Arial" panose="020B0604020202020204" pitchFamily="34" charset="0"/>
              <a:buChar char="•"/>
            </a:pPr>
            <a:r>
              <a:rPr lang="en-IN" sz="2400" dirty="0"/>
              <a:t>After which they will receive a signal in the app only based on these analysed data, i.e., Green, Orange, Red. </a:t>
            </a:r>
          </a:p>
          <a:p>
            <a:pPr marL="285750" lvl="0" indent="-285750">
              <a:buFont typeface="Arial" panose="020B0604020202020204" pitchFamily="34" charset="0"/>
              <a:buChar char="•"/>
            </a:pPr>
            <a:r>
              <a:rPr lang="en-IN" sz="2400" dirty="0"/>
              <a:t>Green-good to go, Orange- suspicious or potential covid-19 carrier, red- infected person/quarantined.</a:t>
            </a:r>
          </a:p>
        </p:txBody>
      </p:sp>
    </p:spTree>
    <p:extLst>
      <p:ext uri="{BB962C8B-B14F-4D97-AF65-F5344CB8AC3E}">
        <p14:creationId xmlns:p14="http://schemas.microsoft.com/office/powerpoint/2010/main" val="4027094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AE9E875-1D45-44FD-A582-1702E84D64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65892" y="3429000"/>
            <a:ext cx="1691257" cy="3094807"/>
          </a:xfrm>
        </p:spPr>
      </p:pic>
      <p:pic>
        <p:nvPicPr>
          <p:cNvPr id="7" name="Picture 6">
            <a:extLst>
              <a:ext uri="{FF2B5EF4-FFF2-40B4-BE49-F238E27FC236}">
                <a16:creationId xmlns:a16="http://schemas.microsoft.com/office/drawing/2014/main" id="{13F0D403-758B-400F-AB67-D114D5D5A0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41841" y="81280"/>
            <a:ext cx="1739360" cy="3094807"/>
          </a:xfrm>
          <a:prstGeom prst="rect">
            <a:avLst/>
          </a:prstGeom>
        </p:spPr>
      </p:pic>
      <p:pic>
        <p:nvPicPr>
          <p:cNvPr id="9" name="Picture 8">
            <a:extLst>
              <a:ext uri="{FF2B5EF4-FFF2-40B4-BE49-F238E27FC236}">
                <a16:creationId xmlns:a16="http://schemas.microsoft.com/office/drawing/2014/main" id="{EFCD135B-3950-43D0-8DDE-E44AA1AE3A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2733" y="3429000"/>
            <a:ext cx="1691256" cy="3094807"/>
          </a:xfrm>
          <a:prstGeom prst="rect">
            <a:avLst/>
          </a:prstGeom>
        </p:spPr>
      </p:pic>
      <p:sp>
        <p:nvSpPr>
          <p:cNvPr id="3" name="TextBox 2">
            <a:extLst>
              <a:ext uri="{FF2B5EF4-FFF2-40B4-BE49-F238E27FC236}">
                <a16:creationId xmlns:a16="http://schemas.microsoft.com/office/drawing/2014/main" id="{6981A4EC-43FD-4270-B0AF-8118F2A4456A}"/>
              </a:ext>
            </a:extLst>
          </p:cNvPr>
          <p:cNvSpPr txBox="1"/>
          <p:nvPr/>
        </p:nvSpPr>
        <p:spPr>
          <a:xfrm>
            <a:off x="7401561" y="6488668"/>
            <a:ext cx="4480560" cy="369332"/>
          </a:xfrm>
          <a:prstGeom prst="rect">
            <a:avLst/>
          </a:prstGeom>
          <a:noFill/>
        </p:spPr>
        <p:txBody>
          <a:bodyPr wrap="square" rtlCol="0">
            <a:spAutoFit/>
          </a:bodyPr>
          <a:lstStyle/>
          <a:p>
            <a:r>
              <a:rPr lang="en-IN" dirty="0"/>
              <a:t>Image of the data inputs to be considered.</a:t>
            </a:r>
          </a:p>
        </p:txBody>
      </p:sp>
      <p:sp>
        <p:nvSpPr>
          <p:cNvPr id="4" name="Rectangle 3">
            <a:extLst>
              <a:ext uri="{FF2B5EF4-FFF2-40B4-BE49-F238E27FC236}">
                <a16:creationId xmlns:a16="http://schemas.microsoft.com/office/drawing/2014/main" id="{179976BD-C425-43AF-8371-8AEBB96EA6D3}"/>
              </a:ext>
            </a:extLst>
          </p:cNvPr>
          <p:cNvSpPr/>
          <p:nvPr/>
        </p:nvSpPr>
        <p:spPr>
          <a:xfrm>
            <a:off x="558800" y="127853"/>
            <a:ext cx="6096000" cy="6463308"/>
          </a:xfrm>
          <a:prstGeom prst="rect">
            <a:avLst/>
          </a:prstGeom>
        </p:spPr>
        <p:txBody>
          <a:bodyPr>
            <a:spAutoFit/>
          </a:bodyPr>
          <a:lstStyle/>
          <a:p>
            <a:pPr marL="285750" lvl="0" indent="-285750">
              <a:buFont typeface="Arial" panose="020B0604020202020204" pitchFamily="34" charset="0"/>
              <a:buChar char="•"/>
            </a:pPr>
            <a:r>
              <a:rPr lang="en-IN" dirty="0"/>
              <a:t>These data collection must be done in a community basis, where all the people will report to  a supervising doctor to check their temperature, their medical as well as travel history, and for all the possible covid-19 symptoms.</a:t>
            </a:r>
          </a:p>
          <a:p>
            <a:pPr marL="285750" lvl="0" indent="-285750">
              <a:buFont typeface="Arial" panose="020B0604020202020204" pitchFamily="34" charset="0"/>
              <a:buChar char="•"/>
            </a:pPr>
            <a:r>
              <a:rPr lang="en-IN" dirty="0"/>
              <a:t>If a person shows red signal indicating potential infected person, then he will be quarantined or self-isolated. The app will automatically inform the concerned authorities to escort him to the hospital for isolation and testing and treating.</a:t>
            </a:r>
          </a:p>
          <a:p>
            <a:pPr marL="285750" lvl="0" indent="-285750">
              <a:buFont typeface="Arial" panose="020B0604020202020204" pitchFamily="34" charset="0"/>
              <a:buChar char="•"/>
            </a:pPr>
            <a:r>
              <a:rPr lang="en-IN" dirty="0"/>
              <a:t>And the area where the person was found will be heat marked in the map displayed in the app itself and the neighbourhood people will be notified.</a:t>
            </a:r>
          </a:p>
          <a:p>
            <a:pPr marL="285750" lvl="0" indent="-285750">
              <a:buFont typeface="Arial" panose="020B0604020202020204" pitchFamily="34" charset="0"/>
              <a:buChar char="•"/>
            </a:pPr>
            <a:r>
              <a:rPr lang="en-IN" dirty="0"/>
              <a:t>All in all we are only aware of how many patients are present collectively from a single state or a country but this app will only consider the possibilities or patients of concerned community where the person lives or has business. This way we can monitor societies or colonies easily without any hassle.</a:t>
            </a:r>
          </a:p>
          <a:p>
            <a:pPr marL="285750" lvl="0" indent="-285750">
              <a:buFont typeface="Arial" panose="020B0604020202020204" pitchFamily="34" charset="0"/>
              <a:buChar char="•"/>
            </a:pPr>
            <a:r>
              <a:rPr lang="en-IN" dirty="0"/>
              <a:t>The people can access these physical stats and possible symptoms scanning a QR code avoiding any physical contact.</a:t>
            </a:r>
          </a:p>
          <a:p>
            <a:pPr marL="285750" indent="-285750">
              <a:buFont typeface="Arial" panose="020B0604020202020204" pitchFamily="34" charset="0"/>
              <a:buChar char="•"/>
            </a:pPr>
            <a:endParaRPr lang="en-IN" dirty="0"/>
          </a:p>
          <a:p>
            <a:pPr marL="285750" lvl="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57869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4973DE5-DABD-466C-AB3E-85417A449B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3331" y="2477273"/>
            <a:ext cx="2320713" cy="4226821"/>
          </a:xfrm>
          <a:prstGeom prst="rect">
            <a:avLst/>
          </a:prstGeom>
        </p:spPr>
      </p:pic>
      <p:sp>
        <p:nvSpPr>
          <p:cNvPr id="5" name="TextBox 4">
            <a:extLst>
              <a:ext uri="{FF2B5EF4-FFF2-40B4-BE49-F238E27FC236}">
                <a16:creationId xmlns:a16="http://schemas.microsoft.com/office/drawing/2014/main" id="{C9BF416C-88A5-4F76-AB43-2B1ECE947813}"/>
              </a:ext>
            </a:extLst>
          </p:cNvPr>
          <p:cNvSpPr txBox="1"/>
          <p:nvPr/>
        </p:nvSpPr>
        <p:spPr>
          <a:xfrm>
            <a:off x="4106628" y="458768"/>
            <a:ext cx="3754120" cy="1938992"/>
          </a:xfrm>
          <a:prstGeom prst="rect">
            <a:avLst/>
          </a:prstGeom>
          <a:noFill/>
        </p:spPr>
        <p:txBody>
          <a:bodyPr wrap="square" rtlCol="0">
            <a:spAutoFit/>
          </a:bodyPr>
          <a:lstStyle/>
          <a:p>
            <a:pPr marL="342900" indent="-342900" algn="just">
              <a:buFont typeface="Arial" panose="020B0604020202020204" pitchFamily="34" charset="0"/>
              <a:buChar char="•"/>
            </a:pPr>
            <a:r>
              <a:rPr lang="en-IN" sz="2000" b="1" dirty="0"/>
              <a:t>QR Code which can be scanned to access the data of the concerned person and the colour variation indicating the level of infection or in this case not infected.</a:t>
            </a:r>
          </a:p>
        </p:txBody>
      </p:sp>
    </p:spTree>
    <p:extLst>
      <p:ext uri="{BB962C8B-B14F-4D97-AF65-F5344CB8AC3E}">
        <p14:creationId xmlns:p14="http://schemas.microsoft.com/office/powerpoint/2010/main" val="3925849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883F76-2863-4DF5-8780-1CE10DB3A3B3}"/>
              </a:ext>
            </a:extLst>
          </p:cNvPr>
          <p:cNvSpPr>
            <a:spLocks noGrp="1"/>
          </p:cNvSpPr>
          <p:nvPr>
            <p:ph idx="1"/>
          </p:nvPr>
        </p:nvSpPr>
        <p:spPr>
          <a:xfrm>
            <a:off x="276860" y="315479"/>
            <a:ext cx="8633460" cy="6381411"/>
          </a:xfrm>
        </p:spPr>
        <p:txBody>
          <a:bodyPr>
            <a:noAutofit/>
          </a:bodyPr>
          <a:lstStyle/>
          <a:p>
            <a:r>
              <a:rPr lang="en-IN" sz="1600" dirty="0"/>
              <a:t>This app generates 24/7 notifications in a repeated manner in the form of emails or messages or notifications regarding various ways to fight corona and how social distancing is important, including the true news about corona straight from WHO(this might help in flushing out the fake messages that are spread through various social media platforms). This way it will affect the people’s consciousness making it a habit to obey and inculcate the necessary habits to fight corona. </a:t>
            </a:r>
            <a:r>
              <a:rPr lang="en-IN" sz="1600" b="1" dirty="0"/>
              <a:t>– Psychological marketing theory </a:t>
            </a:r>
          </a:p>
          <a:p>
            <a:r>
              <a:rPr lang="en-IN" sz="1600" dirty="0"/>
              <a:t>The ultimate goal is to shelter each and </a:t>
            </a:r>
            <a:r>
              <a:rPr lang="en-IN" sz="1600" b="1" dirty="0"/>
              <a:t>every corona related stuffs as in the- news</a:t>
            </a:r>
            <a:r>
              <a:rPr lang="en-IN" sz="1600" dirty="0"/>
              <a:t>, </a:t>
            </a:r>
            <a:r>
              <a:rPr lang="en-IN" sz="1600" b="1" dirty="0"/>
              <a:t>the restricted areas</a:t>
            </a:r>
            <a:r>
              <a:rPr lang="en-IN" sz="1600" dirty="0"/>
              <a:t>, the differentiated zones, the each and every methods to tackle </a:t>
            </a:r>
            <a:r>
              <a:rPr lang="en-IN" sz="1600" b="1" dirty="0"/>
              <a:t>covid-19, </a:t>
            </a:r>
            <a:r>
              <a:rPr lang="en-IN" sz="1600" dirty="0"/>
              <a:t>including the problems which may arise due to extended lockdown and how to take precautions as in the mental health conditions of the people.</a:t>
            </a:r>
          </a:p>
          <a:p>
            <a:r>
              <a:rPr lang="en-IN" sz="1600" dirty="0"/>
              <a:t>All this stuffs will keep people attached to the app and remind them to </a:t>
            </a:r>
            <a:r>
              <a:rPr lang="en-IN" sz="1600" b="1" dirty="0"/>
              <a:t>stay precautious and stay safe </a:t>
            </a:r>
            <a:r>
              <a:rPr lang="en-IN" sz="1600" dirty="0"/>
              <a:t>rather than </a:t>
            </a:r>
            <a:r>
              <a:rPr lang="en-IN" sz="1600" b="1" dirty="0"/>
              <a:t>stay home and stay safe.</a:t>
            </a:r>
            <a:r>
              <a:rPr lang="en-IN" sz="1600" dirty="0"/>
              <a:t> Inculcating the idea of making a lifestyle where we have to return to our daily life along with covid-19 still out there.</a:t>
            </a:r>
          </a:p>
          <a:p>
            <a:pPr lvl="0"/>
            <a:r>
              <a:rPr lang="en-IN" sz="1600" dirty="0"/>
              <a:t>These data collection must be done in a </a:t>
            </a:r>
            <a:r>
              <a:rPr lang="en-IN" sz="1600" b="1" dirty="0"/>
              <a:t>community basis</a:t>
            </a:r>
            <a:r>
              <a:rPr lang="en-IN" sz="1600" dirty="0"/>
              <a:t>, where all the people will report to  a supervising doctor to check their temperature, their medical as well as travel history, and for all </a:t>
            </a:r>
            <a:r>
              <a:rPr lang="en-IN" sz="1600" b="1" dirty="0"/>
              <a:t>the possible covid-19 symptoms.</a:t>
            </a:r>
            <a:endParaRPr lang="en-IN" sz="1600" dirty="0"/>
          </a:p>
          <a:p>
            <a:pPr lvl="0"/>
            <a:r>
              <a:rPr lang="en-IN" sz="1600" dirty="0"/>
              <a:t>If a person shows red signal indicating potential infected person, then he will be quarantined or self-isolated. The app will automatically inform the concerned authorities to escort him to the hospital for isolation and testing and treating.</a:t>
            </a:r>
          </a:p>
          <a:p>
            <a:r>
              <a:rPr lang="en-IN" sz="1600" dirty="0"/>
              <a:t>Based on these colour coding one is allowed to use public transport, travel or to resume work at office, or go out in these lockdown times.</a:t>
            </a:r>
          </a:p>
          <a:p>
            <a:pPr lvl="0"/>
            <a:r>
              <a:rPr lang="en-IN" sz="1600" dirty="0"/>
              <a:t>The people can access these physical stats and possible symptoms </a:t>
            </a:r>
            <a:r>
              <a:rPr lang="en-IN" sz="1600" b="1" dirty="0"/>
              <a:t>scanning</a:t>
            </a:r>
            <a:r>
              <a:rPr lang="en-IN" sz="1600" dirty="0"/>
              <a:t> </a:t>
            </a:r>
            <a:r>
              <a:rPr lang="en-IN" sz="1600" b="1" dirty="0"/>
              <a:t>a</a:t>
            </a:r>
            <a:r>
              <a:rPr lang="en-IN" sz="1600" dirty="0"/>
              <a:t> </a:t>
            </a:r>
            <a:r>
              <a:rPr lang="en-IN" sz="1600" b="1" dirty="0"/>
              <a:t>QR</a:t>
            </a:r>
            <a:r>
              <a:rPr lang="en-IN" sz="1600" dirty="0"/>
              <a:t> </a:t>
            </a:r>
            <a:r>
              <a:rPr lang="en-IN" sz="1600" b="1" dirty="0"/>
              <a:t>code</a:t>
            </a:r>
            <a:r>
              <a:rPr lang="en-IN" sz="1600" dirty="0"/>
              <a:t> avoiding any physical contact.</a:t>
            </a:r>
          </a:p>
          <a:p>
            <a:endParaRPr lang="en-IN" sz="1400" dirty="0"/>
          </a:p>
          <a:p>
            <a:pPr lvl="0"/>
            <a:endParaRPr lang="en-IN" sz="1400" dirty="0"/>
          </a:p>
          <a:p>
            <a:endParaRPr lang="en-IN" sz="1400" dirty="0"/>
          </a:p>
          <a:p>
            <a:endParaRPr lang="en-IN" sz="1400" dirty="0"/>
          </a:p>
        </p:txBody>
      </p:sp>
      <p:sp>
        <p:nvSpPr>
          <p:cNvPr id="5" name="TextBox 4">
            <a:extLst>
              <a:ext uri="{FF2B5EF4-FFF2-40B4-BE49-F238E27FC236}">
                <a16:creationId xmlns:a16="http://schemas.microsoft.com/office/drawing/2014/main" id="{F3C88BD4-514E-45B0-AEB8-08C7F916ACC3}"/>
              </a:ext>
            </a:extLst>
          </p:cNvPr>
          <p:cNvSpPr txBox="1"/>
          <p:nvPr/>
        </p:nvSpPr>
        <p:spPr>
          <a:xfrm>
            <a:off x="2475230" y="-111760"/>
            <a:ext cx="4236720" cy="584775"/>
          </a:xfrm>
          <a:prstGeom prst="rect">
            <a:avLst/>
          </a:prstGeom>
          <a:noFill/>
        </p:spPr>
        <p:txBody>
          <a:bodyPr wrap="square" rtlCol="0">
            <a:spAutoFit/>
          </a:bodyPr>
          <a:lstStyle/>
          <a:p>
            <a:r>
              <a:rPr lang="en-IN" sz="3200" b="1" dirty="0"/>
              <a:t>USP of the Product</a:t>
            </a:r>
          </a:p>
        </p:txBody>
      </p:sp>
      <p:sp>
        <p:nvSpPr>
          <p:cNvPr id="6" name="TextBox 5">
            <a:extLst>
              <a:ext uri="{FF2B5EF4-FFF2-40B4-BE49-F238E27FC236}">
                <a16:creationId xmlns:a16="http://schemas.microsoft.com/office/drawing/2014/main" id="{4E3E2A27-B37F-47F4-829D-D9A8F51A2D90}"/>
              </a:ext>
            </a:extLst>
          </p:cNvPr>
          <p:cNvSpPr txBox="1"/>
          <p:nvPr/>
        </p:nvSpPr>
        <p:spPr>
          <a:xfrm>
            <a:off x="8798560" y="419983"/>
            <a:ext cx="3393440" cy="3416320"/>
          </a:xfrm>
          <a:prstGeom prst="rect">
            <a:avLst/>
          </a:prstGeom>
          <a:noFill/>
        </p:spPr>
        <p:txBody>
          <a:bodyPr wrap="square" rtlCol="0">
            <a:spAutoFit/>
          </a:bodyPr>
          <a:lstStyle/>
          <a:p>
            <a:pPr marL="457200" indent="-457200">
              <a:buFont typeface="Arial" panose="020B0604020202020204" pitchFamily="34" charset="0"/>
              <a:buChar char="•"/>
            </a:pPr>
            <a:r>
              <a:rPr lang="en-IN" sz="2400" dirty="0"/>
              <a:t>All these mentioned features and points are missed in the existing products in the market. And even if they do address these features they aren’t so much engaging .</a:t>
            </a:r>
          </a:p>
        </p:txBody>
      </p:sp>
    </p:spTree>
    <p:extLst>
      <p:ext uri="{BB962C8B-B14F-4D97-AF65-F5344CB8AC3E}">
        <p14:creationId xmlns:p14="http://schemas.microsoft.com/office/powerpoint/2010/main" val="3584110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0556F-7455-4F40-98DD-72E8E9F84162}"/>
              </a:ext>
            </a:extLst>
          </p:cNvPr>
          <p:cNvSpPr>
            <a:spLocks noGrp="1"/>
          </p:cNvSpPr>
          <p:nvPr>
            <p:ph type="title"/>
          </p:nvPr>
        </p:nvSpPr>
        <p:spPr>
          <a:xfrm>
            <a:off x="3467100" y="-142875"/>
            <a:ext cx="5257800" cy="1325563"/>
          </a:xfrm>
        </p:spPr>
        <p:txBody>
          <a:bodyPr/>
          <a:lstStyle/>
          <a:p>
            <a:r>
              <a:rPr lang="en-IN" b="1" dirty="0"/>
              <a:t>Pricing Of The Product</a:t>
            </a:r>
          </a:p>
        </p:txBody>
      </p:sp>
      <p:sp>
        <p:nvSpPr>
          <p:cNvPr id="5" name="Content Placeholder 4">
            <a:extLst>
              <a:ext uri="{FF2B5EF4-FFF2-40B4-BE49-F238E27FC236}">
                <a16:creationId xmlns:a16="http://schemas.microsoft.com/office/drawing/2014/main" id="{9977D2D5-BE85-4D37-8055-C92B8835B20E}"/>
              </a:ext>
            </a:extLst>
          </p:cNvPr>
          <p:cNvSpPr>
            <a:spLocks noGrp="1"/>
          </p:cNvSpPr>
          <p:nvPr>
            <p:ph idx="1"/>
          </p:nvPr>
        </p:nvSpPr>
        <p:spPr/>
        <p:txBody>
          <a:bodyPr/>
          <a:lstStyle/>
          <a:p>
            <a:r>
              <a:rPr lang="en-IN" dirty="0"/>
              <a:t>This app will be free of cost, as its for a noble cause.</a:t>
            </a:r>
          </a:p>
        </p:txBody>
      </p:sp>
    </p:spTree>
    <p:extLst>
      <p:ext uri="{BB962C8B-B14F-4D97-AF65-F5344CB8AC3E}">
        <p14:creationId xmlns:p14="http://schemas.microsoft.com/office/powerpoint/2010/main" val="923418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134FC-9215-4B45-B972-7967700496E9}"/>
              </a:ext>
            </a:extLst>
          </p:cNvPr>
          <p:cNvSpPr>
            <a:spLocks noGrp="1"/>
          </p:cNvSpPr>
          <p:nvPr>
            <p:ph type="title"/>
          </p:nvPr>
        </p:nvSpPr>
        <p:spPr/>
        <p:txBody>
          <a:bodyPr/>
          <a:lstStyle/>
          <a:p>
            <a:r>
              <a:rPr lang="en-IN" b="1" dirty="0"/>
              <a:t>Timelines of the proposed Solution</a:t>
            </a:r>
          </a:p>
        </p:txBody>
      </p:sp>
      <p:sp>
        <p:nvSpPr>
          <p:cNvPr id="3" name="Content Placeholder 2">
            <a:extLst>
              <a:ext uri="{FF2B5EF4-FFF2-40B4-BE49-F238E27FC236}">
                <a16:creationId xmlns:a16="http://schemas.microsoft.com/office/drawing/2014/main" id="{703D3382-D557-4B83-83B4-F56D933A196F}"/>
              </a:ext>
            </a:extLst>
          </p:cNvPr>
          <p:cNvSpPr>
            <a:spLocks noGrp="1"/>
          </p:cNvSpPr>
          <p:nvPr>
            <p:ph idx="1"/>
          </p:nvPr>
        </p:nvSpPr>
        <p:spPr>
          <a:xfrm>
            <a:off x="838200" y="1825625"/>
            <a:ext cx="10515600" cy="501015"/>
          </a:xfrm>
        </p:spPr>
        <p:txBody>
          <a:bodyPr>
            <a:noAutofit/>
          </a:bodyPr>
          <a:lstStyle/>
          <a:p>
            <a:r>
              <a:rPr lang="en-IN" sz="4000" b="1" dirty="0"/>
              <a:t>Timeline in terms of:</a:t>
            </a:r>
          </a:p>
        </p:txBody>
      </p:sp>
      <p:sp>
        <p:nvSpPr>
          <p:cNvPr id="4" name="TextBox 3">
            <a:extLst>
              <a:ext uri="{FF2B5EF4-FFF2-40B4-BE49-F238E27FC236}">
                <a16:creationId xmlns:a16="http://schemas.microsoft.com/office/drawing/2014/main" id="{6BB5990A-12EE-45D6-8D37-42DA8B27B4BA}"/>
              </a:ext>
            </a:extLst>
          </p:cNvPr>
          <p:cNvSpPr txBox="1"/>
          <p:nvPr/>
        </p:nvSpPr>
        <p:spPr>
          <a:xfrm>
            <a:off x="838200" y="2875280"/>
            <a:ext cx="10515600" cy="1384995"/>
          </a:xfrm>
          <a:prstGeom prst="rect">
            <a:avLst/>
          </a:prstGeom>
          <a:noFill/>
        </p:spPr>
        <p:txBody>
          <a:bodyPr wrap="square" rtlCol="0">
            <a:spAutoFit/>
          </a:bodyPr>
          <a:lstStyle/>
          <a:p>
            <a:pPr marL="285750" indent="-285750">
              <a:buFont typeface="Arial" panose="020B0604020202020204" pitchFamily="34" charset="0"/>
              <a:buChar char="•"/>
            </a:pPr>
            <a:r>
              <a:rPr lang="en-IN" sz="2800" b="1" dirty="0"/>
              <a:t>Idea to Proof of Concept(POC): 12 hours</a:t>
            </a:r>
          </a:p>
          <a:p>
            <a:pPr marL="285750" indent="-285750">
              <a:buFont typeface="Arial" panose="020B0604020202020204" pitchFamily="34" charset="0"/>
              <a:buChar char="•"/>
            </a:pPr>
            <a:r>
              <a:rPr lang="en-IN" sz="2800" b="1" dirty="0"/>
              <a:t>Proof of Concept to Product Development: 14 to 30 days</a:t>
            </a:r>
          </a:p>
          <a:p>
            <a:pPr marL="285750" indent="-285750">
              <a:buFont typeface="Arial" panose="020B0604020202020204" pitchFamily="34" charset="0"/>
              <a:buChar char="•"/>
            </a:pPr>
            <a:r>
              <a:rPr lang="en-IN" sz="2800" b="1" dirty="0"/>
              <a:t>Product Development to minimum viable Product: 12- 24 hours</a:t>
            </a:r>
          </a:p>
        </p:txBody>
      </p:sp>
    </p:spTree>
    <p:extLst>
      <p:ext uri="{BB962C8B-B14F-4D97-AF65-F5344CB8AC3E}">
        <p14:creationId xmlns:p14="http://schemas.microsoft.com/office/powerpoint/2010/main" val="3167484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A9654-5938-4660-928D-536AFA7DBE4B}"/>
              </a:ext>
            </a:extLst>
          </p:cNvPr>
          <p:cNvSpPr>
            <a:spLocks noGrp="1"/>
          </p:cNvSpPr>
          <p:nvPr>
            <p:ph type="title"/>
          </p:nvPr>
        </p:nvSpPr>
        <p:spPr/>
        <p:txBody>
          <a:bodyPr/>
          <a:lstStyle/>
          <a:p>
            <a:r>
              <a:rPr lang="en-IN" b="1" dirty="0"/>
              <a:t>Support Needed</a:t>
            </a:r>
          </a:p>
        </p:txBody>
      </p:sp>
      <p:sp>
        <p:nvSpPr>
          <p:cNvPr id="3" name="Content Placeholder 2">
            <a:extLst>
              <a:ext uri="{FF2B5EF4-FFF2-40B4-BE49-F238E27FC236}">
                <a16:creationId xmlns:a16="http://schemas.microsoft.com/office/drawing/2014/main" id="{04D33A39-9B49-484A-B91D-C8AC0D625A2B}"/>
              </a:ext>
            </a:extLst>
          </p:cNvPr>
          <p:cNvSpPr>
            <a:spLocks noGrp="1"/>
          </p:cNvSpPr>
          <p:nvPr>
            <p:ph idx="1"/>
          </p:nvPr>
        </p:nvSpPr>
        <p:spPr>
          <a:xfrm>
            <a:off x="838200" y="1825625"/>
            <a:ext cx="10515600" cy="531495"/>
          </a:xfrm>
        </p:spPr>
        <p:txBody>
          <a:bodyPr>
            <a:normAutofit/>
          </a:bodyPr>
          <a:lstStyle/>
          <a:p>
            <a:pPr>
              <a:buFont typeface="Calibri" panose="020F0502020204030204" pitchFamily="34" charset="0"/>
              <a:buChar char="•"/>
            </a:pPr>
            <a:r>
              <a:rPr lang="en-IN" sz="3200" b="1" dirty="0"/>
              <a:t>In terms of:</a:t>
            </a:r>
          </a:p>
          <a:p>
            <a:pPr marL="0" indent="0">
              <a:buNone/>
            </a:pPr>
            <a:endParaRPr lang="en-IN" sz="3200" b="1" dirty="0"/>
          </a:p>
        </p:txBody>
      </p:sp>
      <p:sp>
        <p:nvSpPr>
          <p:cNvPr id="4" name="TextBox 3">
            <a:extLst>
              <a:ext uri="{FF2B5EF4-FFF2-40B4-BE49-F238E27FC236}">
                <a16:creationId xmlns:a16="http://schemas.microsoft.com/office/drawing/2014/main" id="{264B9715-1EF6-4D17-B922-96B323267DCE}"/>
              </a:ext>
            </a:extLst>
          </p:cNvPr>
          <p:cNvSpPr txBox="1"/>
          <p:nvPr/>
        </p:nvSpPr>
        <p:spPr>
          <a:xfrm>
            <a:off x="985520" y="2773680"/>
            <a:ext cx="7599680" cy="3046988"/>
          </a:xfrm>
          <a:prstGeom prst="rect">
            <a:avLst/>
          </a:prstGeom>
          <a:noFill/>
        </p:spPr>
        <p:txBody>
          <a:bodyPr wrap="square" rtlCol="0">
            <a:spAutoFit/>
          </a:bodyPr>
          <a:lstStyle/>
          <a:p>
            <a:pPr marL="285750" indent="-285750">
              <a:buFont typeface="Arial" panose="020B0604020202020204" pitchFamily="34" charset="0"/>
              <a:buChar char="•"/>
            </a:pPr>
            <a:r>
              <a:rPr lang="en-IN" sz="2400" b="1" dirty="0"/>
              <a:t>Fund: Not Required as of now.</a:t>
            </a:r>
          </a:p>
          <a:p>
            <a:pPr marL="285750" indent="-285750">
              <a:buFont typeface="Arial" panose="020B0604020202020204" pitchFamily="34" charset="0"/>
              <a:buChar char="•"/>
            </a:pPr>
            <a:r>
              <a:rPr lang="en-IN" sz="2400" b="1" dirty="0"/>
              <a:t>Technology: Not Required.</a:t>
            </a:r>
          </a:p>
          <a:p>
            <a:pPr marL="285750" indent="-285750">
              <a:buFont typeface="Arial" panose="020B0604020202020204" pitchFamily="34" charset="0"/>
              <a:buChar char="•"/>
            </a:pPr>
            <a:r>
              <a:rPr lang="en-IN" sz="2400" b="1" dirty="0"/>
              <a:t>Mentor: Yes, as some technologies are new to me. </a:t>
            </a:r>
          </a:p>
          <a:p>
            <a:pPr marL="285750" indent="-285750">
              <a:buFont typeface="Arial" panose="020B0604020202020204" pitchFamily="34" charset="0"/>
              <a:buChar char="•"/>
            </a:pPr>
            <a:r>
              <a:rPr lang="en-IN" sz="2400" b="1" dirty="0"/>
              <a:t>Market Access: Yes, I need help while marketing of the product.</a:t>
            </a:r>
          </a:p>
          <a:p>
            <a:pPr marL="285750" indent="-285750">
              <a:buFont typeface="Arial" panose="020B0604020202020204" pitchFamily="34" charset="0"/>
              <a:buChar char="•"/>
            </a:pPr>
            <a:r>
              <a:rPr lang="en-IN" sz="2400" b="1" dirty="0"/>
              <a:t>Government Support: Yes, some of the data regarding </a:t>
            </a:r>
            <a:r>
              <a:rPr lang="en-IN" sz="2400" b="1" dirty="0" err="1"/>
              <a:t>covid</a:t>
            </a:r>
            <a:r>
              <a:rPr lang="en-IN" sz="2400" b="1" dirty="0"/>
              <a:t> should be allowed by the government websites like the </a:t>
            </a:r>
            <a:r>
              <a:rPr lang="en-IN" sz="2400" b="1" dirty="0" err="1"/>
              <a:t>covid</a:t>
            </a:r>
            <a:r>
              <a:rPr lang="en-IN" sz="2400" b="1" dirty="0"/>
              <a:t> stats.</a:t>
            </a:r>
          </a:p>
        </p:txBody>
      </p:sp>
    </p:spTree>
    <p:extLst>
      <p:ext uri="{BB962C8B-B14F-4D97-AF65-F5344CB8AC3E}">
        <p14:creationId xmlns:p14="http://schemas.microsoft.com/office/powerpoint/2010/main" val="27913350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3486</TotalTime>
  <Words>959</Words>
  <Application>Microsoft Office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Black</vt:lpstr>
      <vt:lpstr>Calibri</vt:lpstr>
      <vt:lpstr>Calibri Light</vt:lpstr>
      <vt:lpstr>Office Theme</vt:lpstr>
      <vt:lpstr>Proposal For Covid-19 Ideathon</vt:lpstr>
      <vt:lpstr>   Problem Statement</vt:lpstr>
      <vt:lpstr>          HERO APP</vt:lpstr>
      <vt:lpstr>PowerPoint Presentation</vt:lpstr>
      <vt:lpstr>PowerPoint Presentation</vt:lpstr>
      <vt:lpstr>PowerPoint Presentation</vt:lpstr>
      <vt:lpstr>Pricing Of The Product</vt:lpstr>
      <vt:lpstr>Timelines of the proposed Solution</vt:lpstr>
      <vt:lpstr>Support Needed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Proposal For Hack for Good Covid-19</dc:title>
  <dc:creator>Siluprava Rath</dc:creator>
  <cp:lastModifiedBy>Siluprava Rath</cp:lastModifiedBy>
  <cp:revision>37</cp:revision>
  <dcterms:created xsi:type="dcterms:W3CDTF">2020-05-06T16:24:39Z</dcterms:created>
  <dcterms:modified xsi:type="dcterms:W3CDTF">2020-05-17T07:01:52Z</dcterms:modified>
</cp:coreProperties>
</file>