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08" y="-4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CFFE-68A9-46A9-8AB4-CD424AB807C6}" type="datetimeFigureOut">
              <a:rPr lang="id-ID" smtClean="0"/>
              <a:t>12/05/2020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4EC1-5D22-40B2-A3CE-FF33AAA569B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CFFE-68A9-46A9-8AB4-CD424AB807C6}" type="datetimeFigureOut">
              <a:rPr lang="id-ID" smtClean="0"/>
              <a:t>12/05/2020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4EC1-5D22-40B2-A3CE-FF33AAA569B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CFFE-68A9-46A9-8AB4-CD424AB807C6}" type="datetimeFigureOut">
              <a:rPr lang="id-ID" smtClean="0"/>
              <a:t>12/05/2020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4EC1-5D22-40B2-A3CE-FF33AAA569B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CFFE-68A9-46A9-8AB4-CD424AB807C6}" type="datetimeFigureOut">
              <a:rPr lang="id-ID" smtClean="0"/>
              <a:t>12/05/2020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4EC1-5D22-40B2-A3CE-FF33AAA569B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CFFE-68A9-46A9-8AB4-CD424AB807C6}" type="datetimeFigureOut">
              <a:rPr lang="id-ID" smtClean="0"/>
              <a:t>12/05/2020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4EC1-5D22-40B2-A3CE-FF33AAA569B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CFFE-68A9-46A9-8AB4-CD424AB807C6}" type="datetimeFigureOut">
              <a:rPr lang="id-ID" smtClean="0"/>
              <a:t>12/05/2020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4EC1-5D22-40B2-A3CE-FF33AAA569B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CFFE-68A9-46A9-8AB4-CD424AB807C6}" type="datetimeFigureOut">
              <a:rPr lang="id-ID" smtClean="0"/>
              <a:t>12/05/2020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4EC1-5D22-40B2-A3CE-FF33AAA569B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CFFE-68A9-46A9-8AB4-CD424AB807C6}" type="datetimeFigureOut">
              <a:rPr lang="id-ID" smtClean="0"/>
              <a:t>12/05/2020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4EC1-5D22-40B2-A3CE-FF33AAA569B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CFFE-68A9-46A9-8AB4-CD424AB807C6}" type="datetimeFigureOut">
              <a:rPr lang="id-ID" smtClean="0"/>
              <a:t>12/05/2020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4EC1-5D22-40B2-A3CE-FF33AAA569B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CFFE-68A9-46A9-8AB4-CD424AB807C6}" type="datetimeFigureOut">
              <a:rPr lang="id-ID" smtClean="0"/>
              <a:t>12/05/2020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4EC1-5D22-40B2-A3CE-FF33AAA569B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CFFE-68A9-46A9-8AB4-CD424AB807C6}" type="datetimeFigureOut">
              <a:rPr lang="id-ID" smtClean="0"/>
              <a:t>12/05/2020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4EC1-5D22-40B2-A3CE-FF33AAA569B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BCFFE-68A9-46A9-8AB4-CD424AB807C6}" type="datetimeFigureOut">
              <a:rPr lang="id-ID" smtClean="0"/>
              <a:t>12/05/2020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14EC1-5D22-40B2-A3CE-FF33AAA569B5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BAB III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b="1" dirty="0">
                <a:latin typeface="Times New Roman" pitchFamily="18" charset="0"/>
              </a:rPr>
              <a:t>PROSEDUR </a:t>
            </a:r>
            <a:r>
              <a:rPr lang="en-US" b="1" dirty="0" smtClean="0">
                <a:latin typeface="Times New Roman" pitchFamily="18" charset="0"/>
              </a:rPr>
              <a:t>PENELITIAN</a:t>
            </a:r>
            <a:endParaRPr lang="id-ID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lvl="1" indent="-514350" algn="l" rtl="0">
              <a:spcBef>
                <a:spcPct val="0"/>
              </a:spcBef>
              <a:buFont typeface="+mj-lt"/>
              <a:buAutoNum type="alphaUcPeriod"/>
            </a:pPr>
            <a:r>
              <a:rPr lang="en-US" sz="3200" b="1" dirty="0" err="1" smtClean="0"/>
              <a:t>Pendekatan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Penelitian</a:t>
            </a:r>
            <a:endParaRPr lang="id-ID" sz="3200" dirty="0">
              <a:latin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kuantitatif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 smtClean="0"/>
              <a:t>cara</a:t>
            </a:r>
            <a:r>
              <a:rPr lang="id-ID" dirty="0" smtClean="0"/>
              <a:t> pengumpulan data dengan</a:t>
            </a:r>
            <a:r>
              <a:rPr lang="en-US" dirty="0" smtClean="0"/>
              <a:t> </a:t>
            </a:r>
            <a:r>
              <a:rPr lang="en-US" dirty="0" err="1"/>
              <a:t>angket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 smtClean="0"/>
              <a:t>kuesioner</a:t>
            </a:r>
            <a:r>
              <a:rPr lang="id-ID" dirty="0" smtClean="0"/>
              <a:t>,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datanya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/>
              <a:t>perpaduan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 smtClean="0"/>
              <a:t>statistik</a:t>
            </a:r>
            <a:r>
              <a:rPr lang="en-US" dirty="0" smtClean="0"/>
              <a:t>.</a:t>
            </a:r>
            <a:endParaRPr lang="id-ID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5715000" cy="609600"/>
          </a:xfrm>
        </p:spPr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id-ID" sz="3200" b="1" dirty="0" smtClean="0"/>
              <a:t>B. </a:t>
            </a:r>
            <a:r>
              <a:rPr lang="en-US" sz="3200" b="1" dirty="0" err="1" smtClean="0"/>
              <a:t>Variabel</a:t>
            </a:r>
            <a:r>
              <a:rPr lang="en-US" sz="3200" b="1" dirty="0" smtClean="0"/>
              <a:t> </a:t>
            </a:r>
            <a:r>
              <a:rPr lang="en-US" sz="3200" b="1" dirty="0" err="1"/>
              <a:t>Penelitia</a:t>
            </a:r>
            <a:r>
              <a:rPr lang="id-ID" sz="3200" b="1" dirty="0" smtClean="0"/>
              <a:t>n</a:t>
            </a:r>
            <a:endParaRPr lang="id-ID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943600"/>
          </a:xfrm>
        </p:spPr>
        <p:txBody>
          <a:bodyPr>
            <a:normAutofit fontScale="92500"/>
          </a:bodyPr>
          <a:lstStyle/>
          <a:p>
            <a:pPr marL="571500" indent="-457200">
              <a:buFont typeface="+mj-lt"/>
              <a:buAutoNum type="arabicPeriod"/>
            </a:pPr>
            <a:r>
              <a:rPr lang="en-US" sz="2800" dirty="0" err="1"/>
              <a:t>Variabel</a:t>
            </a:r>
            <a:r>
              <a:rPr lang="en-US" sz="2800" dirty="0"/>
              <a:t> </a:t>
            </a:r>
            <a:r>
              <a:rPr lang="en-US" sz="2800" dirty="0" err="1" smtClean="0"/>
              <a:t>Bebas</a:t>
            </a:r>
            <a:r>
              <a:rPr lang="id-ID" sz="2800" dirty="0" smtClean="0"/>
              <a:t> </a:t>
            </a:r>
          </a:p>
          <a:p>
            <a:pPr marL="571500" lvl="1" indent="11113">
              <a:buNone/>
            </a:pPr>
            <a:r>
              <a:rPr lang="en-US" sz="2400" dirty="0" err="1" smtClean="0"/>
              <a:t>Variabel</a:t>
            </a:r>
            <a:r>
              <a:rPr lang="en-US" sz="2400" dirty="0" smtClean="0"/>
              <a:t> </a:t>
            </a:r>
            <a:r>
              <a:rPr lang="en-US" sz="2400" dirty="0" err="1" smtClean="0"/>
              <a:t>bebas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penelitian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adalah </a:t>
            </a:r>
            <a:r>
              <a:rPr lang="en-US" sz="2400" dirty="0" err="1" smtClean="0"/>
              <a:t>pengelolaan</a:t>
            </a:r>
            <a:r>
              <a:rPr lang="en-US" sz="2400" dirty="0" smtClean="0"/>
              <a:t> </a:t>
            </a:r>
            <a:r>
              <a:rPr lang="id-ID" sz="2400" dirty="0" smtClean="0"/>
              <a:t>yang</a:t>
            </a:r>
          </a:p>
          <a:p>
            <a:pPr marL="571500" lvl="1" indent="11113">
              <a:buNone/>
            </a:pPr>
            <a:r>
              <a:rPr lang="id-ID" sz="2400" dirty="0" smtClean="0"/>
              <a:t>diukur melalui kegiatan</a:t>
            </a:r>
            <a:r>
              <a:rPr lang="en-US" sz="2400" dirty="0" smtClean="0"/>
              <a:t> </a:t>
            </a:r>
            <a:r>
              <a:rPr lang="en-US" sz="2400" dirty="0" err="1" smtClean="0"/>
              <a:t>pemberian</a:t>
            </a:r>
            <a:r>
              <a:rPr lang="en-US" sz="2400" dirty="0" smtClean="0"/>
              <a:t> </a:t>
            </a:r>
            <a:r>
              <a:rPr lang="en-US" sz="2400" dirty="0" err="1" smtClean="0"/>
              <a:t>layanan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id-ID" sz="2400" dirty="0" smtClean="0"/>
              <a:t> </a:t>
            </a:r>
            <a:r>
              <a:rPr lang="en-US" sz="2400" dirty="0" err="1" smtClean="0"/>
              <a:t>pengurus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mahasiswa</a:t>
            </a:r>
            <a:r>
              <a:rPr lang="en-US" sz="2400" dirty="0" smtClean="0"/>
              <a:t> </a:t>
            </a:r>
            <a:r>
              <a:rPr lang="en-US" sz="2400" dirty="0" err="1" smtClean="0"/>
              <a:t>prodi</a:t>
            </a:r>
            <a:r>
              <a:rPr lang="en-US" sz="2400" dirty="0" smtClean="0"/>
              <a:t> IIP</a:t>
            </a:r>
            <a:r>
              <a:rPr lang="id-ID" sz="2400" dirty="0" smtClean="0"/>
              <a:t>.</a:t>
            </a:r>
            <a:endParaRPr lang="id-ID" sz="2800" dirty="0" smtClean="0"/>
          </a:p>
          <a:p>
            <a:pPr marL="628650" indent="-514350">
              <a:buFont typeface="+mj-lt"/>
              <a:buAutoNum type="arabicPeriod" startAt="2"/>
            </a:pPr>
            <a:r>
              <a:rPr lang="en-US" sz="2800" dirty="0" err="1" smtClean="0"/>
              <a:t>Variabel</a:t>
            </a:r>
            <a:r>
              <a:rPr lang="en-US" sz="2800" dirty="0" smtClean="0"/>
              <a:t> </a:t>
            </a:r>
            <a:r>
              <a:rPr lang="en-US" sz="2800" dirty="0" err="1" smtClean="0"/>
              <a:t>Terikat</a:t>
            </a:r>
            <a:endParaRPr lang="id-ID" sz="2800" dirty="0" smtClean="0"/>
          </a:p>
          <a:p>
            <a:pPr marL="623888" lvl="0" indent="-11113" algn="just">
              <a:buNone/>
            </a:pPr>
            <a:r>
              <a:rPr lang="en-US" sz="2400" dirty="0" err="1">
                <a:solidFill>
                  <a:prstClr val="black"/>
                </a:solidFill>
              </a:rPr>
              <a:t>Variabel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terikat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dalam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penelitian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ini</a:t>
            </a:r>
            <a:r>
              <a:rPr lang="en-US" sz="2400" dirty="0">
                <a:solidFill>
                  <a:prstClr val="black"/>
                </a:solidFill>
              </a:rPr>
              <a:t> adalah </a:t>
            </a:r>
            <a:r>
              <a:rPr lang="en-US" sz="2400" dirty="0" err="1">
                <a:solidFill>
                  <a:prstClr val="black"/>
                </a:solidFill>
              </a:rPr>
              <a:t>respon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dan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tanggapan</a:t>
            </a:r>
            <a:r>
              <a:rPr lang="en-US" sz="2400" dirty="0">
                <a:solidFill>
                  <a:prstClr val="black"/>
                </a:solidFill>
              </a:rPr>
              <a:t> yang </a:t>
            </a:r>
            <a:r>
              <a:rPr lang="en-US" sz="2400" dirty="0" err="1">
                <a:solidFill>
                  <a:prstClr val="black"/>
                </a:solidFill>
              </a:rPr>
              <a:t>diberikan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oleh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pengunjung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Ruang</a:t>
            </a:r>
            <a:r>
              <a:rPr lang="en-US" sz="2400" dirty="0">
                <a:solidFill>
                  <a:prstClr val="black"/>
                </a:solidFill>
              </a:rPr>
              <a:t> Baca. </a:t>
            </a:r>
            <a:r>
              <a:rPr lang="en-US" sz="2400" dirty="0" err="1">
                <a:solidFill>
                  <a:prstClr val="black"/>
                </a:solidFill>
              </a:rPr>
              <a:t>Indikator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dari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variabel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ini</a:t>
            </a:r>
            <a:r>
              <a:rPr lang="en-US" sz="2400" dirty="0">
                <a:solidFill>
                  <a:prstClr val="black"/>
                </a:solidFill>
              </a:rPr>
              <a:t> adalah </a:t>
            </a:r>
            <a:r>
              <a:rPr lang="en-US" sz="2400" dirty="0" err="1">
                <a:solidFill>
                  <a:prstClr val="black"/>
                </a:solidFill>
              </a:rPr>
              <a:t>pengunjung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memberikan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respon</a:t>
            </a:r>
            <a:r>
              <a:rPr lang="en-US" sz="2400" dirty="0">
                <a:solidFill>
                  <a:prstClr val="black"/>
                </a:solidFill>
              </a:rPr>
              <a:t> yang </a:t>
            </a:r>
            <a:r>
              <a:rPr lang="en-US" sz="2400" dirty="0" err="1">
                <a:solidFill>
                  <a:prstClr val="black"/>
                </a:solidFill>
              </a:rPr>
              <a:t>positif</a:t>
            </a:r>
            <a:r>
              <a:rPr lang="en-US" sz="2400" dirty="0">
                <a:solidFill>
                  <a:prstClr val="black"/>
                </a:solidFill>
              </a:rPr>
              <a:t> yang </a:t>
            </a:r>
            <a:r>
              <a:rPr lang="en-US" sz="2400" dirty="0" err="1">
                <a:solidFill>
                  <a:prstClr val="black"/>
                </a:solidFill>
              </a:rPr>
              <a:t>menunjukkan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bahwa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pengunjung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merasa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puas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dan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senang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ketika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mengunjungi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Ruang</a:t>
            </a:r>
            <a:r>
              <a:rPr lang="en-US" sz="2400" dirty="0">
                <a:solidFill>
                  <a:prstClr val="black"/>
                </a:solidFill>
              </a:rPr>
              <a:t> Baca</a:t>
            </a:r>
            <a:r>
              <a:rPr lang="en-US" sz="2400" dirty="0" smtClean="0">
                <a:solidFill>
                  <a:prstClr val="black"/>
                </a:solidFill>
              </a:rPr>
              <a:t>.</a:t>
            </a:r>
            <a:endParaRPr lang="id-ID" sz="2800" dirty="0" smtClean="0"/>
          </a:p>
          <a:p>
            <a:pPr marL="628650" lvl="0" indent="-514350">
              <a:buFont typeface="+mj-lt"/>
              <a:buAutoNum type="arabicPeriod" startAt="3"/>
            </a:pPr>
            <a:r>
              <a:rPr lang="en-US" sz="2800" dirty="0" err="1" smtClean="0"/>
              <a:t>Variabel</a:t>
            </a:r>
            <a:r>
              <a:rPr lang="en-US" sz="2800" dirty="0" smtClean="0"/>
              <a:t> </a:t>
            </a:r>
            <a:r>
              <a:rPr lang="en-US" sz="2800" dirty="0" err="1" smtClean="0"/>
              <a:t>Kontrol</a:t>
            </a:r>
            <a:r>
              <a:rPr lang="en-US" sz="2800" dirty="0" smtClean="0"/>
              <a:t> </a:t>
            </a:r>
            <a:endParaRPr lang="id-ID" sz="2800" dirty="0" smtClean="0"/>
          </a:p>
          <a:p>
            <a:pPr marL="623888" lvl="1" indent="0" algn="just">
              <a:buNone/>
            </a:pPr>
            <a:r>
              <a:rPr lang="en-US" sz="2400" dirty="0" err="1"/>
              <a:t>Variabel</a:t>
            </a:r>
            <a:r>
              <a:rPr lang="en-US" sz="2400" dirty="0"/>
              <a:t> </a:t>
            </a:r>
            <a:r>
              <a:rPr lang="en-US" sz="2400" dirty="0" err="1"/>
              <a:t>kontrol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penelitian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adalah </a:t>
            </a:r>
            <a:r>
              <a:rPr lang="en-US" sz="2400" dirty="0" err="1"/>
              <a:t>kelengkapan</a:t>
            </a:r>
            <a:r>
              <a:rPr lang="en-US" sz="2400" dirty="0"/>
              <a:t> </a:t>
            </a:r>
            <a:r>
              <a:rPr lang="en-US" sz="2400" dirty="0" err="1"/>
              <a:t>fasilitas</a:t>
            </a:r>
            <a:r>
              <a:rPr lang="en-US" sz="2400" dirty="0"/>
              <a:t> yang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di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Ruang</a:t>
            </a:r>
            <a:r>
              <a:rPr lang="en-US" sz="2400" dirty="0"/>
              <a:t> Baca. </a:t>
            </a:r>
            <a:r>
              <a:rPr lang="en-US" sz="2400" dirty="0" err="1"/>
              <a:t>Indikator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in adalah </a:t>
            </a:r>
            <a:r>
              <a:rPr lang="en-US" sz="2400" dirty="0" err="1"/>
              <a:t>pengunjung</a:t>
            </a:r>
            <a:r>
              <a:rPr lang="en-US" sz="2400" dirty="0"/>
              <a:t> </a:t>
            </a:r>
            <a:r>
              <a:rPr lang="en-US" sz="2400" dirty="0" err="1"/>
              <a:t>ruang</a:t>
            </a:r>
            <a:r>
              <a:rPr lang="en-US" sz="2400" dirty="0"/>
              <a:t> </a:t>
            </a:r>
            <a:r>
              <a:rPr lang="en-US" sz="2400" dirty="0" err="1"/>
              <a:t>baca</a:t>
            </a:r>
            <a:r>
              <a:rPr lang="en-US" sz="2400" dirty="0"/>
              <a:t> </a:t>
            </a:r>
            <a:r>
              <a:rPr lang="en-US" sz="2400" dirty="0" err="1"/>
              <a:t>mendapatkan</a:t>
            </a:r>
            <a:r>
              <a:rPr lang="en-US" sz="2400" dirty="0"/>
              <a:t> </a:t>
            </a:r>
            <a:r>
              <a:rPr lang="en-US" sz="2400" dirty="0" err="1"/>
              <a:t>fasilitas</a:t>
            </a:r>
            <a:r>
              <a:rPr lang="en-US" sz="2400" dirty="0"/>
              <a:t> yang </a:t>
            </a:r>
            <a:r>
              <a:rPr lang="en-US" sz="2400" dirty="0" err="1"/>
              <a:t>sesuai</a:t>
            </a:r>
            <a:r>
              <a:rPr lang="en-US" sz="2400" dirty="0"/>
              <a:t> yang </a:t>
            </a:r>
            <a:r>
              <a:rPr lang="en-US" sz="2400" dirty="0" err="1"/>
              <a:t>dibutuhkan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pengunjung</a:t>
            </a:r>
            <a:r>
              <a:rPr lang="en-US" sz="2400" dirty="0"/>
              <a:t> </a:t>
            </a:r>
            <a:r>
              <a:rPr lang="en-US" sz="2400" dirty="0" err="1"/>
              <a:t>Ruang</a:t>
            </a:r>
            <a:r>
              <a:rPr lang="en-US" sz="2400" dirty="0"/>
              <a:t> </a:t>
            </a:r>
            <a:r>
              <a:rPr lang="en-US" sz="2400" dirty="0" err="1"/>
              <a:t>baca</a:t>
            </a:r>
            <a:r>
              <a:rPr lang="en-US" sz="2400" dirty="0" smtClean="0"/>
              <a:t>.</a:t>
            </a:r>
            <a:endParaRPr lang="id-ID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id-ID" sz="3200" b="1" dirty="0" smtClean="0"/>
              <a:t>C. </a:t>
            </a:r>
            <a:r>
              <a:rPr lang="en-US" sz="3200" b="1" dirty="0" err="1" smtClean="0"/>
              <a:t>Populasi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Sampel</a:t>
            </a:r>
            <a:endParaRPr lang="id-ID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peneliti</a:t>
            </a:r>
            <a:r>
              <a:rPr lang="en-US" dirty="0"/>
              <a:t> </a:t>
            </a:r>
            <a:r>
              <a:rPr lang="en-US" dirty="0" err="1"/>
              <a:t>menetapkan</a:t>
            </a:r>
            <a:r>
              <a:rPr lang="en-US" dirty="0"/>
              <a:t> </a:t>
            </a:r>
            <a:r>
              <a:rPr lang="en-US" dirty="0" err="1"/>
              <a:t>populasi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diteliti</a:t>
            </a:r>
            <a:r>
              <a:rPr lang="en-US" dirty="0"/>
              <a:t> yang </a:t>
            </a:r>
            <a:r>
              <a:rPr lang="en-US" dirty="0" err="1"/>
              <a:t>dianggap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merepresentasikan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kajian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.</a:t>
            </a:r>
            <a:endParaRPr lang="id-ID" sz="2800" dirty="0"/>
          </a:p>
          <a:p>
            <a:pPr lvl="1"/>
            <a:r>
              <a:rPr lang="en-US" dirty="0" err="1"/>
              <a:t>Populasi</a:t>
            </a:r>
            <a:r>
              <a:rPr lang="en-US" dirty="0"/>
              <a:t> :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Fisip</a:t>
            </a:r>
            <a:endParaRPr lang="id-ID" sz="2400" dirty="0"/>
          </a:p>
          <a:p>
            <a:pPr lvl="1"/>
            <a:r>
              <a:rPr lang="en-US" dirty="0" err="1"/>
              <a:t>Sampel</a:t>
            </a:r>
            <a:r>
              <a:rPr lang="en-US" dirty="0"/>
              <a:t> :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Fisip</a:t>
            </a:r>
            <a:r>
              <a:rPr lang="en-US" dirty="0"/>
              <a:t> yang </a:t>
            </a:r>
            <a:r>
              <a:rPr lang="en-US" dirty="0" err="1"/>
              <a:t>mengunjungi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baca</a:t>
            </a:r>
            <a:endParaRPr lang="id-ID" sz="2400" dirty="0"/>
          </a:p>
          <a:p>
            <a:endParaRPr lang="id-ID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id-ID" sz="3200" b="1" dirty="0" smtClean="0"/>
              <a:t>D. </a:t>
            </a:r>
            <a:r>
              <a:rPr lang="en-US" sz="3200" b="1" dirty="0" err="1"/>
              <a:t>Tempat</a:t>
            </a:r>
            <a:r>
              <a:rPr lang="en-US" sz="3200" b="1" dirty="0"/>
              <a:t> </a:t>
            </a:r>
            <a:r>
              <a:rPr lang="en-US" sz="3200" b="1" dirty="0" err="1"/>
              <a:t>dan</a:t>
            </a:r>
            <a:r>
              <a:rPr lang="en-US" sz="3200" b="1" dirty="0"/>
              <a:t> </a:t>
            </a:r>
            <a:r>
              <a:rPr lang="en-US" sz="3200" b="1" dirty="0" err="1"/>
              <a:t>Waktu</a:t>
            </a:r>
            <a:r>
              <a:rPr lang="en-US" sz="3200" b="1" dirty="0"/>
              <a:t> </a:t>
            </a:r>
            <a:r>
              <a:rPr lang="en-US" sz="3200" b="1" dirty="0" err="1" smtClean="0"/>
              <a:t>Penelitian</a:t>
            </a:r>
            <a:endParaRPr lang="id-ID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yang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peneliti</a:t>
            </a:r>
            <a:r>
              <a:rPr lang="en-US" dirty="0"/>
              <a:t> adalah </a:t>
            </a:r>
            <a:r>
              <a:rPr lang="en-US" dirty="0" err="1"/>
              <a:t>Ruang</a:t>
            </a:r>
            <a:r>
              <a:rPr lang="en-US" dirty="0"/>
              <a:t> Baca </a:t>
            </a:r>
            <a:r>
              <a:rPr lang="en-US" dirty="0" err="1"/>
              <a:t>Fisip</a:t>
            </a:r>
            <a:r>
              <a:rPr lang="en-US" dirty="0"/>
              <a:t>.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kurun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semester,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:</a:t>
            </a:r>
            <a:endParaRPr lang="id-ID" dirty="0"/>
          </a:p>
          <a:p>
            <a:pPr marL="914400" lvl="1" indent="-514350">
              <a:buFont typeface="+mj-lt"/>
              <a:buAutoNum type="arabicPeriod"/>
            </a:pPr>
            <a:r>
              <a:rPr lang="en-US" u="sng" dirty="0" err="1"/>
              <a:t>Tahap</a:t>
            </a:r>
            <a:r>
              <a:rPr lang="en-US" u="sng" dirty="0"/>
              <a:t> </a:t>
            </a:r>
            <a:r>
              <a:rPr lang="en-US" u="sng" dirty="0" err="1"/>
              <a:t>Perencanaan</a:t>
            </a:r>
            <a:r>
              <a:rPr lang="en-US" dirty="0"/>
              <a:t>,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perencanaan</a:t>
            </a:r>
            <a:r>
              <a:rPr lang="en-US" dirty="0"/>
              <a:t> </a:t>
            </a:r>
            <a:r>
              <a:rPr lang="en-US" dirty="0" err="1"/>
              <a:t>penelitian,dengan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proses</a:t>
            </a:r>
            <a:r>
              <a:rPr lang="en-US" dirty="0"/>
              <a:t> </a:t>
            </a:r>
            <a:r>
              <a:rPr lang="en-US" dirty="0" err="1"/>
              <a:t>penyusunan</a:t>
            </a:r>
            <a:r>
              <a:rPr lang="en-US" dirty="0"/>
              <a:t> proposal </a:t>
            </a:r>
            <a:r>
              <a:rPr lang="en-US" dirty="0" err="1"/>
              <a:t>penelitian.Tahap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pertengahan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Februari</a:t>
            </a:r>
            <a:r>
              <a:rPr lang="en-US" dirty="0"/>
              <a:t> 2020.</a:t>
            </a:r>
            <a:endParaRPr lang="id-ID" dirty="0"/>
          </a:p>
          <a:p>
            <a:pPr marL="914400" lvl="1" indent="-514350">
              <a:buFont typeface="+mj-lt"/>
              <a:buAutoNum type="arabicPeriod"/>
            </a:pPr>
            <a:r>
              <a:rPr lang="en-US" u="sng" dirty="0" err="1"/>
              <a:t>Tahap</a:t>
            </a:r>
            <a:r>
              <a:rPr lang="en-US" u="sng" dirty="0"/>
              <a:t> </a:t>
            </a:r>
            <a:r>
              <a:rPr lang="en-US" u="sng" dirty="0" err="1"/>
              <a:t>Pelaksanaan</a:t>
            </a:r>
            <a:r>
              <a:rPr lang="en-US" u="sng" dirty="0"/>
              <a:t>,</a:t>
            </a:r>
            <a:r>
              <a:rPr lang="en-US" dirty="0"/>
              <a:t> </a:t>
            </a:r>
            <a:r>
              <a:rPr lang="en-US" dirty="0" err="1"/>
              <a:t>pelaksanaan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Maret</a:t>
            </a:r>
            <a:r>
              <a:rPr lang="en-US" dirty="0"/>
              <a:t>-Mei 2020.</a:t>
            </a:r>
            <a:endParaRPr lang="id-ID" dirty="0"/>
          </a:p>
          <a:p>
            <a:pPr marL="914400" lvl="1" indent="-514350">
              <a:buFont typeface="+mj-lt"/>
              <a:buAutoNum type="arabicPeriod"/>
            </a:pPr>
            <a:r>
              <a:rPr lang="en-US" u="sng" dirty="0" err="1"/>
              <a:t>Tahap</a:t>
            </a:r>
            <a:r>
              <a:rPr lang="en-US" u="sng" dirty="0"/>
              <a:t> </a:t>
            </a:r>
            <a:r>
              <a:rPr lang="en-US" u="sng" dirty="0" err="1"/>
              <a:t>Penyelesaian</a:t>
            </a:r>
            <a:r>
              <a:rPr lang="en-US" u="sng" dirty="0"/>
              <a:t>,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penyusunan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Juni</a:t>
            </a:r>
            <a:r>
              <a:rPr lang="en-US" dirty="0"/>
              <a:t> 2020.</a:t>
            </a:r>
            <a:endParaRPr lang="id-ID" dirty="0"/>
          </a:p>
          <a:p>
            <a:endParaRPr lang="id-ID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id-ID" sz="3200" b="1" dirty="0"/>
              <a:t>E</a:t>
            </a:r>
            <a:r>
              <a:rPr lang="id-ID" sz="3200" b="1" dirty="0" smtClean="0"/>
              <a:t>. </a:t>
            </a:r>
            <a:r>
              <a:rPr lang="en-US" sz="3200" b="1" dirty="0" err="1"/>
              <a:t>Metode</a:t>
            </a:r>
            <a:r>
              <a:rPr lang="en-US" sz="3200" b="1" dirty="0"/>
              <a:t> </a:t>
            </a:r>
            <a:r>
              <a:rPr lang="en-US" sz="3200" b="1" dirty="0" err="1"/>
              <a:t>Pengumpulan</a:t>
            </a:r>
            <a:r>
              <a:rPr lang="en-US" sz="3200" b="1" dirty="0"/>
              <a:t> </a:t>
            </a:r>
            <a:r>
              <a:rPr lang="en-US" sz="3200" b="1" dirty="0" smtClean="0"/>
              <a:t>Data</a:t>
            </a:r>
            <a:endParaRPr lang="id-ID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Peneliti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pengumpulan</a:t>
            </a:r>
            <a:r>
              <a:rPr lang="en-US" dirty="0"/>
              <a:t> data </a:t>
            </a:r>
            <a:r>
              <a:rPr lang="en-US" dirty="0" err="1"/>
              <a:t>kuantitatif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yang </a:t>
            </a:r>
            <a:r>
              <a:rPr lang="en-US" dirty="0" err="1"/>
              <a:t>mana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id-ID" dirty="0"/>
              <a:t> pengumpulan</a:t>
            </a:r>
            <a:r>
              <a:rPr lang="en-US" dirty="0" err="1"/>
              <a:t>nya</a:t>
            </a:r>
            <a:r>
              <a:rPr lang="en-US" dirty="0"/>
              <a:t> adalah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angket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kuesioner</a:t>
            </a:r>
            <a:r>
              <a:rPr lang="en-US" dirty="0"/>
              <a:t>. </a:t>
            </a:r>
            <a:r>
              <a:rPr lang="en-US" dirty="0" err="1"/>
              <a:t>Angket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kuesioner</a:t>
            </a:r>
            <a:r>
              <a:rPr lang="en-US" dirty="0"/>
              <a:t> adalah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pengumpulan</a:t>
            </a:r>
            <a:r>
              <a:rPr lang="en-US" dirty="0"/>
              <a:t> data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peneliti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kuantitatif</a:t>
            </a:r>
            <a:r>
              <a:rPr lang="en-US" dirty="0"/>
              <a:t>. </a:t>
            </a:r>
            <a:r>
              <a:rPr lang="en-US" dirty="0" err="1"/>
              <a:t>Peneliti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agar </a:t>
            </a:r>
            <a:r>
              <a:rPr lang="en-US" dirty="0" err="1"/>
              <a:t>memperoleh</a:t>
            </a:r>
            <a:r>
              <a:rPr lang="en-US" dirty="0"/>
              <a:t> data </a:t>
            </a:r>
            <a:r>
              <a:rPr lang="en-US" dirty="0" err="1"/>
              <a:t>kuantitatif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yang </a:t>
            </a:r>
            <a:r>
              <a:rPr lang="en-US" dirty="0" err="1"/>
              <a:t>nantinya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diberi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dikelola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disimpulkan</a:t>
            </a:r>
            <a:r>
              <a:rPr lang="en-US" dirty="0"/>
              <a:t> agar </a:t>
            </a:r>
            <a:r>
              <a:rPr lang="en-US" dirty="0" err="1"/>
              <a:t>tercipta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mengajukan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 smtClean="0"/>
              <a:t>pertanyaan</a:t>
            </a:r>
            <a:r>
              <a:rPr lang="id-ID" dirty="0" smtClean="0"/>
              <a:t>. Kemudian dari setiap pertanyaan yang diajukan terdapat poin yang nantinya akan digunakan untuk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penarikan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kesimpulan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.</a:t>
            </a:r>
            <a:endParaRPr lang="id-ID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id-ID" sz="3200" b="1" dirty="0" smtClean="0"/>
              <a:t>F. </a:t>
            </a:r>
            <a:r>
              <a:rPr lang="en-US" sz="3200" b="1" dirty="0" err="1"/>
              <a:t>Instrumen</a:t>
            </a:r>
            <a:r>
              <a:rPr lang="en-US" sz="3200" b="1" dirty="0"/>
              <a:t> </a:t>
            </a:r>
            <a:r>
              <a:rPr lang="en-US" sz="3200" b="1" dirty="0" err="1" smtClean="0"/>
              <a:t>Penelitian</a:t>
            </a:r>
            <a:endParaRPr lang="id-ID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d-ID" dirty="0" smtClean="0"/>
              <a:t>Penelitian </a:t>
            </a:r>
            <a:r>
              <a:rPr lang="en-US" dirty="0" smtClean="0"/>
              <a:t>“</a:t>
            </a:r>
            <a:r>
              <a:rPr lang="en-US" dirty="0" err="1" smtClean="0"/>
              <a:t>Korelasi</a:t>
            </a:r>
            <a:r>
              <a:rPr lang="en-US" dirty="0" smtClean="0"/>
              <a:t> </a:t>
            </a:r>
            <a:r>
              <a:rPr lang="en-US" dirty="0" err="1"/>
              <a:t>kepuasan</a:t>
            </a:r>
            <a:r>
              <a:rPr lang="en-US" dirty="0"/>
              <a:t> </a:t>
            </a:r>
            <a:r>
              <a:rPr lang="en-US" dirty="0" err="1"/>
              <a:t>pengunjung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Baca FISIP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IIP</a:t>
            </a:r>
            <a:r>
              <a:rPr lang="en-US" dirty="0" smtClean="0"/>
              <a:t>”</a:t>
            </a:r>
            <a:r>
              <a:rPr lang="id-ID" dirty="0" smtClean="0"/>
              <a:t> dirumuskan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instrumen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:</a:t>
            </a:r>
            <a:endParaRPr lang="id-ID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Instrumen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mengukur</a:t>
            </a:r>
            <a:r>
              <a:rPr lang="en-US" dirty="0"/>
              <a:t> </a:t>
            </a:r>
            <a:r>
              <a:rPr lang="en-US" dirty="0" err="1"/>
              <a:t>kepuasan</a:t>
            </a:r>
            <a:r>
              <a:rPr lang="en-US" dirty="0"/>
              <a:t> </a:t>
            </a:r>
            <a:r>
              <a:rPr lang="en-US" dirty="0" err="1"/>
              <a:t>pengunjung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Baca FISIP.</a:t>
            </a:r>
            <a:endParaRPr lang="id-ID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Instrumen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mengukur</a:t>
            </a:r>
            <a:r>
              <a:rPr lang="en-US" dirty="0"/>
              <a:t> </a:t>
            </a:r>
            <a:r>
              <a:rPr lang="en-US" dirty="0" err="1"/>
              <a:t>keaktifan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baca</a:t>
            </a:r>
            <a:r>
              <a:rPr lang="en-US" dirty="0"/>
              <a:t> </a:t>
            </a:r>
            <a:r>
              <a:rPr lang="en-US" dirty="0" err="1"/>
              <a:t>fisip</a:t>
            </a:r>
            <a:endParaRPr lang="id-ID" dirty="0"/>
          </a:p>
          <a:p>
            <a:pPr indent="11113">
              <a:buNone/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peneliti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instrumen</a:t>
            </a:r>
            <a:r>
              <a:rPr lang="en-US" dirty="0"/>
              <a:t> non </a:t>
            </a:r>
            <a:r>
              <a:rPr lang="en-US" dirty="0" err="1"/>
              <a:t>tes</a:t>
            </a:r>
            <a:r>
              <a:rPr lang="en-US" dirty="0"/>
              <a:t>, yang </a:t>
            </a:r>
            <a:r>
              <a:rPr lang="en-US" dirty="0" err="1"/>
              <a:t>mana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kuesioner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mempertibangkan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instrumen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peneliti</a:t>
            </a:r>
            <a:r>
              <a:rPr lang="en-US" dirty="0"/>
              <a:t> </a:t>
            </a:r>
            <a:r>
              <a:rPr lang="en-US" dirty="0" err="1"/>
              <a:t>dapatkan</a:t>
            </a:r>
            <a:r>
              <a:rPr lang="en-US" dirty="0" smtClean="0"/>
              <a:t>.</a:t>
            </a:r>
            <a:endParaRPr lang="id-ID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id-ID" sz="3200" b="1" dirty="0" smtClean="0"/>
              <a:t>G. </a:t>
            </a:r>
            <a:r>
              <a:rPr lang="en-US" sz="3200" b="1" dirty="0" err="1" smtClean="0"/>
              <a:t>Prosedur</a:t>
            </a:r>
            <a:r>
              <a:rPr lang="en-US" sz="3200" b="1" dirty="0" smtClean="0"/>
              <a:t> </a:t>
            </a:r>
            <a:r>
              <a:rPr lang="en-US" sz="3200" b="1" dirty="0" err="1"/>
              <a:t>Penelitian</a:t>
            </a:r>
            <a:endParaRPr lang="id-ID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76800"/>
          </a:xfrm>
        </p:spPr>
        <p:txBody>
          <a:bodyPr numCol="1">
            <a:normAutofit fontScale="700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tema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.</a:t>
            </a:r>
            <a:endParaRPr lang="id-ID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Identifikasi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diteliti</a:t>
            </a:r>
            <a:r>
              <a:rPr lang="en-US" dirty="0"/>
              <a:t>.</a:t>
            </a:r>
            <a:endParaRPr lang="id-ID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(</a:t>
            </a:r>
            <a:r>
              <a:rPr lang="en-US" dirty="0" err="1"/>
              <a:t>kuantitatif</a:t>
            </a:r>
            <a:r>
              <a:rPr lang="en-US" dirty="0"/>
              <a:t>).</a:t>
            </a:r>
            <a:endParaRPr lang="id-ID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judul</a:t>
            </a:r>
            <a:r>
              <a:rPr lang="en-US" dirty="0"/>
              <a:t>.</a:t>
            </a:r>
            <a:endParaRPr lang="id-ID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.</a:t>
            </a:r>
            <a:endParaRPr lang="id-ID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Perumusan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.</a:t>
            </a:r>
            <a:endParaRPr lang="id-ID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.</a:t>
            </a:r>
            <a:endParaRPr lang="id-ID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manfaat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.</a:t>
            </a:r>
            <a:endParaRPr lang="id-ID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Merumuskan</a:t>
            </a:r>
            <a:r>
              <a:rPr lang="en-US" dirty="0"/>
              <a:t> </a:t>
            </a:r>
            <a:r>
              <a:rPr lang="en-US" dirty="0" err="1"/>
              <a:t>kajian</a:t>
            </a:r>
            <a:r>
              <a:rPr lang="en-US" dirty="0"/>
              <a:t> </a:t>
            </a:r>
            <a:r>
              <a:rPr lang="en-US" dirty="0" err="1"/>
              <a:t>teori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.</a:t>
            </a:r>
            <a:endParaRPr lang="id-ID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tinjauan</a:t>
            </a:r>
            <a:r>
              <a:rPr lang="en-US" dirty="0"/>
              <a:t> </a:t>
            </a:r>
            <a:r>
              <a:rPr lang="en-US" dirty="0" err="1"/>
              <a:t>pustaka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terdahulu</a:t>
            </a:r>
            <a:r>
              <a:rPr lang="en-US" dirty="0" smtClean="0"/>
              <a:t>.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76800"/>
          </a:xfrm>
        </p:spPr>
        <p:txBody>
          <a:bodyPr>
            <a:normAutofit fontScale="70000" lnSpcReduction="20000"/>
          </a:bodyPr>
          <a:lstStyle/>
          <a:p>
            <a:pPr marL="514350" lvl="0" indent="-514350">
              <a:buFont typeface="+mj-lt"/>
              <a:buAutoNum type="arabicPeriod" startAt="11"/>
            </a:pP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kerangka</a:t>
            </a:r>
            <a:r>
              <a:rPr lang="en-US" dirty="0" smtClean="0"/>
              <a:t> </a:t>
            </a:r>
            <a:r>
              <a:rPr lang="en-US" dirty="0" err="1" smtClean="0"/>
              <a:t>konseptual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hipotesis</a:t>
            </a:r>
            <a:r>
              <a:rPr lang="en-US" dirty="0" smtClean="0"/>
              <a:t>.</a:t>
            </a:r>
            <a:endParaRPr lang="id-ID" dirty="0" smtClean="0"/>
          </a:p>
          <a:p>
            <a:pPr marL="514350" lvl="0" indent="-514350">
              <a:buFont typeface="+mj-lt"/>
              <a:buAutoNum type="arabicPeriod" startAt="11"/>
            </a:pP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.</a:t>
            </a:r>
            <a:endParaRPr lang="id-ID" dirty="0" smtClean="0"/>
          </a:p>
          <a:p>
            <a:pPr marL="514350" lvl="0" indent="-514350">
              <a:buFont typeface="+mj-lt"/>
              <a:buAutoNum type="arabicPeriod" startAt="11"/>
            </a:pP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populasi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sampel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.</a:t>
            </a:r>
            <a:endParaRPr lang="id-ID" dirty="0" smtClean="0"/>
          </a:p>
          <a:p>
            <a:pPr marL="514350" lvl="0" indent="-514350">
              <a:buFont typeface="+mj-lt"/>
              <a:buAutoNum type="arabicPeriod" startAt="11"/>
            </a:pPr>
            <a:r>
              <a:rPr lang="en-US" dirty="0" err="1" smtClean="0"/>
              <a:t>Penetapan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.</a:t>
            </a:r>
            <a:endParaRPr lang="id-ID" dirty="0" smtClean="0"/>
          </a:p>
          <a:p>
            <a:pPr marL="514350" lvl="0" indent="-514350">
              <a:buFont typeface="+mj-lt"/>
              <a:buAutoNum type="arabicPeriod" startAt="11"/>
            </a:pP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.</a:t>
            </a:r>
            <a:endParaRPr lang="id-ID" dirty="0" smtClean="0"/>
          </a:p>
          <a:p>
            <a:pPr marL="514350" lvl="0" indent="-514350">
              <a:buFont typeface="+mj-lt"/>
              <a:buAutoNum type="arabicPeriod" startAt="11"/>
            </a:pPr>
            <a:r>
              <a:rPr lang="en-US" dirty="0" err="1" smtClean="0"/>
              <a:t>Menetapkan</a:t>
            </a:r>
            <a:r>
              <a:rPr lang="en-US" dirty="0" smtClean="0"/>
              <a:t> </a:t>
            </a:r>
            <a:r>
              <a:rPr lang="en-US" dirty="0" err="1" smtClean="0"/>
              <a:t>instrumen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variabelnya</a:t>
            </a:r>
            <a:r>
              <a:rPr lang="en-US" dirty="0" smtClean="0"/>
              <a:t>.</a:t>
            </a:r>
            <a:endParaRPr lang="id-ID" dirty="0" smtClean="0"/>
          </a:p>
          <a:p>
            <a:pPr marL="514350" lvl="0" indent="-514350">
              <a:buFont typeface="+mj-lt"/>
              <a:buAutoNum type="arabicPeriod" startAt="11"/>
            </a:pPr>
            <a:r>
              <a:rPr lang="en-US" dirty="0" err="1" smtClean="0"/>
              <a:t>Mulai</a:t>
            </a:r>
            <a:r>
              <a:rPr lang="en-US" dirty="0" smtClean="0"/>
              <a:t> </a:t>
            </a:r>
            <a:r>
              <a:rPr lang="en-US" dirty="0" err="1" smtClean="0"/>
              <a:t>menguji</a:t>
            </a:r>
            <a:r>
              <a:rPr lang="en-US" dirty="0" smtClean="0"/>
              <a:t> </a:t>
            </a:r>
            <a:r>
              <a:rPr lang="en-US" dirty="0" err="1" smtClean="0"/>
              <a:t>coba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.</a:t>
            </a:r>
            <a:endParaRPr lang="id-ID" dirty="0" smtClean="0"/>
          </a:p>
          <a:p>
            <a:pPr marL="514350" lvl="0" indent="-514350">
              <a:buFont typeface="+mj-lt"/>
              <a:buAutoNum type="arabicPeriod" startAt="11"/>
            </a:pPr>
            <a:r>
              <a:rPr lang="en-US" dirty="0" err="1" smtClean="0"/>
              <a:t>Menganalisis</a:t>
            </a:r>
            <a:r>
              <a:rPr lang="en-US" dirty="0" smtClean="0"/>
              <a:t> data </a:t>
            </a:r>
            <a:r>
              <a:rPr lang="en-US" dirty="0" err="1" smtClean="0"/>
              <a:t>penelitian</a:t>
            </a:r>
            <a:r>
              <a:rPr lang="en-US" dirty="0" smtClean="0"/>
              <a:t> yang </a:t>
            </a:r>
            <a:r>
              <a:rPr lang="en-US" dirty="0" err="1" smtClean="0"/>
              <a:t>diperoleh</a:t>
            </a:r>
            <a:r>
              <a:rPr lang="en-US" dirty="0" smtClean="0"/>
              <a:t>.</a:t>
            </a:r>
            <a:endParaRPr lang="id-ID" dirty="0" smtClean="0"/>
          </a:p>
          <a:p>
            <a:pPr>
              <a:buNone/>
            </a:pPr>
            <a:endParaRPr lang="id-ID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537</Words>
  <Application>Microsoft Office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BAB III</vt:lpstr>
      <vt:lpstr>Pendekatan Penelitian</vt:lpstr>
      <vt:lpstr>B. Variabel Penelitian</vt:lpstr>
      <vt:lpstr>C. Populasi dan Sampel</vt:lpstr>
      <vt:lpstr>D. Tempat dan Waktu Penelitian</vt:lpstr>
      <vt:lpstr>E. Metode Pengumpulan Data</vt:lpstr>
      <vt:lpstr>F. Instrumen Penelitian</vt:lpstr>
      <vt:lpstr>G. Prosedur Penelitian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 III</dc:title>
  <dc:creator>Owner</dc:creator>
  <cp:lastModifiedBy>Owner</cp:lastModifiedBy>
  <cp:revision>1</cp:revision>
  <dcterms:created xsi:type="dcterms:W3CDTF">2020-05-12T06:05:01Z</dcterms:created>
  <dcterms:modified xsi:type="dcterms:W3CDTF">2020-05-12T07:26:44Z</dcterms:modified>
</cp:coreProperties>
</file>