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45" r:id="rId3"/>
    <p:sldId id="257" r:id="rId4"/>
    <p:sldId id="259" r:id="rId5"/>
    <p:sldId id="260" r:id="rId6"/>
    <p:sldId id="261" r:id="rId7"/>
    <p:sldId id="262" r:id="rId8"/>
    <p:sldId id="263" r:id="rId9"/>
    <p:sldId id="264" r:id="rId10"/>
    <p:sldId id="265" r:id="rId11"/>
    <p:sldId id="266" r:id="rId12"/>
    <p:sldId id="267" r:id="rId13"/>
    <p:sldId id="268" r:id="rId14"/>
    <p:sldId id="269" r:id="rId15"/>
    <p:sldId id="272" r:id="rId16"/>
    <p:sldId id="274" r:id="rId17"/>
    <p:sldId id="276" r:id="rId18"/>
    <p:sldId id="278" r:id="rId19"/>
    <p:sldId id="279" r:id="rId20"/>
    <p:sldId id="281" r:id="rId21"/>
    <p:sldId id="283" r:id="rId22"/>
    <p:sldId id="284" r:id="rId23"/>
    <p:sldId id="285" r:id="rId24"/>
    <p:sldId id="286" r:id="rId25"/>
    <p:sldId id="287" r:id="rId26"/>
    <p:sldId id="289" r:id="rId27"/>
    <p:sldId id="290" r:id="rId28"/>
    <p:sldId id="291" r:id="rId29"/>
    <p:sldId id="292" r:id="rId30"/>
    <p:sldId id="294" r:id="rId31"/>
    <p:sldId id="295" r:id="rId32"/>
    <p:sldId id="296" r:id="rId33"/>
    <p:sldId id="297" r:id="rId34"/>
    <p:sldId id="300" r:id="rId35"/>
    <p:sldId id="302" r:id="rId36"/>
    <p:sldId id="304" r:id="rId37"/>
    <p:sldId id="305" r:id="rId38"/>
    <p:sldId id="306" r:id="rId39"/>
    <p:sldId id="307" r:id="rId40"/>
    <p:sldId id="308" r:id="rId41"/>
    <p:sldId id="309" r:id="rId42"/>
    <p:sldId id="310" r:id="rId43"/>
    <p:sldId id="311" r:id="rId44"/>
    <p:sldId id="312" r:id="rId45"/>
    <p:sldId id="318" r:id="rId46"/>
    <p:sldId id="319" r:id="rId47"/>
    <p:sldId id="320" r:id="rId48"/>
    <p:sldId id="321" r:id="rId49"/>
    <p:sldId id="322" r:id="rId50"/>
    <p:sldId id="323" r:id="rId51"/>
    <p:sldId id="324" r:id="rId52"/>
    <p:sldId id="326" r:id="rId53"/>
    <p:sldId id="327" r:id="rId54"/>
    <p:sldId id="328" r:id="rId55"/>
    <p:sldId id="329" r:id="rId56"/>
    <p:sldId id="330" r:id="rId57"/>
    <p:sldId id="331" r:id="rId58"/>
    <p:sldId id="332" r:id="rId59"/>
    <p:sldId id="333" r:id="rId60"/>
    <p:sldId id="334" r:id="rId61"/>
    <p:sldId id="335" r:id="rId62"/>
    <p:sldId id="336" r:id="rId63"/>
    <p:sldId id="337" r:id="rId64"/>
    <p:sldId id="339" r:id="rId65"/>
    <p:sldId id="340" r:id="rId66"/>
    <p:sldId id="341" r:id="rId67"/>
    <p:sldId id="342" r:id="rId68"/>
    <p:sldId id="343" r:id="rId69"/>
    <p:sldId id="344"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C66E36-2E73-43F4-AB54-62C1A1E0388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2930191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C66E36-2E73-43F4-AB54-62C1A1E0388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877771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C66E36-2E73-43F4-AB54-62C1A1E0388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55373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C66E36-2E73-43F4-AB54-62C1A1E0388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1929961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C66E36-2E73-43F4-AB54-62C1A1E0388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2540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C66E36-2E73-43F4-AB54-62C1A1E0388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833309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C66E36-2E73-43F4-AB54-62C1A1E0388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2466250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C66E36-2E73-43F4-AB54-62C1A1E0388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222196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C66E36-2E73-43F4-AB54-62C1A1E0388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203142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C66E36-2E73-43F4-AB54-62C1A1E03882}"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498211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C66E36-2E73-43F4-AB54-62C1A1E03882}"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1363359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C66E36-2E73-43F4-AB54-62C1A1E03882}"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2933528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C66E36-2E73-43F4-AB54-62C1A1E03882}"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3900305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C66E36-2E73-43F4-AB54-62C1A1E03882}"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3406873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C66E36-2E73-43F4-AB54-62C1A1E03882}"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427966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C66E36-2E73-43F4-AB54-62C1A1E03882}"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3282004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C66E36-2E73-43F4-AB54-62C1A1E03882}" type="datetimeFigureOut">
              <a:rPr lang="en-US" smtClean="0"/>
              <a:t>4/28/2020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C635E0-A70B-45D9-8EDD-15C66DF06C7F}" type="slidenum">
              <a:rPr lang="en-US" smtClean="0"/>
              <a:t>‹#›</a:t>
            </a:fld>
            <a:endParaRPr lang="en-US"/>
          </a:p>
        </p:txBody>
      </p:sp>
    </p:spTree>
    <p:extLst>
      <p:ext uri="{BB962C8B-B14F-4D97-AF65-F5344CB8AC3E}">
        <p14:creationId xmlns:p14="http://schemas.microsoft.com/office/powerpoint/2010/main" val="3902760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Preservasi</a:t>
            </a:r>
            <a:r>
              <a:rPr lang="en-US" dirty="0" smtClean="0"/>
              <a:t> </a:t>
            </a:r>
            <a:r>
              <a:rPr lang="en-US" dirty="0" err="1" smtClean="0"/>
              <a:t>Arsip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7571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280160" y="473076"/>
            <a:ext cx="8930640" cy="652463"/>
          </a:xfrm>
        </p:spPr>
        <p:txBody>
          <a:bodyPr>
            <a:normAutofit/>
          </a:bodyPr>
          <a:lstStyle/>
          <a:p>
            <a:r>
              <a:rPr lang="en-US" sz="3600" b="1" dirty="0">
                <a:solidFill>
                  <a:schemeClr val="tx1"/>
                </a:solidFill>
              </a:rPr>
              <a:t>Hal-</a:t>
            </a:r>
            <a:r>
              <a:rPr lang="en-US" sz="3600" b="1" dirty="0" err="1">
                <a:solidFill>
                  <a:schemeClr val="tx1"/>
                </a:solidFill>
              </a:rPr>
              <a:t>hal</a:t>
            </a:r>
            <a:r>
              <a:rPr lang="en-US" sz="3600" b="1" dirty="0">
                <a:solidFill>
                  <a:schemeClr val="tx1"/>
                </a:solidFill>
              </a:rPr>
              <a:t> </a:t>
            </a:r>
            <a:r>
              <a:rPr lang="en-US" sz="3600" b="1" dirty="0" err="1">
                <a:solidFill>
                  <a:schemeClr val="tx1"/>
                </a:solidFill>
              </a:rPr>
              <a:t>utama</a:t>
            </a:r>
            <a:r>
              <a:rPr lang="en-US" sz="3600" b="1" dirty="0">
                <a:solidFill>
                  <a:schemeClr val="tx1"/>
                </a:solidFill>
              </a:rPr>
              <a:t> </a:t>
            </a:r>
            <a:r>
              <a:rPr lang="en-US" sz="3600" b="1" dirty="0" err="1">
                <a:solidFill>
                  <a:schemeClr val="tx1"/>
                </a:solidFill>
              </a:rPr>
              <a:t>untuk</a:t>
            </a:r>
            <a:r>
              <a:rPr lang="en-US" sz="3600" b="1" dirty="0">
                <a:solidFill>
                  <a:schemeClr val="tx1"/>
                </a:solidFill>
              </a:rPr>
              <a:t> </a:t>
            </a:r>
            <a:r>
              <a:rPr lang="en-US" sz="3600" b="1" dirty="0" err="1">
                <a:solidFill>
                  <a:schemeClr val="tx1"/>
                </a:solidFill>
              </a:rPr>
              <a:t>dipertimbangkan</a:t>
            </a:r>
            <a:r>
              <a:rPr lang="en-US" sz="3600" b="1" dirty="0"/>
              <a:t>:</a:t>
            </a:r>
          </a:p>
        </p:txBody>
      </p:sp>
      <p:sp>
        <p:nvSpPr>
          <p:cNvPr id="59395" name="Rectangle 3"/>
          <p:cNvSpPr>
            <a:spLocks noGrp="1" noChangeArrowheads="1"/>
          </p:cNvSpPr>
          <p:nvPr>
            <p:ph idx="1"/>
          </p:nvPr>
        </p:nvSpPr>
        <p:spPr>
          <a:xfrm>
            <a:off x="677334" y="2160589"/>
            <a:ext cx="9533466" cy="4321491"/>
          </a:xfrm>
        </p:spPr>
        <p:txBody>
          <a:bodyPr>
            <a:normAutofit/>
          </a:bodyPr>
          <a:lstStyle/>
          <a:p>
            <a:pPr marL="590550" indent="-590550">
              <a:buFont typeface="Wingdings" panose="05000000000000000000" pitchFamily="2" charset="2"/>
              <a:buAutoNum type="arabicPeriod"/>
            </a:pPr>
            <a:r>
              <a:rPr lang="en-US" sz="3200" dirty="0" err="1"/>
              <a:t>Bangunan</a:t>
            </a:r>
            <a:r>
              <a:rPr lang="en-US" sz="3200" dirty="0"/>
              <a:t> </a:t>
            </a:r>
            <a:r>
              <a:rPr lang="en-US" sz="3200" dirty="0" err="1"/>
              <a:t>harus</a:t>
            </a:r>
            <a:r>
              <a:rPr lang="en-US" sz="3200" dirty="0"/>
              <a:t> </a:t>
            </a:r>
            <a:r>
              <a:rPr lang="en-US" sz="3200" dirty="0" err="1"/>
              <a:t>kuat</a:t>
            </a:r>
            <a:r>
              <a:rPr lang="en-US" sz="3200" dirty="0"/>
              <a:t> </a:t>
            </a:r>
            <a:r>
              <a:rPr lang="en-US" sz="3200" dirty="0" err="1"/>
              <a:t>dalam</a:t>
            </a:r>
            <a:r>
              <a:rPr lang="en-US" sz="3200" dirty="0"/>
              <a:t> </a:t>
            </a:r>
            <a:r>
              <a:rPr lang="en-US" sz="3200" dirty="0" err="1"/>
              <a:t>segala</a:t>
            </a:r>
            <a:r>
              <a:rPr lang="en-US" sz="3200" dirty="0"/>
              <a:t> </a:t>
            </a:r>
            <a:r>
              <a:rPr lang="en-US" sz="3200" dirty="0" err="1"/>
              <a:t>hal</a:t>
            </a:r>
            <a:r>
              <a:rPr lang="en-US" sz="3200" dirty="0"/>
              <a:t>. </a:t>
            </a:r>
          </a:p>
          <a:p>
            <a:pPr marL="590550" indent="-590550">
              <a:buFont typeface="Wingdings" panose="05000000000000000000" pitchFamily="2" charset="2"/>
              <a:buAutoNum type="arabicPeriod"/>
            </a:pPr>
            <a:r>
              <a:rPr lang="en-US" sz="3200" dirty="0" err="1"/>
              <a:t>Ruangan</a:t>
            </a:r>
            <a:r>
              <a:rPr lang="en-US" sz="3200" dirty="0"/>
              <a:t> yang </a:t>
            </a:r>
            <a:r>
              <a:rPr lang="en-US" sz="3200" dirty="0" err="1"/>
              <a:t>digunakan</a:t>
            </a:r>
            <a:r>
              <a:rPr lang="en-US" sz="3200" dirty="0"/>
              <a:t> </a:t>
            </a:r>
            <a:r>
              <a:rPr lang="en-US" sz="3200" dirty="0" err="1"/>
              <a:t>sebagai</a:t>
            </a:r>
            <a:r>
              <a:rPr lang="en-US" sz="3200" dirty="0"/>
              <a:t> </a:t>
            </a:r>
            <a:r>
              <a:rPr lang="en-US" sz="3200" dirty="0" err="1"/>
              <a:t>tempat</a:t>
            </a:r>
            <a:r>
              <a:rPr lang="en-US" sz="3200" dirty="0"/>
              <a:t> </a:t>
            </a:r>
            <a:r>
              <a:rPr lang="en-US" sz="3200" dirty="0" err="1"/>
              <a:t>penyimpanan</a:t>
            </a:r>
            <a:r>
              <a:rPr lang="en-US" sz="3200" dirty="0"/>
              <a:t> </a:t>
            </a:r>
            <a:r>
              <a:rPr lang="en-US" sz="3200" dirty="0" err="1"/>
              <a:t>harus</a:t>
            </a:r>
            <a:r>
              <a:rPr lang="en-US" sz="3200" dirty="0"/>
              <a:t> </a:t>
            </a:r>
            <a:r>
              <a:rPr lang="en-US" sz="3200" dirty="0" err="1"/>
              <a:t>kuat</a:t>
            </a:r>
            <a:r>
              <a:rPr lang="en-US" sz="3200" dirty="0"/>
              <a:t> </a:t>
            </a:r>
            <a:r>
              <a:rPr lang="en-US" sz="3200" dirty="0" err="1" smtClean="0"/>
              <a:t>dalam</a:t>
            </a:r>
            <a:r>
              <a:rPr lang="en-US" sz="3200" dirty="0" smtClean="0"/>
              <a:t> </a:t>
            </a:r>
            <a:r>
              <a:rPr lang="en-US" sz="3200" dirty="0" err="1"/>
              <a:t>segala</a:t>
            </a:r>
            <a:r>
              <a:rPr lang="en-US" sz="3200" dirty="0"/>
              <a:t> </a:t>
            </a:r>
            <a:r>
              <a:rPr lang="en-US" sz="3200" dirty="0" err="1"/>
              <a:t>hal</a:t>
            </a:r>
            <a:r>
              <a:rPr lang="en-US" sz="3200" dirty="0"/>
              <a:t>. </a:t>
            </a:r>
          </a:p>
          <a:p>
            <a:pPr marL="590550" indent="-590550">
              <a:buFont typeface="Wingdings" panose="05000000000000000000" pitchFamily="2" charset="2"/>
              <a:buAutoNum type="arabicPeriod"/>
            </a:pPr>
            <a:r>
              <a:rPr lang="en-US" sz="3200" dirty="0" err="1"/>
              <a:t>Ruang</a:t>
            </a:r>
            <a:r>
              <a:rPr lang="en-US" sz="3200" dirty="0"/>
              <a:t> </a:t>
            </a:r>
            <a:r>
              <a:rPr lang="en-US" sz="3200" dirty="0" err="1"/>
              <a:t>harus</a:t>
            </a:r>
            <a:r>
              <a:rPr lang="en-US" sz="3200" dirty="0"/>
              <a:t> </a:t>
            </a:r>
            <a:r>
              <a:rPr lang="en-US" sz="3200" dirty="0" err="1"/>
              <a:t>mudah</a:t>
            </a:r>
            <a:r>
              <a:rPr lang="en-US" sz="3200" dirty="0"/>
              <a:t> </a:t>
            </a:r>
            <a:r>
              <a:rPr lang="en-US" sz="3200" dirty="0" err="1"/>
              <a:t>untuk</a:t>
            </a:r>
            <a:r>
              <a:rPr lang="en-US" sz="3200" dirty="0"/>
              <a:t> </a:t>
            </a:r>
            <a:r>
              <a:rPr lang="en-US" sz="3200" dirty="0" err="1"/>
              <a:t>dijaga</a:t>
            </a:r>
            <a:r>
              <a:rPr lang="en-US" sz="3200" dirty="0"/>
              <a:t> </a:t>
            </a:r>
            <a:r>
              <a:rPr lang="en-US" sz="3200" dirty="0" err="1"/>
              <a:t>kebersihannya</a:t>
            </a:r>
            <a:r>
              <a:rPr lang="en-US" sz="3200" dirty="0"/>
              <a:t> </a:t>
            </a:r>
            <a:r>
              <a:rPr lang="en-US" sz="3200" dirty="0" err="1"/>
              <a:t>dan</a:t>
            </a:r>
            <a:r>
              <a:rPr lang="en-US" sz="3200" dirty="0"/>
              <a:t> </a:t>
            </a:r>
            <a:r>
              <a:rPr lang="en-US" sz="3200" dirty="0" err="1"/>
              <a:t>diperiksa</a:t>
            </a:r>
            <a:r>
              <a:rPr lang="en-US" sz="3200" dirty="0"/>
              <a:t> </a:t>
            </a:r>
            <a:r>
              <a:rPr lang="en-US" sz="3200" dirty="0" err="1"/>
              <a:t>secara</a:t>
            </a:r>
            <a:r>
              <a:rPr lang="en-US" sz="3200" dirty="0"/>
              <a:t> </a:t>
            </a:r>
            <a:r>
              <a:rPr lang="en-US" sz="3200" dirty="0" err="1"/>
              <a:t>menyeluruh</a:t>
            </a:r>
            <a:r>
              <a:rPr lang="en-US" sz="3200" dirty="0"/>
              <a:t>.</a:t>
            </a:r>
          </a:p>
        </p:txBody>
      </p:sp>
    </p:spTree>
    <p:extLst>
      <p:ext uri="{BB962C8B-B14F-4D97-AF65-F5344CB8AC3E}">
        <p14:creationId xmlns:p14="http://schemas.microsoft.com/office/powerpoint/2010/main" val="668143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853440" y="476250"/>
            <a:ext cx="9936480" cy="5391150"/>
          </a:xfrm>
        </p:spPr>
        <p:txBody>
          <a:bodyPr>
            <a:normAutofit/>
          </a:bodyPr>
          <a:lstStyle/>
          <a:p>
            <a:pPr marL="590550" indent="-590550">
              <a:buFont typeface="Wingdings" panose="05000000000000000000" pitchFamily="2" charset="2"/>
              <a:buAutoNum type="arabicPeriod" startAt="4"/>
            </a:pPr>
            <a:r>
              <a:rPr lang="en-US" sz="3200" dirty="0" err="1"/>
              <a:t>Sirkulasi</a:t>
            </a:r>
            <a:r>
              <a:rPr lang="en-US" sz="3200" dirty="0"/>
              <a:t> </a:t>
            </a:r>
            <a:r>
              <a:rPr lang="en-US" sz="3200" dirty="0" err="1"/>
              <a:t>udara</a:t>
            </a:r>
            <a:r>
              <a:rPr lang="en-US" sz="3200" dirty="0"/>
              <a:t> yang </a:t>
            </a:r>
            <a:r>
              <a:rPr lang="en-US" sz="3200" dirty="0" err="1"/>
              <a:t>bebas</a:t>
            </a:r>
            <a:r>
              <a:rPr lang="en-US" sz="3200" dirty="0"/>
              <a:t> </a:t>
            </a:r>
            <a:r>
              <a:rPr lang="en-US" sz="3200" dirty="0" err="1"/>
              <a:t>barangkali</a:t>
            </a:r>
            <a:r>
              <a:rPr lang="en-US" sz="3200" dirty="0"/>
              <a:t> </a:t>
            </a:r>
            <a:r>
              <a:rPr lang="en-US" sz="3200" dirty="0" err="1"/>
              <a:t>adalah</a:t>
            </a:r>
            <a:r>
              <a:rPr lang="en-US" sz="3200" dirty="0"/>
              <a:t> </a:t>
            </a:r>
            <a:r>
              <a:rPr lang="en-US" sz="3200" dirty="0" err="1"/>
              <a:t>faktor</a:t>
            </a:r>
            <a:r>
              <a:rPr lang="en-US" sz="3200" dirty="0"/>
              <a:t> </a:t>
            </a:r>
            <a:r>
              <a:rPr lang="en-US" sz="3200" dirty="0" err="1"/>
              <a:t>tunggal</a:t>
            </a:r>
            <a:r>
              <a:rPr lang="en-US" sz="3200" dirty="0"/>
              <a:t> yang paling </a:t>
            </a:r>
            <a:r>
              <a:rPr lang="en-US" sz="3200" dirty="0" err="1"/>
              <a:t>penting</a:t>
            </a:r>
            <a:r>
              <a:rPr lang="en-US" sz="3200" dirty="0"/>
              <a:t> di </a:t>
            </a:r>
            <a:r>
              <a:rPr lang="en-US" sz="3200" dirty="0" err="1"/>
              <a:t>dalam</a:t>
            </a:r>
            <a:r>
              <a:rPr lang="en-US" sz="3200" dirty="0"/>
              <a:t> </a:t>
            </a:r>
            <a:r>
              <a:rPr lang="en-US" sz="3200" dirty="0" err="1"/>
              <a:t>syarat</a:t>
            </a:r>
            <a:r>
              <a:rPr lang="en-US" sz="3200" dirty="0"/>
              <a:t> yang </a:t>
            </a:r>
            <a:r>
              <a:rPr lang="en-US" sz="3200" dirty="0" err="1"/>
              <a:t>berkenaan</a:t>
            </a:r>
            <a:r>
              <a:rPr lang="en-US" sz="3200" dirty="0"/>
              <a:t> </a:t>
            </a:r>
            <a:r>
              <a:rPr lang="en-US" sz="3200" dirty="0" err="1"/>
              <a:t>dengan</a:t>
            </a:r>
            <a:r>
              <a:rPr lang="en-US" sz="3200" dirty="0"/>
              <a:t> </a:t>
            </a:r>
            <a:r>
              <a:rPr lang="en-US" sz="3200" dirty="0" err="1"/>
              <a:t>iklim</a:t>
            </a:r>
            <a:r>
              <a:rPr lang="en-US" sz="3200" dirty="0"/>
              <a:t> </a:t>
            </a:r>
            <a:r>
              <a:rPr lang="en-US" sz="3200" dirty="0" err="1"/>
              <a:t>untuk</a:t>
            </a:r>
            <a:r>
              <a:rPr lang="en-US" sz="3200" dirty="0"/>
              <a:t> </a:t>
            </a:r>
            <a:r>
              <a:rPr lang="en-US" sz="3200" dirty="0" err="1"/>
              <a:t>penyimpanan</a:t>
            </a:r>
            <a:r>
              <a:rPr lang="en-US" sz="3200" dirty="0"/>
              <a:t> </a:t>
            </a:r>
            <a:r>
              <a:rPr lang="en-US" sz="3200" dirty="0" err="1" smtClean="0"/>
              <a:t>arsip</a:t>
            </a:r>
            <a:r>
              <a:rPr lang="en-US" sz="3200" dirty="0" smtClean="0"/>
              <a:t> </a:t>
            </a:r>
            <a:r>
              <a:rPr lang="en-US" sz="3200" dirty="0"/>
              <a:t>yang </a:t>
            </a:r>
            <a:r>
              <a:rPr lang="en-US" sz="3200" dirty="0" err="1"/>
              <a:t>aman</a:t>
            </a:r>
            <a:r>
              <a:rPr lang="en-US" sz="3200" dirty="0"/>
              <a:t>. </a:t>
            </a:r>
          </a:p>
          <a:p>
            <a:pPr marL="590550" indent="-590550">
              <a:buFont typeface="Wingdings" panose="05000000000000000000" pitchFamily="2" charset="2"/>
              <a:buAutoNum type="arabicPeriod" startAt="4"/>
            </a:pPr>
            <a:r>
              <a:rPr lang="en-US" sz="3200" dirty="0" err="1"/>
              <a:t>Setiap</a:t>
            </a:r>
            <a:r>
              <a:rPr lang="en-US" sz="3200" dirty="0"/>
              <a:t> </a:t>
            </a:r>
            <a:r>
              <a:rPr lang="en-US" sz="3200" dirty="0" err="1"/>
              <a:t>usaha</a:t>
            </a:r>
            <a:r>
              <a:rPr lang="en-US" sz="3200" dirty="0"/>
              <a:t> </a:t>
            </a:r>
            <a:r>
              <a:rPr lang="en-US" sz="3200" dirty="0" err="1"/>
              <a:t>harus</a:t>
            </a:r>
            <a:r>
              <a:rPr lang="en-US" sz="3200" dirty="0"/>
              <a:t> </a:t>
            </a:r>
            <a:r>
              <a:rPr lang="en-US" sz="3200" dirty="0" err="1"/>
              <a:t>dibuat</a:t>
            </a:r>
            <a:r>
              <a:rPr lang="en-US" sz="3200" dirty="0"/>
              <a:t> </a:t>
            </a:r>
            <a:r>
              <a:rPr lang="en-US" sz="3200" dirty="0" err="1"/>
              <a:t>untuk</a:t>
            </a:r>
            <a:r>
              <a:rPr lang="en-US" sz="3200" dirty="0"/>
              <a:t> </a:t>
            </a:r>
            <a:r>
              <a:rPr lang="en-US" sz="3200" dirty="0" err="1"/>
              <a:t>memastikan</a:t>
            </a:r>
            <a:r>
              <a:rPr lang="en-US" sz="3200" dirty="0"/>
              <a:t> </a:t>
            </a:r>
            <a:r>
              <a:rPr lang="en-US" sz="3200" dirty="0" err="1"/>
              <a:t>suatu</a:t>
            </a:r>
            <a:r>
              <a:rPr lang="en-US" sz="3200" dirty="0"/>
              <a:t> </a:t>
            </a:r>
            <a:r>
              <a:rPr lang="en-US" sz="3200" dirty="0" err="1"/>
              <a:t>iklim</a:t>
            </a:r>
            <a:r>
              <a:rPr lang="en-US" sz="3200" dirty="0"/>
              <a:t> yang </a:t>
            </a:r>
            <a:r>
              <a:rPr lang="en-US" sz="3200" dirty="0" err="1"/>
              <a:t>tetap</a:t>
            </a:r>
            <a:r>
              <a:rPr lang="en-US" sz="3200" dirty="0"/>
              <a:t>, di </a:t>
            </a:r>
            <a:r>
              <a:rPr lang="en-US" sz="3200" dirty="0" err="1"/>
              <a:t>mana</a:t>
            </a:r>
            <a:r>
              <a:rPr lang="en-US" sz="3200" dirty="0"/>
              <a:t> </a:t>
            </a:r>
            <a:r>
              <a:rPr lang="en-US" sz="3200" dirty="0" err="1"/>
              <a:t>perubahan</a:t>
            </a:r>
            <a:r>
              <a:rPr lang="en-US" sz="3200" dirty="0"/>
              <a:t> </a:t>
            </a:r>
            <a:r>
              <a:rPr lang="en-US" sz="3200" dirty="0" err="1"/>
              <a:t>secara</a:t>
            </a:r>
            <a:r>
              <a:rPr lang="en-US" sz="3200" dirty="0"/>
              <a:t> </a:t>
            </a:r>
            <a:r>
              <a:rPr lang="en-US" sz="3200" dirty="0" err="1"/>
              <a:t>perlahan-lahan</a:t>
            </a:r>
            <a:r>
              <a:rPr lang="en-US" sz="3200" dirty="0"/>
              <a:t> </a:t>
            </a:r>
            <a:r>
              <a:rPr lang="en-US" sz="3200" dirty="0" err="1"/>
              <a:t>dapat</a:t>
            </a:r>
            <a:r>
              <a:rPr lang="en-US" sz="3200" dirty="0"/>
              <a:t> </a:t>
            </a:r>
            <a:r>
              <a:rPr lang="en-US" sz="3200" dirty="0" err="1"/>
              <a:t>diatur</a:t>
            </a:r>
            <a:r>
              <a:rPr lang="en-US" sz="3200" dirty="0"/>
              <a:t>, </a:t>
            </a:r>
            <a:r>
              <a:rPr lang="en-US" sz="3200" dirty="0" err="1"/>
              <a:t>ke</a:t>
            </a:r>
            <a:r>
              <a:rPr lang="en-US" sz="3200" dirty="0"/>
              <a:t> </a:t>
            </a:r>
            <a:r>
              <a:rPr lang="en-US" sz="3200" dirty="0" err="1"/>
              <a:t>seluruh</a:t>
            </a:r>
            <a:r>
              <a:rPr lang="en-US" sz="3200" dirty="0"/>
              <a:t> </a:t>
            </a:r>
            <a:r>
              <a:rPr lang="en-US" sz="3200" dirty="0" err="1"/>
              <a:t>ruangan</a:t>
            </a:r>
            <a:r>
              <a:rPr lang="en-US" sz="3200" dirty="0"/>
              <a:t>. </a:t>
            </a:r>
          </a:p>
          <a:p>
            <a:pPr marL="590550" indent="-590550">
              <a:buFont typeface="Wingdings" panose="05000000000000000000" pitchFamily="2" charset="2"/>
              <a:buAutoNum type="arabicPeriod" startAt="4"/>
            </a:pPr>
            <a:r>
              <a:rPr lang="en-US" sz="3200" dirty="0" err="1"/>
              <a:t>Ruangan</a:t>
            </a:r>
            <a:r>
              <a:rPr lang="en-US" sz="3200" dirty="0"/>
              <a:t> </a:t>
            </a:r>
            <a:r>
              <a:rPr lang="en-US" sz="3200" dirty="0" err="1"/>
              <a:t>lebih</a:t>
            </a:r>
            <a:r>
              <a:rPr lang="en-US" sz="3200" dirty="0"/>
              <a:t> </a:t>
            </a:r>
            <a:r>
              <a:rPr lang="en-US" sz="3200" dirty="0" err="1"/>
              <a:t>baik</a:t>
            </a:r>
            <a:r>
              <a:rPr lang="en-US" sz="3200" dirty="0"/>
              <a:t> </a:t>
            </a:r>
            <a:r>
              <a:rPr lang="en-US" sz="3200" dirty="0" err="1"/>
              <a:t>dingin</a:t>
            </a:r>
            <a:r>
              <a:rPr lang="en-US" sz="3200" dirty="0"/>
              <a:t> </a:t>
            </a:r>
            <a:r>
              <a:rPr lang="en-US" sz="3200" dirty="0" err="1"/>
              <a:t>daripada</a:t>
            </a:r>
            <a:r>
              <a:rPr lang="en-US" sz="3200" dirty="0"/>
              <a:t> </a:t>
            </a:r>
            <a:r>
              <a:rPr lang="en-US" sz="3200" dirty="0" err="1"/>
              <a:t>hangat</a:t>
            </a:r>
            <a:r>
              <a:rPr lang="en-US" sz="3200" dirty="0"/>
              <a:t>. </a:t>
            </a:r>
          </a:p>
        </p:txBody>
      </p:sp>
    </p:spTree>
    <p:extLst>
      <p:ext uri="{BB962C8B-B14F-4D97-AF65-F5344CB8AC3E}">
        <p14:creationId xmlns:p14="http://schemas.microsoft.com/office/powerpoint/2010/main" val="33550880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ctrTitle"/>
          </p:nvPr>
        </p:nvSpPr>
        <p:spPr>
          <a:xfrm>
            <a:off x="2743200" y="838200"/>
            <a:ext cx="6781800" cy="1943100"/>
          </a:xfrm>
        </p:spPr>
        <p:txBody>
          <a:bodyPr/>
          <a:lstStyle/>
          <a:p>
            <a:r>
              <a:rPr lang="en-US" sz="4000" b="1"/>
              <a:t>Temperatur &amp; </a:t>
            </a:r>
            <a:br>
              <a:rPr lang="en-US" sz="4000" b="1"/>
            </a:br>
            <a:r>
              <a:rPr lang="en-US" sz="4000" b="1"/>
              <a:t>Kelembaban Relatif</a:t>
            </a:r>
          </a:p>
        </p:txBody>
      </p:sp>
    </p:spTree>
    <p:extLst>
      <p:ext uri="{BB962C8B-B14F-4D97-AF65-F5344CB8AC3E}">
        <p14:creationId xmlns:p14="http://schemas.microsoft.com/office/powerpoint/2010/main" val="1393532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z="4000"/>
              <a:t>Pengontrolan temperatur dan kelembaban relatif di perpustakaan</a:t>
            </a:r>
          </a:p>
        </p:txBody>
      </p:sp>
      <p:sp>
        <p:nvSpPr>
          <p:cNvPr id="64515" name="Rectangle 3"/>
          <p:cNvSpPr>
            <a:spLocks noGrp="1" noChangeArrowheads="1"/>
          </p:cNvSpPr>
          <p:nvPr>
            <p:ph idx="1"/>
          </p:nvPr>
        </p:nvSpPr>
        <p:spPr/>
        <p:txBody>
          <a:bodyPr>
            <a:normAutofit lnSpcReduction="10000"/>
          </a:bodyPr>
          <a:lstStyle/>
          <a:p>
            <a:pPr>
              <a:lnSpc>
                <a:spcPct val="80000"/>
              </a:lnSpc>
            </a:pPr>
            <a:r>
              <a:rPr lang="en-US" sz="2700"/>
              <a:t>Bahan pustaka yangterbuat dari kertas akan mempertahankan kekuatannya pada temperatur yang dan kelembaban relatif yang lebih rendah. </a:t>
            </a:r>
          </a:p>
          <a:p>
            <a:pPr>
              <a:lnSpc>
                <a:spcPct val="80000"/>
              </a:lnSpc>
            </a:pPr>
            <a:r>
              <a:rPr lang="en-US" sz="2700"/>
              <a:t>Kelembaban relatif dan temperatur rendah juga menghambat pertumbuhan hama biologi. </a:t>
            </a:r>
          </a:p>
          <a:p>
            <a:pPr>
              <a:lnSpc>
                <a:spcPct val="80000"/>
              </a:lnSpc>
            </a:pPr>
            <a:r>
              <a:rPr lang="en-US" sz="2700"/>
              <a:t>Fluktuasi di dalam temperatur dan kelembaban relatif, terutama fluktuasi yang cepat, adalah penyebab kerusakan yang lain. </a:t>
            </a:r>
          </a:p>
          <a:p>
            <a:pPr>
              <a:lnSpc>
                <a:spcPct val="80000"/>
              </a:lnSpc>
            </a:pPr>
            <a:r>
              <a:rPr lang="en-US" sz="2700"/>
              <a:t>Pengontrolan  temperatur dan kelembaban relatif adalah suatu bagian penting dari pemeliharaan pencegahan. </a:t>
            </a:r>
          </a:p>
        </p:txBody>
      </p:sp>
    </p:spTree>
    <p:extLst>
      <p:ext uri="{BB962C8B-B14F-4D97-AF65-F5344CB8AC3E}">
        <p14:creationId xmlns:p14="http://schemas.microsoft.com/office/powerpoint/2010/main" val="1602870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fontScale="90000"/>
          </a:bodyPr>
          <a:lstStyle/>
          <a:p>
            <a:r>
              <a:rPr lang="en-US" sz="4000"/>
              <a:t>Prinsip IFLA tentang Pemeliharaan dan Konservasi Material Perpustakaan </a:t>
            </a:r>
          </a:p>
        </p:txBody>
      </p:sp>
      <p:sp>
        <p:nvSpPr>
          <p:cNvPr id="65539" name="Rectangle 3"/>
          <p:cNvSpPr>
            <a:spLocks noGrp="1" noChangeArrowheads="1"/>
          </p:cNvSpPr>
          <p:nvPr>
            <p:ph idx="1"/>
          </p:nvPr>
        </p:nvSpPr>
        <p:spPr/>
        <p:txBody>
          <a:bodyPr/>
          <a:lstStyle/>
          <a:p>
            <a:pPr>
              <a:buFont typeface="Wingdings" panose="05000000000000000000" pitchFamily="2" charset="2"/>
              <a:buNone/>
            </a:pPr>
            <a:r>
              <a:rPr lang="en-US" dirty="0"/>
              <a:t>	</a:t>
            </a:r>
            <a:r>
              <a:rPr lang="en-US" sz="3600" dirty="0" err="1"/>
              <a:t>Suatu</a:t>
            </a:r>
            <a:r>
              <a:rPr lang="en-US" sz="3600" dirty="0"/>
              <a:t> </a:t>
            </a:r>
            <a:r>
              <a:rPr lang="en-US" sz="3600" dirty="0" err="1"/>
              <a:t>kondisi</a:t>
            </a:r>
            <a:r>
              <a:rPr lang="en-US" sz="3600" dirty="0"/>
              <a:t> </a:t>
            </a:r>
            <a:r>
              <a:rPr lang="en-US" sz="3600" dirty="0" err="1"/>
              <a:t>penyimpanan</a:t>
            </a:r>
            <a:r>
              <a:rPr lang="en-US" sz="3600" dirty="0"/>
              <a:t> yang </a:t>
            </a:r>
            <a:r>
              <a:rPr lang="en-US" sz="3600" dirty="0" err="1"/>
              <a:t>baik</a:t>
            </a:r>
            <a:r>
              <a:rPr lang="en-US" sz="3600" dirty="0"/>
              <a:t> </a:t>
            </a:r>
            <a:r>
              <a:rPr lang="en-US" sz="3600" dirty="0" err="1"/>
              <a:t>berkisar</a:t>
            </a:r>
            <a:r>
              <a:rPr lang="en-US" sz="3600" dirty="0"/>
              <a:t> </a:t>
            </a:r>
            <a:r>
              <a:rPr lang="en-US" sz="3600" dirty="0" err="1"/>
              <a:t>antara</a:t>
            </a:r>
            <a:r>
              <a:rPr lang="en-US" sz="3600" dirty="0"/>
              <a:t> </a:t>
            </a:r>
            <a:r>
              <a:rPr lang="en-US" sz="3600" dirty="0" err="1"/>
              <a:t>temperatur</a:t>
            </a:r>
            <a:r>
              <a:rPr lang="en-US" sz="3600" dirty="0"/>
              <a:t> 16˚C </a:t>
            </a:r>
            <a:r>
              <a:rPr lang="en-US" sz="3600" dirty="0" err="1"/>
              <a:t>sampai</a:t>
            </a:r>
            <a:r>
              <a:rPr lang="en-US" sz="3600" dirty="0"/>
              <a:t> 21˚C </a:t>
            </a:r>
            <a:r>
              <a:rPr lang="en-US" sz="3600" dirty="0" err="1"/>
              <a:t>dan</a:t>
            </a:r>
            <a:r>
              <a:rPr lang="en-US" sz="3600" dirty="0"/>
              <a:t> </a:t>
            </a:r>
            <a:r>
              <a:rPr lang="en-US" sz="3600" dirty="0" err="1"/>
              <a:t>dengan</a:t>
            </a:r>
            <a:r>
              <a:rPr lang="en-US" sz="3600" dirty="0"/>
              <a:t> </a:t>
            </a:r>
            <a:r>
              <a:rPr lang="en-US" sz="3600" dirty="0" err="1"/>
              <a:t>kelembaban</a:t>
            </a:r>
            <a:r>
              <a:rPr lang="en-US" sz="3600" dirty="0"/>
              <a:t> </a:t>
            </a:r>
            <a:r>
              <a:rPr lang="en-US" sz="3600" dirty="0" err="1"/>
              <a:t>relatif</a:t>
            </a:r>
            <a:r>
              <a:rPr lang="en-US" sz="3600" dirty="0"/>
              <a:t> </a:t>
            </a:r>
            <a:r>
              <a:rPr lang="en-US" sz="3600" dirty="0" err="1"/>
              <a:t>antara</a:t>
            </a:r>
            <a:r>
              <a:rPr lang="en-US" sz="3600" dirty="0"/>
              <a:t> 40% </a:t>
            </a:r>
            <a:r>
              <a:rPr lang="en-US" sz="3600" dirty="0" err="1"/>
              <a:t>dan</a:t>
            </a:r>
            <a:r>
              <a:rPr lang="en-US" sz="3600" dirty="0"/>
              <a:t> 60%. </a:t>
            </a:r>
          </a:p>
        </p:txBody>
      </p:sp>
    </p:spTree>
    <p:extLst>
      <p:ext uri="{BB962C8B-B14F-4D97-AF65-F5344CB8AC3E}">
        <p14:creationId xmlns:p14="http://schemas.microsoft.com/office/powerpoint/2010/main" val="1630105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z="4000"/>
              <a:t>Penyesuaian Temperatur Penyimpanan dengan Bahan Pustaka</a:t>
            </a:r>
          </a:p>
        </p:txBody>
      </p:sp>
      <p:sp>
        <p:nvSpPr>
          <p:cNvPr id="69635" name="Rectangle 3"/>
          <p:cNvSpPr>
            <a:spLocks noGrp="1" noChangeArrowheads="1"/>
          </p:cNvSpPr>
          <p:nvPr>
            <p:ph idx="1"/>
          </p:nvPr>
        </p:nvSpPr>
        <p:spPr>
          <a:xfrm>
            <a:off x="677334" y="2160589"/>
            <a:ext cx="9381066" cy="4402771"/>
          </a:xfrm>
        </p:spPr>
        <p:txBody>
          <a:bodyPr>
            <a:normAutofit/>
          </a:bodyPr>
          <a:lstStyle/>
          <a:p>
            <a:pPr>
              <a:lnSpc>
                <a:spcPct val="80000"/>
              </a:lnSpc>
            </a:pPr>
            <a:r>
              <a:rPr lang="en-US" sz="2800" dirty="0" err="1"/>
              <a:t>Terdapat</a:t>
            </a:r>
            <a:r>
              <a:rPr lang="en-US" sz="2800" dirty="0"/>
              <a:t> </a:t>
            </a:r>
            <a:r>
              <a:rPr lang="en-US" sz="2800" dirty="0" err="1"/>
              <a:t>suatu</a:t>
            </a:r>
            <a:r>
              <a:rPr lang="en-US" sz="2800" dirty="0"/>
              <a:t> </a:t>
            </a:r>
            <a:r>
              <a:rPr lang="en-US" sz="2800" dirty="0" err="1"/>
              <a:t>kemungkinan</a:t>
            </a:r>
            <a:r>
              <a:rPr lang="en-US" sz="2800" dirty="0"/>
              <a:t> </a:t>
            </a:r>
            <a:r>
              <a:rPr lang="en-US" sz="2800" dirty="0" err="1"/>
              <a:t>untuk</a:t>
            </a:r>
            <a:r>
              <a:rPr lang="en-US" sz="2800" dirty="0"/>
              <a:t> </a:t>
            </a:r>
            <a:r>
              <a:rPr lang="en-US" sz="2800" dirty="0" err="1"/>
              <a:t>menyimpan</a:t>
            </a:r>
            <a:r>
              <a:rPr lang="en-US" sz="2800" dirty="0"/>
              <a:t> </a:t>
            </a:r>
            <a:r>
              <a:rPr lang="en-US" sz="2800" dirty="0" err="1"/>
              <a:t>suatu</a:t>
            </a:r>
            <a:r>
              <a:rPr lang="en-US" sz="2800" dirty="0"/>
              <a:t> </a:t>
            </a:r>
            <a:r>
              <a:rPr lang="en-US" sz="2800" dirty="0" err="1"/>
              <a:t>jenis</a:t>
            </a:r>
            <a:r>
              <a:rPr lang="en-US" sz="2800" dirty="0"/>
              <a:t> </a:t>
            </a:r>
            <a:r>
              <a:rPr lang="en-US" sz="2800" dirty="0" err="1"/>
              <a:t>bahan</a:t>
            </a:r>
            <a:r>
              <a:rPr lang="en-US" sz="2800" dirty="0"/>
              <a:t> </a:t>
            </a:r>
            <a:r>
              <a:rPr lang="en-US" sz="2800" dirty="0" err="1"/>
              <a:t>pustaka</a:t>
            </a:r>
            <a:r>
              <a:rPr lang="en-US" sz="2800" dirty="0"/>
              <a:t> </a:t>
            </a:r>
            <a:r>
              <a:rPr lang="en-US" sz="2800" dirty="0" err="1"/>
              <a:t>dengan</a:t>
            </a:r>
            <a:r>
              <a:rPr lang="en-US" sz="2800" dirty="0"/>
              <a:t> </a:t>
            </a:r>
            <a:r>
              <a:rPr lang="en-US" sz="2800" dirty="0" err="1"/>
              <a:t>temperatur</a:t>
            </a:r>
            <a:r>
              <a:rPr lang="en-US" sz="2800" dirty="0"/>
              <a:t> yang </a:t>
            </a:r>
            <a:r>
              <a:rPr lang="en-US" sz="2800" dirty="0" err="1"/>
              <a:t>lebih</a:t>
            </a:r>
            <a:r>
              <a:rPr lang="en-US" sz="2800" dirty="0"/>
              <a:t> </a:t>
            </a:r>
            <a:r>
              <a:rPr lang="en-US" sz="2800" dirty="0" err="1"/>
              <a:t>rendah</a:t>
            </a:r>
            <a:r>
              <a:rPr lang="en-US" sz="2800" dirty="0"/>
              <a:t>. </a:t>
            </a:r>
            <a:r>
              <a:rPr lang="en-US" sz="2800" dirty="0" err="1"/>
              <a:t>Sebagai</a:t>
            </a:r>
            <a:r>
              <a:rPr lang="en-US" sz="2800" dirty="0"/>
              <a:t> </a:t>
            </a:r>
            <a:r>
              <a:rPr lang="en-US" sz="2800" dirty="0" err="1"/>
              <a:t>contoh</a:t>
            </a:r>
            <a:r>
              <a:rPr lang="en-US" sz="2800" dirty="0"/>
              <a:t> </a:t>
            </a:r>
            <a:r>
              <a:rPr lang="en-US" sz="2800" dirty="0" err="1"/>
              <a:t>dari</a:t>
            </a:r>
            <a:r>
              <a:rPr lang="en-US" sz="2800" dirty="0"/>
              <a:t> </a:t>
            </a:r>
            <a:r>
              <a:rPr lang="en-US" sz="2800" dirty="0" err="1"/>
              <a:t>hal</a:t>
            </a:r>
            <a:r>
              <a:rPr lang="en-US" sz="2800" dirty="0"/>
              <a:t> </a:t>
            </a:r>
            <a:r>
              <a:rPr lang="en-US" sz="2800" dirty="0" err="1"/>
              <a:t>ini</a:t>
            </a:r>
            <a:r>
              <a:rPr lang="en-US" sz="2800" dirty="0"/>
              <a:t> </a:t>
            </a:r>
            <a:r>
              <a:rPr lang="en-US" sz="2800" dirty="0" err="1"/>
              <a:t>adalah</a:t>
            </a:r>
            <a:r>
              <a:rPr lang="en-US" sz="2800" dirty="0"/>
              <a:t> </a:t>
            </a:r>
            <a:r>
              <a:rPr lang="en-US" sz="2800" dirty="0" err="1"/>
              <a:t>ruang</a:t>
            </a:r>
            <a:r>
              <a:rPr lang="en-US" sz="2800" dirty="0"/>
              <a:t> </a:t>
            </a:r>
            <a:r>
              <a:rPr lang="en-US" sz="2800" dirty="0" err="1"/>
              <a:t>penyimpanan</a:t>
            </a:r>
            <a:r>
              <a:rPr lang="en-US" sz="2800" dirty="0"/>
              <a:t> master </a:t>
            </a:r>
            <a:r>
              <a:rPr lang="en-US" sz="2800" dirty="0" err="1"/>
              <a:t>negatif</a:t>
            </a:r>
            <a:r>
              <a:rPr lang="en-US" sz="2800" dirty="0"/>
              <a:t> </a:t>
            </a:r>
            <a:r>
              <a:rPr lang="en-US" sz="2800" dirty="0" err="1"/>
              <a:t>mikrofilm</a:t>
            </a:r>
            <a:r>
              <a:rPr lang="en-US" sz="2800" dirty="0"/>
              <a:t> di </a:t>
            </a:r>
            <a:r>
              <a:rPr lang="en-US" sz="2800" dirty="0" err="1"/>
              <a:t>Perpustakaan</a:t>
            </a:r>
            <a:r>
              <a:rPr lang="en-US" sz="2800" dirty="0"/>
              <a:t> </a:t>
            </a:r>
            <a:r>
              <a:rPr lang="en-US" sz="2800" dirty="0" err="1"/>
              <a:t>Nasional</a:t>
            </a:r>
            <a:r>
              <a:rPr lang="en-US" sz="2800" dirty="0"/>
              <a:t> Australia </a:t>
            </a:r>
            <a:r>
              <a:rPr lang="en-US" sz="2800" dirty="0" err="1"/>
              <a:t>yaitu</a:t>
            </a:r>
            <a:r>
              <a:rPr lang="en-US" sz="2800" dirty="0"/>
              <a:t> </a:t>
            </a:r>
            <a:r>
              <a:rPr lang="en-US" sz="2800" dirty="0" err="1"/>
              <a:t>dengan</a:t>
            </a:r>
            <a:r>
              <a:rPr lang="en-US" sz="2800" dirty="0"/>
              <a:t> </a:t>
            </a:r>
            <a:r>
              <a:rPr lang="en-US" sz="2800" dirty="0" err="1"/>
              <a:t>temperatur</a:t>
            </a:r>
            <a:r>
              <a:rPr lang="en-US" sz="2800" dirty="0"/>
              <a:t> </a:t>
            </a:r>
            <a:r>
              <a:rPr lang="en-US" sz="2800" dirty="0" err="1"/>
              <a:t>pada</a:t>
            </a:r>
            <a:r>
              <a:rPr lang="en-US" sz="2800" dirty="0"/>
              <a:t> </a:t>
            </a:r>
            <a:r>
              <a:rPr lang="en-US" sz="2800" dirty="0" err="1"/>
              <a:t>ruang</a:t>
            </a:r>
            <a:r>
              <a:rPr lang="en-US" sz="2800" dirty="0"/>
              <a:t> </a:t>
            </a:r>
            <a:r>
              <a:rPr lang="en-US" sz="2800" dirty="0" err="1"/>
              <a:t>penyimpanan</a:t>
            </a:r>
            <a:r>
              <a:rPr lang="en-US" sz="2800" dirty="0"/>
              <a:t> master </a:t>
            </a:r>
            <a:r>
              <a:rPr lang="en-US" sz="2800" dirty="0" err="1"/>
              <a:t>negatif</a:t>
            </a:r>
            <a:r>
              <a:rPr lang="en-US" sz="2800" dirty="0"/>
              <a:t> </a:t>
            </a:r>
            <a:r>
              <a:rPr lang="en-US" sz="2800" dirty="0" err="1"/>
              <a:t>mikrofilm</a:t>
            </a:r>
            <a:r>
              <a:rPr lang="en-US" sz="2800" dirty="0"/>
              <a:t> </a:t>
            </a:r>
            <a:r>
              <a:rPr lang="en-US" sz="2800" dirty="0" err="1"/>
              <a:t>tersebut</a:t>
            </a:r>
            <a:r>
              <a:rPr lang="en-US" sz="2800" dirty="0"/>
              <a:t>  </a:t>
            </a:r>
            <a:r>
              <a:rPr lang="en-US" sz="2800" dirty="0" err="1"/>
              <a:t>sekitar</a:t>
            </a:r>
            <a:r>
              <a:rPr lang="en-US" sz="2800" dirty="0"/>
              <a:t> 8˚C ± 1˚C  </a:t>
            </a:r>
            <a:r>
              <a:rPr lang="en-US" sz="2800" dirty="0" err="1"/>
              <a:t>dan</a:t>
            </a:r>
            <a:r>
              <a:rPr lang="en-US" sz="2800" dirty="0"/>
              <a:t> 30% </a:t>
            </a:r>
            <a:r>
              <a:rPr lang="en-US" sz="2800" dirty="0" err="1"/>
              <a:t>kelembaban</a:t>
            </a:r>
            <a:r>
              <a:rPr lang="en-US" sz="2800" dirty="0"/>
              <a:t> </a:t>
            </a:r>
            <a:r>
              <a:rPr lang="en-US" sz="2800" dirty="0" err="1"/>
              <a:t>relatif</a:t>
            </a:r>
            <a:r>
              <a:rPr lang="en-US" sz="2800" dirty="0"/>
              <a:t> ± 5%, </a:t>
            </a:r>
            <a:r>
              <a:rPr lang="en-US" sz="2800" dirty="0" err="1"/>
              <a:t>dan</a:t>
            </a:r>
            <a:r>
              <a:rPr lang="en-US" sz="2800" dirty="0"/>
              <a:t> </a:t>
            </a:r>
            <a:r>
              <a:rPr lang="en-US" sz="2800" dirty="0" err="1"/>
              <a:t>penyesuaian</a:t>
            </a:r>
            <a:r>
              <a:rPr lang="en-US" sz="2800" dirty="0"/>
              <a:t> </a:t>
            </a:r>
            <a:r>
              <a:rPr lang="en-US" sz="2800" dirty="0" err="1"/>
              <a:t>iklim</a:t>
            </a:r>
            <a:r>
              <a:rPr lang="en-US" sz="2800" dirty="0"/>
              <a:t> </a:t>
            </a:r>
            <a:r>
              <a:rPr lang="en-US" sz="2800" dirty="0" err="1"/>
              <a:t>atau</a:t>
            </a:r>
            <a:r>
              <a:rPr lang="en-US" sz="2800" dirty="0"/>
              <a:t> </a:t>
            </a:r>
            <a:r>
              <a:rPr lang="en-US" sz="2800" dirty="0" err="1"/>
              <a:t>ruang</a:t>
            </a:r>
            <a:r>
              <a:rPr lang="en-US" sz="2800" dirty="0"/>
              <a:t> </a:t>
            </a:r>
            <a:r>
              <a:rPr lang="en-US" sz="2800" dirty="0" err="1"/>
              <a:t>pendingin</a:t>
            </a:r>
            <a:r>
              <a:rPr lang="en-US" sz="2800" dirty="0"/>
              <a:t> </a:t>
            </a:r>
            <a:r>
              <a:rPr lang="en-US" sz="2800" dirty="0" err="1"/>
              <a:t>pada</a:t>
            </a:r>
            <a:r>
              <a:rPr lang="en-US" sz="2800" dirty="0"/>
              <a:t> 16˚C ± 1˚C </a:t>
            </a:r>
            <a:r>
              <a:rPr lang="en-US" sz="2800" dirty="0" err="1"/>
              <a:t>dan</a:t>
            </a:r>
            <a:r>
              <a:rPr lang="en-US" sz="2800" dirty="0"/>
              <a:t> 50% </a:t>
            </a:r>
            <a:r>
              <a:rPr lang="en-US" sz="2800" dirty="0" err="1"/>
              <a:t>kelembaban</a:t>
            </a:r>
            <a:r>
              <a:rPr lang="en-US" sz="2800" dirty="0"/>
              <a:t> </a:t>
            </a:r>
            <a:r>
              <a:rPr lang="en-US" sz="2800" dirty="0" err="1"/>
              <a:t>relatif</a:t>
            </a:r>
            <a:r>
              <a:rPr lang="en-US" sz="2800" dirty="0"/>
              <a:t>  ± 5%. </a:t>
            </a:r>
          </a:p>
        </p:txBody>
      </p:sp>
    </p:spTree>
    <p:extLst>
      <p:ext uri="{BB962C8B-B14F-4D97-AF65-F5344CB8AC3E}">
        <p14:creationId xmlns:p14="http://schemas.microsoft.com/office/powerpoint/2010/main" val="389018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z="4000" dirty="0" smtClean="0"/>
              <a:t>Tingkat </a:t>
            </a:r>
            <a:r>
              <a:rPr lang="en-US" sz="4000" dirty="0" err="1"/>
              <a:t>Kelembaban</a:t>
            </a:r>
            <a:r>
              <a:rPr lang="en-US" sz="4000" dirty="0"/>
              <a:t> </a:t>
            </a:r>
            <a:r>
              <a:rPr lang="en-US" sz="4000" dirty="0" err="1"/>
              <a:t>Relatif</a:t>
            </a:r>
            <a:r>
              <a:rPr lang="en-US" sz="4000" dirty="0"/>
              <a:t> yang Akan </a:t>
            </a:r>
            <a:r>
              <a:rPr lang="en-US" sz="4000" dirty="0" err="1"/>
              <a:t>Merusak</a:t>
            </a:r>
            <a:r>
              <a:rPr lang="en-US" sz="4000" dirty="0"/>
              <a:t> </a:t>
            </a:r>
            <a:r>
              <a:rPr lang="en-US" sz="4000" dirty="0" err="1" smtClean="0"/>
              <a:t>Kertas</a:t>
            </a:r>
            <a:r>
              <a:rPr lang="en-US" sz="4000" dirty="0" smtClean="0"/>
              <a:t>/</a:t>
            </a:r>
            <a:r>
              <a:rPr lang="en-US" sz="4000" dirty="0" err="1" smtClean="0"/>
              <a:t>Buku</a:t>
            </a:r>
            <a:r>
              <a:rPr lang="en-US" sz="4000" dirty="0"/>
              <a:t>:</a:t>
            </a:r>
          </a:p>
        </p:txBody>
      </p:sp>
      <p:sp>
        <p:nvSpPr>
          <p:cNvPr id="71683" name="Rectangle 3"/>
          <p:cNvSpPr>
            <a:spLocks noGrp="1" noChangeArrowheads="1"/>
          </p:cNvSpPr>
          <p:nvPr>
            <p:ph idx="1"/>
          </p:nvPr>
        </p:nvSpPr>
        <p:spPr>
          <a:xfrm>
            <a:off x="677334" y="2418080"/>
            <a:ext cx="10071946" cy="3643602"/>
          </a:xfrm>
        </p:spPr>
        <p:txBody>
          <a:bodyPr/>
          <a:lstStyle/>
          <a:p>
            <a:r>
              <a:rPr lang="en-US" sz="3200" dirty="0"/>
              <a:t>Tingkat </a:t>
            </a:r>
            <a:r>
              <a:rPr lang="en-US" sz="3200" dirty="0" err="1"/>
              <a:t>kelembaban</a:t>
            </a:r>
            <a:r>
              <a:rPr lang="en-US" sz="3200" dirty="0"/>
              <a:t> </a:t>
            </a:r>
            <a:r>
              <a:rPr lang="en-US" sz="3200" dirty="0" err="1"/>
              <a:t>relatif</a:t>
            </a:r>
            <a:r>
              <a:rPr lang="en-US" sz="3200" dirty="0"/>
              <a:t> yang </a:t>
            </a:r>
            <a:r>
              <a:rPr lang="en-US" sz="3200" dirty="0" err="1"/>
              <a:t>lebih</a:t>
            </a:r>
            <a:r>
              <a:rPr lang="en-US" sz="3200" dirty="0"/>
              <a:t> </a:t>
            </a:r>
            <a:r>
              <a:rPr lang="en-US" sz="3200" dirty="0" err="1"/>
              <a:t>rendah</a:t>
            </a:r>
            <a:r>
              <a:rPr lang="en-US" sz="3200" dirty="0"/>
              <a:t> </a:t>
            </a:r>
            <a:r>
              <a:rPr lang="en-US" sz="3200" dirty="0" err="1"/>
              <a:t>daripada</a:t>
            </a:r>
            <a:r>
              <a:rPr lang="en-US" sz="3200" dirty="0"/>
              <a:t> 35% </a:t>
            </a:r>
            <a:r>
              <a:rPr lang="en-US" sz="3200" dirty="0" err="1"/>
              <a:t>biasanya</a:t>
            </a:r>
            <a:r>
              <a:rPr lang="en-US" sz="3200" dirty="0"/>
              <a:t> </a:t>
            </a:r>
            <a:r>
              <a:rPr lang="en-US" sz="3200" dirty="0" err="1"/>
              <a:t>dianggap</a:t>
            </a:r>
            <a:r>
              <a:rPr lang="en-US" sz="3200" dirty="0"/>
              <a:t> </a:t>
            </a:r>
            <a:r>
              <a:rPr lang="en-US" sz="3200" dirty="0" err="1"/>
              <a:t>terlalu</a:t>
            </a:r>
            <a:r>
              <a:rPr lang="en-US" sz="3200" dirty="0"/>
              <a:t> </a:t>
            </a:r>
            <a:r>
              <a:rPr lang="en-US" sz="3200" dirty="0" err="1"/>
              <a:t>merusak</a:t>
            </a:r>
            <a:r>
              <a:rPr lang="en-US" sz="3200" dirty="0"/>
              <a:t> </a:t>
            </a:r>
            <a:r>
              <a:rPr lang="en-US" sz="3200" dirty="0" err="1"/>
              <a:t>buku</a:t>
            </a:r>
            <a:r>
              <a:rPr lang="en-US" sz="3200" dirty="0"/>
              <a:t>.</a:t>
            </a:r>
          </a:p>
          <a:p>
            <a:r>
              <a:rPr lang="en-US" sz="3200" dirty="0"/>
              <a:t>Tingkat </a:t>
            </a:r>
            <a:r>
              <a:rPr lang="en-US" sz="3200" dirty="0" err="1"/>
              <a:t>kelembaban</a:t>
            </a:r>
            <a:r>
              <a:rPr lang="en-US" sz="3200" dirty="0"/>
              <a:t> </a:t>
            </a:r>
            <a:r>
              <a:rPr lang="en-US" sz="3200" dirty="0" err="1"/>
              <a:t>relatif</a:t>
            </a:r>
            <a:r>
              <a:rPr lang="en-US" sz="3200" dirty="0"/>
              <a:t> di </a:t>
            </a:r>
            <a:r>
              <a:rPr lang="en-US" sz="3200" dirty="0" err="1"/>
              <a:t>atas</a:t>
            </a:r>
            <a:r>
              <a:rPr lang="en-US" sz="3200" dirty="0"/>
              <a:t> 70% </a:t>
            </a:r>
            <a:r>
              <a:rPr lang="en-US" sz="3200" dirty="0" err="1"/>
              <a:t>terlalu</a:t>
            </a:r>
            <a:r>
              <a:rPr lang="en-US" sz="3200" dirty="0"/>
              <a:t> </a:t>
            </a:r>
            <a:r>
              <a:rPr lang="en-US" sz="3200" dirty="0" err="1"/>
              <a:t>beresiko</a:t>
            </a:r>
            <a:r>
              <a:rPr lang="en-US" sz="3200" dirty="0"/>
              <a:t> </a:t>
            </a:r>
            <a:r>
              <a:rPr lang="en-US" sz="3200" dirty="0" err="1"/>
              <a:t>karena</a:t>
            </a:r>
            <a:r>
              <a:rPr lang="en-US" sz="3200" dirty="0"/>
              <a:t> </a:t>
            </a:r>
            <a:r>
              <a:rPr lang="en-US" sz="3200" dirty="0" err="1"/>
              <a:t>akan</a:t>
            </a:r>
            <a:r>
              <a:rPr lang="en-US" sz="3200" dirty="0"/>
              <a:t> </a:t>
            </a:r>
            <a:r>
              <a:rPr lang="en-US" sz="3200" dirty="0" err="1"/>
              <a:t>meningkatkan</a:t>
            </a:r>
            <a:r>
              <a:rPr lang="en-US" sz="3200" dirty="0"/>
              <a:t> </a:t>
            </a:r>
            <a:r>
              <a:rPr lang="en-US" sz="3200" dirty="0" err="1"/>
              <a:t>pertumbuhan</a:t>
            </a:r>
            <a:r>
              <a:rPr lang="en-US" sz="3200" dirty="0"/>
              <a:t> </a:t>
            </a:r>
            <a:r>
              <a:rPr lang="en-US" sz="3200" dirty="0" err="1"/>
              <a:t>jamur</a:t>
            </a:r>
            <a:r>
              <a:rPr lang="en-US" sz="3200" dirty="0"/>
              <a:t> </a:t>
            </a:r>
            <a:r>
              <a:rPr lang="en-US" sz="3200" dirty="0" err="1"/>
              <a:t>pada</a:t>
            </a:r>
            <a:r>
              <a:rPr lang="en-US" sz="3200" dirty="0"/>
              <a:t> </a:t>
            </a:r>
            <a:r>
              <a:rPr lang="en-US" sz="3200" dirty="0" err="1"/>
              <a:t>buku</a:t>
            </a:r>
            <a:r>
              <a:rPr lang="en-US" sz="3200" dirty="0"/>
              <a:t>.</a:t>
            </a:r>
          </a:p>
        </p:txBody>
      </p:sp>
    </p:spTree>
    <p:extLst>
      <p:ext uri="{BB962C8B-B14F-4D97-AF65-F5344CB8AC3E}">
        <p14:creationId xmlns:p14="http://schemas.microsoft.com/office/powerpoint/2010/main" val="2963164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Fluktuasi Kelembaban</a:t>
            </a:r>
          </a:p>
        </p:txBody>
      </p:sp>
      <p:sp>
        <p:nvSpPr>
          <p:cNvPr id="73731" name="Rectangle 3"/>
          <p:cNvSpPr>
            <a:spLocks noGrp="1" noChangeArrowheads="1"/>
          </p:cNvSpPr>
          <p:nvPr>
            <p:ph idx="1"/>
          </p:nvPr>
        </p:nvSpPr>
        <p:spPr>
          <a:xfrm>
            <a:off x="467360" y="2180909"/>
            <a:ext cx="9550400" cy="3880773"/>
          </a:xfrm>
        </p:spPr>
        <p:txBody>
          <a:bodyPr>
            <a:normAutofit lnSpcReduction="10000"/>
          </a:bodyPr>
          <a:lstStyle/>
          <a:p>
            <a:r>
              <a:rPr lang="en-US" sz="3200" dirty="0" err="1"/>
              <a:t>Fluktuasi</a:t>
            </a:r>
            <a:r>
              <a:rPr lang="en-US" sz="3200" dirty="0"/>
              <a:t> </a:t>
            </a:r>
            <a:r>
              <a:rPr lang="en-US" sz="3200" dirty="0" err="1"/>
              <a:t>dalam</a:t>
            </a:r>
            <a:r>
              <a:rPr lang="en-US" sz="3200" dirty="0"/>
              <a:t> </a:t>
            </a:r>
            <a:r>
              <a:rPr lang="en-US" sz="3200" dirty="0" err="1"/>
              <a:t>kelembaban</a:t>
            </a:r>
            <a:r>
              <a:rPr lang="en-US" sz="3200" dirty="0"/>
              <a:t> </a:t>
            </a:r>
            <a:r>
              <a:rPr lang="en-US" sz="3200" dirty="0" err="1"/>
              <a:t>mungkin</a:t>
            </a:r>
            <a:r>
              <a:rPr lang="en-US" sz="3200" dirty="0"/>
              <a:t> </a:t>
            </a:r>
            <a:r>
              <a:rPr lang="en-US" sz="3200" dirty="0" err="1"/>
              <a:t>mengarah</a:t>
            </a:r>
            <a:r>
              <a:rPr lang="en-US" sz="3200" dirty="0"/>
              <a:t> </a:t>
            </a:r>
            <a:r>
              <a:rPr lang="en-US" sz="3200" dirty="0" err="1"/>
              <a:t>kepada</a:t>
            </a:r>
            <a:r>
              <a:rPr lang="en-US" sz="3200" dirty="0"/>
              <a:t> </a:t>
            </a:r>
            <a:r>
              <a:rPr lang="en-US" sz="3200" dirty="0" err="1"/>
              <a:t>perubahan</a:t>
            </a:r>
            <a:r>
              <a:rPr lang="en-US" sz="3200" dirty="0"/>
              <a:t> dimensional </a:t>
            </a:r>
            <a:r>
              <a:rPr lang="en-US" sz="3200" dirty="0" err="1"/>
              <a:t>dalam</a:t>
            </a:r>
            <a:r>
              <a:rPr lang="en-US" sz="3200" dirty="0"/>
              <a:t> </a:t>
            </a:r>
            <a:r>
              <a:rPr lang="en-US" sz="3200" dirty="0" err="1"/>
              <a:t>beberapa</a:t>
            </a:r>
            <a:r>
              <a:rPr lang="en-US" sz="3200" dirty="0"/>
              <a:t> material </a:t>
            </a:r>
            <a:r>
              <a:rPr lang="en-US" sz="3200" dirty="0" err="1"/>
              <a:t>perpustakaan</a:t>
            </a:r>
            <a:r>
              <a:rPr lang="en-US" sz="3200" dirty="0"/>
              <a:t>. </a:t>
            </a:r>
            <a:r>
              <a:rPr lang="en-US" sz="3200" dirty="0" err="1"/>
              <a:t>Perubahan-perubahan</a:t>
            </a:r>
            <a:r>
              <a:rPr lang="en-US" sz="3200" dirty="0"/>
              <a:t> </a:t>
            </a:r>
            <a:r>
              <a:rPr lang="en-US" sz="3200" dirty="0" err="1"/>
              <a:t>ini</a:t>
            </a:r>
            <a:r>
              <a:rPr lang="en-US" sz="3200" dirty="0"/>
              <a:t> </a:t>
            </a:r>
            <a:r>
              <a:rPr lang="en-US" sz="3200" dirty="0" err="1"/>
              <a:t>dapat</a:t>
            </a:r>
            <a:r>
              <a:rPr lang="en-US" sz="3200" dirty="0"/>
              <a:t> </a:t>
            </a:r>
            <a:r>
              <a:rPr lang="en-US" sz="3200" dirty="0" err="1"/>
              <a:t>menyebabkan</a:t>
            </a:r>
            <a:r>
              <a:rPr lang="en-US" sz="3200" dirty="0"/>
              <a:t> </a:t>
            </a:r>
            <a:r>
              <a:rPr lang="en-US" sz="3200" dirty="0" err="1"/>
              <a:t>penekanan</a:t>
            </a:r>
            <a:r>
              <a:rPr lang="en-US" sz="3200" dirty="0"/>
              <a:t> yang </a:t>
            </a:r>
            <a:r>
              <a:rPr lang="en-US" sz="3200" dirty="0" err="1"/>
              <a:t>mungkin</a:t>
            </a:r>
            <a:r>
              <a:rPr lang="en-US" sz="3200" dirty="0"/>
              <a:t> </a:t>
            </a:r>
            <a:r>
              <a:rPr lang="en-US" sz="3200" dirty="0" err="1"/>
              <a:t>mengarah</a:t>
            </a:r>
            <a:r>
              <a:rPr lang="en-US" sz="3200" dirty="0"/>
              <a:t> </a:t>
            </a:r>
            <a:r>
              <a:rPr lang="en-US" sz="3200" dirty="0" err="1"/>
              <a:t>kepada</a:t>
            </a:r>
            <a:r>
              <a:rPr lang="en-US" sz="3200" dirty="0"/>
              <a:t> </a:t>
            </a:r>
            <a:r>
              <a:rPr lang="en-US" sz="3200" dirty="0" err="1"/>
              <a:t>kerusakan</a:t>
            </a:r>
            <a:r>
              <a:rPr lang="en-US" sz="3200" dirty="0"/>
              <a:t> </a:t>
            </a:r>
            <a:r>
              <a:rPr lang="en-US" sz="3200" dirty="0" err="1"/>
              <a:t>dan</a:t>
            </a:r>
            <a:r>
              <a:rPr lang="en-US" sz="3200" dirty="0"/>
              <a:t> </a:t>
            </a:r>
            <a:r>
              <a:rPr lang="en-US" sz="3200" dirty="0" err="1"/>
              <a:t>atau</a:t>
            </a:r>
            <a:r>
              <a:rPr lang="en-US" sz="3200" dirty="0"/>
              <a:t> </a:t>
            </a:r>
            <a:r>
              <a:rPr lang="en-US" sz="3200" dirty="0" err="1"/>
              <a:t>penyimpangan</a:t>
            </a:r>
            <a:r>
              <a:rPr lang="en-US" sz="3200" dirty="0"/>
              <a:t>. </a:t>
            </a:r>
            <a:endParaRPr lang="en-US" sz="3200" dirty="0" smtClean="0"/>
          </a:p>
          <a:p>
            <a:r>
              <a:rPr lang="en-US" sz="3200" dirty="0" err="1" smtClean="0"/>
              <a:t>Sehingga</a:t>
            </a:r>
            <a:r>
              <a:rPr lang="en-US" sz="3200" dirty="0" smtClean="0"/>
              <a:t> </a:t>
            </a:r>
            <a:r>
              <a:rPr lang="en-US" sz="3200" dirty="0" err="1" smtClean="0"/>
              <a:t>sangat</a:t>
            </a:r>
            <a:r>
              <a:rPr lang="en-US" sz="3200" dirty="0" smtClean="0"/>
              <a:t> </a:t>
            </a:r>
            <a:r>
              <a:rPr lang="en-US" sz="3200" dirty="0" err="1" smtClean="0"/>
              <a:t>diperlukan</a:t>
            </a:r>
            <a:r>
              <a:rPr lang="en-US" sz="3200" dirty="0" smtClean="0"/>
              <a:t> monitoring temperature </a:t>
            </a:r>
            <a:r>
              <a:rPr lang="en-US" sz="3200" dirty="0" err="1" smtClean="0"/>
              <a:t>dan</a:t>
            </a:r>
            <a:r>
              <a:rPr lang="en-US" sz="3200" dirty="0" smtClean="0"/>
              <a:t> </a:t>
            </a:r>
            <a:r>
              <a:rPr lang="en-US" sz="3200" dirty="0" err="1" smtClean="0"/>
              <a:t>kelembabab</a:t>
            </a:r>
            <a:r>
              <a:rPr lang="en-US" sz="3200" dirty="0" smtClean="0"/>
              <a:t> </a:t>
            </a:r>
            <a:r>
              <a:rPr lang="en-US" sz="3200" dirty="0" err="1" smtClean="0"/>
              <a:t>relatif</a:t>
            </a:r>
            <a:endParaRPr lang="en-US" sz="3200" dirty="0"/>
          </a:p>
        </p:txBody>
      </p:sp>
    </p:spTree>
    <p:extLst>
      <p:ext uri="{BB962C8B-B14F-4D97-AF65-F5344CB8AC3E}">
        <p14:creationId xmlns:p14="http://schemas.microsoft.com/office/powerpoint/2010/main" val="2645370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057400" y="473075"/>
            <a:ext cx="8153400" cy="795338"/>
          </a:xfrm>
        </p:spPr>
        <p:txBody>
          <a:bodyPr>
            <a:normAutofit fontScale="90000"/>
          </a:bodyPr>
          <a:lstStyle/>
          <a:p>
            <a:r>
              <a:rPr lang="en-US" sz="3400"/>
              <a:t>Faktor-faktor Penghambat Penerapan Tingkat Temperatur dan Kelembabab Relatif</a:t>
            </a:r>
          </a:p>
        </p:txBody>
      </p:sp>
      <p:sp>
        <p:nvSpPr>
          <p:cNvPr id="75779" name="Rectangle 3"/>
          <p:cNvSpPr>
            <a:spLocks noGrp="1" noChangeArrowheads="1"/>
          </p:cNvSpPr>
          <p:nvPr>
            <p:ph idx="1"/>
          </p:nvPr>
        </p:nvSpPr>
        <p:spPr>
          <a:xfrm>
            <a:off x="2057400" y="1844676"/>
            <a:ext cx="8153400" cy="4022725"/>
          </a:xfrm>
        </p:spPr>
        <p:txBody>
          <a:bodyPr>
            <a:normAutofit/>
          </a:bodyPr>
          <a:lstStyle/>
          <a:p>
            <a:r>
              <a:rPr lang="en-US" sz="3200" dirty="0" err="1"/>
              <a:t>Iklim</a:t>
            </a:r>
            <a:r>
              <a:rPr lang="en-US" sz="3200" dirty="0"/>
              <a:t> </a:t>
            </a:r>
            <a:r>
              <a:rPr lang="en-US" sz="3200" dirty="0" err="1"/>
              <a:t>lokal</a:t>
            </a:r>
            <a:endParaRPr lang="en-US" sz="3200" dirty="0"/>
          </a:p>
          <a:p>
            <a:r>
              <a:rPr lang="en-US" sz="3200" dirty="0" err="1"/>
              <a:t>Sumber</a:t>
            </a:r>
            <a:r>
              <a:rPr lang="en-US" sz="3200" dirty="0"/>
              <a:t> </a:t>
            </a:r>
            <a:r>
              <a:rPr lang="en-US" sz="3200" dirty="0" err="1"/>
              <a:t>keuangan</a:t>
            </a:r>
            <a:endParaRPr lang="en-US" sz="3200" dirty="0"/>
          </a:p>
          <a:p>
            <a:r>
              <a:rPr lang="en-US" sz="3200" dirty="0" err="1"/>
              <a:t>Kurangnya</a:t>
            </a:r>
            <a:r>
              <a:rPr lang="en-US" sz="3200" dirty="0"/>
              <a:t> </a:t>
            </a:r>
            <a:r>
              <a:rPr lang="en-US" sz="3200" dirty="0" err="1"/>
              <a:t>ketersediaan</a:t>
            </a:r>
            <a:r>
              <a:rPr lang="en-US" sz="3200" dirty="0"/>
              <a:t> </a:t>
            </a:r>
            <a:r>
              <a:rPr lang="en-US" sz="3200" dirty="0" err="1"/>
              <a:t>sumber</a:t>
            </a:r>
            <a:r>
              <a:rPr lang="en-US" sz="3200" dirty="0"/>
              <a:t> </a:t>
            </a:r>
            <a:r>
              <a:rPr lang="en-US" sz="3200" dirty="0" err="1"/>
              <a:t>teknis</a:t>
            </a:r>
            <a:r>
              <a:rPr lang="en-US" sz="3200" dirty="0"/>
              <a:t>. </a:t>
            </a:r>
          </a:p>
        </p:txBody>
      </p:sp>
    </p:spTree>
    <p:extLst>
      <p:ext uri="{BB962C8B-B14F-4D97-AF65-F5344CB8AC3E}">
        <p14:creationId xmlns:p14="http://schemas.microsoft.com/office/powerpoint/2010/main" val="26901796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Sistem Pendingin Udara Mekanis</a:t>
            </a:r>
          </a:p>
        </p:txBody>
      </p:sp>
      <p:sp>
        <p:nvSpPr>
          <p:cNvPr id="77827" name="Rectangle 3"/>
          <p:cNvSpPr>
            <a:spLocks noGrp="1" noChangeArrowheads="1"/>
          </p:cNvSpPr>
          <p:nvPr>
            <p:ph idx="1"/>
          </p:nvPr>
        </p:nvSpPr>
        <p:spPr/>
        <p:txBody>
          <a:bodyPr>
            <a:normAutofit/>
          </a:bodyPr>
          <a:lstStyle/>
          <a:p>
            <a:r>
              <a:rPr lang="en-US" sz="3200" dirty="0"/>
              <a:t>Tingkat </a:t>
            </a:r>
            <a:r>
              <a:rPr lang="en-US" sz="3200" dirty="0" err="1"/>
              <a:t>kelembaban</a:t>
            </a:r>
            <a:r>
              <a:rPr lang="en-US" sz="3200" dirty="0"/>
              <a:t> </a:t>
            </a:r>
            <a:r>
              <a:rPr lang="en-US" sz="3200" dirty="0" err="1"/>
              <a:t>dan</a:t>
            </a:r>
            <a:r>
              <a:rPr lang="en-US" sz="3200" dirty="0"/>
              <a:t> </a:t>
            </a:r>
            <a:r>
              <a:rPr lang="en-US" sz="3200" dirty="0" err="1"/>
              <a:t>temperatur</a:t>
            </a:r>
            <a:r>
              <a:rPr lang="en-US" sz="3200" dirty="0"/>
              <a:t> yang </a:t>
            </a:r>
            <a:r>
              <a:rPr lang="en-US" sz="3200" dirty="0" err="1"/>
              <a:t>stabil</a:t>
            </a:r>
            <a:r>
              <a:rPr lang="en-US" sz="3200" dirty="0"/>
              <a:t> </a:t>
            </a:r>
            <a:r>
              <a:rPr lang="en-US" sz="3200" dirty="0" err="1"/>
              <a:t>biasanya</a:t>
            </a:r>
            <a:r>
              <a:rPr lang="en-US" sz="3200" dirty="0"/>
              <a:t> </a:t>
            </a:r>
            <a:r>
              <a:rPr lang="en-US" sz="3200" dirty="0" err="1"/>
              <a:t>dijaga</a:t>
            </a:r>
            <a:r>
              <a:rPr lang="en-US" sz="3200" dirty="0"/>
              <a:t> di </a:t>
            </a:r>
            <a:r>
              <a:rPr lang="en-US" sz="3200" dirty="0" err="1"/>
              <a:t>perpustakaan</a:t>
            </a:r>
            <a:r>
              <a:rPr lang="en-US" sz="3200" dirty="0"/>
              <a:t> </a:t>
            </a:r>
            <a:r>
              <a:rPr lang="en-US" sz="3200" dirty="0" smtClean="0"/>
              <a:t>/ </a:t>
            </a:r>
            <a:r>
              <a:rPr lang="en-US" sz="3200" dirty="0" err="1" smtClean="0"/>
              <a:t>lembaga</a:t>
            </a:r>
            <a:r>
              <a:rPr lang="en-US" sz="3200" dirty="0" smtClean="0"/>
              <a:t> </a:t>
            </a:r>
            <a:r>
              <a:rPr lang="en-US" sz="3200" dirty="0" err="1" smtClean="0"/>
              <a:t>arsip</a:t>
            </a:r>
            <a:r>
              <a:rPr lang="en-US" sz="3200" dirty="0" smtClean="0"/>
              <a:t> </a:t>
            </a:r>
            <a:r>
              <a:rPr lang="en-US" sz="3200" dirty="0" err="1" smtClean="0"/>
              <a:t>dengan</a:t>
            </a:r>
            <a:r>
              <a:rPr lang="en-US" sz="3200" dirty="0" smtClean="0"/>
              <a:t> </a:t>
            </a:r>
            <a:r>
              <a:rPr lang="en-US" sz="3200" dirty="0" err="1"/>
              <a:t>penggunaan</a:t>
            </a:r>
            <a:r>
              <a:rPr lang="en-US" sz="3200" dirty="0"/>
              <a:t> </a:t>
            </a:r>
            <a:r>
              <a:rPr lang="en-US" sz="3200" dirty="0" err="1"/>
              <a:t>sistem</a:t>
            </a:r>
            <a:r>
              <a:rPr lang="en-US" sz="3200" dirty="0"/>
              <a:t> </a:t>
            </a:r>
            <a:r>
              <a:rPr lang="en-US" sz="3200" dirty="0" err="1"/>
              <a:t>pendingin</a:t>
            </a:r>
            <a:r>
              <a:rPr lang="en-US" sz="3200" dirty="0"/>
              <a:t> </a:t>
            </a:r>
            <a:r>
              <a:rPr lang="en-US" sz="3200" dirty="0" err="1"/>
              <a:t>udara</a:t>
            </a:r>
            <a:r>
              <a:rPr lang="en-US" sz="3200" dirty="0"/>
              <a:t> </a:t>
            </a:r>
            <a:r>
              <a:rPr lang="en-US" sz="3200" dirty="0" err="1"/>
              <a:t>mekanis</a:t>
            </a:r>
            <a:r>
              <a:rPr lang="en-US" sz="3200" dirty="0"/>
              <a:t>. </a:t>
            </a:r>
          </a:p>
          <a:p>
            <a:r>
              <a:rPr lang="en-US" sz="3200" dirty="0" err="1"/>
              <a:t>Sistem</a:t>
            </a:r>
            <a:r>
              <a:rPr lang="en-US" sz="3200" dirty="0"/>
              <a:t> </a:t>
            </a:r>
            <a:r>
              <a:rPr lang="en-US" sz="3200" dirty="0" err="1"/>
              <a:t>pendingin</a:t>
            </a:r>
            <a:r>
              <a:rPr lang="en-US" sz="3200" dirty="0"/>
              <a:t> </a:t>
            </a:r>
            <a:r>
              <a:rPr lang="en-US" sz="3200" dirty="0" err="1"/>
              <a:t>udara</a:t>
            </a:r>
            <a:r>
              <a:rPr lang="en-US" sz="3200" dirty="0"/>
              <a:t> </a:t>
            </a:r>
            <a:r>
              <a:rPr lang="en-US" sz="3200" dirty="0" err="1"/>
              <a:t>mekanis</a:t>
            </a:r>
            <a:r>
              <a:rPr lang="en-US" sz="3200" dirty="0"/>
              <a:t> </a:t>
            </a:r>
            <a:r>
              <a:rPr lang="en-US" sz="3200" dirty="0" err="1"/>
              <a:t>mempunyai</a:t>
            </a:r>
            <a:r>
              <a:rPr lang="en-US" sz="3200" dirty="0"/>
              <a:t> </a:t>
            </a:r>
            <a:r>
              <a:rPr lang="en-US" sz="3200" dirty="0" err="1"/>
              <a:t>kontrol</a:t>
            </a:r>
            <a:r>
              <a:rPr lang="en-US" sz="3200" dirty="0"/>
              <a:t> </a:t>
            </a:r>
            <a:r>
              <a:rPr lang="en-US" sz="3200" dirty="0" err="1"/>
              <a:t>terhadap</a:t>
            </a:r>
            <a:r>
              <a:rPr lang="en-US" sz="3200" dirty="0"/>
              <a:t> </a:t>
            </a:r>
            <a:r>
              <a:rPr lang="en-US" sz="3200" dirty="0" err="1"/>
              <a:t>kelembaban</a:t>
            </a:r>
            <a:r>
              <a:rPr lang="en-US" sz="3200" dirty="0"/>
              <a:t>, </a:t>
            </a:r>
            <a:r>
              <a:rPr lang="en-US" sz="3200" dirty="0" err="1"/>
              <a:t>pendingin</a:t>
            </a:r>
            <a:r>
              <a:rPr lang="en-US" sz="3200" dirty="0"/>
              <a:t> </a:t>
            </a:r>
            <a:r>
              <a:rPr lang="en-US" sz="3200" dirty="0" err="1"/>
              <a:t>dan</a:t>
            </a:r>
            <a:r>
              <a:rPr lang="en-US" sz="3200" dirty="0"/>
              <a:t> </a:t>
            </a:r>
            <a:r>
              <a:rPr lang="en-US" sz="3200" dirty="0" err="1"/>
              <a:t>filtrasi</a:t>
            </a:r>
            <a:r>
              <a:rPr lang="en-US" sz="3200" dirty="0"/>
              <a:t> </a:t>
            </a:r>
            <a:r>
              <a:rPr lang="en-US" sz="3200" dirty="0" err="1"/>
              <a:t>partikel</a:t>
            </a:r>
            <a:r>
              <a:rPr lang="en-US" sz="3200" dirty="0"/>
              <a:t>. </a:t>
            </a:r>
          </a:p>
        </p:txBody>
      </p:sp>
    </p:spTree>
    <p:extLst>
      <p:ext uri="{BB962C8B-B14F-4D97-AF65-F5344CB8AC3E}">
        <p14:creationId xmlns:p14="http://schemas.microsoft.com/office/powerpoint/2010/main" val="3353288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Mengapa</a:t>
            </a:r>
            <a:r>
              <a:rPr lang="en-US" dirty="0" smtClean="0"/>
              <a:t> ?</a:t>
            </a:r>
            <a:endParaRPr lang="en-US" dirty="0"/>
          </a:p>
        </p:txBody>
      </p:sp>
      <p:sp>
        <p:nvSpPr>
          <p:cNvPr id="3" name="Content Placeholder 2"/>
          <p:cNvSpPr>
            <a:spLocks noGrp="1"/>
          </p:cNvSpPr>
          <p:nvPr>
            <p:ph idx="1"/>
          </p:nvPr>
        </p:nvSpPr>
        <p:spPr/>
        <p:txBody>
          <a:bodyPr/>
          <a:lstStyle/>
          <a:p>
            <a:r>
              <a:rPr lang="en-US" sz="2400" dirty="0" err="1"/>
              <a:t>Setiap</a:t>
            </a:r>
            <a:r>
              <a:rPr lang="en-US" sz="2400" dirty="0"/>
              <a:t> </a:t>
            </a:r>
            <a:r>
              <a:rPr lang="en-US" sz="2400" dirty="0" err="1"/>
              <a:t>arsip</a:t>
            </a:r>
            <a:r>
              <a:rPr lang="en-US" sz="2400" dirty="0"/>
              <a:t> </a:t>
            </a:r>
            <a:r>
              <a:rPr lang="en-US" sz="2400" dirty="0" err="1"/>
              <a:t>pasti</a:t>
            </a:r>
            <a:r>
              <a:rPr lang="en-US" sz="2400" dirty="0"/>
              <a:t> </a:t>
            </a:r>
            <a:r>
              <a:rPr lang="en-US" sz="2400" dirty="0" err="1"/>
              <a:t>akan</a:t>
            </a:r>
            <a:r>
              <a:rPr lang="en-US" sz="2400" dirty="0"/>
              <a:t> </a:t>
            </a:r>
            <a:r>
              <a:rPr lang="en-US" sz="2400" dirty="0" err="1"/>
              <a:t>mengalami</a:t>
            </a:r>
            <a:r>
              <a:rPr lang="en-US" sz="2400" dirty="0"/>
              <a:t> </a:t>
            </a:r>
            <a:r>
              <a:rPr lang="en-US" sz="2400" dirty="0" err="1"/>
              <a:t>kerusakan</a:t>
            </a:r>
            <a:r>
              <a:rPr lang="en-US" sz="2400" dirty="0"/>
              <a:t> </a:t>
            </a:r>
            <a:r>
              <a:rPr lang="en-US" sz="2400" dirty="0" err="1"/>
              <a:t>karena</a:t>
            </a:r>
            <a:r>
              <a:rPr lang="en-US" sz="2400" dirty="0"/>
              <a:t> </a:t>
            </a:r>
            <a:r>
              <a:rPr lang="en-US" sz="2400" dirty="0" err="1"/>
              <a:t>disebabkan</a:t>
            </a:r>
            <a:r>
              <a:rPr lang="en-US" sz="2400" dirty="0"/>
              <a:t> </a:t>
            </a:r>
            <a:r>
              <a:rPr lang="en-US" sz="2400" dirty="0" err="1"/>
              <a:t>dari</a:t>
            </a:r>
            <a:r>
              <a:rPr lang="en-US" sz="2400" dirty="0"/>
              <a:t> </a:t>
            </a:r>
            <a:r>
              <a:rPr lang="en-US" sz="2400" dirty="0" err="1"/>
              <a:t>berbagai</a:t>
            </a:r>
            <a:r>
              <a:rPr lang="en-US" sz="2400" dirty="0"/>
              <a:t> </a:t>
            </a:r>
            <a:r>
              <a:rPr lang="en-US" sz="2400" dirty="0" err="1"/>
              <a:t>penyebab</a:t>
            </a:r>
            <a:r>
              <a:rPr lang="en-US" sz="2400" dirty="0"/>
              <a:t> </a:t>
            </a:r>
            <a:r>
              <a:rPr lang="en-US" sz="2400" dirty="0" err="1"/>
              <a:t>sehingga</a:t>
            </a:r>
            <a:r>
              <a:rPr lang="en-US" sz="2400" dirty="0"/>
              <a:t> </a:t>
            </a:r>
            <a:r>
              <a:rPr lang="en-US" sz="2400" dirty="0" err="1"/>
              <a:t>kelangsungan</a:t>
            </a:r>
            <a:r>
              <a:rPr lang="en-US" sz="2400" dirty="0"/>
              <a:t> </a:t>
            </a:r>
            <a:r>
              <a:rPr lang="en-US" sz="2400" dirty="0" err="1"/>
              <a:t>hidup</a:t>
            </a:r>
            <a:r>
              <a:rPr lang="en-US" sz="2400" dirty="0"/>
              <a:t> </a:t>
            </a:r>
            <a:r>
              <a:rPr lang="en-US" sz="2400" dirty="0" err="1"/>
              <a:t>dan</a:t>
            </a:r>
            <a:r>
              <a:rPr lang="en-US" sz="2400" dirty="0"/>
              <a:t> </a:t>
            </a:r>
            <a:r>
              <a:rPr lang="en-US" sz="2400" dirty="0" err="1"/>
              <a:t>usia</a:t>
            </a:r>
            <a:r>
              <a:rPr lang="en-US" sz="2400" dirty="0"/>
              <a:t> </a:t>
            </a:r>
            <a:r>
              <a:rPr lang="en-US" sz="2400" dirty="0" err="1"/>
              <a:t>arsip</a:t>
            </a:r>
            <a:r>
              <a:rPr lang="en-US" sz="2400" dirty="0"/>
              <a:t> </a:t>
            </a:r>
            <a:r>
              <a:rPr lang="en-US" sz="2400" dirty="0" err="1"/>
              <a:t>akan</a:t>
            </a:r>
            <a:r>
              <a:rPr lang="en-US" sz="2400" dirty="0"/>
              <a:t> </a:t>
            </a:r>
            <a:r>
              <a:rPr lang="en-US" sz="2400" dirty="0" err="1"/>
              <a:t>berkurang</a:t>
            </a:r>
            <a:r>
              <a:rPr lang="en-US" dirty="0" smtClean="0"/>
              <a:t>.</a:t>
            </a:r>
            <a:endParaRPr lang="en-US" dirty="0"/>
          </a:p>
          <a:p>
            <a:endParaRPr lang="en-US" dirty="0" smtClean="0"/>
          </a:p>
          <a:p>
            <a:r>
              <a:rPr lang="en-US" sz="2400" dirty="0" err="1"/>
              <a:t>diperlukan</a:t>
            </a:r>
            <a:r>
              <a:rPr lang="en-US" sz="2400" dirty="0"/>
              <a:t> </a:t>
            </a:r>
            <a:r>
              <a:rPr lang="en-US" sz="2400" dirty="0" err="1"/>
              <a:t>cara</a:t>
            </a:r>
            <a:r>
              <a:rPr lang="en-US" sz="2400" dirty="0"/>
              <a:t> agar </a:t>
            </a:r>
            <a:r>
              <a:rPr lang="en-US" sz="2400" dirty="0" err="1"/>
              <a:t>arsip</a:t>
            </a:r>
            <a:r>
              <a:rPr lang="en-US" sz="2400" dirty="0"/>
              <a:t> </a:t>
            </a:r>
            <a:r>
              <a:rPr lang="en-US" sz="2400" dirty="0" err="1"/>
              <a:t>tersebut</a:t>
            </a:r>
            <a:r>
              <a:rPr lang="en-US" sz="2400" dirty="0"/>
              <a:t> </a:t>
            </a:r>
            <a:r>
              <a:rPr lang="en-US" sz="2400" dirty="0" err="1"/>
              <a:t>dapat</a:t>
            </a:r>
            <a:r>
              <a:rPr lang="en-US" sz="2400" dirty="0"/>
              <a:t> </a:t>
            </a:r>
            <a:r>
              <a:rPr lang="en-US" sz="2400" dirty="0" err="1"/>
              <a:t>terus</a:t>
            </a:r>
            <a:r>
              <a:rPr lang="en-US" sz="2400" dirty="0"/>
              <a:t> </a:t>
            </a:r>
            <a:r>
              <a:rPr lang="en-US" sz="2400" dirty="0" err="1"/>
              <a:t>berguna</a:t>
            </a:r>
            <a:r>
              <a:rPr lang="en-US" sz="2400" dirty="0"/>
              <a:t> </a:t>
            </a:r>
            <a:r>
              <a:rPr lang="en-US" sz="2400" dirty="0" err="1"/>
              <a:t>dan</a:t>
            </a:r>
            <a:r>
              <a:rPr lang="en-US" sz="2400" dirty="0"/>
              <a:t> </a:t>
            </a:r>
            <a:r>
              <a:rPr lang="en-US" sz="2400" dirty="0" err="1"/>
              <a:t>dipakai</a:t>
            </a:r>
            <a:r>
              <a:rPr lang="en-US" sz="2400" dirty="0"/>
              <a:t> </a:t>
            </a:r>
            <a:r>
              <a:rPr lang="en-US" sz="2400" dirty="0" err="1"/>
              <a:t>secara</a:t>
            </a:r>
            <a:r>
              <a:rPr lang="en-US" sz="2400" dirty="0"/>
              <a:t> </a:t>
            </a:r>
            <a:r>
              <a:rPr lang="en-US" sz="2400" dirty="0" err="1"/>
              <a:t>terus</a:t>
            </a:r>
            <a:r>
              <a:rPr lang="en-US" sz="2400" dirty="0"/>
              <a:t> </a:t>
            </a:r>
            <a:r>
              <a:rPr lang="en-US" sz="2400" dirty="0" err="1"/>
              <a:t>menerus</a:t>
            </a:r>
            <a:endParaRPr lang="en-US" sz="2400" dirty="0"/>
          </a:p>
        </p:txBody>
      </p:sp>
      <p:sp>
        <p:nvSpPr>
          <p:cNvPr id="4" name="Down Arrow 3"/>
          <p:cNvSpPr/>
          <p:nvPr/>
        </p:nvSpPr>
        <p:spPr>
          <a:xfrm>
            <a:off x="4533363" y="4790941"/>
            <a:ext cx="927279" cy="682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50783" y="5834130"/>
            <a:ext cx="2176529" cy="523220"/>
          </a:xfrm>
          <a:prstGeom prst="rect">
            <a:avLst/>
          </a:prstGeom>
          <a:noFill/>
        </p:spPr>
        <p:txBody>
          <a:bodyPr wrap="square" rtlCol="0">
            <a:spAutoFit/>
          </a:bodyPr>
          <a:lstStyle/>
          <a:p>
            <a:r>
              <a:rPr lang="en-US" sz="2800" b="1" dirty="0" smtClean="0"/>
              <a:t>PRESERVASI</a:t>
            </a:r>
            <a:endParaRPr lang="en-US" sz="2800" b="1" dirty="0"/>
          </a:p>
        </p:txBody>
      </p:sp>
    </p:spTree>
    <p:extLst>
      <p:ext uri="{BB962C8B-B14F-4D97-AF65-F5344CB8AC3E}">
        <p14:creationId xmlns:p14="http://schemas.microsoft.com/office/powerpoint/2010/main" val="4086050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sz="4000"/>
              <a:t>Prinsip IFLA untuk Pemeliharaan dan Konservasi Material Perpustakaan:</a:t>
            </a:r>
          </a:p>
        </p:txBody>
      </p:sp>
      <p:sp>
        <p:nvSpPr>
          <p:cNvPr id="78851" name="Rectangle 3"/>
          <p:cNvSpPr>
            <a:spLocks noGrp="1" noChangeArrowheads="1"/>
          </p:cNvSpPr>
          <p:nvPr>
            <p:ph idx="1"/>
          </p:nvPr>
        </p:nvSpPr>
        <p:spPr/>
        <p:txBody>
          <a:bodyPr>
            <a:normAutofit lnSpcReduction="10000"/>
          </a:bodyPr>
          <a:lstStyle/>
          <a:p>
            <a:pPr>
              <a:lnSpc>
                <a:spcPct val="90000"/>
              </a:lnSpc>
              <a:buFont typeface="Wingdings" panose="05000000000000000000" pitchFamily="2" charset="2"/>
              <a:buNone/>
            </a:pPr>
            <a:r>
              <a:rPr lang="en-US" sz="2200"/>
              <a:t>Tindakan yang lebih sederhana yang dapat digunakan dalam membatasi temperatur dan kelembaban diantaranya:</a:t>
            </a:r>
          </a:p>
          <a:p>
            <a:pPr>
              <a:lnSpc>
                <a:spcPct val="90000"/>
              </a:lnSpc>
            </a:pPr>
            <a:r>
              <a:rPr lang="en-US" sz="2200"/>
              <a:t>memastikan sirkulasi udara baik dengan penggunaan kipas angin dan jendela; </a:t>
            </a:r>
          </a:p>
          <a:p>
            <a:pPr>
              <a:lnSpc>
                <a:spcPct val="90000"/>
              </a:lnSpc>
            </a:pPr>
            <a:r>
              <a:rPr lang="en-US" sz="2200"/>
              <a:t>penggunaan alat untuk mengurangi kelembaban di mana untuk mengurangi kelembaban di area tumpukan buku yang terpengaruh;</a:t>
            </a:r>
          </a:p>
          <a:p>
            <a:pPr>
              <a:lnSpc>
                <a:spcPct val="90000"/>
              </a:lnSpc>
            </a:pPr>
            <a:r>
              <a:rPr lang="en-US" sz="2200"/>
              <a:t>penggunaan metoda penyekatan untuk mengurangi panas yang diperoleh dan penggunaan kerai untuk melindungi sinar matahari langsung;</a:t>
            </a:r>
          </a:p>
          <a:p>
            <a:pPr>
              <a:lnSpc>
                <a:spcPct val="90000"/>
              </a:lnSpc>
            </a:pPr>
            <a:r>
              <a:rPr lang="en-US" sz="2200"/>
              <a:t>memastikan bangunan benar-benar dijaga untuk menghindarkan kelembaban selama musim hujan.</a:t>
            </a:r>
          </a:p>
        </p:txBody>
      </p:sp>
    </p:spTree>
    <p:extLst>
      <p:ext uri="{BB962C8B-B14F-4D97-AF65-F5344CB8AC3E}">
        <p14:creationId xmlns:p14="http://schemas.microsoft.com/office/powerpoint/2010/main" val="3579990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ctrTitle"/>
          </p:nvPr>
        </p:nvSpPr>
        <p:spPr/>
        <p:txBody>
          <a:bodyPr/>
          <a:lstStyle/>
          <a:p>
            <a:r>
              <a:rPr lang="en-US"/>
              <a:t>CAHAYA</a:t>
            </a:r>
          </a:p>
        </p:txBody>
      </p:sp>
    </p:spTree>
    <p:extLst>
      <p:ext uri="{BB962C8B-B14F-4D97-AF65-F5344CB8AC3E}">
        <p14:creationId xmlns:p14="http://schemas.microsoft.com/office/powerpoint/2010/main" val="202038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2057400" y="473075"/>
            <a:ext cx="8153400" cy="795338"/>
          </a:xfrm>
        </p:spPr>
        <p:txBody>
          <a:bodyPr>
            <a:normAutofit fontScale="90000"/>
          </a:bodyPr>
          <a:lstStyle/>
          <a:p>
            <a:r>
              <a:rPr lang="en-US" sz="4000"/>
              <a:t>Efek Cahaya Terhadap Bahan Pustaka</a:t>
            </a:r>
          </a:p>
        </p:txBody>
      </p:sp>
      <p:sp>
        <p:nvSpPr>
          <p:cNvPr id="82947" name="Rectangle 3"/>
          <p:cNvSpPr>
            <a:spLocks noGrp="1" noChangeArrowheads="1"/>
          </p:cNvSpPr>
          <p:nvPr>
            <p:ph idx="1"/>
          </p:nvPr>
        </p:nvSpPr>
        <p:spPr>
          <a:xfrm>
            <a:off x="2057400" y="1989138"/>
            <a:ext cx="8153400" cy="3878262"/>
          </a:xfrm>
        </p:spPr>
        <p:txBody>
          <a:bodyPr>
            <a:normAutofit/>
          </a:bodyPr>
          <a:lstStyle/>
          <a:p>
            <a:r>
              <a:rPr lang="en-US" sz="3200" dirty="0" err="1"/>
              <a:t>Cahaya</a:t>
            </a:r>
            <a:r>
              <a:rPr lang="en-US" sz="3200" dirty="0"/>
              <a:t> </a:t>
            </a:r>
            <a:r>
              <a:rPr lang="en-US" sz="3200" dirty="0" err="1"/>
              <a:t>memberikan</a:t>
            </a:r>
            <a:r>
              <a:rPr lang="en-US" sz="3200" dirty="0"/>
              <a:t> </a:t>
            </a:r>
            <a:r>
              <a:rPr lang="en-US" sz="3200" dirty="0" err="1"/>
              <a:t>energi</a:t>
            </a:r>
            <a:r>
              <a:rPr lang="en-US" sz="3200" dirty="0"/>
              <a:t> </a:t>
            </a:r>
            <a:r>
              <a:rPr lang="en-US" sz="3200" dirty="0" err="1"/>
              <a:t>untuk</a:t>
            </a:r>
            <a:r>
              <a:rPr lang="en-US" sz="3200" dirty="0"/>
              <a:t> </a:t>
            </a:r>
            <a:r>
              <a:rPr lang="en-US" sz="3200" dirty="0" err="1"/>
              <a:t>mempercepat</a:t>
            </a:r>
            <a:r>
              <a:rPr lang="en-US" sz="3200" dirty="0"/>
              <a:t> </a:t>
            </a:r>
            <a:r>
              <a:rPr lang="en-US" sz="3200" dirty="0" err="1"/>
              <a:t>tingkat</a:t>
            </a:r>
            <a:r>
              <a:rPr lang="en-US" sz="3200" dirty="0"/>
              <a:t> di </a:t>
            </a:r>
            <a:r>
              <a:rPr lang="en-US" sz="3200" dirty="0" err="1"/>
              <a:t>mana</a:t>
            </a:r>
            <a:r>
              <a:rPr lang="en-US" sz="3200" dirty="0"/>
              <a:t> </a:t>
            </a:r>
            <a:r>
              <a:rPr lang="en-US" sz="3200" dirty="0" err="1"/>
              <a:t>reaksi</a:t>
            </a:r>
            <a:r>
              <a:rPr lang="en-US" sz="3200" dirty="0"/>
              <a:t> </a:t>
            </a:r>
            <a:r>
              <a:rPr lang="en-US" sz="3200" dirty="0" err="1"/>
              <a:t>kimia</a:t>
            </a:r>
            <a:r>
              <a:rPr lang="en-US" sz="3200" dirty="0"/>
              <a:t> </a:t>
            </a:r>
            <a:r>
              <a:rPr lang="en-US" sz="3200" dirty="0" err="1"/>
              <a:t>menyebabkan</a:t>
            </a:r>
            <a:r>
              <a:rPr lang="en-US" sz="3200" dirty="0"/>
              <a:t> </a:t>
            </a:r>
            <a:r>
              <a:rPr lang="en-US" sz="3200" dirty="0" err="1"/>
              <a:t>kerusakan</a:t>
            </a:r>
            <a:r>
              <a:rPr lang="en-US" sz="3200" dirty="0"/>
              <a:t> material </a:t>
            </a:r>
            <a:r>
              <a:rPr lang="en-US" sz="3200" dirty="0" err="1"/>
              <a:t>terjadi</a:t>
            </a:r>
            <a:r>
              <a:rPr lang="en-US" sz="3200" dirty="0"/>
              <a:t>. </a:t>
            </a:r>
            <a:r>
              <a:rPr lang="en-US" sz="3200" dirty="0" err="1"/>
              <a:t>Sinar</a:t>
            </a:r>
            <a:r>
              <a:rPr lang="en-US" sz="3200" dirty="0"/>
              <a:t> ultra violet </a:t>
            </a:r>
            <a:r>
              <a:rPr lang="en-US" sz="3200" dirty="0" err="1"/>
              <a:t>mempunyai</a:t>
            </a:r>
            <a:r>
              <a:rPr lang="en-US" sz="3200" dirty="0"/>
              <a:t> </a:t>
            </a:r>
            <a:r>
              <a:rPr lang="en-US" sz="3200" dirty="0" err="1"/>
              <a:t>efek</a:t>
            </a:r>
            <a:r>
              <a:rPr lang="en-US" sz="3200" dirty="0"/>
              <a:t> yang paling </a:t>
            </a:r>
            <a:r>
              <a:rPr lang="en-US" sz="3200" dirty="0" err="1"/>
              <a:t>merugikan</a:t>
            </a:r>
            <a:r>
              <a:rPr lang="en-US" sz="3200" dirty="0"/>
              <a:t>.</a:t>
            </a:r>
          </a:p>
        </p:txBody>
      </p:sp>
    </p:spTree>
    <p:extLst>
      <p:ext uri="{BB962C8B-B14F-4D97-AF65-F5344CB8AC3E}">
        <p14:creationId xmlns:p14="http://schemas.microsoft.com/office/powerpoint/2010/main" val="3403087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Pembatasan Tingkat Cahaya</a:t>
            </a:r>
          </a:p>
        </p:txBody>
      </p:sp>
      <p:sp>
        <p:nvSpPr>
          <p:cNvPr id="83971" name="Rectangle 3"/>
          <p:cNvSpPr>
            <a:spLocks noGrp="1" noChangeArrowheads="1"/>
          </p:cNvSpPr>
          <p:nvPr>
            <p:ph idx="1"/>
          </p:nvPr>
        </p:nvSpPr>
        <p:spPr>
          <a:xfrm>
            <a:off x="677334" y="2160589"/>
            <a:ext cx="9381066" cy="3880773"/>
          </a:xfrm>
        </p:spPr>
        <p:txBody>
          <a:bodyPr>
            <a:normAutofit/>
          </a:bodyPr>
          <a:lstStyle/>
          <a:p>
            <a:r>
              <a:rPr lang="en-US" sz="3200" dirty="0"/>
              <a:t>Tingkat </a:t>
            </a:r>
            <a:r>
              <a:rPr lang="en-US" sz="3200" dirty="0" err="1"/>
              <a:t>pencahayaan</a:t>
            </a:r>
            <a:r>
              <a:rPr lang="en-US" sz="3200" dirty="0"/>
              <a:t> </a:t>
            </a:r>
            <a:r>
              <a:rPr lang="en-US" sz="3200" dirty="0" err="1"/>
              <a:t>perlu</a:t>
            </a:r>
            <a:r>
              <a:rPr lang="en-US" sz="3200" dirty="0"/>
              <a:t> </a:t>
            </a:r>
            <a:r>
              <a:rPr lang="en-US" sz="3200" dirty="0" err="1"/>
              <a:t>untuk</a:t>
            </a:r>
            <a:r>
              <a:rPr lang="en-US" sz="3200" dirty="0"/>
              <a:t> </a:t>
            </a:r>
            <a:r>
              <a:rPr lang="en-US" sz="3200" dirty="0" err="1"/>
              <a:t>dijaga</a:t>
            </a:r>
            <a:r>
              <a:rPr lang="en-US" sz="3200" dirty="0"/>
              <a:t> </a:t>
            </a:r>
            <a:r>
              <a:rPr lang="en-US" sz="3200" dirty="0" err="1"/>
              <a:t>serendah</a:t>
            </a:r>
            <a:r>
              <a:rPr lang="en-US" sz="3200" dirty="0"/>
              <a:t> </a:t>
            </a:r>
            <a:r>
              <a:rPr lang="en-US" sz="3200" dirty="0" err="1"/>
              <a:t>mungkin</a:t>
            </a:r>
            <a:r>
              <a:rPr lang="en-US" sz="3200" dirty="0"/>
              <a:t> </a:t>
            </a:r>
            <a:r>
              <a:rPr lang="en-US" sz="3200" dirty="0" err="1"/>
              <a:t>pada</a:t>
            </a:r>
            <a:r>
              <a:rPr lang="en-US" sz="3200" dirty="0"/>
              <a:t> </a:t>
            </a:r>
            <a:r>
              <a:rPr lang="en-US" sz="3200" dirty="0" err="1"/>
              <a:t>semua</a:t>
            </a:r>
            <a:r>
              <a:rPr lang="en-US" sz="3200" dirty="0"/>
              <a:t> area </a:t>
            </a:r>
            <a:r>
              <a:rPr lang="en-US" sz="3200" dirty="0" err="1"/>
              <a:t>perpustakaan</a:t>
            </a:r>
            <a:r>
              <a:rPr lang="en-US" sz="3200" dirty="0"/>
              <a:t>.</a:t>
            </a:r>
          </a:p>
          <a:p>
            <a:r>
              <a:rPr lang="en-US" sz="3200" dirty="0"/>
              <a:t>Area </a:t>
            </a:r>
            <a:r>
              <a:rPr lang="en-US" sz="3200" dirty="0" err="1"/>
              <a:t>penyimpanan</a:t>
            </a:r>
            <a:r>
              <a:rPr lang="en-US" sz="3200" dirty="0"/>
              <a:t> </a:t>
            </a:r>
            <a:r>
              <a:rPr lang="en-US" sz="3200" dirty="0" err="1"/>
              <a:t>mungkin</a:t>
            </a:r>
            <a:r>
              <a:rPr lang="en-US" sz="3200" dirty="0"/>
              <a:t> </a:t>
            </a:r>
            <a:r>
              <a:rPr lang="en-US" sz="3200" dirty="0" err="1"/>
              <a:t>disesuaikan</a:t>
            </a:r>
            <a:r>
              <a:rPr lang="en-US" sz="3200" dirty="0"/>
              <a:t> </a:t>
            </a:r>
            <a:r>
              <a:rPr lang="en-US" sz="3200" dirty="0" err="1"/>
              <a:t>dengan</a:t>
            </a:r>
            <a:r>
              <a:rPr lang="en-US" sz="3200" dirty="0"/>
              <a:t> </a:t>
            </a:r>
            <a:r>
              <a:rPr lang="en-US" sz="3200" dirty="0" err="1"/>
              <a:t>perubahan</a:t>
            </a:r>
            <a:r>
              <a:rPr lang="en-US" sz="3200" dirty="0"/>
              <a:t> </a:t>
            </a:r>
            <a:r>
              <a:rPr lang="en-US" sz="3200" dirty="0" err="1"/>
              <a:t>waktu</a:t>
            </a:r>
            <a:r>
              <a:rPr lang="en-US" sz="3200" dirty="0"/>
              <a:t> </a:t>
            </a:r>
            <a:r>
              <a:rPr lang="en-US" sz="3200" dirty="0" err="1"/>
              <a:t>sehingga</a:t>
            </a:r>
            <a:r>
              <a:rPr lang="en-US" sz="3200" dirty="0"/>
              <a:t> </a:t>
            </a:r>
            <a:r>
              <a:rPr lang="en-US" sz="3200" dirty="0" err="1"/>
              <a:t>ketika</a:t>
            </a:r>
            <a:r>
              <a:rPr lang="en-US" sz="3200" dirty="0"/>
              <a:t> </a:t>
            </a:r>
            <a:r>
              <a:rPr lang="en-US" sz="3200" dirty="0" err="1"/>
              <a:t>tidak</a:t>
            </a:r>
            <a:r>
              <a:rPr lang="en-US" sz="3200" dirty="0"/>
              <a:t> </a:t>
            </a:r>
            <a:r>
              <a:rPr lang="en-US" sz="3200" dirty="0" err="1"/>
              <a:t>ada</a:t>
            </a:r>
            <a:r>
              <a:rPr lang="en-US" sz="3200" dirty="0"/>
              <a:t> </a:t>
            </a:r>
            <a:r>
              <a:rPr lang="en-US" sz="3200" dirty="0" err="1"/>
              <a:t>apapun</a:t>
            </a:r>
            <a:r>
              <a:rPr lang="en-US" sz="3200" dirty="0"/>
              <a:t> di </a:t>
            </a:r>
            <a:r>
              <a:rPr lang="en-US" sz="3200" dirty="0" err="1"/>
              <a:t>dalamnya</a:t>
            </a:r>
            <a:r>
              <a:rPr lang="en-US" sz="3200" dirty="0"/>
              <a:t> area </a:t>
            </a:r>
            <a:r>
              <a:rPr lang="en-US" sz="3200" dirty="0" err="1"/>
              <a:t>tersebut</a:t>
            </a:r>
            <a:r>
              <a:rPr lang="en-US" sz="3200" dirty="0"/>
              <a:t> </a:t>
            </a:r>
            <a:r>
              <a:rPr lang="en-US" sz="3200" dirty="0" err="1"/>
              <a:t>tidak</a:t>
            </a:r>
            <a:r>
              <a:rPr lang="en-US" sz="3200" dirty="0"/>
              <a:t> </a:t>
            </a:r>
            <a:r>
              <a:rPr lang="en-US" sz="3200" dirty="0" err="1"/>
              <a:t>mendapatkan</a:t>
            </a:r>
            <a:r>
              <a:rPr lang="en-US" sz="3200" dirty="0"/>
              <a:t> </a:t>
            </a:r>
            <a:r>
              <a:rPr lang="en-US" sz="3200" dirty="0" err="1"/>
              <a:t>cahaya</a:t>
            </a:r>
            <a:r>
              <a:rPr lang="en-US" sz="3200" dirty="0"/>
              <a:t>. </a:t>
            </a:r>
          </a:p>
        </p:txBody>
      </p:sp>
    </p:spTree>
    <p:extLst>
      <p:ext uri="{BB962C8B-B14F-4D97-AF65-F5344CB8AC3E}">
        <p14:creationId xmlns:p14="http://schemas.microsoft.com/office/powerpoint/2010/main" val="2598853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z="4000"/>
              <a:t>Tindakan yang Dapat Mengurangi Cahaya:</a:t>
            </a:r>
          </a:p>
        </p:txBody>
      </p:sp>
      <p:sp>
        <p:nvSpPr>
          <p:cNvPr id="84995" name="Rectangle 3"/>
          <p:cNvSpPr>
            <a:spLocks noGrp="1" noChangeArrowheads="1"/>
          </p:cNvSpPr>
          <p:nvPr>
            <p:ph idx="1"/>
          </p:nvPr>
        </p:nvSpPr>
        <p:spPr>
          <a:xfrm>
            <a:off x="677334" y="2160589"/>
            <a:ext cx="9401386" cy="3880773"/>
          </a:xfrm>
        </p:spPr>
        <p:txBody>
          <a:bodyPr>
            <a:noAutofit/>
          </a:bodyPr>
          <a:lstStyle/>
          <a:p>
            <a:pPr>
              <a:lnSpc>
                <a:spcPct val="90000"/>
              </a:lnSpc>
            </a:pPr>
            <a:r>
              <a:rPr lang="en-US" sz="3200" dirty="0" err="1"/>
              <a:t>Mengganti</a:t>
            </a:r>
            <a:r>
              <a:rPr lang="en-US" sz="3200" dirty="0"/>
              <a:t> </a:t>
            </a:r>
            <a:r>
              <a:rPr lang="en-US" sz="3200" dirty="0" err="1"/>
              <a:t>lampu</a:t>
            </a:r>
            <a:r>
              <a:rPr lang="en-US" sz="3200" dirty="0"/>
              <a:t> yang </a:t>
            </a:r>
            <a:r>
              <a:rPr lang="en-US" sz="3200" dirty="0" err="1"/>
              <a:t>tidak</a:t>
            </a:r>
            <a:r>
              <a:rPr lang="en-US" sz="3200" dirty="0"/>
              <a:t> </a:t>
            </a:r>
            <a:r>
              <a:rPr lang="en-US" sz="3200" dirty="0" err="1"/>
              <a:t>berpijar</a:t>
            </a:r>
            <a:r>
              <a:rPr lang="en-US" sz="3200" dirty="0"/>
              <a:t> </a:t>
            </a:r>
            <a:r>
              <a:rPr lang="en-US" sz="3200" dirty="0" err="1"/>
              <a:t>dengan</a:t>
            </a:r>
            <a:r>
              <a:rPr lang="en-US" sz="3200" dirty="0"/>
              <a:t> </a:t>
            </a:r>
            <a:r>
              <a:rPr lang="en-US" sz="3200" dirty="0" err="1"/>
              <a:t>lampu</a:t>
            </a:r>
            <a:r>
              <a:rPr lang="en-US" sz="3200" dirty="0"/>
              <a:t> lain </a:t>
            </a:r>
            <a:r>
              <a:rPr lang="en-US" sz="3200" dirty="0" err="1"/>
              <a:t>dengan</a:t>
            </a:r>
            <a:r>
              <a:rPr lang="en-US" sz="3200" dirty="0"/>
              <a:t> </a:t>
            </a:r>
            <a:r>
              <a:rPr lang="en-US" sz="3200" dirty="0" err="1"/>
              <a:t>jumlah</a:t>
            </a:r>
            <a:r>
              <a:rPr lang="en-US" sz="3200" dirty="0"/>
              <a:t> watt yang </a:t>
            </a:r>
            <a:r>
              <a:rPr lang="en-US" sz="3200" dirty="0" err="1"/>
              <a:t>lebih</a:t>
            </a:r>
            <a:r>
              <a:rPr lang="en-US" sz="3200" dirty="0"/>
              <a:t> </a:t>
            </a:r>
            <a:r>
              <a:rPr lang="en-US" sz="3200" dirty="0" err="1"/>
              <a:t>rendah</a:t>
            </a:r>
            <a:r>
              <a:rPr lang="en-US" sz="3200" dirty="0"/>
              <a:t>. </a:t>
            </a:r>
          </a:p>
          <a:p>
            <a:pPr>
              <a:lnSpc>
                <a:spcPct val="90000"/>
              </a:lnSpc>
            </a:pPr>
            <a:r>
              <a:rPr lang="en-US" sz="3200" dirty="0" err="1"/>
              <a:t>Sinar</a:t>
            </a:r>
            <a:r>
              <a:rPr lang="en-US" sz="3200" dirty="0"/>
              <a:t> </a:t>
            </a:r>
            <a:r>
              <a:rPr lang="en-US" sz="3200" dirty="0" err="1"/>
              <a:t>matahari</a:t>
            </a:r>
            <a:r>
              <a:rPr lang="en-US" sz="3200" dirty="0"/>
              <a:t> </a:t>
            </a:r>
            <a:r>
              <a:rPr lang="en-US" sz="3200" dirty="0" err="1"/>
              <a:t>langsung</a:t>
            </a:r>
            <a:r>
              <a:rPr lang="en-US" sz="3200" dirty="0"/>
              <a:t> </a:t>
            </a:r>
            <a:r>
              <a:rPr lang="en-US" sz="3200" dirty="0" err="1"/>
              <a:t>harus</a:t>
            </a:r>
            <a:r>
              <a:rPr lang="en-US" sz="3200" dirty="0"/>
              <a:t> </a:t>
            </a:r>
            <a:r>
              <a:rPr lang="en-US" sz="3200" dirty="0" err="1"/>
              <a:t>dihindari</a:t>
            </a:r>
            <a:r>
              <a:rPr lang="en-US" sz="3200" dirty="0"/>
              <a:t> </a:t>
            </a:r>
            <a:r>
              <a:rPr lang="en-US" sz="3200" dirty="0" err="1"/>
              <a:t>jika</a:t>
            </a:r>
            <a:r>
              <a:rPr lang="en-US" sz="3200" dirty="0"/>
              <a:t> </a:t>
            </a:r>
            <a:r>
              <a:rPr lang="en-US" sz="3200" dirty="0" err="1"/>
              <a:t>mungkin</a:t>
            </a:r>
            <a:r>
              <a:rPr lang="en-US" sz="3200" dirty="0"/>
              <a:t>, </a:t>
            </a:r>
            <a:r>
              <a:rPr lang="en-US" sz="3200" dirty="0" err="1"/>
              <a:t>dan</a:t>
            </a:r>
            <a:r>
              <a:rPr lang="en-US" sz="3200" dirty="0"/>
              <a:t> </a:t>
            </a:r>
            <a:r>
              <a:rPr lang="en-US" sz="3200" dirty="0" err="1"/>
              <a:t>dapat</a:t>
            </a:r>
            <a:r>
              <a:rPr lang="en-US" sz="3200" dirty="0"/>
              <a:t> </a:t>
            </a:r>
            <a:r>
              <a:rPr lang="en-US" sz="3200" dirty="0" err="1"/>
              <a:t>dikurangi</a:t>
            </a:r>
            <a:r>
              <a:rPr lang="en-US" sz="3200" dirty="0"/>
              <a:t> </a:t>
            </a:r>
            <a:r>
              <a:rPr lang="en-US" sz="3200" dirty="0" err="1"/>
              <a:t>dengan</a:t>
            </a:r>
            <a:r>
              <a:rPr lang="en-US" sz="3200" dirty="0"/>
              <a:t> </a:t>
            </a:r>
            <a:r>
              <a:rPr lang="en-US" sz="3200" dirty="0" err="1"/>
              <a:t>menggunakan</a:t>
            </a:r>
            <a:r>
              <a:rPr lang="en-US" sz="3200" dirty="0"/>
              <a:t> </a:t>
            </a:r>
            <a:r>
              <a:rPr lang="en-US" sz="3200" dirty="0" err="1"/>
              <a:t>kerai</a:t>
            </a:r>
            <a:r>
              <a:rPr lang="en-US" sz="3200" dirty="0"/>
              <a:t> yang </a:t>
            </a:r>
            <a:r>
              <a:rPr lang="en-US" sz="3200" dirty="0" err="1"/>
              <a:t>bersifat</a:t>
            </a:r>
            <a:r>
              <a:rPr lang="en-US" sz="3200" dirty="0"/>
              <a:t> </a:t>
            </a:r>
            <a:r>
              <a:rPr lang="en-US" sz="3200" dirty="0" err="1"/>
              <a:t>melindungi</a:t>
            </a:r>
            <a:r>
              <a:rPr lang="en-US" sz="3200" dirty="0"/>
              <a:t> </a:t>
            </a:r>
            <a:r>
              <a:rPr lang="en-US" sz="3200" dirty="0" err="1"/>
              <a:t>bagian</a:t>
            </a:r>
            <a:r>
              <a:rPr lang="en-US" sz="3200" dirty="0"/>
              <a:t> </a:t>
            </a:r>
            <a:r>
              <a:rPr lang="en-US" sz="3200" dirty="0" err="1"/>
              <a:t>dalam</a:t>
            </a:r>
            <a:r>
              <a:rPr lang="en-US" sz="3200" dirty="0"/>
              <a:t> </a:t>
            </a:r>
            <a:r>
              <a:rPr lang="en-US" sz="3200" dirty="0" err="1"/>
              <a:t>atau</a:t>
            </a:r>
            <a:r>
              <a:rPr lang="en-US" sz="3200" dirty="0"/>
              <a:t> </a:t>
            </a:r>
            <a:r>
              <a:rPr lang="en-US" sz="3200" dirty="0" err="1"/>
              <a:t>daun</a:t>
            </a:r>
            <a:r>
              <a:rPr lang="en-US" sz="3200" dirty="0"/>
              <a:t> </a:t>
            </a:r>
            <a:r>
              <a:rPr lang="en-US" sz="3200" dirty="0" err="1"/>
              <a:t>penutup</a:t>
            </a:r>
            <a:r>
              <a:rPr lang="en-US" sz="3200" dirty="0"/>
              <a:t> </a:t>
            </a:r>
            <a:r>
              <a:rPr lang="en-US" sz="3200" dirty="0" err="1"/>
              <a:t>jendela</a:t>
            </a:r>
            <a:r>
              <a:rPr lang="en-US" sz="3200" dirty="0"/>
              <a:t> </a:t>
            </a:r>
            <a:r>
              <a:rPr lang="en-US" sz="3200" dirty="0" err="1"/>
              <a:t>atau</a:t>
            </a:r>
            <a:r>
              <a:rPr lang="en-US" sz="3200" dirty="0"/>
              <a:t> </a:t>
            </a:r>
            <a:r>
              <a:rPr lang="en-US" sz="3200" dirty="0" err="1"/>
              <a:t>bahkan</a:t>
            </a:r>
            <a:r>
              <a:rPr lang="en-US" sz="3200" dirty="0"/>
              <a:t> </a:t>
            </a:r>
            <a:r>
              <a:rPr lang="en-US" sz="3200" dirty="0" err="1"/>
              <a:t>pohon</a:t>
            </a:r>
            <a:r>
              <a:rPr lang="en-US" sz="3200" dirty="0"/>
              <a:t> di </a:t>
            </a:r>
            <a:r>
              <a:rPr lang="en-US" sz="3200" dirty="0" err="1"/>
              <a:t>luar</a:t>
            </a:r>
            <a:r>
              <a:rPr lang="en-US" sz="3200" dirty="0"/>
              <a:t> </a:t>
            </a:r>
            <a:r>
              <a:rPr lang="en-US" sz="3200" dirty="0" err="1"/>
              <a:t>jendela</a:t>
            </a:r>
            <a:r>
              <a:rPr lang="en-US" sz="3200" dirty="0"/>
              <a:t>. </a:t>
            </a:r>
          </a:p>
        </p:txBody>
      </p:sp>
    </p:spTree>
    <p:extLst>
      <p:ext uri="{BB962C8B-B14F-4D97-AF65-F5344CB8AC3E}">
        <p14:creationId xmlns:p14="http://schemas.microsoft.com/office/powerpoint/2010/main" val="3923244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idx="1"/>
          </p:nvPr>
        </p:nvSpPr>
        <p:spPr>
          <a:xfrm>
            <a:off x="508000" y="934720"/>
            <a:ext cx="10119360" cy="5506720"/>
          </a:xfrm>
        </p:spPr>
        <p:txBody>
          <a:bodyPr>
            <a:normAutofit/>
          </a:bodyPr>
          <a:lstStyle/>
          <a:p>
            <a:r>
              <a:rPr lang="en-US" sz="2700" dirty="0" err="1"/>
              <a:t>Kaca</a:t>
            </a:r>
            <a:r>
              <a:rPr lang="en-US" sz="2700" dirty="0"/>
              <a:t> </a:t>
            </a:r>
            <a:r>
              <a:rPr lang="en-US" sz="2700" dirty="0" err="1"/>
              <a:t>atap</a:t>
            </a:r>
            <a:r>
              <a:rPr lang="en-US" sz="2700" dirty="0"/>
              <a:t> </a:t>
            </a:r>
            <a:r>
              <a:rPr lang="en-US" sz="2700" dirty="0" err="1"/>
              <a:t>dapat</a:t>
            </a:r>
            <a:r>
              <a:rPr lang="en-US" sz="2700" dirty="0"/>
              <a:t> </a:t>
            </a:r>
            <a:r>
              <a:rPr lang="en-US" sz="2700" dirty="0" err="1"/>
              <a:t>ditutupi</a:t>
            </a:r>
            <a:r>
              <a:rPr lang="en-US" sz="2700" dirty="0"/>
              <a:t> </a:t>
            </a:r>
            <a:r>
              <a:rPr lang="en-US" sz="2700" dirty="0" err="1"/>
              <a:t>atau</a:t>
            </a:r>
            <a:r>
              <a:rPr lang="en-US" sz="2700" dirty="0"/>
              <a:t> </a:t>
            </a:r>
            <a:r>
              <a:rPr lang="en-US" sz="2700" dirty="0" err="1"/>
              <a:t>dicat</a:t>
            </a:r>
            <a:r>
              <a:rPr lang="en-US" sz="2700" dirty="0"/>
              <a:t>  </a:t>
            </a:r>
            <a:r>
              <a:rPr lang="en-US" sz="2700" dirty="0" err="1"/>
              <a:t>warna</a:t>
            </a:r>
            <a:r>
              <a:rPr lang="en-US" sz="2700" dirty="0"/>
              <a:t> </a:t>
            </a:r>
            <a:r>
              <a:rPr lang="en-US" sz="2700" dirty="0" err="1"/>
              <a:t>putih</a:t>
            </a:r>
            <a:r>
              <a:rPr lang="en-US" sz="2700" dirty="0"/>
              <a:t>. </a:t>
            </a:r>
          </a:p>
          <a:p>
            <a:r>
              <a:rPr lang="en-US" sz="2700" dirty="0" err="1"/>
              <a:t>Jendela</a:t>
            </a:r>
            <a:r>
              <a:rPr lang="en-US" sz="2700" dirty="0"/>
              <a:t> </a:t>
            </a:r>
            <a:r>
              <a:rPr lang="en-US" sz="2700" dirty="0" err="1"/>
              <a:t>dapat</a:t>
            </a:r>
            <a:r>
              <a:rPr lang="en-US" sz="2700" dirty="0"/>
              <a:t> </a:t>
            </a:r>
            <a:r>
              <a:rPr lang="en-US" sz="2700" dirty="0" err="1"/>
              <a:t>dirawat</a:t>
            </a:r>
            <a:r>
              <a:rPr lang="en-US" sz="2700" dirty="0"/>
              <a:t> </a:t>
            </a:r>
            <a:r>
              <a:rPr lang="en-US" sz="2700" dirty="0" err="1"/>
              <a:t>dengan</a:t>
            </a:r>
            <a:r>
              <a:rPr lang="en-US" sz="2700" dirty="0"/>
              <a:t> film yang </a:t>
            </a:r>
            <a:r>
              <a:rPr lang="en-US" sz="2700" dirty="0" err="1"/>
              <a:t>meniadakan</a:t>
            </a:r>
            <a:r>
              <a:rPr lang="en-US" sz="2700" dirty="0"/>
              <a:t> </a:t>
            </a:r>
            <a:r>
              <a:rPr lang="en-US" sz="2700" dirty="0" err="1"/>
              <a:t>sinar</a:t>
            </a:r>
            <a:r>
              <a:rPr lang="en-US" sz="2700" dirty="0"/>
              <a:t> ultra violet (</a:t>
            </a:r>
            <a:r>
              <a:rPr lang="en-US" sz="2700" dirty="0" err="1"/>
              <a:t>walaupun</a:t>
            </a:r>
            <a:r>
              <a:rPr lang="en-US" sz="2700" dirty="0"/>
              <a:t> </a:t>
            </a:r>
            <a:r>
              <a:rPr lang="en-US" sz="2700" dirty="0" err="1"/>
              <a:t>hal</a:t>
            </a:r>
            <a:r>
              <a:rPr lang="en-US" sz="2700" dirty="0"/>
              <a:t> </a:t>
            </a:r>
            <a:r>
              <a:rPr lang="en-US" sz="2700" dirty="0" err="1"/>
              <a:t>ini</a:t>
            </a:r>
            <a:r>
              <a:rPr lang="en-US" sz="2700" dirty="0"/>
              <a:t> </a:t>
            </a:r>
            <a:r>
              <a:rPr lang="en-US" sz="2700" dirty="0" err="1"/>
              <a:t>memerlukan</a:t>
            </a:r>
            <a:r>
              <a:rPr lang="en-US" sz="2700" dirty="0"/>
              <a:t> </a:t>
            </a:r>
            <a:r>
              <a:rPr lang="en-US" sz="2700" dirty="0" err="1"/>
              <a:t>penggantian</a:t>
            </a:r>
            <a:r>
              <a:rPr lang="en-US" sz="2700" dirty="0"/>
              <a:t> yang </a:t>
            </a:r>
            <a:r>
              <a:rPr lang="en-US" sz="2700" dirty="0" err="1"/>
              <a:t>teratur</a:t>
            </a:r>
            <a:r>
              <a:rPr lang="en-US" sz="2700" dirty="0"/>
              <a:t>) </a:t>
            </a:r>
            <a:r>
              <a:rPr lang="en-US" sz="2700" dirty="0" err="1"/>
              <a:t>atau</a:t>
            </a:r>
            <a:r>
              <a:rPr lang="en-US" sz="2700" dirty="0"/>
              <a:t> </a:t>
            </a:r>
            <a:r>
              <a:rPr lang="en-US" sz="2700" dirty="0" err="1"/>
              <a:t>dapat</a:t>
            </a:r>
            <a:r>
              <a:rPr lang="en-US" sz="2700" dirty="0"/>
              <a:t> </a:t>
            </a:r>
            <a:r>
              <a:rPr lang="en-US" sz="2700" dirty="0" err="1"/>
              <a:t>dicat</a:t>
            </a:r>
            <a:r>
              <a:rPr lang="en-US" sz="2700" dirty="0"/>
              <a:t> </a:t>
            </a:r>
            <a:r>
              <a:rPr lang="en-US" sz="2700" dirty="0" err="1"/>
              <a:t>dengan</a:t>
            </a:r>
            <a:r>
              <a:rPr lang="en-US" sz="2700" dirty="0"/>
              <a:t> cat yang </a:t>
            </a:r>
            <a:r>
              <a:rPr lang="en-US" sz="2700" dirty="0" err="1"/>
              <a:t>menyerap</a:t>
            </a:r>
            <a:r>
              <a:rPr lang="en-US" sz="2700" dirty="0"/>
              <a:t> Ultra violet. </a:t>
            </a:r>
          </a:p>
          <a:p>
            <a:r>
              <a:rPr lang="en-US" sz="2700" dirty="0" err="1"/>
              <a:t>Tabung</a:t>
            </a:r>
            <a:r>
              <a:rPr lang="en-US" sz="2700" dirty="0"/>
              <a:t> </a:t>
            </a:r>
            <a:r>
              <a:rPr lang="en-US" sz="2700" dirty="0" err="1"/>
              <a:t>sinar</a:t>
            </a:r>
            <a:r>
              <a:rPr lang="en-US" sz="2700" dirty="0"/>
              <a:t> </a:t>
            </a:r>
            <a:r>
              <a:rPr lang="en-US" sz="2700" dirty="0" err="1"/>
              <a:t>berpijar</a:t>
            </a:r>
            <a:r>
              <a:rPr lang="en-US" sz="2700" dirty="0"/>
              <a:t> </a:t>
            </a:r>
            <a:r>
              <a:rPr lang="en-US" sz="2700" dirty="0" err="1"/>
              <a:t>harus</a:t>
            </a:r>
            <a:r>
              <a:rPr lang="en-US" sz="2700" dirty="0"/>
              <a:t> </a:t>
            </a:r>
            <a:r>
              <a:rPr lang="en-US" sz="2700" dirty="0" err="1"/>
              <a:t>disesuaikan</a:t>
            </a:r>
            <a:r>
              <a:rPr lang="en-US" sz="2700" dirty="0"/>
              <a:t> </a:t>
            </a:r>
            <a:r>
              <a:rPr lang="en-US" sz="2700" dirty="0" err="1"/>
              <a:t>dengan</a:t>
            </a:r>
            <a:r>
              <a:rPr lang="en-US" sz="2700" dirty="0"/>
              <a:t> </a:t>
            </a:r>
            <a:r>
              <a:rPr lang="en-US" sz="2700" dirty="0" err="1"/>
              <a:t>alat</a:t>
            </a:r>
            <a:r>
              <a:rPr lang="en-US" sz="2700" dirty="0"/>
              <a:t> </a:t>
            </a:r>
            <a:r>
              <a:rPr lang="en-US" sz="2700" dirty="0" err="1"/>
              <a:t>difusi</a:t>
            </a:r>
            <a:r>
              <a:rPr lang="en-US" sz="2700" dirty="0"/>
              <a:t> </a:t>
            </a:r>
            <a:r>
              <a:rPr lang="en-US" sz="2700" dirty="0" err="1"/>
              <a:t>dan</a:t>
            </a:r>
            <a:r>
              <a:rPr lang="en-US" sz="2700" dirty="0"/>
              <a:t> filter </a:t>
            </a:r>
            <a:r>
              <a:rPr lang="en-US" sz="2700" dirty="0" err="1"/>
              <a:t>untuk</a:t>
            </a:r>
            <a:r>
              <a:rPr lang="en-US" sz="2700" dirty="0"/>
              <a:t> </a:t>
            </a:r>
            <a:r>
              <a:rPr lang="en-US" sz="2700" dirty="0" err="1"/>
              <a:t>meniadakan</a:t>
            </a:r>
            <a:r>
              <a:rPr lang="en-US" sz="2700" dirty="0"/>
              <a:t> </a:t>
            </a:r>
            <a:r>
              <a:rPr lang="en-US" sz="2700" dirty="0" err="1"/>
              <a:t>sinar</a:t>
            </a:r>
            <a:r>
              <a:rPr lang="en-US" sz="2700" dirty="0"/>
              <a:t> ultra violet. </a:t>
            </a:r>
          </a:p>
          <a:p>
            <a:r>
              <a:rPr lang="en-US" sz="2700" dirty="0" err="1"/>
              <a:t>Beberapa</a:t>
            </a:r>
            <a:r>
              <a:rPr lang="en-US" sz="2700" dirty="0"/>
              <a:t> </a:t>
            </a:r>
            <a:r>
              <a:rPr lang="en-US" sz="2700" dirty="0" err="1"/>
              <a:t>jenis</a:t>
            </a:r>
            <a:r>
              <a:rPr lang="en-US" sz="2700" dirty="0"/>
              <a:t> </a:t>
            </a:r>
            <a:r>
              <a:rPr lang="en-US" sz="2700" dirty="0" err="1"/>
              <a:t>lampu</a:t>
            </a:r>
            <a:r>
              <a:rPr lang="en-US" sz="2700" dirty="0"/>
              <a:t> </a:t>
            </a:r>
            <a:r>
              <a:rPr lang="en-US" sz="2700" dirty="0" err="1"/>
              <a:t>pijar</a:t>
            </a:r>
            <a:r>
              <a:rPr lang="en-US" sz="2700" dirty="0"/>
              <a:t> </a:t>
            </a:r>
            <a:r>
              <a:rPr lang="en-US" sz="2700" dirty="0" err="1"/>
              <a:t>mengurangi</a:t>
            </a:r>
            <a:r>
              <a:rPr lang="en-US" sz="2700" dirty="0"/>
              <a:t> </a:t>
            </a:r>
            <a:r>
              <a:rPr lang="en-US" sz="2700" dirty="0" err="1"/>
              <a:t>lebih</a:t>
            </a:r>
            <a:r>
              <a:rPr lang="en-US" sz="2700" dirty="0"/>
              <a:t> </a:t>
            </a:r>
            <a:r>
              <a:rPr lang="en-US" sz="2700" dirty="0" err="1"/>
              <a:t>sedikit</a:t>
            </a:r>
            <a:r>
              <a:rPr lang="en-US" sz="2700" dirty="0"/>
              <a:t> </a:t>
            </a:r>
            <a:r>
              <a:rPr lang="en-US" sz="2700" dirty="0" err="1"/>
              <a:t>sinar</a:t>
            </a:r>
            <a:r>
              <a:rPr lang="en-US" sz="2700" dirty="0"/>
              <a:t> ultra violet </a:t>
            </a:r>
            <a:r>
              <a:rPr lang="en-US" sz="2700" dirty="0" err="1"/>
              <a:t>daripada</a:t>
            </a:r>
            <a:r>
              <a:rPr lang="en-US" sz="2700" dirty="0"/>
              <a:t> yang lain </a:t>
            </a:r>
            <a:r>
              <a:rPr lang="en-US" sz="2700" dirty="0" err="1"/>
              <a:t>serta</a:t>
            </a:r>
            <a:r>
              <a:rPr lang="en-US" sz="2700" dirty="0"/>
              <a:t> </a:t>
            </a:r>
            <a:r>
              <a:rPr lang="en-US" sz="2700" dirty="0" err="1"/>
              <a:t>harus</a:t>
            </a:r>
            <a:r>
              <a:rPr lang="en-US" sz="2700" dirty="0"/>
              <a:t> </a:t>
            </a:r>
            <a:r>
              <a:rPr lang="en-US" sz="2700" dirty="0" err="1"/>
              <a:t>dipertimbangkan</a:t>
            </a:r>
            <a:r>
              <a:rPr lang="en-US" sz="2700" dirty="0"/>
              <a:t> </a:t>
            </a:r>
            <a:r>
              <a:rPr lang="en-US" sz="2700" dirty="0" err="1"/>
              <a:t>sebagai</a:t>
            </a:r>
            <a:r>
              <a:rPr lang="en-US" sz="2700" dirty="0"/>
              <a:t> </a:t>
            </a:r>
            <a:r>
              <a:rPr lang="en-US" sz="2700" dirty="0" err="1"/>
              <a:t>pengganti</a:t>
            </a:r>
            <a:r>
              <a:rPr lang="en-US" sz="2700" dirty="0"/>
              <a:t> </a:t>
            </a:r>
            <a:r>
              <a:rPr lang="en-US" sz="2700" dirty="0" err="1"/>
              <a:t>untuk</a:t>
            </a:r>
            <a:r>
              <a:rPr lang="en-US" sz="2700" dirty="0"/>
              <a:t> </a:t>
            </a:r>
            <a:r>
              <a:rPr lang="en-US" sz="2700" dirty="0" err="1"/>
              <a:t>lampu</a:t>
            </a:r>
            <a:r>
              <a:rPr lang="en-US" sz="2700" dirty="0"/>
              <a:t> yang </a:t>
            </a:r>
            <a:r>
              <a:rPr lang="en-US" sz="2700" dirty="0" err="1"/>
              <a:t>telah</a:t>
            </a:r>
            <a:r>
              <a:rPr lang="en-US" sz="2700" dirty="0"/>
              <a:t> </a:t>
            </a:r>
            <a:r>
              <a:rPr lang="en-US" sz="2700" dirty="0" err="1"/>
              <a:t>ada</a:t>
            </a:r>
            <a:r>
              <a:rPr lang="en-US" sz="2700" dirty="0"/>
              <a:t>.</a:t>
            </a:r>
          </a:p>
        </p:txBody>
      </p:sp>
    </p:spTree>
    <p:extLst>
      <p:ext uri="{BB962C8B-B14F-4D97-AF65-F5344CB8AC3E}">
        <p14:creationId xmlns:p14="http://schemas.microsoft.com/office/powerpoint/2010/main" val="2367505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z="4000"/>
              <a:t>Prinsip Pembatasan Tingkat Cahaya di Perpustakaan:</a:t>
            </a:r>
          </a:p>
        </p:txBody>
      </p:sp>
      <p:sp>
        <p:nvSpPr>
          <p:cNvPr id="88067" name="Rectangle 3"/>
          <p:cNvSpPr>
            <a:spLocks noGrp="1" noChangeArrowheads="1"/>
          </p:cNvSpPr>
          <p:nvPr>
            <p:ph idx="1"/>
          </p:nvPr>
        </p:nvSpPr>
        <p:spPr>
          <a:xfrm>
            <a:off x="677334" y="2160589"/>
            <a:ext cx="9746826" cy="4321491"/>
          </a:xfrm>
        </p:spPr>
        <p:txBody>
          <a:bodyPr>
            <a:noAutofit/>
          </a:bodyPr>
          <a:lstStyle/>
          <a:p>
            <a:pPr>
              <a:lnSpc>
                <a:spcPct val="90000"/>
              </a:lnSpc>
            </a:pPr>
            <a:r>
              <a:rPr lang="en-US" sz="3200" dirty="0" err="1"/>
              <a:t>Menjaga</a:t>
            </a:r>
            <a:r>
              <a:rPr lang="en-US" sz="3200" dirty="0"/>
              <a:t> agar </a:t>
            </a:r>
            <a:r>
              <a:rPr lang="en-US" sz="3200" dirty="0" err="1"/>
              <a:t>bahan</a:t>
            </a:r>
            <a:r>
              <a:rPr lang="en-US" sz="3200" dirty="0"/>
              <a:t> </a:t>
            </a:r>
            <a:r>
              <a:rPr lang="en-US" sz="3200" dirty="0" err="1"/>
              <a:t>koleksi</a:t>
            </a:r>
            <a:r>
              <a:rPr lang="en-US" sz="3200" dirty="0"/>
              <a:t> </a:t>
            </a:r>
            <a:r>
              <a:rPr lang="en-US" sz="3200" dirty="0" err="1"/>
              <a:t>terkena</a:t>
            </a:r>
            <a:r>
              <a:rPr lang="en-US" sz="3200" dirty="0"/>
              <a:t> </a:t>
            </a:r>
            <a:r>
              <a:rPr lang="en-US" sz="3200" dirty="0" err="1"/>
              <a:t>sinar</a:t>
            </a:r>
            <a:r>
              <a:rPr lang="en-US" sz="3200" dirty="0"/>
              <a:t> </a:t>
            </a:r>
            <a:r>
              <a:rPr lang="en-US" sz="3200" dirty="0" err="1"/>
              <a:t>matahari</a:t>
            </a:r>
            <a:r>
              <a:rPr lang="en-US" sz="3200" dirty="0"/>
              <a:t>.</a:t>
            </a:r>
          </a:p>
          <a:p>
            <a:pPr>
              <a:lnSpc>
                <a:spcPct val="90000"/>
              </a:lnSpc>
            </a:pPr>
            <a:r>
              <a:rPr lang="en-US" sz="3200" dirty="0"/>
              <a:t>Tingkat </a:t>
            </a:r>
            <a:r>
              <a:rPr lang="en-US" sz="3200" dirty="0" err="1"/>
              <a:t>cahaya</a:t>
            </a:r>
            <a:r>
              <a:rPr lang="en-US" sz="3200" dirty="0"/>
              <a:t> </a:t>
            </a:r>
            <a:r>
              <a:rPr lang="en-US" sz="3200" dirty="0" err="1"/>
              <a:t>dijaga</a:t>
            </a:r>
            <a:r>
              <a:rPr lang="en-US" sz="3200" dirty="0"/>
              <a:t> </a:t>
            </a:r>
            <a:r>
              <a:rPr lang="en-US" sz="3200" dirty="0" err="1"/>
              <a:t>serendah</a:t>
            </a:r>
            <a:r>
              <a:rPr lang="en-US" sz="3200" dirty="0"/>
              <a:t> </a:t>
            </a:r>
            <a:r>
              <a:rPr lang="en-US" sz="3200" dirty="0" err="1"/>
              <a:t>mungkin</a:t>
            </a:r>
            <a:r>
              <a:rPr lang="en-US" sz="3200" dirty="0"/>
              <a:t>.</a:t>
            </a:r>
          </a:p>
          <a:p>
            <a:pPr>
              <a:lnSpc>
                <a:spcPct val="90000"/>
              </a:lnSpc>
            </a:pPr>
            <a:r>
              <a:rPr lang="en-US" sz="3200" dirty="0" err="1"/>
              <a:t>Lamanya</a:t>
            </a:r>
            <a:r>
              <a:rPr lang="en-US" sz="3200" dirty="0"/>
              <a:t> </a:t>
            </a:r>
            <a:r>
              <a:rPr lang="en-US" sz="3200" dirty="0" err="1"/>
              <a:t>bahan</a:t>
            </a:r>
            <a:r>
              <a:rPr lang="en-US" sz="3200" dirty="0"/>
              <a:t> </a:t>
            </a:r>
            <a:r>
              <a:rPr lang="en-US" sz="3200" dirty="0" err="1"/>
              <a:t>pustaka</a:t>
            </a:r>
            <a:r>
              <a:rPr lang="en-US" sz="3200" dirty="0"/>
              <a:t> </a:t>
            </a:r>
            <a:r>
              <a:rPr lang="en-US" sz="3200" dirty="0" err="1"/>
              <a:t>terkena</a:t>
            </a:r>
            <a:r>
              <a:rPr lang="en-US" sz="3200" dirty="0"/>
              <a:t> </a:t>
            </a:r>
            <a:r>
              <a:rPr lang="en-US" sz="3200" dirty="0" err="1"/>
              <a:t>sinar</a:t>
            </a:r>
            <a:r>
              <a:rPr lang="en-US" sz="3200" dirty="0"/>
              <a:t> </a:t>
            </a:r>
            <a:r>
              <a:rPr lang="en-US" sz="3200" dirty="0" err="1"/>
              <a:t>dijaga</a:t>
            </a:r>
            <a:r>
              <a:rPr lang="en-US" sz="3200" dirty="0"/>
              <a:t> </a:t>
            </a:r>
            <a:r>
              <a:rPr lang="en-US" sz="3200" dirty="0" err="1"/>
              <a:t>sependek</a:t>
            </a:r>
            <a:r>
              <a:rPr lang="en-US" sz="3200" dirty="0"/>
              <a:t> </a:t>
            </a:r>
            <a:r>
              <a:rPr lang="en-US" sz="3200" dirty="0" err="1"/>
              <a:t>mungkin</a:t>
            </a:r>
            <a:r>
              <a:rPr lang="en-US" sz="3200" dirty="0"/>
              <a:t>.</a:t>
            </a:r>
          </a:p>
          <a:p>
            <a:pPr>
              <a:lnSpc>
                <a:spcPct val="90000"/>
              </a:lnSpc>
            </a:pPr>
            <a:r>
              <a:rPr lang="en-US" sz="3200" dirty="0" err="1"/>
              <a:t>Pengurangan</a:t>
            </a:r>
            <a:r>
              <a:rPr lang="en-US" sz="3200" dirty="0"/>
              <a:t> </a:t>
            </a:r>
            <a:r>
              <a:rPr lang="en-US" sz="3200" dirty="0" err="1"/>
              <a:t>tingkat</a:t>
            </a:r>
            <a:r>
              <a:rPr lang="en-US" sz="3200" dirty="0"/>
              <a:t> ultraviolet </a:t>
            </a:r>
            <a:r>
              <a:rPr lang="en-US" sz="3200" dirty="0" err="1"/>
              <a:t>harus</a:t>
            </a:r>
            <a:r>
              <a:rPr lang="en-US" sz="3200" dirty="0"/>
              <a:t> </a:t>
            </a:r>
            <a:r>
              <a:rPr lang="en-US" sz="3200" dirty="0" err="1"/>
              <a:t>memberikan</a:t>
            </a:r>
            <a:r>
              <a:rPr lang="en-US" sz="3200" dirty="0"/>
              <a:t> </a:t>
            </a:r>
            <a:r>
              <a:rPr lang="en-US" sz="3200" dirty="0" err="1"/>
              <a:t>proteksi</a:t>
            </a:r>
            <a:r>
              <a:rPr lang="en-US" sz="3200" dirty="0"/>
              <a:t> yang </a:t>
            </a:r>
            <a:r>
              <a:rPr lang="en-US" sz="3200" dirty="0" err="1"/>
              <a:t>cukup</a:t>
            </a:r>
            <a:r>
              <a:rPr lang="en-US" sz="3200" dirty="0"/>
              <a:t> </a:t>
            </a:r>
            <a:r>
              <a:rPr lang="en-US" sz="3200" dirty="0" err="1"/>
              <a:t>dari</a:t>
            </a:r>
            <a:r>
              <a:rPr lang="en-US" sz="3200" dirty="0"/>
              <a:t> </a:t>
            </a:r>
            <a:r>
              <a:rPr lang="en-US" sz="3200" dirty="0" err="1"/>
              <a:t>kerusakan</a:t>
            </a:r>
            <a:r>
              <a:rPr lang="en-US" sz="3200" dirty="0"/>
              <a:t> yang </a:t>
            </a:r>
            <a:r>
              <a:rPr lang="en-US" sz="3200" dirty="0" err="1"/>
              <a:t>disebabkan</a:t>
            </a:r>
            <a:r>
              <a:rPr lang="en-US" sz="3200" dirty="0"/>
              <a:t> </a:t>
            </a:r>
            <a:r>
              <a:rPr lang="en-US" sz="3200" dirty="0" err="1"/>
              <a:t>oleh</a:t>
            </a:r>
            <a:r>
              <a:rPr lang="en-US" sz="3200" dirty="0"/>
              <a:t> </a:t>
            </a:r>
            <a:r>
              <a:rPr lang="en-US" sz="3200" dirty="0" err="1"/>
              <a:t>cahaya</a:t>
            </a:r>
            <a:r>
              <a:rPr lang="en-US" sz="3200" dirty="0"/>
              <a:t>. </a:t>
            </a:r>
          </a:p>
        </p:txBody>
      </p:sp>
    </p:spTree>
    <p:extLst>
      <p:ext uri="{BB962C8B-B14F-4D97-AF65-F5344CB8AC3E}">
        <p14:creationId xmlns:p14="http://schemas.microsoft.com/office/powerpoint/2010/main" val="34495119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ctrTitle"/>
          </p:nvPr>
        </p:nvSpPr>
        <p:spPr/>
        <p:txBody>
          <a:bodyPr/>
          <a:lstStyle/>
          <a:p>
            <a:r>
              <a:rPr lang="en-US"/>
              <a:t>Kualitas Udara</a:t>
            </a:r>
          </a:p>
        </p:txBody>
      </p:sp>
    </p:spTree>
    <p:extLst>
      <p:ext uri="{BB962C8B-B14F-4D97-AF65-F5344CB8AC3E}">
        <p14:creationId xmlns:p14="http://schemas.microsoft.com/office/powerpoint/2010/main" val="940006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Pengendalian Polutan</a:t>
            </a:r>
          </a:p>
        </p:txBody>
      </p:sp>
      <p:sp>
        <p:nvSpPr>
          <p:cNvPr id="91139" name="Rectangle 3"/>
          <p:cNvSpPr>
            <a:spLocks noGrp="1" noChangeArrowheads="1"/>
          </p:cNvSpPr>
          <p:nvPr>
            <p:ph idx="1"/>
          </p:nvPr>
        </p:nvSpPr>
        <p:spPr>
          <a:xfrm>
            <a:off x="386080" y="2160589"/>
            <a:ext cx="10139680" cy="4240211"/>
          </a:xfrm>
        </p:spPr>
        <p:txBody>
          <a:bodyPr>
            <a:noAutofit/>
          </a:bodyPr>
          <a:lstStyle/>
          <a:p>
            <a:pPr>
              <a:lnSpc>
                <a:spcPct val="90000"/>
              </a:lnSpc>
            </a:pPr>
            <a:r>
              <a:rPr lang="en-US" sz="2800" dirty="0" err="1"/>
              <a:t>Polutan</a:t>
            </a:r>
            <a:r>
              <a:rPr lang="en-US" sz="2800" dirty="0"/>
              <a:t> Gas</a:t>
            </a:r>
          </a:p>
          <a:p>
            <a:pPr lvl="1">
              <a:lnSpc>
                <a:spcPct val="90000"/>
              </a:lnSpc>
            </a:pPr>
            <a:r>
              <a:rPr lang="en-US" sz="2800" dirty="0" err="1"/>
              <a:t>Dikendalikan</a:t>
            </a:r>
            <a:r>
              <a:rPr lang="en-US" sz="2800" dirty="0"/>
              <a:t> </a:t>
            </a:r>
            <a:r>
              <a:rPr lang="en-US" sz="2800" dirty="0" err="1"/>
              <a:t>dengan</a:t>
            </a:r>
            <a:r>
              <a:rPr lang="en-US" sz="2800" dirty="0"/>
              <a:t> </a:t>
            </a:r>
            <a:r>
              <a:rPr lang="en-US" sz="2800" dirty="0" err="1"/>
              <a:t>cara</a:t>
            </a:r>
            <a:r>
              <a:rPr lang="en-US" sz="2800" dirty="0"/>
              <a:t> </a:t>
            </a:r>
            <a:r>
              <a:rPr lang="en-US" sz="2800" dirty="0" err="1"/>
              <a:t>membersihkan</a:t>
            </a:r>
            <a:r>
              <a:rPr lang="en-US" sz="2800" dirty="0"/>
              <a:t> </a:t>
            </a:r>
            <a:r>
              <a:rPr lang="en-US" sz="2800" dirty="0" err="1"/>
              <a:t>udara</a:t>
            </a:r>
            <a:r>
              <a:rPr lang="en-US" sz="2800" dirty="0"/>
              <a:t> yang </a:t>
            </a:r>
            <a:r>
              <a:rPr lang="en-US" sz="2800" dirty="0" err="1"/>
              <a:t>diambil</a:t>
            </a:r>
            <a:r>
              <a:rPr lang="en-US" sz="2800" dirty="0"/>
              <a:t> </a:t>
            </a:r>
            <a:r>
              <a:rPr lang="en-US" sz="2800" dirty="0" err="1"/>
              <a:t>ke</a:t>
            </a:r>
            <a:r>
              <a:rPr lang="en-US" sz="2800" dirty="0"/>
              <a:t> </a:t>
            </a:r>
            <a:r>
              <a:rPr lang="en-US" sz="2800" dirty="0" err="1"/>
              <a:t>dalam</a:t>
            </a:r>
            <a:r>
              <a:rPr lang="en-US" sz="2800" dirty="0"/>
              <a:t> </a:t>
            </a:r>
            <a:r>
              <a:rPr lang="en-US" sz="2800" dirty="0" err="1"/>
              <a:t>gedung</a:t>
            </a:r>
            <a:r>
              <a:rPr lang="en-US" sz="2800" dirty="0"/>
              <a:t> </a:t>
            </a:r>
            <a:r>
              <a:rPr lang="en-US" sz="2800" dirty="0" err="1"/>
              <a:t>perpustakaan</a:t>
            </a:r>
            <a:r>
              <a:rPr lang="en-US" sz="2800" dirty="0"/>
              <a:t>, </a:t>
            </a:r>
            <a:r>
              <a:rPr lang="en-US" sz="2800" dirty="0" err="1"/>
              <a:t>penyaring</a:t>
            </a:r>
            <a:r>
              <a:rPr lang="en-US" sz="2800" dirty="0"/>
              <a:t> </a:t>
            </a:r>
            <a:r>
              <a:rPr lang="en-US" sz="2800" dirty="0" err="1"/>
              <a:t>atau</a:t>
            </a:r>
            <a:r>
              <a:rPr lang="en-US" sz="2800" dirty="0"/>
              <a:t> </a:t>
            </a:r>
            <a:r>
              <a:rPr lang="en-US" sz="2800" dirty="0" err="1"/>
              <a:t>sistem</a:t>
            </a:r>
            <a:r>
              <a:rPr lang="en-US" sz="2800" dirty="0"/>
              <a:t> </a:t>
            </a:r>
            <a:r>
              <a:rPr lang="en-US" sz="2800" dirty="0" err="1"/>
              <a:t>penyerapan</a:t>
            </a:r>
            <a:r>
              <a:rPr lang="en-US" sz="2800" dirty="0"/>
              <a:t> </a:t>
            </a:r>
            <a:r>
              <a:rPr lang="en-US" sz="2800" dirty="0" err="1"/>
              <a:t>biasanya</a:t>
            </a:r>
            <a:r>
              <a:rPr lang="en-US" sz="2800" dirty="0"/>
              <a:t> </a:t>
            </a:r>
            <a:r>
              <a:rPr lang="en-US" sz="2800" dirty="0" err="1"/>
              <a:t>menjadi</a:t>
            </a:r>
            <a:r>
              <a:rPr lang="en-US" sz="2800" dirty="0"/>
              <a:t> </a:t>
            </a:r>
            <a:r>
              <a:rPr lang="en-US" sz="2800" dirty="0" err="1"/>
              <a:t>bagian</a:t>
            </a:r>
            <a:r>
              <a:rPr lang="en-US" sz="2800" dirty="0"/>
              <a:t> </a:t>
            </a:r>
            <a:r>
              <a:rPr lang="en-US" sz="2800" dirty="0" err="1"/>
              <a:t>dari</a:t>
            </a:r>
            <a:r>
              <a:rPr lang="en-US" sz="2800" dirty="0"/>
              <a:t> </a:t>
            </a:r>
            <a:r>
              <a:rPr lang="en-US" sz="2800" dirty="0" err="1"/>
              <a:t>sistem</a:t>
            </a:r>
            <a:r>
              <a:rPr lang="en-US" sz="2800" dirty="0"/>
              <a:t> </a:t>
            </a:r>
            <a:r>
              <a:rPr lang="en-US" sz="2800" dirty="0" err="1"/>
              <a:t>pendingin</a:t>
            </a:r>
            <a:r>
              <a:rPr lang="en-US" sz="2800" dirty="0"/>
              <a:t> </a:t>
            </a:r>
            <a:r>
              <a:rPr lang="en-US" sz="2800" dirty="0" err="1"/>
              <a:t>udara</a:t>
            </a:r>
            <a:r>
              <a:rPr lang="en-US" sz="2800" dirty="0"/>
              <a:t>. </a:t>
            </a:r>
          </a:p>
          <a:p>
            <a:pPr lvl="1">
              <a:lnSpc>
                <a:spcPct val="90000"/>
              </a:lnSpc>
            </a:pPr>
            <a:r>
              <a:rPr lang="en-US" sz="2800" dirty="0" err="1"/>
              <a:t>Dalam</a:t>
            </a:r>
            <a:r>
              <a:rPr lang="en-US" sz="2800" dirty="0"/>
              <a:t> area di </a:t>
            </a:r>
            <a:r>
              <a:rPr lang="en-US" sz="2800" dirty="0" err="1"/>
              <a:t>mana</a:t>
            </a:r>
            <a:r>
              <a:rPr lang="en-US" sz="2800" dirty="0"/>
              <a:t> </a:t>
            </a:r>
            <a:r>
              <a:rPr lang="en-US" sz="2800" dirty="0" err="1"/>
              <a:t>polutan</a:t>
            </a:r>
            <a:r>
              <a:rPr lang="en-US" sz="2800" dirty="0"/>
              <a:t> </a:t>
            </a:r>
            <a:r>
              <a:rPr lang="en-US" sz="2800" dirty="0" err="1"/>
              <a:t>udara</a:t>
            </a:r>
            <a:r>
              <a:rPr lang="en-US" sz="2800" dirty="0"/>
              <a:t> </a:t>
            </a:r>
            <a:r>
              <a:rPr lang="en-US" sz="2800" dirty="0" err="1"/>
              <a:t>adalah</a:t>
            </a:r>
            <a:r>
              <a:rPr lang="en-US" sz="2800" dirty="0"/>
              <a:t> </a:t>
            </a:r>
            <a:r>
              <a:rPr lang="en-US" sz="2800" dirty="0" err="1"/>
              <a:t>berat</a:t>
            </a:r>
            <a:r>
              <a:rPr lang="en-US" sz="2800" dirty="0"/>
              <a:t> , </a:t>
            </a:r>
            <a:r>
              <a:rPr lang="en-US" sz="2800" dirty="0" err="1"/>
              <a:t>pengukuran</a:t>
            </a:r>
            <a:r>
              <a:rPr lang="en-US" sz="2800" dirty="0"/>
              <a:t> </a:t>
            </a:r>
            <a:r>
              <a:rPr lang="en-US" sz="2800" dirty="0" err="1"/>
              <a:t>pegendalian</a:t>
            </a:r>
            <a:r>
              <a:rPr lang="en-US" sz="2800" dirty="0"/>
              <a:t> </a:t>
            </a:r>
            <a:r>
              <a:rPr lang="en-US" sz="2800" dirty="0" err="1"/>
              <a:t>semacam</a:t>
            </a:r>
            <a:r>
              <a:rPr lang="en-US" sz="2800" dirty="0"/>
              <a:t> </a:t>
            </a:r>
            <a:r>
              <a:rPr lang="en-US" sz="2800" dirty="0" err="1"/>
              <a:t>hal</a:t>
            </a:r>
            <a:r>
              <a:rPr lang="en-US" sz="2800" dirty="0"/>
              <a:t> </a:t>
            </a:r>
            <a:r>
              <a:rPr lang="en-US" sz="2800" dirty="0" err="1"/>
              <a:t>tersebut</a:t>
            </a:r>
            <a:r>
              <a:rPr lang="en-US" sz="2800" dirty="0"/>
              <a:t> di </a:t>
            </a:r>
            <a:r>
              <a:rPr lang="en-US" sz="2800" dirty="0" err="1"/>
              <a:t>atas</a:t>
            </a:r>
            <a:r>
              <a:rPr lang="en-US" sz="2800" dirty="0"/>
              <a:t> </a:t>
            </a:r>
            <a:r>
              <a:rPr lang="en-US" sz="2800" dirty="0" err="1"/>
              <a:t>diperlukan</a:t>
            </a:r>
            <a:r>
              <a:rPr lang="en-US" sz="2800" dirty="0"/>
              <a:t> </a:t>
            </a:r>
            <a:r>
              <a:rPr lang="en-US" sz="2800" dirty="0" err="1"/>
              <a:t>untuk</a:t>
            </a:r>
            <a:r>
              <a:rPr lang="en-US" sz="2800" dirty="0"/>
              <a:t> </a:t>
            </a:r>
            <a:r>
              <a:rPr lang="en-US" sz="2800" dirty="0" err="1"/>
              <a:t>melindungi</a:t>
            </a:r>
            <a:r>
              <a:rPr lang="en-US" sz="2800" dirty="0"/>
              <a:t> </a:t>
            </a:r>
            <a:r>
              <a:rPr lang="en-US" sz="2800" dirty="0" err="1"/>
              <a:t>koleksi</a:t>
            </a:r>
            <a:r>
              <a:rPr lang="en-US" sz="2800" dirty="0"/>
              <a:t> yang </a:t>
            </a:r>
            <a:r>
              <a:rPr lang="en-US" sz="2800" dirty="0" err="1"/>
              <a:t>memuat</a:t>
            </a:r>
            <a:r>
              <a:rPr lang="en-US" sz="2800" dirty="0"/>
              <a:t> material </a:t>
            </a:r>
            <a:r>
              <a:rPr lang="en-US" sz="2800" dirty="0" err="1"/>
              <a:t>serta</a:t>
            </a:r>
            <a:r>
              <a:rPr lang="en-US" sz="2800" dirty="0"/>
              <a:t> </a:t>
            </a:r>
            <a:r>
              <a:rPr lang="en-US" sz="2800" dirty="0" err="1"/>
              <a:t>dimaksudkan</a:t>
            </a:r>
            <a:r>
              <a:rPr lang="en-US" sz="2800" dirty="0"/>
              <a:t> </a:t>
            </a:r>
            <a:r>
              <a:rPr lang="en-US" sz="2800" dirty="0" err="1"/>
              <a:t>untuk</a:t>
            </a:r>
            <a:r>
              <a:rPr lang="en-US" sz="2800" dirty="0"/>
              <a:t> </a:t>
            </a:r>
            <a:r>
              <a:rPr lang="en-US" sz="2800" dirty="0" err="1"/>
              <a:t>menahan</a:t>
            </a:r>
            <a:r>
              <a:rPr lang="en-US" sz="2800" dirty="0"/>
              <a:t> </a:t>
            </a:r>
            <a:r>
              <a:rPr lang="en-US" sz="2800" dirty="0" err="1"/>
              <a:t>selama</a:t>
            </a:r>
            <a:r>
              <a:rPr lang="en-US" sz="2800" dirty="0"/>
              <a:t> </a:t>
            </a:r>
            <a:r>
              <a:rPr lang="en-US" sz="2800" dirty="0" err="1"/>
              <a:t>mungkin</a:t>
            </a:r>
            <a:r>
              <a:rPr lang="en-US" sz="2800" dirty="0"/>
              <a:t>. </a:t>
            </a:r>
          </a:p>
        </p:txBody>
      </p:sp>
    </p:spTree>
    <p:extLst>
      <p:ext uri="{BB962C8B-B14F-4D97-AF65-F5344CB8AC3E}">
        <p14:creationId xmlns:p14="http://schemas.microsoft.com/office/powerpoint/2010/main" val="5571704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idx="1"/>
          </p:nvPr>
        </p:nvSpPr>
        <p:spPr>
          <a:xfrm>
            <a:off x="467360" y="1178560"/>
            <a:ext cx="9743440" cy="4688841"/>
          </a:xfrm>
        </p:spPr>
        <p:txBody>
          <a:bodyPr>
            <a:normAutofit/>
          </a:bodyPr>
          <a:lstStyle/>
          <a:p>
            <a:r>
              <a:rPr lang="en-US" sz="2800" dirty="0" err="1"/>
              <a:t>Polutan</a:t>
            </a:r>
            <a:r>
              <a:rPr lang="en-US" sz="2800" dirty="0"/>
              <a:t> </a:t>
            </a:r>
            <a:r>
              <a:rPr lang="en-US" sz="2800" dirty="0" err="1"/>
              <a:t>Padat</a:t>
            </a:r>
            <a:r>
              <a:rPr lang="en-US" sz="2800" dirty="0"/>
              <a:t> </a:t>
            </a:r>
          </a:p>
          <a:p>
            <a:pPr lvl="1"/>
            <a:r>
              <a:rPr lang="en-US" sz="2800" dirty="0" err="1"/>
              <a:t>Dapat</a:t>
            </a:r>
            <a:r>
              <a:rPr lang="en-US" sz="2800" dirty="0"/>
              <a:t> </a:t>
            </a:r>
            <a:r>
              <a:rPr lang="en-US" sz="2800" dirty="0" err="1"/>
              <a:t>dikurangi</a:t>
            </a:r>
            <a:r>
              <a:rPr lang="en-US" sz="2800" dirty="0"/>
              <a:t> </a:t>
            </a:r>
            <a:r>
              <a:rPr lang="en-US" sz="2800" dirty="0" err="1"/>
              <a:t>dengan</a:t>
            </a:r>
            <a:r>
              <a:rPr lang="en-US" sz="2800" dirty="0"/>
              <a:t> </a:t>
            </a:r>
            <a:r>
              <a:rPr lang="en-US" sz="2800" dirty="0" err="1"/>
              <a:t>menyaring</a:t>
            </a:r>
            <a:r>
              <a:rPr lang="en-US" sz="2800" dirty="0"/>
              <a:t> </a:t>
            </a:r>
            <a:r>
              <a:rPr lang="en-US" sz="2800" dirty="0" err="1"/>
              <a:t>udara</a:t>
            </a:r>
            <a:r>
              <a:rPr lang="en-US" sz="2800" dirty="0"/>
              <a:t> yang </a:t>
            </a:r>
            <a:r>
              <a:rPr lang="en-US" sz="2800" dirty="0" err="1"/>
              <a:t>masuk</a:t>
            </a:r>
            <a:r>
              <a:rPr lang="en-US" sz="2800" dirty="0"/>
              <a:t> </a:t>
            </a:r>
            <a:r>
              <a:rPr lang="en-US" sz="2800" dirty="0" err="1"/>
              <a:t>ke</a:t>
            </a:r>
            <a:r>
              <a:rPr lang="en-US" sz="2800" dirty="0"/>
              <a:t> </a:t>
            </a:r>
            <a:r>
              <a:rPr lang="en-US" sz="2800" dirty="0" err="1"/>
              <a:t>dalam</a:t>
            </a:r>
            <a:r>
              <a:rPr lang="en-US" sz="2800" dirty="0"/>
              <a:t> </a:t>
            </a:r>
            <a:r>
              <a:rPr lang="en-US" sz="2800" dirty="0" err="1"/>
              <a:t>bangunan</a:t>
            </a:r>
            <a:r>
              <a:rPr lang="en-US" sz="2800" dirty="0"/>
              <a:t> </a:t>
            </a:r>
            <a:r>
              <a:rPr lang="en-US" sz="2800" dirty="0" err="1"/>
              <a:t>sebagai</a:t>
            </a:r>
            <a:r>
              <a:rPr lang="en-US" sz="2800" dirty="0"/>
              <a:t> </a:t>
            </a:r>
            <a:r>
              <a:rPr lang="en-US" sz="2800" dirty="0" err="1"/>
              <a:t>bagian</a:t>
            </a:r>
            <a:r>
              <a:rPr lang="en-US" sz="2800" dirty="0"/>
              <a:t> </a:t>
            </a:r>
            <a:r>
              <a:rPr lang="en-US" sz="2800" dirty="0" err="1"/>
              <a:t>dari</a:t>
            </a:r>
            <a:r>
              <a:rPr lang="en-US" sz="2800" dirty="0"/>
              <a:t> </a:t>
            </a:r>
            <a:r>
              <a:rPr lang="en-US" sz="2800" dirty="0" err="1"/>
              <a:t>sistem</a:t>
            </a:r>
            <a:r>
              <a:rPr lang="en-US" sz="2800" dirty="0"/>
              <a:t> </a:t>
            </a:r>
            <a:r>
              <a:rPr lang="en-US" sz="2800" dirty="0" err="1"/>
              <a:t>pendingin</a:t>
            </a:r>
            <a:r>
              <a:rPr lang="en-US" sz="2800" dirty="0"/>
              <a:t> </a:t>
            </a:r>
            <a:r>
              <a:rPr lang="en-US" sz="2800" dirty="0" err="1"/>
              <a:t>udara</a:t>
            </a:r>
            <a:r>
              <a:rPr lang="en-US" sz="2800" dirty="0"/>
              <a:t>. </a:t>
            </a:r>
          </a:p>
          <a:p>
            <a:pPr lvl="1"/>
            <a:r>
              <a:rPr lang="en-US" sz="2800" dirty="0" err="1"/>
              <a:t>Dalam</a:t>
            </a:r>
            <a:r>
              <a:rPr lang="en-US" sz="2800" dirty="0"/>
              <a:t> </a:t>
            </a:r>
            <a:r>
              <a:rPr lang="en-US" sz="2800" dirty="0" err="1"/>
              <a:t>suatu</a:t>
            </a:r>
            <a:r>
              <a:rPr lang="en-US" sz="2800" dirty="0"/>
              <a:t> </a:t>
            </a:r>
            <a:r>
              <a:rPr lang="en-US" sz="2800" dirty="0" err="1"/>
              <a:t>sistem</a:t>
            </a:r>
            <a:r>
              <a:rPr lang="en-US" sz="2800" dirty="0"/>
              <a:t> yang </a:t>
            </a:r>
            <a:r>
              <a:rPr lang="en-US" sz="2800" dirty="0" err="1"/>
              <a:t>khas</a:t>
            </a:r>
            <a:r>
              <a:rPr lang="en-US" sz="2800" dirty="0"/>
              <a:t>, </a:t>
            </a:r>
            <a:r>
              <a:rPr lang="en-US" sz="2800" dirty="0" err="1"/>
              <a:t>udara</a:t>
            </a:r>
            <a:r>
              <a:rPr lang="en-US" sz="2800" dirty="0"/>
              <a:t> </a:t>
            </a:r>
            <a:r>
              <a:rPr lang="en-US" sz="2800" dirty="0" err="1"/>
              <a:t>mungkin</a:t>
            </a:r>
            <a:r>
              <a:rPr lang="en-US" sz="2800" dirty="0"/>
              <a:t> </a:t>
            </a:r>
            <a:r>
              <a:rPr lang="en-US" sz="2800" dirty="0" err="1"/>
              <a:t>melewati</a:t>
            </a:r>
            <a:r>
              <a:rPr lang="en-US" sz="2800" dirty="0"/>
              <a:t> </a:t>
            </a:r>
            <a:r>
              <a:rPr lang="en-US" sz="2800" dirty="0" err="1"/>
              <a:t>serangkaian</a:t>
            </a:r>
            <a:r>
              <a:rPr lang="en-US" sz="2800" dirty="0"/>
              <a:t> filter </a:t>
            </a:r>
            <a:r>
              <a:rPr lang="en-US" sz="2800" dirty="0" err="1"/>
              <a:t>serat</a:t>
            </a:r>
            <a:r>
              <a:rPr lang="en-US" sz="2800" dirty="0"/>
              <a:t> yang </a:t>
            </a:r>
            <a:r>
              <a:rPr lang="en-US" sz="2800" dirty="0" err="1"/>
              <a:t>membentang</a:t>
            </a:r>
            <a:r>
              <a:rPr lang="en-US" sz="2800" dirty="0"/>
              <a:t> </a:t>
            </a:r>
            <a:r>
              <a:rPr lang="en-US" sz="2800" dirty="0" err="1"/>
              <a:t>dari</a:t>
            </a:r>
            <a:r>
              <a:rPr lang="en-US" sz="2800" dirty="0"/>
              <a:t> </a:t>
            </a:r>
            <a:r>
              <a:rPr lang="en-US" sz="2800" dirty="0" err="1"/>
              <a:t>kasar</a:t>
            </a:r>
            <a:r>
              <a:rPr lang="en-US" sz="2800" dirty="0"/>
              <a:t> </a:t>
            </a:r>
            <a:r>
              <a:rPr lang="en-US" sz="2800" dirty="0" err="1"/>
              <a:t>ke</a:t>
            </a:r>
            <a:r>
              <a:rPr lang="en-US" sz="2800" dirty="0"/>
              <a:t> </a:t>
            </a:r>
            <a:r>
              <a:rPr lang="en-US" sz="2800" dirty="0" err="1"/>
              <a:t>halus</a:t>
            </a:r>
            <a:r>
              <a:rPr lang="en-US" sz="2800" dirty="0"/>
              <a:t>. </a:t>
            </a:r>
          </a:p>
          <a:p>
            <a:pPr lvl="1"/>
            <a:r>
              <a:rPr lang="en-US" sz="2800" dirty="0" err="1"/>
              <a:t>Serat</a:t>
            </a:r>
            <a:r>
              <a:rPr lang="en-US" sz="2800" dirty="0"/>
              <a:t> </a:t>
            </a:r>
            <a:r>
              <a:rPr lang="en-US" sz="2800" dirty="0" err="1"/>
              <a:t>elektrostatis</a:t>
            </a:r>
            <a:r>
              <a:rPr lang="en-US" sz="2800" dirty="0"/>
              <a:t> </a:t>
            </a:r>
            <a:r>
              <a:rPr lang="en-US" sz="2800" dirty="0" err="1"/>
              <a:t>tidak</a:t>
            </a:r>
            <a:r>
              <a:rPr lang="en-US" sz="2800" dirty="0"/>
              <a:t> </a:t>
            </a:r>
            <a:r>
              <a:rPr lang="en-US" sz="2800" dirty="0" err="1"/>
              <a:t>dianjurkan</a:t>
            </a:r>
            <a:r>
              <a:rPr lang="en-US" sz="2800" dirty="0"/>
              <a:t> </a:t>
            </a:r>
            <a:r>
              <a:rPr lang="en-US" sz="2800" dirty="0" err="1"/>
              <a:t>karena</a:t>
            </a:r>
            <a:r>
              <a:rPr lang="en-US" sz="2800" dirty="0"/>
              <a:t> </a:t>
            </a:r>
            <a:r>
              <a:rPr lang="en-US" sz="2800" dirty="0" err="1"/>
              <a:t>serat</a:t>
            </a:r>
            <a:r>
              <a:rPr lang="en-US" sz="2800" dirty="0"/>
              <a:t> </a:t>
            </a:r>
            <a:r>
              <a:rPr lang="en-US" sz="2800" dirty="0" err="1"/>
              <a:t>tersebut</a:t>
            </a:r>
            <a:r>
              <a:rPr lang="en-US" sz="2800" dirty="0"/>
              <a:t> </a:t>
            </a:r>
            <a:r>
              <a:rPr lang="en-US" sz="2800" dirty="0" err="1"/>
              <a:t>menghasilkan</a:t>
            </a:r>
            <a:r>
              <a:rPr lang="en-US" sz="2800" dirty="0"/>
              <a:t> </a:t>
            </a:r>
            <a:r>
              <a:rPr lang="en-US" sz="2800" dirty="0" err="1"/>
              <a:t>ozon</a:t>
            </a:r>
            <a:r>
              <a:rPr lang="en-US" sz="2800" dirty="0"/>
              <a:t>, </a:t>
            </a:r>
            <a:r>
              <a:rPr lang="en-US" sz="2800" dirty="0" err="1"/>
              <a:t>yaitu</a:t>
            </a:r>
            <a:r>
              <a:rPr lang="en-US" sz="2800" dirty="0"/>
              <a:t> </a:t>
            </a:r>
            <a:r>
              <a:rPr lang="en-US" sz="2800" dirty="0" err="1"/>
              <a:t>polutan</a:t>
            </a:r>
            <a:r>
              <a:rPr lang="en-US" sz="2800" dirty="0"/>
              <a:t> </a:t>
            </a:r>
            <a:r>
              <a:rPr lang="en-US" sz="2800" dirty="0" err="1"/>
              <a:t>itu</a:t>
            </a:r>
            <a:r>
              <a:rPr lang="en-US" sz="2800" dirty="0"/>
              <a:t> </a:t>
            </a:r>
            <a:r>
              <a:rPr lang="en-US" sz="2800" dirty="0" err="1"/>
              <a:t>sendiri</a:t>
            </a:r>
            <a:r>
              <a:rPr lang="en-US" sz="2800" dirty="0"/>
              <a:t>.</a:t>
            </a:r>
          </a:p>
        </p:txBody>
      </p:sp>
    </p:spTree>
    <p:extLst>
      <p:ext uri="{BB962C8B-B14F-4D97-AF65-F5344CB8AC3E}">
        <p14:creationId xmlns:p14="http://schemas.microsoft.com/office/powerpoint/2010/main" val="2614891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Definisi</a:t>
            </a:r>
            <a:r>
              <a:rPr lang="en-US" b="1" dirty="0" smtClean="0"/>
              <a:t> </a:t>
            </a:r>
            <a:endParaRPr lang="en-US" b="1" dirty="0"/>
          </a:p>
        </p:txBody>
      </p:sp>
      <p:sp>
        <p:nvSpPr>
          <p:cNvPr id="3" name="Content Placeholder 2"/>
          <p:cNvSpPr>
            <a:spLocks noGrp="1"/>
          </p:cNvSpPr>
          <p:nvPr>
            <p:ph idx="1"/>
          </p:nvPr>
        </p:nvSpPr>
        <p:spPr/>
        <p:txBody>
          <a:bodyPr>
            <a:normAutofit/>
          </a:bodyPr>
          <a:lstStyle/>
          <a:p>
            <a:r>
              <a:rPr lang="en-US" sz="3600" dirty="0" err="1" smtClean="0"/>
              <a:t>Preservasi</a:t>
            </a:r>
            <a:r>
              <a:rPr lang="en-US" sz="3600" dirty="0" smtClean="0"/>
              <a:t> </a:t>
            </a:r>
            <a:r>
              <a:rPr lang="en-US" sz="3600" dirty="0" err="1" smtClean="0"/>
              <a:t>atau</a:t>
            </a:r>
            <a:r>
              <a:rPr lang="en-US" sz="3600" dirty="0" smtClean="0"/>
              <a:t> </a:t>
            </a:r>
            <a:r>
              <a:rPr lang="en-US" sz="3600" dirty="0" err="1" smtClean="0"/>
              <a:t>pelestarian</a:t>
            </a:r>
            <a:r>
              <a:rPr lang="en-US" sz="3600" dirty="0" smtClean="0"/>
              <a:t> </a:t>
            </a:r>
            <a:r>
              <a:rPr lang="en-US" sz="3600" dirty="0" err="1" smtClean="0"/>
              <a:t>arsip</a:t>
            </a:r>
            <a:r>
              <a:rPr lang="en-US" sz="3600" dirty="0" smtClean="0"/>
              <a:t> </a:t>
            </a:r>
            <a:r>
              <a:rPr lang="en-US" sz="3600" dirty="0" err="1" smtClean="0"/>
              <a:t>adalah</a:t>
            </a:r>
            <a:r>
              <a:rPr lang="en-US" sz="3600" dirty="0" smtClean="0"/>
              <a:t> :</a:t>
            </a:r>
          </a:p>
          <a:p>
            <a:pPr lvl="1"/>
            <a:r>
              <a:rPr lang="en-US" sz="3600" dirty="0" err="1" smtClean="0"/>
              <a:t>Keseluruhan</a:t>
            </a:r>
            <a:r>
              <a:rPr lang="en-US" sz="3600" dirty="0" smtClean="0"/>
              <a:t> proses </a:t>
            </a:r>
            <a:r>
              <a:rPr lang="en-US" sz="3600" dirty="0" err="1" smtClean="0"/>
              <a:t>dan</a:t>
            </a:r>
            <a:r>
              <a:rPr lang="en-US" sz="3600" dirty="0" smtClean="0"/>
              <a:t> </a:t>
            </a:r>
            <a:r>
              <a:rPr lang="en-US" sz="3600" dirty="0" err="1" smtClean="0"/>
              <a:t>kerja</a:t>
            </a:r>
            <a:r>
              <a:rPr lang="en-US" sz="3600" dirty="0" smtClean="0"/>
              <a:t> </a:t>
            </a:r>
            <a:r>
              <a:rPr lang="en-US" sz="3600" dirty="0" err="1" smtClean="0"/>
              <a:t>dalam</a:t>
            </a:r>
            <a:r>
              <a:rPr lang="en-US" sz="3600" dirty="0" smtClean="0"/>
              <a:t> </a:t>
            </a:r>
            <a:r>
              <a:rPr lang="en-US" sz="3600" dirty="0" err="1" smtClean="0"/>
              <a:t>rangka</a:t>
            </a:r>
            <a:r>
              <a:rPr lang="en-US" sz="3600" dirty="0" smtClean="0"/>
              <a:t> </a:t>
            </a:r>
            <a:r>
              <a:rPr lang="en-US" sz="3600" dirty="0" err="1" smtClean="0"/>
              <a:t>perlindungan</a:t>
            </a:r>
            <a:r>
              <a:rPr lang="en-US" sz="3600" dirty="0" smtClean="0"/>
              <a:t> </a:t>
            </a:r>
            <a:r>
              <a:rPr lang="en-US" sz="3600" dirty="0" err="1" smtClean="0"/>
              <a:t>arsip</a:t>
            </a:r>
            <a:r>
              <a:rPr lang="en-US" sz="3600" dirty="0" smtClean="0"/>
              <a:t> </a:t>
            </a:r>
            <a:r>
              <a:rPr lang="en-US" sz="3600" dirty="0" err="1" smtClean="0"/>
              <a:t>atau</a:t>
            </a:r>
            <a:r>
              <a:rPr lang="en-US" sz="3600" dirty="0" smtClean="0"/>
              <a:t> </a:t>
            </a:r>
            <a:r>
              <a:rPr lang="en-US" sz="3600" dirty="0" err="1" smtClean="0"/>
              <a:t>unsur</a:t>
            </a:r>
            <a:r>
              <a:rPr lang="en-US" sz="3600" dirty="0" smtClean="0"/>
              <a:t> </a:t>
            </a:r>
            <a:r>
              <a:rPr lang="en-US" sz="3600" dirty="0" err="1" smtClean="0"/>
              <a:t>perusak</a:t>
            </a:r>
            <a:r>
              <a:rPr lang="en-US" sz="3600" dirty="0" smtClean="0"/>
              <a:t> </a:t>
            </a:r>
            <a:r>
              <a:rPr lang="en-US" sz="3600" dirty="0" err="1" smtClean="0"/>
              <a:t>dan</a:t>
            </a:r>
            <a:r>
              <a:rPr lang="en-US" sz="3600" dirty="0" smtClean="0"/>
              <a:t> </a:t>
            </a:r>
            <a:r>
              <a:rPr lang="en-US" sz="3600" dirty="0" err="1" smtClean="0"/>
              <a:t>restorasi</a:t>
            </a:r>
            <a:r>
              <a:rPr lang="en-US" sz="3600" dirty="0" smtClean="0"/>
              <a:t> </a:t>
            </a:r>
            <a:r>
              <a:rPr lang="en-US" sz="3600" dirty="0" err="1" smtClean="0"/>
              <a:t>atau</a:t>
            </a:r>
            <a:r>
              <a:rPr lang="en-US" sz="3600" dirty="0" smtClean="0"/>
              <a:t> </a:t>
            </a:r>
            <a:r>
              <a:rPr lang="en-US" sz="3600" dirty="0" err="1" smtClean="0"/>
              <a:t>perbaikan</a:t>
            </a:r>
            <a:r>
              <a:rPr lang="en-US" sz="3600" dirty="0" smtClean="0"/>
              <a:t> </a:t>
            </a:r>
            <a:r>
              <a:rPr lang="en-US" sz="3600" dirty="0" err="1" smtClean="0"/>
              <a:t>bagian</a:t>
            </a:r>
            <a:r>
              <a:rPr lang="en-US" sz="3600" dirty="0" smtClean="0"/>
              <a:t> </a:t>
            </a:r>
            <a:r>
              <a:rPr lang="en-US" sz="3600" dirty="0" err="1" smtClean="0"/>
              <a:t>arsip</a:t>
            </a:r>
            <a:r>
              <a:rPr lang="en-US" sz="3600" dirty="0" smtClean="0"/>
              <a:t> yang </a:t>
            </a:r>
            <a:r>
              <a:rPr lang="en-US" sz="3600" dirty="0" err="1" smtClean="0"/>
              <a:t>rusak</a:t>
            </a:r>
            <a:r>
              <a:rPr lang="en-US" sz="3600" dirty="0" smtClean="0"/>
              <a:t> </a:t>
            </a:r>
          </a:p>
        </p:txBody>
      </p:sp>
    </p:spTree>
    <p:extLst>
      <p:ext uri="{BB962C8B-B14F-4D97-AF65-F5344CB8AC3E}">
        <p14:creationId xmlns:p14="http://schemas.microsoft.com/office/powerpoint/2010/main" val="30931398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Grp="1" noChangeArrowheads="1"/>
          </p:cNvSpPr>
          <p:nvPr>
            <p:ph type="ctrTitle"/>
          </p:nvPr>
        </p:nvSpPr>
        <p:spPr/>
        <p:txBody>
          <a:bodyPr/>
          <a:lstStyle/>
          <a:p>
            <a:r>
              <a:rPr lang="en-US"/>
              <a:t>PENGELOLAAN HAMA</a:t>
            </a:r>
          </a:p>
        </p:txBody>
      </p:sp>
    </p:spTree>
    <p:extLst>
      <p:ext uri="{BB962C8B-B14F-4D97-AF65-F5344CB8AC3E}">
        <p14:creationId xmlns:p14="http://schemas.microsoft.com/office/powerpoint/2010/main" val="245402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z="4800" b="1"/>
              <a:t>Prosedur Pengendalian Hama</a:t>
            </a:r>
          </a:p>
        </p:txBody>
      </p:sp>
      <p:sp>
        <p:nvSpPr>
          <p:cNvPr id="96259" name="Rectangle 3"/>
          <p:cNvSpPr>
            <a:spLocks noGrp="1" noChangeArrowheads="1"/>
          </p:cNvSpPr>
          <p:nvPr>
            <p:ph idx="1"/>
          </p:nvPr>
        </p:nvSpPr>
        <p:spPr>
          <a:xfrm>
            <a:off x="677334" y="2160589"/>
            <a:ext cx="10458026" cy="4321491"/>
          </a:xfrm>
        </p:spPr>
        <p:txBody>
          <a:bodyPr/>
          <a:lstStyle/>
          <a:p>
            <a:pPr>
              <a:buFont typeface="Wingdings" panose="05000000000000000000" pitchFamily="2" charset="2"/>
              <a:buNone/>
            </a:pPr>
            <a:r>
              <a:rPr lang="en-US" sz="3200" b="1" dirty="0" smtClean="0"/>
              <a:t>A</a:t>
            </a:r>
            <a:r>
              <a:rPr lang="en-US" b="1" dirty="0" smtClean="0"/>
              <a:t> </a:t>
            </a:r>
            <a:r>
              <a:rPr lang="en-US" sz="3200" b="1" dirty="0" err="1"/>
              <a:t>Prosedur</a:t>
            </a:r>
            <a:r>
              <a:rPr lang="en-US" sz="3200" b="1" dirty="0"/>
              <a:t> </a:t>
            </a:r>
            <a:r>
              <a:rPr lang="en-US" sz="3200" b="1" dirty="0" err="1"/>
              <a:t>Perawatan</a:t>
            </a:r>
            <a:r>
              <a:rPr lang="en-US" sz="3200" b="1" dirty="0"/>
              <a:t> </a:t>
            </a:r>
            <a:r>
              <a:rPr lang="en-US" sz="3200" b="1" dirty="0" err="1"/>
              <a:t>Gedung</a:t>
            </a:r>
            <a:r>
              <a:rPr lang="en-US" sz="3200" b="1" dirty="0"/>
              <a:t>.</a:t>
            </a:r>
          </a:p>
          <a:p>
            <a:r>
              <a:rPr lang="en-US" sz="3200" dirty="0" err="1"/>
              <a:t>Pembersihan</a:t>
            </a:r>
            <a:r>
              <a:rPr lang="en-US" sz="3200" dirty="0"/>
              <a:t> </a:t>
            </a:r>
            <a:r>
              <a:rPr lang="en-US" sz="3200" dirty="0" err="1"/>
              <a:t>tumbuhan</a:t>
            </a:r>
            <a:r>
              <a:rPr lang="en-US" sz="3200" dirty="0"/>
              <a:t> yang </a:t>
            </a:r>
            <a:r>
              <a:rPr lang="en-US" sz="3200" dirty="0" err="1"/>
              <a:t>menjalar</a:t>
            </a:r>
            <a:r>
              <a:rPr lang="en-US" sz="3200" dirty="0"/>
              <a:t> </a:t>
            </a:r>
            <a:r>
              <a:rPr lang="en-US" sz="3200" dirty="0" err="1"/>
              <a:t>dan</a:t>
            </a:r>
            <a:r>
              <a:rPr lang="en-US" sz="3200" dirty="0"/>
              <a:t> </a:t>
            </a:r>
            <a:r>
              <a:rPr lang="en-US" sz="3200" dirty="0" err="1"/>
              <a:t>merambat</a:t>
            </a:r>
            <a:r>
              <a:rPr lang="en-US" sz="3200" dirty="0"/>
              <a:t> </a:t>
            </a:r>
            <a:r>
              <a:rPr lang="en-US" sz="3200" dirty="0" err="1"/>
              <a:t>secara</a:t>
            </a:r>
            <a:r>
              <a:rPr lang="en-US" sz="3200" dirty="0"/>
              <a:t> </a:t>
            </a:r>
            <a:r>
              <a:rPr lang="en-US" sz="3200" dirty="0" err="1"/>
              <a:t>teratur</a:t>
            </a:r>
            <a:r>
              <a:rPr lang="en-US" sz="3200" dirty="0"/>
              <a:t>, </a:t>
            </a:r>
            <a:r>
              <a:rPr lang="en-US" sz="3200" dirty="0" err="1"/>
              <a:t>dan</a:t>
            </a:r>
            <a:r>
              <a:rPr lang="en-US" sz="3200" dirty="0"/>
              <a:t> </a:t>
            </a:r>
            <a:r>
              <a:rPr lang="en-US" sz="3200" dirty="0" err="1"/>
              <a:t>sampah</a:t>
            </a:r>
            <a:r>
              <a:rPr lang="en-US" sz="3200" dirty="0"/>
              <a:t> </a:t>
            </a:r>
            <a:r>
              <a:rPr lang="en-US" sz="3200" dirty="0" err="1"/>
              <a:t>tanaman</a:t>
            </a:r>
            <a:r>
              <a:rPr lang="en-US" sz="3200" dirty="0"/>
              <a:t> </a:t>
            </a:r>
            <a:r>
              <a:rPr lang="en-US" sz="3200" dirty="0" err="1"/>
              <a:t>dari</a:t>
            </a:r>
            <a:r>
              <a:rPr lang="en-US" sz="3200" dirty="0"/>
              <a:t> </a:t>
            </a:r>
            <a:r>
              <a:rPr lang="en-US" sz="3200" dirty="0" err="1"/>
              <a:t>bagian</a:t>
            </a:r>
            <a:r>
              <a:rPr lang="en-US" sz="3200" dirty="0"/>
              <a:t> </a:t>
            </a:r>
            <a:r>
              <a:rPr lang="en-US" sz="3200" dirty="0" err="1"/>
              <a:t>luar</a:t>
            </a:r>
            <a:r>
              <a:rPr lang="en-US" sz="3200" dirty="0"/>
              <a:t> </a:t>
            </a:r>
            <a:r>
              <a:rPr lang="en-US" sz="3200" dirty="0" err="1"/>
              <a:t>gedung</a:t>
            </a:r>
            <a:r>
              <a:rPr lang="en-US" sz="3200" dirty="0"/>
              <a:t> </a:t>
            </a:r>
            <a:r>
              <a:rPr lang="en-US" sz="3200" dirty="0" err="1"/>
              <a:t>akan</a:t>
            </a:r>
            <a:r>
              <a:rPr lang="en-US" sz="3200" dirty="0"/>
              <a:t> </a:t>
            </a:r>
            <a:r>
              <a:rPr lang="en-US" sz="3200" dirty="0" err="1"/>
              <a:t>membantu</a:t>
            </a:r>
            <a:r>
              <a:rPr lang="en-US" sz="3200" dirty="0"/>
              <a:t> </a:t>
            </a:r>
            <a:r>
              <a:rPr lang="en-US" sz="3200" dirty="0" err="1"/>
              <a:t>mengontrol</a:t>
            </a:r>
            <a:r>
              <a:rPr lang="en-US" sz="3200" dirty="0"/>
              <a:t> </a:t>
            </a:r>
            <a:r>
              <a:rPr lang="en-US" sz="3200" dirty="0" err="1"/>
              <a:t>kecoa</a:t>
            </a:r>
            <a:r>
              <a:rPr lang="en-US" sz="3200" dirty="0"/>
              <a:t>.</a:t>
            </a:r>
          </a:p>
          <a:p>
            <a:r>
              <a:rPr lang="en-US" sz="3200" dirty="0" err="1"/>
              <a:t>Membersihkan</a:t>
            </a:r>
            <a:r>
              <a:rPr lang="en-US" sz="3200" dirty="0"/>
              <a:t> </a:t>
            </a:r>
            <a:r>
              <a:rPr lang="en-US" sz="3200" dirty="0" err="1"/>
              <a:t>tempat</a:t>
            </a:r>
            <a:r>
              <a:rPr lang="en-US" sz="3200" dirty="0"/>
              <a:t> </a:t>
            </a:r>
            <a:r>
              <a:rPr lang="en-US" sz="3200" dirty="0" err="1"/>
              <a:t>pembuangan</a:t>
            </a:r>
            <a:r>
              <a:rPr lang="en-US" sz="3200" dirty="0"/>
              <a:t> </a:t>
            </a:r>
            <a:r>
              <a:rPr lang="en-US" sz="3200" dirty="0" err="1"/>
              <a:t>membantu</a:t>
            </a:r>
            <a:r>
              <a:rPr lang="en-US" sz="3200" dirty="0"/>
              <a:t> </a:t>
            </a:r>
            <a:r>
              <a:rPr lang="en-US" sz="3200" dirty="0" err="1"/>
              <a:t>mengontrol</a:t>
            </a:r>
            <a:r>
              <a:rPr lang="en-US" sz="3200" dirty="0"/>
              <a:t> </a:t>
            </a:r>
            <a:r>
              <a:rPr lang="en-US" sz="3200" dirty="0" err="1"/>
              <a:t>adanya</a:t>
            </a:r>
            <a:r>
              <a:rPr lang="en-US" sz="3200" dirty="0"/>
              <a:t> </a:t>
            </a:r>
            <a:r>
              <a:rPr lang="en-US" sz="3200" dirty="0" err="1" smtClean="0"/>
              <a:t>ngengat</a:t>
            </a:r>
            <a:r>
              <a:rPr lang="en-US" sz="3200" dirty="0"/>
              <a:t>.</a:t>
            </a:r>
          </a:p>
        </p:txBody>
      </p:sp>
    </p:spTree>
    <p:extLst>
      <p:ext uri="{BB962C8B-B14F-4D97-AF65-F5344CB8AC3E}">
        <p14:creationId xmlns:p14="http://schemas.microsoft.com/office/powerpoint/2010/main" val="11937505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a:xfrm>
            <a:off x="264160" y="1361440"/>
            <a:ext cx="9946640" cy="4505960"/>
          </a:xfrm>
        </p:spPr>
        <p:txBody>
          <a:bodyPr>
            <a:normAutofit/>
          </a:bodyPr>
          <a:lstStyle/>
          <a:p>
            <a:pPr>
              <a:lnSpc>
                <a:spcPct val="90000"/>
              </a:lnSpc>
            </a:pPr>
            <a:r>
              <a:rPr lang="en-US" sz="3200" dirty="0" err="1"/>
              <a:t>Peninjauan</a:t>
            </a:r>
            <a:r>
              <a:rPr lang="en-US" sz="3200" dirty="0"/>
              <a:t> </a:t>
            </a:r>
            <a:r>
              <a:rPr lang="en-US" sz="3200" dirty="0" err="1"/>
              <a:t>secara</a:t>
            </a:r>
            <a:r>
              <a:rPr lang="en-US" sz="3200" dirty="0"/>
              <a:t> </a:t>
            </a:r>
            <a:r>
              <a:rPr lang="en-US" sz="3200" dirty="0" err="1"/>
              <a:t>teratur</a:t>
            </a:r>
            <a:r>
              <a:rPr lang="en-US" sz="3200" dirty="0"/>
              <a:t> </a:t>
            </a:r>
            <a:r>
              <a:rPr lang="en-US" sz="3200" dirty="0" err="1"/>
              <a:t>semua</a:t>
            </a:r>
            <a:r>
              <a:rPr lang="en-US" sz="3200" dirty="0"/>
              <a:t> area </a:t>
            </a:r>
            <a:r>
              <a:rPr lang="en-US" sz="3200" dirty="0" err="1"/>
              <a:t>bangunan</a:t>
            </a:r>
            <a:r>
              <a:rPr lang="en-US" sz="3200" dirty="0"/>
              <a:t> </a:t>
            </a:r>
            <a:r>
              <a:rPr lang="en-US" sz="3200" dirty="0" err="1"/>
              <a:t>harus</a:t>
            </a:r>
            <a:r>
              <a:rPr lang="en-US" sz="3200" dirty="0"/>
              <a:t> </a:t>
            </a:r>
            <a:r>
              <a:rPr lang="en-US" sz="3200" dirty="0" err="1"/>
              <a:t>dibuat</a:t>
            </a:r>
            <a:r>
              <a:rPr lang="en-US" sz="3200" dirty="0"/>
              <a:t> </a:t>
            </a:r>
            <a:r>
              <a:rPr lang="en-US" sz="3200" dirty="0" err="1"/>
              <a:t>untuk</a:t>
            </a:r>
            <a:r>
              <a:rPr lang="en-US" sz="3200" dirty="0"/>
              <a:t> </a:t>
            </a:r>
            <a:r>
              <a:rPr lang="en-US" sz="3200" dirty="0" err="1"/>
              <a:t>menempatkan</a:t>
            </a:r>
            <a:r>
              <a:rPr lang="en-US" sz="3200" dirty="0"/>
              <a:t> </a:t>
            </a:r>
            <a:r>
              <a:rPr lang="en-US" sz="3200" dirty="0" err="1"/>
              <a:t>dan</a:t>
            </a:r>
            <a:r>
              <a:rPr lang="en-US" sz="3200" dirty="0"/>
              <a:t> </a:t>
            </a:r>
            <a:r>
              <a:rPr lang="en-US" sz="3200" dirty="0" err="1"/>
              <a:t>menghancurkan</a:t>
            </a:r>
            <a:r>
              <a:rPr lang="en-US" sz="3200" dirty="0"/>
              <a:t> </a:t>
            </a:r>
            <a:r>
              <a:rPr lang="en-US" sz="3200" dirty="0" err="1"/>
              <a:t>sarang</a:t>
            </a:r>
            <a:r>
              <a:rPr lang="en-US" sz="3200" dirty="0"/>
              <a:t> </a:t>
            </a:r>
            <a:r>
              <a:rPr lang="en-US" sz="3200" dirty="0" err="1"/>
              <a:t>binatang</a:t>
            </a:r>
            <a:r>
              <a:rPr lang="en-US" sz="3200" dirty="0"/>
              <a:t> </a:t>
            </a:r>
            <a:r>
              <a:rPr lang="en-US" sz="3200" dirty="0" err="1"/>
              <a:t>pengerat</a:t>
            </a:r>
            <a:r>
              <a:rPr lang="en-US" sz="3200" dirty="0"/>
              <a:t> </a:t>
            </a:r>
            <a:r>
              <a:rPr lang="en-US" sz="3200" dirty="0" err="1"/>
              <a:t>serta</a:t>
            </a:r>
            <a:r>
              <a:rPr lang="en-US" sz="3200" dirty="0"/>
              <a:t> </a:t>
            </a:r>
            <a:r>
              <a:rPr lang="en-US" sz="3200" dirty="0" err="1"/>
              <a:t>untuk</a:t>
            </a:r>
            <a:r>
              <a:rPr lang="en-US" sz="3200" dirty="0"/>
              <a:t> </a:t>
            </a:r>
            <a:r>
              <a:rPr lang="en-US" sz="3200" dirty="0" err="1"/>
              <a:t>mendeteksi</a:t>
            </a:r>
            <a:r>
              <a:rPr lang="en-US" sz="3200" dirty="0"/>
              <a:t> </a:t>
            </a:r>
            <a:r>
              <a:rPr lang="en-US" sz="3200" dirty="0" err="1"/>
              <a:t>keberadaan</a:t>
            </a:r>
            <a:r>
              <a:rPr lang="en-US" sz="3200" dirty="0"/>
              <a:t> </a:t>
            </a:r>
            <a:r>
              <a:rPr lang="en-US" sz="3200" dirty="0" err="1"/>
              <a:t>kumbang</a:t>
            </a:r>
            <a:r>
              <a:rPr lang="en-US" sz="3200" dirty="0"/>
              <a:t>.</a:t>
            </a:r>
          </a:p>
          <a:p>
            <a:pPr>
              <a:lnSpc>
                <a:spcPct val="90000"/>
              </a:lnSpc>
            </a:pPr>
            <a:r>
              <a:rPr lang="en-US" sz="3200" dirty="0" err="1"/>
              <a:t>Perlengkapan</a:t>
            </a:r>
            <a:r>
              <a:rPr lang="en-US" sz="3200" dirty="0"/>
              <a:t> </a:t>
            </a:r>
            <a:r>
              <a:rPr lang="en-US" sz="3200" dirty="0" err="1"/>
              <a:t>gedung</a:t>
            </a:r>
            <a:r>
              <a:rPr lang="en-US" sz="3200" dirty="0"/>
              <a:t> </a:t>
            </a:r>
            <a:r>
              <a:rPr lang="en-US" sz="3200" dirty="0" err="1"/>
              <a:t>dengan</a:t>
            </a:r>
            <a:r>
              <a:rPr lang="en-US" sz="3200" dirty="0"/>
              <a:t> </a:t>
            </a:r>
            <a:r>
              <a:rPr lang="en-US" sz="3200" dirty="0" err="1"/>
              <a:t>pintu</a:t>
            </a:r>
            <a:r>
              <a:rPr lang="en-US" sz="3200" dirty="0"/>
              <a:t> </a:t>
            </a:r>
            <a:r>
              <a:rPr lang="en-US" sz="3200" dirty="0" err="1"/>
              <a:t>dan</a:t>
            </a:r>
            <a:r>
              <a:rPr lang="en-US" sz="3200" dirty="0"/>
              <a:t> </a:t>
            </a:r>
            <a:r>
              <a:rPr lang="en-US" sz="3200" dirty="0" err="1"/>
              <a:t>kasa</a:t>
            </a:r>
            <a:r>
              <a:rPr lang="en-US" sz="3200" dirty="0"/>
              <a:t> </a:t>
            </a:r>
            <a:r>
              <a:rPr lang="en-US" sz="3200" dirty="0" err="1"/>
              <a:t>jendela</a:t>
            </a:r>
            <a:r>
              <a:rPr lang="en-US" sz="3200" dirty="0"/>
              <a:t> </a:t>
            </a:r>
            <a:r>
              <a:rPr lang="en-US" sz="3200" dirty="0" err="1"/>
              <a:t>dapat</a:t>
            </a:r>
            <a:r>
              <a:rPr lang="en-US" sz="3200" dirty="0"/>
              <a:t> </a:t>
            </a:r>
            <a:r>
              <a:rPr lang="en-US" sz="3200" dirty="0" err="1"/>
              <a:t>dilakukan</a:t>
            </a:r>
            <a:r>
              <a:rPr lang="en-US" sz="3200" dirty="0"/>
              <a:t> </a:t>
            </a:r>
            <a:r>
              <a:rPr lang="en-US" sz="3200" dirty="0" err="1"/>
              <a:t>untuk</a:t>
            </a:r>
            <a:r>
              <a:rPr lang="en-US" sz="3200" dirty="0"/>
              <a:t> </a:t>
            </a:r>
            <a:r>
              <a:rPr lang="en-US" sz="3200" dirty="0" err="1"/>
              <a:t>mengontrol</a:t>
            </a:r>
            <a:r>
              <a:rPr lang="en-US" sz="3200" dirty="0"/>
              <a:t> </a:t>
            </a:r>
            <a:r>
              <a:rPr lang="en-US" sz="3200" dirty="0" err="1"/>
              <a:t>hama</a:t>
            </a:r>
            <a:r>
              <a:rPr lang="en-US" sz="3200" dirty="0"/>
              <a:t> </a:t>
            </a:r>
            <a:r>
              <a:rPr lang="en-US" sz="3200" dirty="0" err="1"/>
              <a:t>serangga</a:t>
            </a:r>
            <a:r>
              <a:rPr lang="en-US" sz="3200" dirty="0"/>
              <a:t>.</a:t>
            </a:r>
          </a:p>
          <a:p>
            <a:pPr>
              <a:lnSpc>
                <a:spcPct val="90000"/>
              </a:lnSpc>
            </a:pPr>
            <a:r>
              <a:rPr lang="en-US" sz="3200" dirty="0" err="1"/>
              <a:t>Karpet</a:t>
            </a:r>
            <a:r>
              <a:rPr lang="en-US" sz="3200" dirty="0"/>
              <a:t> yang </a:t>
            </a:r>
            <a:r>
              <a:rPr lang="en-US" sz="3200" dirty="0" err="1"/>
              <a:t>memberikan</a:t>
            </a:r>
            <a:r>
              <a:rPr lang="en-US" sz="3200" dirty="0"/>
              <a:t> </a:t>
            </a:r>
            <a:r>
              <a:rPr lang="en-US" sz="3200" dirty="0" err="1"/>
              <a:t>tempat</a:t>
            </a:r>
            <a:r>
              <a:rPr lang="en-US" sz="3200" dirty="0"/>
              <a:t> </a:t>
            </a:r>
            <a:r>
              <a:rPr lang="en-US" sz="3200" dirty="0" err="1"/>
              <a:t>bersembunyi</a:t>
            </a:r>
            <a:r>
              <a:rPr lang="en-US" sz="3200" dirty="0"/>
              <a:t> </a:t>
            </a:r>
            <a:r>
              <a:rPr lang="en-US" sz="3200" dirty="0" err="1"/>
              <a:t>untuk</a:t>
            </a:r>
            <a:r>
              <a:rPr lang="en-US" sz="3200" dirty="0"/>
              <a:t> </a:t>
            </a:r>
            <a:r>
              <a:rPr lang="en-US" sz="3200" dirty="0" err="1"/>
              <a:t>serangga</a:t>
            </a:r>
            <a:r>
              <a:rPr lang="en-US" sz="3200" dirty="0"/>
              <a:t> </a:t>
            </a:r>
            <a:r>
              <a:rPr lang="en-US" sz="3200" dirty="0" err="1"/>
              <a:t>seperti</a:t>
            </a:r>
            <a:r>
              <a:rPr lang="en-US" sz="3200" dirty="0"/>
              <a:t>: </a:t>
            </a:r>
            <a:r>
              <a:rPr lang="en-US" sz="3200" dirty="0" err="1"/>
              <a:t>gegat</a:t>
            </a:r>
            <a:r>
              <a:rPr lang="en-US" sz="3200" dirty="0"/>
              <a:t> </a:t>
            </a:r>
            <a:r>
              <a:rPr lang="en-US" sz="3200" dirty="0" err="1"/>
              <a:t>dapat</a:t>
            </a:r>
            <a:r>
              <a:rPr lang="en-US" sz="3200" dirty="0"/>
              <a:t> </a:t>
            </a:r>
            <a:r>
              <a:rPr lang="en-US" sz="3200" dirty="0" err="1"/>
              <a:t>dibersihkan</a:t>
            </a:r>
            <a:r>
              <a:rPr lang="en-US" sz="3200" dirty="0"/>
              <a:t>. </a:t>
            </a:r>
          </a:p>
        </p:txBody>
      </p:sp>
    </p:spTree>
    <p:extLst>
      <p:ext uri="{BB962C8B-B14F-4D97-AF65-F5344CB8AC3E}">
        <p14:creationId xmlns:p14="http://schemas.microsoft.com/office/powerpoint/2010/main" val="8969587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a:xfrm>
            <a:off x="528320" y="1320800"/>
            <a:ext cx="10607040" cy="4546601"/>
          </a:xfrm>
        </p:spPr>
        <p:txBody>
          <a:bodyPr>
            <a:normAutofit lnSpcReduction="10000"/>
          </a:bodyPr>
          <a:lstStyle/>
          <a:p>
            <a:pPr>
              <a:buFont typeface="Wingdings" panose="05000000000000000000" pitchFamily="2" charset="2"/>
              <a:buNone/>
            </a:pPr>
            <a:r>
              <a:rPr lang="en-US" sz="3200" b="1" dirty="0"/>
              <a:t>B. </a:t>
            </a:r>
            <a:r>
              <a:rPr lang="en-US" sz="3200" b="1" dirty="0" err="1"/>
              <a:t>Prosedur</a:t>
            </a:r>
            <a:r>
              <a:rPr lang="en-US" sz="3200" b="1" dirty="0"/>
              <a:t> </a:t>
            </a:r>
            <a:r>
              <a:rPr lang="en-US" sz="3200" b="1" dirty="0" err="1"/>
              <a:t>Penggunaan</a:t>
            </a:r>
            <a:r>
              <a:rPr lang="en-US" sz="3200" b="1" dirty="0"/>
              <a:t> </a:t>
            </a:r>
            <a:r>
              <a:rPr lang="en-US" sz="3200" b="1" dirty="0" err="1"/>
              <a:t>Bahan</a:t>
            </a:r>
            <a:r>
              <a:rPr lang="en-US" sz="3200" b="1" dirty="0"/>
              <a:t> Kimia</a:t>
            </a:r>
          </a:p>
          <a:p>
            <a:r>
              <a:rPr lang="en-US" sz="3200" b="1" dirty="0" err="1"/>
              <a:t>Penempatan</a:t>
            </a:r>
            <a:r>
              <a:rPr lang="en-US" sz="3200" b="1" dirty="0"/>
              <a:t> </a:t>
            </a:r>
            <a:r>
              <a:rPr lang="en-US" sz="3200" b="1" dirty="0" smtClean="0"/>
              <a:t>gel </a:t>
            </a:r>
            <a:r>
              <a:rPr lang="en-US" sz="3200" b="1" dirty="0" err="1" smtClean="0"/>
              <a:t>silika</a:t>
            </a:r>
            <a:r>
              <a:rPr lang="en-US" sz="3200" b="1" dirty="0" smtClean="0"/>
              <a:t> </a:t>
            </a:r>
            <a:r>
              <a:rPr lang="en-US" sz="3200" b="1" dirty="0"/>
              <a:t>di </a:t>
            </a:r>
            <a:r>
              <a:rPr lang="en-US" sz="3200" b="1" dirty="0" err="1"/>
              <a:t>dalam</a:t>
            </a:r>
            <a:r>
              <a:rPr lang="en-US" sz="3200" b="1" dirty="0"/>
              <a:t> area di </a:t>
            </a:r>
            <a:r>
              <a:rPr lang="en-US" sz="3200" b="1" dirty="0" err="1"/>
              <a:t>mana</a:t>
            </a:r>
            <a:r>
              <a:rPr lang="en-US" sz="3200" b="1" dirty="0"/>
              <a:t> </a:t>
            </a:r>
            <a:r>
              <a:rPr lang="en-US" sz="3200" b="1" dirty="0" err="1" smtClean="0"/>
              <a:t>ngengat</a:t>
            </a:r>
            <a:r>
              <a:rPr lang="en-US" sz="3200" b="1" dirty="0" smtClean="0"/>
              <a:t> </a:t>
            </a:r>
            <a:r>
              <a:rPr lang="en-US" sz="3200" b="1" dirty="0" err="1"/>
              <a:t>berada</a:t>
            </a:r>
            <a:r>
              <a:rPr lang="en-US" sz="3200" b="1" dirty="0"/>
              <a:t>.</a:t>
            </a:r>
            <a:r>
              <a:rPr lang="en-US" sz="3200" dirty="0"/>
              <a:t> </a:t>
            </a:r>
          </a:p>
          <a:p>
            <a:r>
              <a:rPr lang="en-US" sz="3200" b="1" dirty="0" err="1"/>
              <a:t>Jebakan</a:t>
            </a:r>
            <a:r>
              <a:rPr lang="en-US" sz="3200" b="1" dirty="0"/>
              <a:t> </a:t>
            </a:r>
            <a:r>
              <a:rPr lang="en-US" sz="3200" b="1" dirty="0" err="1"/>
              <a:t>mekanik</a:t>
            </a:r>
            <a:r>
              <a:rPr lang="en-US" sz="3200" b="1" dirty="0"/>
              <a:t> </a:t>
            </a:r>
            <a:r>
              <a:rPr lang="en-US" sz="3200" b="1" dirty="0" err="1"/>
              <a:t>harus</a:t>
            </a:r>
            <a:r>
              <a:rPr lang="en-US" sz="3200" b="1" dirty="0"/>
              <a:t> </a:t>
            </a:r>
            <a:r>
              <a:rPr lang="en-US" sz="3200" b="1" dirty="0" err="1"/>
              <a:t>lebih</a:t>
            </a:r>
            <a:r>
              <a:rPr lang="en-US" sz="3200" b="1" dirty="0"/>
              <a:t> </a:t>
            </a:r>
            <a:r>
              <a:rPr lang="en-US" sz="3200" b="1" dirty="0" err="1"/>
              <a:t>banyak</a:t>
            </a:r>
            <a:r>
              <a:rPr lang="en-US" sz="3200" b="1" dirty="0"/>
              <a:t> </a:t>
            </a:r>
            <a:r>
              <a:rPr lang="en-US" sz="3200" b="1" dirty="0" err="1"/>
              <a:t>digunakan</a:t>
            </a:r>
            <a:r>
              <a:rPr lang="en-US" sz="3200" b="1" dirty="0"/>
              <a:t> </a:t>
            </a:r>
            <a:r>
              <a:rPr lang="en-US" sz="3200" b="1" dirty="0" err="1"/>
              <a:t>dengan</a:t>
            </a:r>
            <a:r>
              <a:rPr lang="en-US" sz="3200" b="1" dirty="0"/>
              <a:t> </a:t>
            </a:r>
            <a:r>
              <a:rPr lang="en-US" sz="3200" b="1" dirty="0" err="1"/>
              <a:t>umpan</a:t>
            </a:r>
            <a:r>
              <a:rPr lang="en-US" sz="3200" b="1" dirty="0"/>
              <a:t> </a:t>
            </a:r>
            <a:r>
              <a:rPr lang="en-US" sz="3200" b="1" dirty="0" err="1"/>
              <a:t>racun</a:t>
            </a:r>
            <a:r>
              <a:rPr lang="en-US" sz="3200" b="1" dirty="0"/>
              <a:t> </a:t>
            </a:r>
            <a:r>
              <a:rPr lang="en-US" sz="3200" b="1" dirty="0" err="1"/>
              <a:t>kimia</a:t>
            </a:r>
            <a:r>
              <a:rPr lang="en-US" sz="3200" b="1" dirty="0"/>
              <a:t>, yang </a:t>
            </a:r>
            <a:r>
              <a:rPr lang="en-US" sz="3200" b="1" dirty="0" err="1"/>
              <a:t>membiarkan</a:t>
            </a:r>
            <a:r>
              <a:rPr lang="en-US" sz="3200" b="1" dirty="0"/>
              <a:t> </a:t>
            </a:r>
            <a:r>
              <a:rPr lang="en-US" sz="3200" b="1" dirty="0" err="1"/>
              <a:t>tikus</a:t>
            </a:r>
            <a:r>
              <a:rPr lang="en-US" sz="3200" b="1" dirty="0"/>
              <a:t> </a:t>
            </a:r>
            <a:r>
              <a:rPr lang="en-US" sz="3200" b="1" dirty="0" err="1"/>
              <a:t>untuk</a:t>
            </a:r>
            <a:r>
              <a:rPr lang="en-US" sz="3200" b="1" dirty="0"/>
              <a:t> </a:t>
            </a:r>
            <a:r>
              <a:rPr lang="en-US" sz="3200" b="1" dirty="0" err="1"/>
              <a:t>mati</a:t>
            </a:r>
            <a:r>
              <a:rPr lang="en-US" sz="3200" b="1" dirty="0"/>
              <a:t> di </a:t>
            </a:r>
            <a:r>
              <a:rPr lang="en-US" sz="3200" b="1" dirty="0" err="1"/>
              <a:t>dinding</a:t>
            </a:r>
            <a:r>
              <a:rPr lang="en-US" sz="3200" b="1" dirty="0"/>
              <a:t>, </a:t>
            </a:r>
            <a:r>
              <a:rPr lang="en-US" sz="3200" b="1" dirty="0" err="1"/>
              <a:t>lantai</a:t>
            </a:r>
            <a:r>
              <a:rPr lang="en-US" sz="3200" b="1" dirty="0"/>
              <a:t> </a:t>
            </a:r>
            <a:r>
              <a:rPr lang="en-US" sz="3200" b="1" dirty="0" err="1"/>
              <a:t>dan</a:t>
            </a:r>
            <a:r>
              <a:rPr lang="en-US" sz="3200" b="1" dirty="0"/>
              <a:t> </a:t>
            </a:r>
            <a:r>
              <a:rPr lang="en-US" sz="3200" b="1" dirty="0" err="1"/>
              <a:t>langit-langit</a:t>
            </a:r>
            <a:r>
              <a:rPr lang="en-US" sz="3200" b="1" dirty="0"/>
              <a:t> </a:t>
            </a:r>
            <a:r>
              <a:rPr lang="en-US" sz="3200" b="1" dirty="0" err="1"/>
              <a:t>tetapi</a:t>
            </a:r>
            <a:r>
              <a:rPr lang="en-US" sz="3200" b="1" dirty="0"/>
              <a:t> </a:t>
            </a:r>
            <a:r>
              <a:rPr lang="en-US" sz="3200" b="1" dirty="0" err="1"/>
              <a:t>hal</a:t>
            </a:r>
            <a:r>
              <a:rPr lang="en-US" sz="3200" b="1" dirty="0"/>
              <a:t> </a:t>
            </a:r>
            <a:r>
              <a:rPr lang="en-US" sz="3200" b="1" dirty="0" err="1"/>
              <a:t>ini</a:t>
            </a:r>
            <a:r>
              <a:rPr lang="en-US" sz="3200" b="1" dirty="0"/>
              <a:t> </a:t>
            </a:r>
            <a:r>
              <a:rPr lang="en-US" sz="3200" b="1" dirty="0" err="1"/>
              <a:t>dapat</a:t>
            </a:r>
            <a:r>
              <a:rPr lang="en-US" sz="3200" b="1" dirty="0"/>
              <a:t> </a:t>
            </a:r>
            <a:r>
              <a:rPr lang="en-US" sz="3200" b="1" dirty="0" err="1"/>
              <a:t>memberikan</a:t>
            </a:r>
            <a:r>
              <a:rPr lang="en-US" sz="3200" b="1" dirty="0"/>
              <a:t> </a:t>
            </a:r>
            <a:r>
              <a:rPr lang="en-US" sz="3200" b="1" dirty="0" err="1"/>
              <a:t>makanan</a:t>
            </a:r>
            <a:r>
              <a:rPr lang="en-US" sz="3200" b="1" dirty="0"/>
              <a:t> </a:t>
            </a:r>
            <a:r>
              <a:rPr lang="en-US" sz="3200" b="1" dirty="0" err="1"/>
              <a:t>untuk</a:t>
            </a:r>
            <a:r>
              <a:rPr lang="en-US" sz="3200" b="1" dirty="0"/>
              <a:t> </a:t>
            </a:r>
            <a:r>
              <a:rPr lang="en-US" sz="3200" b="1" dirty="0" err="1"/>
              <a:t>hama</a:t>
            </a:r>
            <a:r>
              <a:rPr lang="en-US" sz="3200" b="1" dirty="0"/>
              <a:t> </a:t>
            </a:r>
            <a:r>
              <a:rPr lang="en-US" sz="3200" b="1" dirty="0" err="1"/>
              <a:t>serangga</a:t>
            </a:r>
            <a:r>
              <a:rPr lang="en-US" sz="3200" b="1" dirty="0"/>
              <a:t> </a:t>
            </a:r>
            <a:r>
              <a:rPr lang="en-US" sz="3200" b="1" dirty="0" err="1"/>
              <a:t>lainnya</a:t>
            </a:r>
            <a:r>
              <a:rPr lang="en-US" sz="3200" b="1" dirty="0"/>
              <a:t> </a:t>
            </a:r>
            <a:r>
              <a:rPr lang="en-US" sz="3200" b="1" dirty="0" err="1"/>
              <a:t>seperti</a:t>
            </a:r>
            <a:r>
              <a:rPr lang="en-US" sz="3200" b="1" dirty="0"/>
              <a:t>: </a:t>
            </a:r>
            <a:r>
              <a:rPr lang="en-US" sz="3200" b="1" dirty="0" err="1"/>
              <a:t>kumbang</a:t>
            </a:r>
            <a:r>
              <a:rPr lang="en-US" sz="3200" b="1" dirty="0"/>
              <a:t> </a:t>
            </a:r>
            <a:r>
              <a:rPr lang="en-US" sz="3200" b="1" dirty="0" err="1"/>
              <a:t>karpet</a:t>
            </a:r>
            <a:r>
              <a:rPr lang="en-US" sz="3200" b="1" dirty="0" smtClean="0"/>
              <a:t>.</a:t>
            </a:r>
          </a:p>
          <a:p>
            <a:r>
              <a:rPr lang="en-US" sz="3200" b="1" dirty="0" err="1" smtClean="0"/>
              <a:t>Penggunaan</a:t>
            </a:r>
            <a:r>
              <a:rPr lang="en-US" sz="3200" b="1" dirty="0" smtClean="0"/>
              <a:t> </a:t>
            </a:r>
            <a:r>
              <a:rPr lang="en-US" sz="3200" b="1" dirty="0" err="1" smtClean="0"/>
              <a:t>pendingin</a:t>
            </a:r>
            <a:r>
              <a:rPr lang="en-US" sz="3200" b="1" dirty="0" smtClean="0"/>
              <a:t> </a:t>
            </a:r>
            <a:r>
              <a:rPr lang="en-US" sz="3200" b="1" dirty="0" err="1" smtClean="0"/>
              <a:t>ruangan</a:t>
            </a:r>
            <a:r>
              <a:rPr lang="en-US" sz="3200" dirty="0" smtClean="0"/>
              <a:t> </a:t>
            </a:r>
            <a:endParaRPr lang="en-US" sz="3200" dirty="0"/>
          </a:p>
        </p:txBody>
      </p:sp>
    </p:spTree>
    <p:extLst>
      <p:ext uri="{BB962C8B-B14F-4D97-AF65-F5344CB8AC3E}">
        <p14:creationId xmlns:p14="http://schemas.microsoft.com/office/powerpoint/2010/main" val="31641421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2057400" y="473075"/>
            <a:ext cx="8153400" cy="795338"/>
          </a:xfrm>
        </p:spPr>
        <p:txBody>
          <a:bodyPr>
            <a:normAutofit fontScale="90000"/>
          </a:bodyPr>
          <a:lstStyle/>
          <a:p>
            <a:r>
              <a:rPr lang="en-US" sz="3200" b="1"/>
              <a:t>Alternatif Lain untuk Mengendalikan Hama</a:t>
            </a:r>
          </a:p>
        </p:txBody>
      </p:sp>
      <p:sp>
        <p:nvSpPr>
          <p:cNvPr id="101379" name="Rectangle 3"/>
          <p:cNvSpPr>
            <a:spLocks noGrp="1" noChangeArrowheads="1"/>
          </p:cNvSpPr>
          <p:nvPr>
            <p:ph idx="1"/>
          </p:nvPr>
        </p:nvSpPr>
        <p:spPr>
          <a:xfrm>
            <a:off x="677334" y="2160589"/>
            <a:ext cx="9787466" cy="3880773"/>
          </a:xfrm>
        </p:spPr>
        <p:txBody>
          <a:bodyPr>
            <a:normAutofit/>
          </a:bodyPr>
          <a:lstStyle/>
          <a:p>
            <a:r>
              <a:rPr lang="en-US" sz="2800" dirty="0" err="1"/>
              <a:t>Penelitian</a:t>
            </a:r>
            <a:r>
              <a:rPr lang="en-US" sz="2800" dirty="0"/>
              <a:t> </a:t>
            </a:r>
            <a:r>
              <a:rPr lang="en-US" sz="2800" dirty="0" err="1"/>
              <a:t>terbaru</a:t>
            </a:r>
            <a:r>
              <a:rPr lang="en-US" sz="2800" dirty="0"/>
              <a:t> </a:t>
            </a:r>
            <a:r>
              <a:rPr lang="en-US" sz="2800" dirty="0" err="1"/>
              <a:t>dalam</a:t>
            </a:r>
            <a:r>
              <a:rPr lang="en-US" sz="2800" dirty="0"/>
              <a:t> </a:t>
            </a:r>
            <a:r>
              <a:rPr lang="en-US" sz="2800" dirty="0" err="1"/>
              <a:t>penggunaan</a:t>
            </a:r>
            <a:r>
              <a:rPr lang="en-US" sz="2800" dirty="0"/>
              <a:t> gas </a:t>
            </a:r>
            <a:r>
              <a:rPr lang="en-US" sz="2800" dirty="0" err="1"/>
              <a:t>lembam</a:t>
            </a:r>
            <a:r>
              <a:rPr lang="en-US" sz="2800" dirty="0"/>
              <a:t>, </a:t>
            </a:r>
            <a:r>
              <a:rPr lang="en-US" sz="2800" dirty="0" err="1"/>
              <a:t>seperti</a:t>
            </a:r>
            <a:r>
              <a:rPr lang="en-US" sz="2800" dirty="0"/>
              <a:t>: argon, </a:t>
            </a:r>
            <a:r>
              <a:rPr lang="en-US" sz="2800" dirty="0" err="1"/>
              <a:t>karbon</a:t>
            </a:r>
            <a:r>
              <a:rPr lang="en-US" sz="2800" dirty="0"/>
              <a:t> </a:t>
            </a:r>
            <a:r>
              <a:rPr lang="en-US" sz="2800" dirty="0" err="1"/>
              <a:t>dioksida</a:t>
            </a:r>
            <a:r>
              <a:rPr lang="en-US" sz="2800" dirty="0"/>
              <a:t> </a:t>
            </a:r>
            <a:r>
              <a:rPr lang="en-US" sz="2800" dirty="0" err="1"/>
              <a:t>dan</a:t>
            </a:r>
            <a:r>
              <a:rPr lang="en-US" sz="2800" dirty="0"/>
              <a:t> nitrogen </a:t>
            </a:r>
            <a:r>
              <a:rPr lang="en-US" sz="2800" dirty="0" err="1"/>
              <a:t>mungkin</a:t>
            </a:r>
            <a:r>
              <a:rPr lang="en-US" sz="2800" dirty="0"/>
              <a:t> </a:t>
            </a:r>
            <a:r>
              <a:rPr lang="en-US" sz="2800" dirty="0" err="1"/>
              <a:t>menawarkan</a:t>
            </a:r>
            <a:r>
              <a:rPr lang="en-US" sz="2800" dirty="0"/>
              <a:t> </a:t>
            </a:r>
            <a:r>
              <a:rPr lang="en-US" sz="2800" dirty="0" err="1"/>
              <a:t>suatu</a:t>
            </a:r>
            <a:r>
              <a:rPr lang="en-US" sz="2800" dirty="0"/>
              <a:t> </a:t>
            </a:r>
            <a:r>
              <a:rPr lang="en-US" sz="2800" dirty="0" err="1"/>
              <a:t>harapan</a:t>
            </a:r>
            <a:r>
              <a:rPr lang="en-US" sz="2800" dirty="0"/>
              <a:t> </a:t>
            </a:r>
            <a:r>
              <a:rPr lang="en-US" sz="2800" dirty="0" err="1"/>
              <a:t>dan</a:t>
            </a:r>
            <a:r>
              <a:rPr lang="en-US" sz="2800" dirty="0"/>
              <a:t> </a:t>
            </a:r>
            <a:r>
              <a:rPr lang="en-US" sz="2800" dirty="0" err="1"/>
              <a:t>pilihan</a:t>
            </a:r>
            <a:r>
              <a:rPr lang="en-US" sz="2800" dirty="0"/>
              <a:t> </a:t>
            </a:r>
            <a:r>
              <a:rPr lang="en-US" sz="2800" dirty="0" err="1"/>
              <a:t>biaya</a:t>
            </a:r>
            <a:r>
              <a:rPr lang="en-US" sz="2800" dirty="0"/>
              <a:t> </a:t>
            </a:r>
            <a:r>
              <a:rPr lang="en-US" sz="2800" dirty="0" err="1"/>
              <a:t>rendah</a:t>
            </a:r>
            <a:r>
              <a:rPr lang="en-US" sz="2800" dirty="0"/>
              <a:t> </a:t>
            </a:r>
            <a:r>
              <a:rPr lang="en-US" sz="2800" dirty="0" err="1"/>
              <a:t>terhadap</a:t>
            </a:r>
            <a:r>
              <a:rPr lang="en-US" sz="2800" dirty="0"/>
              <a:t> </a:t>
            </a:r>
            <a:r>
              <a:rPr lang="en-US" sz="2800" dirty="0" err="1"/>
              <a:t>penggunaan</a:t>
            </a:r>
            <a:r>
              <a:rPr lang="en-US" sz="2800" dirty="0"/>
              <a:t> </a:t>
            </a:r>
            <a:r>
              <a:rPr lang="en-US" sz="2800" dirty="0" err="1"/>
              <a:t>pestisida</a:t>
            </a:r>
            <a:r>
              <a:rPr lang="en-US" sz="2800" dirty="0"/>
              <a:t> </a:t>
            </a:r>
            <a:r>
              <a:rPr lang="en-US" sz="2800" dirty="0" err="1"/>
              <a:t>racun</a:t>
            </a:r>
            <a:r>
              <a:rPr lang="en-US" sz="2800" dirty="0"/>
              <a:t> </a:t>
            </a:r>
            <a:r>
              <a:rPr lang="en-US" sz="2800" dirty="0" err="1"/>
              <a:t>kimia</a:t>
            </a:r>
            <a:r>
              <a:rPr lang="en-US" sz="2800" dirty="0"/>
              <a:t>. </a:t>
            </a:r>
            <a:endParaRPr lang="en-US" sz="2800" dirty="0" smtClean="0"/>
          </a:p>
          <a:p>
            <a:r>
              <a:rPr lang="en-US" sz="2800" dirty="0" err="1" smtClean="0"/>
              <a:t>Pengendalian</a:t>
            </a:r>
            <a:r>
              <a:rPr lang="en-US" sz="2800" dirty="0" smtClean="0"/>
              <a:t> </a:t>
            </a:r>
            <a:r>
              <a:rPr lang="en-US" sz="2800" dirty="0" err="1" smtClean="0"/>
              <a:t>terhadap</a:t>
            </a:r>
            <a:r>
              <a:rPr lang="en-US" sz="2800" dirty="0" smtClean="0"/>
              <a:t> temperature </a:t>
            </a:r>
            <a:r>
              <a:rPr lang="en-US" sz="2800" dirty="0" err="1" smtClean="0"/>
              <a:t>dan</a:t>
            </a:r>
            <a:r>
              <a:rPr lang="en-US" sz="2800" dirty="0" smtClean="0"/>
              <a:t> </a:t>
            </a:r>
            <a:r>
              <a:rPr lang="en-US" sz="2800" dirty="0" err="1" smtClean="0"/>
              <a:t>kelembaban</a:t>
            </a:r>
            <a:r>
              <a:rPr lang="en-US" sz="2800" dirty="0" smtClean="0"/>
              <a:t> relative </a:t>
            </a:r>
            <a:r>
              <a:rPr lang="en-US" sz="2800" dirty="0" err="1" smtClean="0"/>
              <a:t>utk</a:t>
            </a:r>
            <a:r>
              <a:rPr lang="en-US" sz="2800" dirty="0" smtClean="0"/>
              <a:t> </a:t>
            </a:r>
            <a:r>
              <a:rPr lang="en-US" sz="2800" dirty="0" err="1" smtClean="0"/>
              <a:t>menghambat</a:t>
            </a:r>
            <a:r>
              <a:rPr lang="en-US" sz="2800" dirty="0" smtClean="0"/>
              <a:t> </a:t>
            </a:r>
            <a:r>
              <a:rPr lang="en-US" sz="2800" dirty="0" err="1" smtClean="0"/>
              <a:t>pertumbuhan</a:t>
            </a:r>
            <a:r>
              <a:rPr lang="en-US" sz="2800" dirty="0" smtClean="0"/>
              <a:t> </a:t>
            </a:r>
            <a:r>
              <a:rPr lang="en-US" sz="2800" dirty="0" err="1" smtClean="0"/>
              <a:t>jamur</a:t>
            </a:r>
            <a:r>
              <a:rPr lang="en-US" sz="2800" dirty="0" smtClean="0"/>
              <a:t> </a:t>
            </a:r>
            <a:r>
              <a:rPr lang="en-US" sz="2800" dirty="0" err="1" smtClean="0"/>
              <a:t>dan</a:t>
            </a:r>
            <a:r>
              <a:rPr lang="en-US" sz="2800" dirty="0" smtClean="0"/>
              <a:t> </a:t>
            </a:r>
            <a:r>
              <a:rPr lang="en-US" sz="2800" dirty="0" err="1" smtClean="0"/>
              <a:t>lumut</a:t>
            </a:r>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35445841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sz="4000" dirty="0"/>
              <a:t>Cara-</a:t>
            </a:r>
            <a:r>
              <a:rPr lang="en-US" sz="4000" dirty="0" err="1"/>
              <a:t>cara</a:t>
            </a:r>
            <a:r>
              <a:rPr lang="en-US" sz="4000" dirty="0"/>
              <a:t> yang </a:t>
            </a:r>
            <a:r>
              <a:rPr lang="en-US" sz="4000" dirty="0" err="1"/>
              <a:t>Dapat</a:t>
            </a:r>
            <a:r>
              <a:rPr lang="en-US" sz="4000" dirty="0"/>
              <a:t> </a:t>
            </a:r>
            <a:r>
              <a:rPr lang="en-US" sz="4000" dirty="0" err="1"/>
              <a:t>Digunakan</a:t>
            </a:r>
            <a:r>
              <a:rPr lang="en-US" sz="4000" dirty="0"/>
              <a:t> </a:t>
            </a:r>
            <a:r>
              <a:rPr lang="en-US" sz="4000" dirty="0" err="1"/>
              <a:t>untuk</a:t>
            </a:r>
            <a:r>
              <a:rPr lang="en-US" sz="4000" dirty="0"/>
              <a:t> </a:t>
            </a:r>
            <a:r>
              <a:rPr lang="en-US" sz="4000" dirty="0" err="1"/>
              <a:t>Mengendalikan</a:t>
            </a:r>
            <a:r>
              <a:rPr lang="en-US" sz="4000" dirty="0"/>
              <a:t> Hama:</a:t>
            </a:r>
          </a:p>
        </p:txBody>
      </p:sp>
      <p:sp>
        <p:nvSpPr>
          <p:cNvPr id="103427" name="Rectangle 3"/>
          <p:cNvSpPr>
            <a:spLocks noGrp="1" noChangeArrowheads="1"/>
          </p:cNvSpPr>
          <p:nvPr>
            <p:ph idx="1"/>
          </p:nvPr>
        </p:nvSpPr>
        <p:spPr>
          <a:xfrm>
            <a:off x="677334" y="2160589"/>
            <a:ext cx="9706186" cy="3880773"/>
          </a:xfrm>
        </p:spPr>
        <p:txBody>
          <a:bodyPr>
            <a:normAutofit/>
          </a:bodyPr>
          <a:lstStyle/>
          <a:p>
            <a:pPr>
              <a:lnSpc>
                <a:spcPct val="90000"/>
              </a:lnSpc>
            </a:pPr>
            <a:r>
              <a:rPr lang="en-US" sz="3200" dirty="0" err="1"/>
              <a:t>Penggunaan</a:t>
            </a:r>
            <a:r>
              <a:rPr lang="en-US" sz="3200" dirty="0"/>
              <a:t> </a:t>
            </a:r>
            <a:r>
              <a:rPr lang="en-US" sz="3200" dirty="0" err="1"/>
              <a:t>kipas</a:t>
            </a:r>
            <a:r>
              <a:rPr lang="en-US" sz="3200" dirty="0"/>
              <a:t> </a:t>
            </a:r>
            <a:r>
              <a:rPr lang="en-US" sz="3200" dirty="0" err="1"/>
              <a:t>angin</a:t>
            </a:r>
            <a:r>
              <a:rPr lang="en-US" sz="3200" dirty="0"/>
              <a:t> </a:t>
            </a:r>
            <a:r>
              <a:rPr lang="en-US" sz="3200" dirty="0" err="1"/>
              <a:t>untuk</a:t>
            </a:r>
            <a:r>
              <a:rPr lang="en-US" sz="3200" dirty="0"/>
              <a:t> </a:t>
            </a:r>
            <a:r>
              <a:rPr lang="en-US" sz="3200" dirty="0" err="1"/>
              <a:t>menjaga</a:t>
            </a:r>
            <a:r>
              <a:rPr lang="en-US" sz="3200" dirty="0"/>
              <a:t> </a:t>
            </a:r>
            <a:r>
              <a:rPr lang="en-US" sz="3200" dirty="0" err="1"/>
              <a:t>udara</a:t>
            </a:r>
            <a:r>
              <a:rPr lang="en-US" sz="3200" dirty="0"/>
              <a:t> </a:t>
            </a:r>
            <a:r>
              <a:rPr lang="en-US" sz="3200" dirty="0" err="1"/>
              <a:t>terus</a:t>
            </a:r>
            <a:r>
              <a:rPr lang="en-US" sz="3200" dirty="0"/>
              <a:t> </a:t>
            </a:r>
            <a:r>
              <a:rPr lang="en-US" sz="3200" dirty="0" err="1"/>
              <a:t>bergerak</a:t>
            </a:r>
            <a:r>
              <a:rPr lang="en-US" sz="3200" dirty="0"/>
              <a:t> </a:t>
            </a:r>
            <a:r>
              <a:rPr lang="en-US" sz="3200" dirty="0" err="1"/>
              <a:t>dan</a:t>
            </a:r>
            <a:r>
              <a:rPr lang="en-US" sz="3200" dirty="0"/>
              <a:t> </a:t>
            </a:r>
            <a:r>
              <a:rPr lang="en-US" sz="3200" dirty="0" err="1"/>
              <a:t>untuk</a:t>
            </a:r>
            <a:r>
              <a:rPr lang="en-US" sz="3200" dirty="0"/>
              <a:t> </a:t>
            </a:r>
            <a:r>
              <a:rPr lang="en-US" sz="3200" dirty="0" err="1"/>
              <a:t>menurunkan</a:t>
            </a:r>
            <a:r>
              <a:rPr lang="en-US" sz="3200" dirty="0"/>
              <a:t> </a:t>
            </a:r>
            <a:r>
              <a:rPr lang="en-US" sz="3200" dirty="0" err="1"/>
              <a:t>kelembaban</a:t>
            </a:r>
            <a:r>
              <a:rPr lang="en-US" sz="3200" dirty="0"/>
              <a:t>. </a:t>
            </a:r>
          </a:p>
          <a:p>
            <a:pPr>
              <a:lnSpc>
                <a:spcPct val="90000"/>
              </a:lnSpc>
            </a:pPr>
            <a:r>
              <a:rPr lang="en-US" sz="3200" dirty="0" err="1"/>
              <a:t>Menerapkan</a:t>
            </a:r>
            <a:r>
              <a:rPr lang="en-US" sz="3200" dirty="0"/>
              <a:t> cat yang </a:t>
            </a:r>
            <a:r>
              <a:rPr lang="en-US" sz="3200" dirty="0" err="1"/>
              <a:t>tahan</a:t>
            </a:r>
            <a:r>
              <a:rPr lang="en-US" sz="3200" dirty="0"/>
              <a:t> air </a:t>
            </a:r>
            <a:r>
              <a:rPr lang="en-US" sz="3200" dirty="0" err="1"/>
              <a:t>pada</a:t>
            </a:r>
            <a:r>
              <a:rPr lang="en-US" sz="3200" dirty="0"/>
              <a:t> </a:t>
            </a:r>
            <a:r>
              <a:rPr lang="en-US" sz="3200" dirty="0" err="1"/>
              <a:t>lantai</a:t>
            </a:r>
            <a:r>
              <a:rPr lang="en-US" sz="3200" dirty="0"/>
              <a:t> </a:t>
            </a:r>
            <a:r>
              <a:rPr lang="en-US" sz="3200" dirty="0" err="1"/>
              <a:t>dan</a:t>
            </a:r>
            <a:r>
              <a:rPr lang="en-US" sz="3200" dirty="0"/>
              <a:t> </a:t>
            </a:r>
            <a:r>
              <a:rPr lang="en-US" sz="3200" dirty="0" err="1"/>
              <a:t>dinding</a:t>
            </a:r>
            <a:r>
              <a:rPr lang="en-US" sz="3200" dirty="0"/>
              <a:t> di area </a:t>
            </a:r>
            <a:r>
              <a:rPr lang="en-US" sz="3200" dirty="0" err="1"/>
              <a:t>pembuangan</a:t>
            </a:r>
            <a:r>
              <a:rPr lang="en-US" sz="3200" dirty="0" smtClean="0"/>
              <a:t>.</a:t>
            </a:r>
          </a:p>
          <a:p>
            <a:pPr>
              <a:lnSpc>
                <a:spcPct val="90000"/>
              </a:lnSpc>
            </a:pPr>
            <a:r>
              <a:rPr lang="en-US" sz="3200" dirty="0" err="1" smtClean="0"/>
              <a:t>Menggunakan</a:t>
            </a:r>
            <a:r>
              <a:rPr lang="en-US" sz="3200" dirty="0" smtClean="0"/>
              <a:t> </a:t>
            </a:r>
            <a:r>
              <a:rPr lang="en-US" sz="3200" dirty="0" err="1" smtClean="0"/>
              <a:t>alat</a:t>
            </a:r>
            <a:r>
              <a:rPr lang="en-US" sz="3200" dirty="0" smtClean="0"/>
              <a:t> </a:t>
            </a:r>
            <a:r>
              <a:rPr lang="en-US" sz="3200" dirty="0" err="1" smtClean="0"/>
              <a:t>pendingin</a:t>
            </a:r>
            <a:r>
              <a:rPr lang="en-US" sz="3200" dirty="0" smtClean="0"/>
              <a:t> </a:t>
            </a:r>
            <a:r>
              <a:rPr lang="en-US" sz="3200" dirty="0" err="1" smtClean="0"/>
              <a:t>ruang</a:t>
            </a:r>
            <a:r>
              <a:rPr lang="en-US" sz="3200" dirty="0" smtClean="0"/>
              <a:t>, yang </a:t>
            </a:r>
            <a:r>
              <a:rPr lang="en-US" sz="3200" dirty="0" err="1" smtClean="0"/>
              <a:t>sekarang</a:t>
            </a:r>
            <a:r>
              <a:rPr lang="en-US" sz="3200" dirty="0" smtClean="0"/>
              <a:t> </a:t>
            </a:r>
            <a:r>
              <a:rPr lang="en-US" sz="3200" dirty="0" err="1" smtClean="0"/>
              <a:t>telah</a:t>
            </a:r>
            <a:r>
              <a:rPr lang="en-US" sz="3200" dirty="0" smtClean="0"/>
              <a:t> </a:t>
            </a:r>
            <a:r>
              <a:rPr lang="en-US" sz="3200" dirty="0" err="1" smtClean="0"/>
              <a:t>mampu</a:t>
            </a:r>
            <a:r>
              <a:rPr lang="en-US" sz="3200" dirty="0" smtClean="0"/>
              <a:t> </a:t>
            </a:r>
            <a:r>
              <a:rPr lang="en-US" sz="3200" dirty="0" err="1" smtClean="0"/>
              <a:t>membunuh</a:t>
            </a:r>
            <a:r>
              <a:rPr lang="en-US" sz="3200" dirty="0" smtClean="0"/>
              <a:t> </a:t>
            </a:r>
            <a:r>
              <a:rPr lang="en-US" sz="3200" dirty="0" err="1" smtClean="0"/>
              <a:t>serangga</a:t>
            </a:r>
            <a:r>
              <a:rPr lang="en-US" sz="3200" dirty="0" smtClean="0"/>
              <a:t> </a:t>
            </a:r>
            <a:r>
              <a:rPr lang="en-US" sz="3200" dirty="0" err="1" smtClean="0"/>
              <a:t>dan</a:t>
            </a:r>
            <a:r>
              <a:rPr lang="en-US" sz="3200" dirty="0" smtClean="0"/>
              <a:t> </a:t>
            </a:r>
            <a:r>
              <a:rPr lang="en-US" sz="3200" dirty="0" err="1" smtClean="0"/>
              <a:t>larvanya</a:t>
            </a:r>
            <a:r>
              <a:rPr lang="en-US" sz="3200" dirty="0" smtClean="0"/>
              <a:t> </a:t>
            </a:r>
            <a:endParaRPr lang="en-US" sz="3200" dirty="0" smtClean="0"/>
          </a:p>
          <a:p>
            <a:pPr>
              <a:lnSpc>
                <a:spcPct val="90000"/>
              </a:lnSpc>
            </a:pPr>
            <a:endParaRPr lang="en-US" sz="3200" dirty="0"/>
          </a:p>
          <a:p>
            <a:pPr>
              <a:lnSpc>
                <a:spcPct val="90000"/>
              </a:lnSpc>
            </a:pPr>
            <a:endParaRPr lang="en-US" sz="3200" dirty="0"/>
          </a:p>
        </p:txBody>
      </p:sp>
    </p:spTree>
    <p:extLst>
      <p:ext uri="{BB962C8B-B14F-4D97-AF65-F5344CB8AC3E}">
        <p14:creationId xmlns:p14="http://schemas.microsoft.com/office/powerpoint/2010/main" val="42449308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ctrTitle"/>
          </p:nvPr>
        </p:nvSpPr>
        <p:spPr/>
        <p:txBody>
          <a:bodyPr/>
          <a:lstStyle/>
          <a:p>
            <a:r>
              <a:rPr lang="en-US"/>
              <a:t>PERAWATAN GEDUNG</a:t>
            </a:r>
          </a:p>
        </p:txBody>
      </p:sp>
    </p:spTree>
    <p:extLst>
      <p:ext uri="{BB962C8B-B14F-4D97-AF65-F5344CB8AC3E}">
        <p14:creationId xmlns:p14="http://schemas.microsoft.com/office/powerpoint/2010/main" val="16364852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2057400" y="473075"/>
            <a:ext cx="8153400" cy="723900"/>
          </a:xfrm>
        </p:spPr>
        <p:txBody>
          <a:bodyPr/>
          <a:lstStyle/>
          <a:p>
            <a:r>
              <a:rPr lang="en-US"/>
              <a:t>Tujuan Perawatan Gedung</a:t>
            </a:r>
          </a:p>
        </p:txBody>
      </p:sp>
      <p:sp>
        <p:nvSpPr>
          <p:cNvPr id="107523" name="Rectangle 3"/>
          <p:cNvSpPr>
            <a:spLocks noGrp="1" noChangeArrowheads="1"/>
          </p:cNvSpPr>
          <p:nvPr>
            <p:ph idx="1"/>
          </p:nvPr>
        </p:nvSpPr>
        <p:spPr>
          <a:xfrm>
            <a:off x="2057400" y="1341438"/>
            <a:ext cx="8153400" cy="4525962"/>
          </a:xfrm>
        </p:spPr>
        <p:txBody>
          <a:bodyPr/>
          <a:lstStyle/>
          <a:p>
            <a:pPr>
              <a:lnSpc>
                <a:spcPct val="80000"/>
              </a:lnSpc>
            </a:pPr>
            <a:r>
              <a:rPr lang="en-US" sz="2700"/>
              <a:t>Menjaga temperatur dan tingkat kelembaban sebagai metode pemeliharaan pencegahan yang paling efektif. </a:t>
            </a:r>
          </a:p>
          <a:p>
            <a:pPr>
              <a:lnSpc>
                <a:spcPct val="80000"/>
              </a:lnSpc>
            </a:pPr>
            <a:r>
              <a:rPr lang="en-US" sz="2700"/>
              <a:t>Menghalangi kerusakan material di dalam perpustakaan dengan mengurangi debu yang menyebabkan kerusakan mekanis dan kerusakan asam serta dengan mengurangi nutrisi yang tersedia untuk hama biologis. </a:t>
            </a:r>
          </a:p>
          <a:p>
            <a:pPr>
              <a:lnSpc>
                <a:spcPct val="80000"/>
              </a:lnSpc>
            </a:pPr>
            <a:r>
              <a:rPr lang="en-US" sz="2700"/>
              <a:t>Perangkat koleksi yang dijaga secara teratur dan bersih akan menyenangkan pengguna perpustakaan, yang mungkin sedikit kecewa  dengan keteraturannya.</a:t>
            </a:r>
          </a:p>
        </p:txBody>
      </p:sp>
    </p:spTree>
    <p:extLst>
      <p:ext uri="{BB962C8B-B14F-4D97-AF65-F5344CB8AC3E}">
        <p14:creationId xmlns:p14="http://schemas.microsoft.com/office/powerpoint/2010/main" val="27842964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057400" y="473076"/>
            <a:ext cx="8153400" cy="868363"/>
          </a:xfrm>
        </p:spPr>
        <p:txBody>
          <a:bodyPr>
            <a:normAutofit fontScale="90000"/>
          </a:bodyPr>
          <a:lstStyle/>
          <a:p>
            <a:r>
              <a:rPr lang="en-US" sz="3000" b="1"/>
              <a:t>Metode pembersihan yang cocok untuk koleksi perpustakaan mempunyai dua tujuan:</a:t>
            </a:r>
            <a:r>
              <a:rPr lang="en-US" sz="4000"/>
              <a:t> </a:t>
            </a:r>
          </a:p>
        </p:txBody>
      </p:sp>
      <p:sp>
        <p:nvSpPr>
          <p:cNvPr id="108547" name="Rectangle 3"/>
          <p:cNvSpPr>
            <a:spLocks noGrp="1" noChangeArrowheads="1"/>
          </p:cNvSpPr>
          <p:nvPr>
            <p:ph idx="1"/>
          </p:nvPr>
        </p:nvSpPr>
        <p:spPr>
          <a:xfrm>
            <a:off x="833120" y="1989138"/>
            <a:ext cx="9377680" cy="3878262"/>
          </a:xfrm>
        </p:spPr>
        <p:txBody>
          <a:bodyPr>
            <a:normAutofit/>
          </a:bodyPr>
          <a:lstStyle/>
          <a:p>
            <a:r>
              <a:rPr lang="en-US" sz="2800" dirty="0" err="1"/>
              <a:t>Untuk</a:t>
            </a:r>
            <a:r>
              <a:rPr lang="en-US" sz="2800" dirty="0"/>
              <a:t> </a:t>
            </a:r>
            <a:r>
              <a:rPr lang="en-US" sz="2800" dirty="0" err="1"/>
              <a:t>menghilangkan</a:t>
            </a:r>
            <a:r>
              <a:rPr lang="en-US" sz="2800" dirty="0"/>
              <a:t> </a:t>
            </a:r>
            <a:r>
              <a:rPr lang="en-US" sz="2800" dirty="0" err="1"/>
              <a:t>debu</a:t>
            </a:r>
            <a:r>
              <a:rPr lang="en-US" sz="2800" dirty="0"/>
              <a:t> </a:t>
            </a:r>
            <a:r>
              <a:rPr lang="en-US" sz="2800" dirty="0" err="1"/>
              <a:t>daripada</a:t>
            </a:r>
            <a:r>
              <a:rPr lang="en-US" sz="2800" dirty="0"/>
              <a:t> </a:t>
            </a:r>
            <a:r>
              <a:rPr lang="en-US" sz="2800" dirty="0" err="1"/>
              <a:t>mendistribusikan</a:t>
            </a:r>
            <a:r>
              <a:rPr lang="en-US" sz="2800" dirty="0"/>
              <a:t> </a:t>
            </a:r>
            <a:r>
              <a:rPr lang="en-US" sz="2800" dirty="0" err="1"/>
              <a:t>kembali</a:t>
            </a:r>
            <a:r>
              <a:rPr lang="en-US" sz="2800" dirty="0"/>
              <a:t> </a:t>
            </a:r>
          </a:p>
          <a:p>
            <a:r>
              <a:rPr lang="en-US" sz="2800" dirty="0" err="1"/>
              <a:t>Untuk</a:t>
            </a:r>
            <a:r>
              <a:rPr lang="en-US" sz="2800" dirty="0"/>
              <a:t> </a:t>
            </a:r>
            <a:r>
              <a:rPr lang="en-US" sz="2800" dirty="0" err="1"/>
              <a:t>memonitor</a:t>
            </a:r>
            <a:r>
              <a:rPr lang="en-US" sz="2800" dirty="0"/>
              <a:t> </a:t>
            </a:r>
            <a:r>
              <a:rPr lang="en-US" sz="2800" dirty="0" err="1"/>
              <a:t>kondisi</a:t>
            </a:r>
            <a:r>
              <a:rPr lang="en-US" sz="2800" dirty="0"/>
              <a:t> </a:t>
            </a:r>
            <a:r>
              <a:rPr lang="en-US" sz="2800" dirty="0" err="1"/>
              <a:t>koleksi</a:t>
            </a:r>
            <a:r>
              <a:rPr lang="en-US" sz="2800" dirty="0"/>
              <a:t> </a:t>
            </a:r>
            <a:r>
              <a:rPr lang="en-US" sz="2800" dirty="0" err="1"/>
              <a:t>pada</a:t>
            </a:r>
            <a:r>
              <a:rPr lang="en-US" sz="2800" dirty="0"/>
              <a:t> basis yang </a:t>
            </a:r>
            <a:r>
              <a:rPr lang="en-US" sz="2800" dirty="0" err="1"/>
              <a:t>sedang</a:t>
            </a:r>
            <a:r>
              <a:rPr lang="en-US" sz="2800" dirty="0"/>
              <a:t> </a:t>
            </a:r>
            <a:r>
              <a:rPr lang="en-US" sz="2800" dirty="0" err="1"/>
              <a:t>berjalan</a:t>
            </a:r>
            <a:r>
              <a:rPr lang="en-US" sz="2800" dirty="0"/>
              <a:t>. </a:t>
            </a:r>
          </a:p>
        </p:txBody>
      </p:sp>
    </p:spTree>
    <p:extLst>
      <p:ext uri="{BB962C8B-B14F-4D97-AF65-F5344CB8AC3E}">
        <p14:creationId xmlns:p14="http://schemas.microsoft.com/office/powerpoint/2010/main" val="22785786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2057400" y="473075"/>
            <a:ext cx="8153400" cy="939800"/>
          </a:xfrm>
        </p:spPr>
        <p:txBody>
          <a:bodyPr>
            <a:normAutofit fontScale="90000"/>
          </a:bodyPr>
          <a:lstStyle/>
          <a:p>
            <a:r>
              <a:rPr lang="en-US" sz="4000"/>
              <a:t>Aspek Monitoring Perawatan Gedung</a:t>
            </a:r>
          </a:p>
        </p:txBody>
      </p:sp>
      <p:sp>
        <p:nvSpPr>
          <p:cNvPr id="110595" name="Rectangle 3"/>
          <p:cNvSpPr>
            <a:spLocks noGrp="1" noChangeArrowheads="1"/>
          </p:cNvSpPr>
          <p:nvPr>
            <p:ph idx="1"/>
          </p:nvPr>
        </p:nvSpPr>
        <p:spPr/>
        <p:txBody>
          <a:bodyPr>
            <a:normAutofit lnSpcReduction="10000"/>
          </a:bodyPr>
          <a:lstStyle/>
          <a:p>
            <a:pPr>
              <a:lnSpc>
                <a:spcPct val="90000"/>
              </a:lnSpc>
            </a:pPr>
            <a:r>
              <a:rPr lang="en-US" sz="2400"/>
              <a:t>Aspek monitoring dari suatu program perawatan gedung adalah benar-benar sama pentingnya dengan pembersihan itu sendiri. </a:t>
            </a:r>
          </a:p>
          <a:p>
            <a:pPr>
              <a:lnSpc>
                <a:spcPct val="90000"/>
              </a:lnSpc>
            </a:pPr>
            <a:r>
              <a:rPr lang="en-US" sz="2400"/>
              <a:t>Pemeriksaan koleksi secara teratur dan fasilitas penyimpanannya memenuhi observasi awal dari masalah, seperti: serangan hama biologis,  kelembaban yang berlebihan atau kerusakan kimia. </a:t>
            </a:r>
          </a:p>
          <a:p>
            <a:pPr>
              <a:lnSpc>
                <a:spcPct val="90000"/>
              </a:lnSpc>
            </a:pPr>
            <a:r>
              <a:rPr lang="en-US" sz="2400"/>
              <a:t>Sebagai tambahan terhadap program pembersihan yang sedang berjalan, inspeksi dengan frekuensi yang sedikit (tetapi masih teratur, barangkali tahunan) harus dilakukan pada semua area dalam gedung</a:t>
            </a:r>
            <a:r>
              <a:rPr lang="en-US" sz="2200"/>
              <a:t> </a:t>
            </a:r>
          </a:p>
        </p:txBody>
      </p:sp>
    </p:spTree>
    <p:extLst>
      <p:ext uri="{BB962C8B-B14F-4D97-AF65-F5344CB8AC3E}">
        <p14:creationId xmlns:p14="http://schemas.microsoft.com/office/powerpoint/2010/main" val="2744031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812800" y="1"/>
            <a:ext cx="10363200" cy="1320800"/>
          </a:xfrm>
        </p:spPr>
        <p:txBody>
          <a:bodyPr>
            <a:noAutofit/>
          </a:bodyPr>
          <a:lstStyle/>
          <a:p>
            <a:r>
              <a:rPr lang="en-US" sz="4000" b="1" dirty="0" err="1"/>
              <a:t>Pemeliharaan</a:t>
            </a:r>
            <a:r>
              <a:rPr lang="en-US" sz="4000" b="1" dirty="0"/>
              <a:t> </a:t>
            </a:r>
            <a:r>
              <a:rPr lang="en-US" sz="4000" b="1" dirty="0" err="1"/>
              <a:t>pencegahan</a:t>
            </a:r>
            <a:r>
              <a:rPr lang="en-US" sz="4000" b="1" dirty="0"/>
              <a:t> </a:t>
            </a:r>
            <a:r>
              <a:rPr lang="en-US" sz="4000" b="1" dirty="0" err="1" smtClean="0"/>
              <a:t>menurut</a:t>
            </a:r>
            <a:r>
              <a:rPr lang="en-US" sz="4000" b="1" dirty="0" smtClean="0"/>
              <a:t> </a:t>
            </a:r>
            <a:br>
              <a:rPr lang="en-US" sz="4000" b="1" dirty="0" smtClean="0"/>
            </a:br>
            <a:r>
              <a:rPr lang="en-US" sz="4000" b="1" dirty="0" smtClean="0"/>
              <a:t>Joyce </a:t>
            </a:r>
            <a:r>
              <a:rPr lang="en-US" sz="4000" b="1" dirty="0"/>
              <a:t>M. Bank :</a:t>
            </a:r>
            <a:r>
              <a:rPr lang="en-US" sz="4000" dirty="0"/>
              <a:t> </a:t>
            </a:r>
          </a:p>
        </p:txBody>
      </p:sp>
      <p:sp>
        <p:nvSpPr>
          <p:cNvPr id="54275" name="Rectangle 3"/>
          <p:cNvSpPr>
            <a:spLocks noGrp="1" noChangeArrowheads="1"/>
          </p:cNvSpPr>
          <p:nvPr>
            <p:ph idx="1"/>
          </p:nvPr>
        </p:nvSpPr>
        <p:spPr>
          <a:xfrm>
            <a:off x="325120" y="1483360"/>
            <a:ext cx="11216640" cy="5201920"/>
          </a:xfrm>
        </p:spPr>
        <p:txBody>
          <a:bodyPr>
            <a:normAutofit/>
          </a:bodyPr>
          <a:lstStyle/>
          <a:p>
            <a:pPr>
              <a:lnSpc>
                <a:spcPct val="80000"/>
              </a:lnSpc>
            </a:pPr>
            <a:r>
              <a:rPr lang="nl-NL" sz="2400" i="1" dirty="0" smtClean="0"/>
              <a:t>Pemeliharaan </a:t>
            </a:r>
            <a:r>
              <a:rPr lang="nl-NL" sz="2400" i="1" dirty="0"/>
              <a:t>pencegahan memerlukan kondisi penyimpanan yang aman di dalam gedung dan penanganan bahan pustaka,  serta meliputi ketentuan ruang  penyimpanan yang memadai dan tempat penyimpanan yang sesuai untuk bahan pustaka yang mudah rusak</a:t>
            </a:r>
            <a:r>
              <a:rPr lang="nl-NL" sz="2400" i="1" dirty="0" smtClean="0"/>
              <a:t>; </a:t>
            </a:r>
          </a:p>
          <a:p>
            <a:pPr>
              <a:lnSpc>
                <a:spcPct val="80000"/>
              </a:lnSpc>
            </a:pPr>
            <a:r>
              <a:rPr lang="nl-NL" sz="2400" i="1" dirty="0" smtClean="0"/>
              <a:t>program </a:t>
            </a:r>
            <a:r>
              <a:rPr lang="nl-NL" sz="2400" i="1" dirty="0"/>
              <a:t>pelatihan untuk staf perpustakaan di mana untuk memastikan bahwa bahan pustaka ditangani dengan cara yang akan meminimalkan kerusakan mekanik, penetapan dan pemberlakuan peraturan penggunaan untuk mencegah kerusakan terhadap koleksi selama konsultasi dan pameran</a:t>
            </a:r>
            <a:r>
              <a:rPr lang="nl-NL" sz="2400" i="1" dirty="0" smtClean="0"/>
              <a:t>;</a:t>
            </a:r>
          </a:p>
          <a:p>
            <a:pPr>
              <a:lnSpc>
                <a:spcPct val="80000"/>
              </a:lnSpc>
            </a:pPr>
            <a:r>
              <a:rPr lang="nl-NL" sz="2400" i="1" dirty="0" smtClean="0"/>
              <a:t>meningkatkan </a:t>
            </a:r>
            <a:r>
              <a:rPr lang="nl-NL" sz="2400" i="1" dirty="0"/>
              <a:t>kesadaran </a:t>
            </a:r>
            <a:r>
              <a:rPr lang="nl-NL" sz="2400" i="1" dirty="0" smtClean="0"/>
              <a:t>konservasi </a:t>
            </a:r>
            <a:r>
              <a:rPr lang="nl-NL" sz="2400" i="1" dirty="0"/>
              <a:t>di antara rekan kerja, staf dan masyarakat umum; </a:t>
            </a:r>
            <a:endParaRPr lang="nl-NL" sz="2400" i="1" dirty="0" smtClean="0"/>
          </a:p>
          <a:p>
            <a:pPr>
              <a:lnSpc>
                <a:spcPct val="80000"/>
              </a:lnSpc>
            </a:pPr>
            <a:r>
              <a:rPr lang="nl-NL" sz="2400" i="1" dirty="0" smtClean="0"/>
              <a:t>pembentukan </a:t>
            </a:r>
            <a:r>
              <a:rPr lang="nl-NL" sz="2400" i="1" dirty="0"/>
              <a:t>organisasi dan kerjasama dalam proyek pemeliharaan mikro film; mendukung dan mendorong penelitian konservasi; dan partisipasi dalam perencanaan penanganan bencana.</a:t>
            </a:r>
            <a:r>
              <a:rPr lang="nl-NL" sz="2400" dirty="0"/>
              <a:t> </a:t>
            </a:r>
            <a:endParaRPr lang="en-US" sz="2400" dirty="0"/>
          </a:p>
        </p:txBody>
      </p:sp>
    </p:spTree>
    <p:extLst>
      <p:ext uri="{BB962C8B-B14F-4D97-AF65-F5344CB8AC3E}">
        <p14:creationId xmlns:p14="http://schemas.microsoft.com/office/powerpoint/2010/main" val="31334195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4"/>
          <p:cNvSpPr>
            <a:spLocks noGrp="1" noChangeArrowheads="1"/>
          </p:cNvSpPr>
          <p:nvPr>
            <p:ph type="ctrTitle"/>
          </p:nvPr>
        </p:nvSpPr>
        <p:spPr/>
        <p:txBody>
          <a:bodyPr/>
          <a:lstStyle/>
          <a:p>
            <a:r>
              <a:rPr lang="en-US"/>
              <a:t>PENANGANAN</a:t>
            </a:r>
          </a:p>
        </p:txBody>
      </p:sp>
    </p:spTree>
    <p:extLst>
      <p:ext uri="{BB962C8B-B14F-4D97-AF65-F5344CB8AC3E}">
        <p14:creationId xmlns:p14="http://schemas.microsoft.com/office/powerpoint/2010/main" val="4713903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2057400" y="473075"/>
            <a:ext cx="8153400" cy="795338"/>
          </a:xfrm>
        </p:spPr>
        <p:txBody>
          <a:bodyPr>
            <a:normAutofit fontScale="90000"/>
          </a:bodyPr>
          <a:lstStyle/>
          <a:p>
            <a:r>
              <a:rPr lang="en-US" sz="4000"/>
              <a:t>Penyimpanan Material dan Peralatan </a:t>
            </a:r>
          </a:p>
        </p:txBody>
      </p:sp>
      <p:sp>
        <p:nvSpPr>
          <p:cNvPr id="113667" name="Rectangle 3"/>
          <p:cNvSpPr>
            <a:spLocks noGrp="1" noChangeArrowheads="1"/>
          </p:cNvSpPr>
          <p:nvPr>
            <p:ph idx="1"/>
          </p:nvPr>
        </p:nvSpPr>
        <p:spPr>
          <a:xfrm>
            <a:off x="2057400" y="1412876"/>
            <a:ext cx="8153400" cy="4454525"/>
          </a:xfrm>
        </p:spPr>
        <p:txBody>
          <a:bodyPr>
            <a:normAutofit lnSpcReduction="10000"/>
          </a:bodyPr>
          <a:lstStyle/>
          <a:p>
            <a:pPr>
              <a:lnSpc>
                <a:spcPct val="90000"/>
              </a:lnSpc>
            </a:pPr>
            <a:r>
              <a:rPr lang="en-US" sz="2400" dirty="0" err="1"/>
              <a:t>Penyimpanan</a:t>
            </a:r>
            <a:r>
              <a:rPr lang="en-US" sz="2400" dirty="0"/>
              <a:t> material </a:t>
            </a:r>
            <a:r>
              <a:rPr lang="en-US" sz="2400" dirty="0" err="1"/>
              <a:t>dan</a:t>
            </a:r>
            <a:r>
              <a:rPr lang="en-US" sz="2400" dirty="0"/>
              <a:t> </a:t>
            </a:r>
            <a:r>
              <a:rPr lang="en-US" sz="2400" dirty="0" err="1"/>
              <a:t>peralatan</a:t>
            </a:r>
            <a:r>
              <a:rPr lang="en-US" sz="2400" dirty="0"/>
              <a:t> yang </a:t>
            </a:r>
            <a:r>
              <a:rPr lang="en-US" sz="2400" dirty="0" err="1"/>
              <a:t>tidak</a:t>
            </a:r>
            <a:r>
              <a:rPr lang="en-US" sz="2400" dirty="0"/>
              <a:t> </a:t>
            </a:r>
            <a:r>
              <a:rPr lang="en-US" sz="2400" dirty="0" err="1"/>
              <a:t>memadai</a:t>
            </a:r>
            <a:r>
              <a:rPr lang="en-US" sz="2400" dirty="0"/>
              <a:t> </a:t>
            </a:r>
            <a:r>
              <a:rPr lang="en-US" sz="2400" dirty="0" err="1"/>
              <a:t>menyebabkan</a:t>
            </a:r>
            <a:r>
              <a:rPr lang="en-US" sz="2400" dirty="0"/>
              <a:t> </a:t>
            </a:r>
            <a:r>
              <a:rPr lang="en-US" sz="2400" dirty="0" err="1"/>
              <a:t>kerusakan</a:t>
            </a:r>
            <a:r>
              <a:rPr lang="en-US" sz="2400" dirty="0"/>
              <a:t> material </a:t>
            </a:r>
            <a:r>
              <a:rPr lang="en-US" sz="2400" dirty="0" err="1"/>
              <a:t>perpustakaan</a:t>
            </a:r>
            <a:r>
              <a:rPr lang="en-US" sz="2400" dirty="0"/>
              <a:t>, </a:t>
            </a:r>
            <a:r>
              <a:rPr lang="en-US" sz="2400" dirty="0" err="1"/>
              <a:t>yaitu</a:t>
            </a:r>
            <a:r>
              <a:rPr lang="en-US" sz="2400" dirty="0"/>
              <a:t> </a:t>
            </a:r>
            <a:r>
              <a:rPr lang="en-US" sz="2400" dirty="0" err="1"/>
              <a:t>kerusakan</a:t>
            </a:r>
            <a:r>
              <a:rPr lang="en-US" sz="2400" dirty="0"/>
              <a:t> </a:t>
            </a:r>
            <a:r>
              <a:rPr lang="en-US" sz="2400" dirty="0" err="1"/>
              <a:t>mekanis</a:t>
            </a:r>
            <a:r>
              <a:rPr lang="en-US" sz="2400" dirty="0"/>
              <a:t> </a:t>
            </a:r>
            <a:r>
              <a:rPr lang="en-US" sz="2400" dirty="0" err="1"/>
              <a:t>dan</a:t>
            </a:r>
            <a:r>
              <a:rPr lang="en-US" sz="2400" dirty="0"/>
              <a:t> </a:t>
            </a:r>
            <a:r>
              <a:rPr lang="en-US" sz="2400" dirty="0" err="1"/>
              <a:t>kimia</a:t>
            </a:r>
            <a:r>
              <a:rPr lang="en-US" sz="2400" dirty="0"/>
              <a:t>. </a:t>
            </a:r>
          </a:p>
          <a:p>
            <a:pPr>
              <a:lnSpc>
                <a:spcPct val="90000"/>
              </a:lnSpc>
            </a:pPr>
            <a:r>
              <a:rPr lang="en-US" sz="2400" dirty="0" err="1"/>
              <a:t>Semua</a:t>
            </a:r>
            <a:r>
              <a:rPr lang="en-US" sz="2400" dirty="0"/>
              <a:t> </a:t>
            </a:r>
            <a:r>
              <a:rPr lang="en-US" sz="2400" dirty="0" err="1"/>
              <a:t>peralatan</a:t>
            </a:r>
            <a:r>
              <a:rPr lang="en-US" sz="2400" dirty="0"/>
              <a:t> yang </a:t>
            </a:r>
            <a:r>
              <a:rPr lang="en-US" sz="2400" dirty="0" err="1"/>
              <a:t>digunakan</a:t>
            </a:r>
            <a:r>
              <a:rPr lang="en-US" sz="2400" dirty="0"/>
              <a:t> </a:t>
            </a:r>
            <a:r>
              <a:rPr lang="en-US" sz="2400" dirty="0" err="1"/>
              <a:t>untuk</a:t>
            </a:r>
            <a:r>
              <a:rPr lang="en-US" sz="2400" dirty="0"/>
              <a:t> material </a:t>
            </a:r>
            <a:r>
              <a:rPr lang="en-US" sz="2400" dirty="0" err="1"/>
              <a:t>perpustakaan</a:t>
            </a:r>
            <a:r>
              <a:rPr lang="en-US" sz="2400" dirty="0"/>
              <a:t> </a:t>
            </a:r>
            <a:r>
              <a:rPr lang="en-US" sz="2400" dirty="0" err="1"/>
              <a:t>dalam</a:t>
            </a:r>
            <a:r>
              <a:rPr lang="en-US" sz="2400" dirty="0"/>
              <a:t> </a:t>
            </a:r>
            <a:r>
              <a:rPr lang="en-US" sz="2400" dirty="0" err="1"/>
              <a:t>gedung</a:t>
            </a:r>
            <a:r>
              <a:rPr lang="en-US" sz="2400" dirty="0"/>
              <a:t> </a:t>
            </a:r>
            <a:r>
              <a:rPr lang="en-US" sz="2400" dirty="0" err="1"/>
              <a:t>harus</a:t>
            </a:r>
            <a:r>
              <a:rPr lang="en-US" sz="2400" dirty="0"/>
              <a:t> </a:t>
            </a:r>
            <a:r>
              <a:rPr lang="en-US" sz="2400" dirty="0" err="1"/>
              <a:t>sesuai</a:t>
            </a:r>
            <a:r>
              <a:rPr lang="en-US" sz="2400" dirty="0"/>
              <a:t> </a:t>
            </a:r>
            <a:r>
              <a:rPr lang="en-US" sz="2400" dirty="0" err="1"/>
              <a:t>dengan</a:t>
            </a:r>
            <a:r>
              <a:rPr lang="en-US" sz="2400" dirty="0"/>
              <a:t> </a:t>
            </a:r>
            <a:r>
              <a:rPr lang="en-US" sz="2400" dirty="0" err="1"/>
              <a:t>tugasnya</a:t>
            </a:r>
            <a:r>
              <a:rPr lang="en-US" sz="2400" dirty="0"/>
              <a:t>. </a:t>
            </a:r>
          </a:p>
          <a:p>
            <a:pPr>
              <a:lnSpc>
                <a:spcPct val="90000"/>
              </a:lnSpc>
            </a:pPr>
            <a:r>
              <a:rPr lang="en-US" sz="2400" dirty="0" err="1"/>
              <a:t>Penyimpanan</a:t>
            </a:r>
            <a:r>
              <a:rPr lang="en-US" sz="2400" dirty="0"/>
              <a:t> </a:t>
            </a:r>
            <a:r>
              <a:rPr lang="en-US" sz="2400" dirty="0" err="1"/>
              <a:t>harus</a:t>
            </a:r>
            <a:r>
              <a:rPr lang="en-US" sz="2400" dirty="0"/>
              <a:t> </a:t>
            </a:r>
            <a:r>
              <a:rPr lang="en-US" sz="2400" dirty="0" err="1"/>
              <a:t>membiarkan</a:t>
            </a:r>
            <a:r>
              <a:rPr lang="en-US" sz="2400" dirty="0"/>
              <a:t> </a:t>
            </a:r>
            <a:r>
              <a:rPr lang="en-US" sz="2400" dirty="0" err="1"/>
              <a:t>penyimpanan</a:t>
            </a:r>
            <a:r>
              <a:rPr lang="en-US" sz="2400" dirty="0"/>
              <a:t> </a:t>
            </a:r>
            <a:r>
              <a:rPr lang="en-US" sz="2400" dirty="0" err="1"/>
              <a:t>dalam</a:t>
            </a:r>
            <a:r>
              <a:rPr lang="en-US" sz="2400" dirty="0"/>
              <a:t> </a:t>
            </a:r>
            <a:r>
              <a:rPr lang="en-US" sz="2400" dirty="0" err="1"/>
              <a:t>posisi</a:t>
            </a:r>
            <a:r>
              <a:rPr lang="en-US" sz="2400" dirty="0"/>
              <a:t> yang </a:t>
            </a:r>
            <a:r>
              <a:rPr lang="en-US" sz="2400" dirty="0" err="1"/>
              <a:t>benar</a:t>
            </a:r>
            <a:r>
              <a:rPr lang="en-US" sz="2400" dirty="0"/>
              <a:t>: </a:t>
            </a:r>
            <a:r>
              <a:rPr lang="en-US" sz="2400" dirty="0" err="1"/>
              <a:t>tegak</a:t>
            </a:r>
            <a:r>
              <a:rPr lang="en-US" sz="2400" dirty="0"/>
              <a:t> </a:t>
            </a:r>
            <a:r>
              <a:rPr lang="en-US" sz="2400" dirty="0" err="1"/>
              <a:t>lurus</a:t>
            </a:r>
            <a:r>
              <a:rPr lang="en-US" sz="2400" dirty="0"/>
              <a:t> </a:t>
            </a:r>
            <a:r>
              <a:rPr lang="en-US" sz="2400" dirty="0" err="1"/>
              <a:t>untuk</a:t>
            </a:r>
            <a:r>
              <a:rPr lang="en-US" sz="2400" dirty="0"/>
              <a:t> </a:t>
            </a:r>
            <a:r>
              <a:rPr lang="en-US" sz="2400" dirty="0" err="1"/>
              <a:t>kebanyakan</a:t>
            </a:r>
            <a:r>
              <a:rPr lang="en-US" sz="2400" dirty="0"/>
              <a:t> </a:t>
            </a:r>
            <a:r>
              <a:rPr lang="en-US" sz="2400" dirty="0" err="1"/>
              <a:t>tumpukan</a:t>
            </a:r>
            <a:r>
              <a:rPr lang="en-US" sz="2400" dirty="0"/>
              <a:t> </a:t>
            </a:r>
            <a:r>
              <a:rPr lang="en-US" sz="2400" dirty="0" err="1"/>
              <a:t>buku</a:t>
            </a:r>
            <a:r>
              <a:rPr lang="en-US" sz="2400" dirty="0"/>
              <a:t> </a:t>
            </a:r>
            <a:r>
              <a:rPr lang="en-US" sz="2400" dirty="0" err="1"/>
              <a:t>dan</a:t>
            </a:r>
            <a:r>
              <a:rPr lang="en-US" sz="2400" dirty="0"/>
              <a:t> </a:t>
            </a:r>
            <a:r>
              <a:rPr lang="en-US" sz="2400" dirty="0" smtClean="0"/>
              <a:t>disc </a:t>
            </a:r>
            <a:r>
              <a:rPr lang="en-US" sz="2400" dirty="0" err="1"/>
              <a:t>suara</a:t>
            </a:r>
            <a:r>
              <a:rPr lang="en-US" sz="2400" dirty="0"/>
              <a:t> </a:t>
            </a:r>
            <a:r>
              <a:rPr lang="en-US" sz="2400" dirty="0" err="1"/>
              <a:t>vinil</a:t>
            </a:r>
            <a:r>
              <a:rPr lang="en-US" sz="2400" dirty="0"/>
              <a:t>, </a:t>
            </a:r>
            <a:r>
              <a:rPr lang="en-US" sz="2400" dirty="0" err="1"/>
              <a:t>datar</a:t>
            </a:r>
            <a:r>
              <a:rPr lang="en-US" sz="2400" dirty="0"/>
              <a:t> </a:t>
            </a:r>
            <a:r>
              <a:rPr lang="en-US" sz="2400" dirty="0" err="1"/>
              <a:t>dan</a:t>
            </a:r>
            <a:r>
              <a:rPr lang="en-US" sz="2400" dirty="0"/>
              <a:t> </a:t>
            </a:r>
            <a:r>
              <a:rPr lang="en-US" sz="2400" dirty="0" err="1"/>
              <a:t>menopang</a:t>
            </a:r>
            <a:r>
              <a:rPr lang="en-US" sz="2400" dirty="0"/>
              <a:t> </a:t>
            </a:r>
            <a:r>
              <a:rPr lang="en-US" sz="2400" dirty="0" err="1"/>
              <a:t>semua</a:t>
            </a:r>
            <a:r>
              <a:rPr lang="en-US" sz="2400" dirty="0"/>
              <a:t> </a:t>
            </a:r>
            <a:r>
              <a:rPr lang="en-US" sz="2400" dirty="0" err="1"/>
              <a:t>permukaannya</a:t>
            </a:r>
            <a:r>
              <a:rPr lang="en-US" sz="2400" dirty="0"/>
              <a:t> </a:t>
            </a:r>
            <a:r>
              <a:rPr lang="en-US" sz="2400" dirty="0" err="1"/>
              <a:t>untuk</a:t>
            </a:r>
            <a:r>
              <a:rPr lang="en-US" sz="2400" dirty="0"/>
              <a:t> volume </a:t>
            </a:r>
            <a:r>
              <a:rPr lang="en-US" sz="2400" dirty="0" err="1"/>
              <a:t>ikatan</a:t>
            </a:r>
            <a:r>
              <a:rPr lang="en-US" sz="2400" dirty="0"/>
              <a:t> yang </a:t>
            </a:r>
            <a:r>
              <a:rPr lang="en-US" sz="2400" dirty="0" err="1"/>
              <a:t>besar</a:t>
            </a:r>
            <a:r>
              <a:rPr lang="en-US" sz="2400" dirty="0"/>
              <a:t>, </a:t>
            </a:r>
            <a:r>
              <a:rPr lang="en-US" sz="2400" dirty="0" err="1"/>
              <a:t>datar</a:t>
            </a:r>
            <a:r>
              <a:rPr lang="en-US" sz="2400" dirty="0"/>
              <a:t> </a:t>
            </a:r>
            <a:r>
              <a:rPr lang="en-US" sz="2400" dirty="0" err="1"/>
              <a:t>dan</a:t>
            </a:r>
            <a:r>
              <a:rPr lang="en-US" sz="2400" dirty="0"/>
              <a:t> </a:t>
            </a:r>
            <a:r>
              <a:rPr lang="en-US" sz="2400" dirty="0" err="1"/>
              <a:t>dilindungi</a:t>
            </a:r>
            <a:r>
              <a:rPr lang="en-US" sz="2400" dirty="0"/>
              <a:t> </a:t>
            </a:r>
            <a:r>
              <a:rPr lang="en-US" sz="2400" dirty="0" err="1"/>
              <a:t>dalam</a:t>
            </a:r>
            <a:r>
              <a:rPr lang="en-US" sz="2400" dirty="0"/>
              <a:t> </a:t>
            </a:r>
            <a:r>
              <a:rPr lang="en-US" sz="2400" dirty="0" err="1"/>
              <a:t>sebuah</a:t>
            </a:r>
            <a:r>
              <a:rPr lang="en-US" sz="2400" dirty="0"/>
              <a:t> </a:t>
            </a:r>
            <a:r>
              <a:rPr lang="en-US" sz="2400" dirty="0" err="1"/>
              <a:t>kotak</a:t>
            </a:r>
            <a:r>
              <a:rPr lang="en-US" sz="2400" dirty="0"/>
              <a:t> </a:t>
            </a:r>
            <a:r>
              <a:rPr lang="en-US" sz="2400" dirty="0" err="1"/>
              <a:t>untuk</a:t>
            </a:r>
            <a:r>
              <a:rPr lang="en-US" sz="2400" dirty="0"/>
              <a:t> </a:t>
            </a:r>
            <a:r>
              <a:rPr lang="en-US" sz="2400" dirty="0" err="1"/>
              <a:t>lembaran</a:t>
            </a:r>
            <a:r>
              <a:rPr lang="en-US" sz="2400" dirty="0"/>
              <a:t> </a:t>
            </a:r>
            <a:r>
              <a:rPr lang="en-US" sz="2400" dirty="0" err="1"/>
              <a:t>kertas</a:t>
            </a:r>
            <a:r>
              <a:rPr lang="en-US" sz="2400" dirty="0"/>
              <a:t> yang </a:t>
            </a:r>
            <a:r>
              <a:rPr lang="en-US" sz="2400" dirty="0" err="1"/>
              <a:t>tidak</a:t>
            </a:r>
            <a:r>
              <a:rPr lang="en-US" sz="2400" dirty="0"/>
              <a:t> </a:t>
            </a:r>
            <a:r>
              <a:rPr lang="en-US" sz="2400" dirty="0" err="1"/>
              <a:t>terikat</a:t>
            </a:r>
            <a:r>
              <a:rPr lang="en-US" sz="2400" dirty="0"/>
              <a:t>, </a:t>
            </a:r>
            <a:r>
              <a:rPr lang="en-US" sz="2400" dirty="0" err="1"/>
              <a:t>dan</a:t>
            </a:r>
            <a:r>
              <a:rPr lang="en-US" sz="2400" dirty="0"/>
              <a:t> </a:t>
            </a:r>
            <a:r>
              <a:rPr lang="en-US" sz="2400" dirty="0" err="1"/>
              <a:t>sebagainya</a:t>
            </a:r>
            <a:r>
              <a:rPr lang="en-US" sz="2400" dirty="0"/>
              <a:t>. </a:t>
            </a:r>
          </a:p>
        </p:txBody>
      </p:sp>
    </p:spTree>
    <p:extLst>
      <p:ext uri="{BB962C8B-B14F-4D97-AF65-F5344CB8AC3E}">
        <p14:creationId xmlns:p14="http://schemas.microsoft.com/office/powerpoint/2010/main" val="3060662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a:xfrm>
            <a:off x="568960" y="1605280"/>
            <a:ext cx="10139680" cy="4612640"/>
          </a:xfrm>
        </p:spPr>
        <p:txBody>
          <a:bodyPr>
            <a:normAutofit/>
          </a:bodyPr>
          <a:lstStyle/>
          <a:p>
            <a:r>
              <a:rPr lang="en-US" sz="2700" dirty="0" err="1"/>
              <a:t>Peralatan</a:t>
            </a:r>
            <a:r>
              <a:rPr lang="en-US" sz="2700" dirty="0"/>
              <a:t> </a:t>
            </a:r>
            <a:r>
              <a:rPr lang="en-US" sz="2700" dirty="0" err="1"/>
              <a:t>harus</a:t>
            </a:r>
            <a:r>
              <a:rPr lang="en-US" sz="2700" dirty="0"/>
              <a:t> </a:t>
            </a:r>
            <a:r>
              <a:rPr lang="en-US" sz="2700" dirty="0" err="1"/>
              <a:t>memberikan</a:t>
            </a:r>
            <a:r>
              <a:rPr lang="en-US" sz="2700" dirty="0"/>
              <a:t> </a:t>
            </a:r>
            <a:r>
              <a:rPr lang="en-US" sz="2700" dirty="0" err="1"/>
              <a:t>perlindungan</a:t>
            </a:r>
            <a:r>
              <a:rPr lang="en-US" sz="2700" dirty="0"/>
              <a:t> </a:t>
            </a:r>
            <a:r>
              <a:rPr lang="en-US" sz="2700" dirty="0" err="1"/>
              <a:t>dari</a:t>
            </a:r>
            <a:r>
              <a:rPr lang="en-US" sz="2700" dirty="0"/>
              <a:t> </a:t>
            </a:r>
            <a:r>
              <a:rPr lang="en-US" sz="2700" dirty="0" err="1"/>
              <a:t>debu</a:t>
            </a:r>
            <a:r>
              <a:rPr lang="en-US" sz="2700" dirty="0"/>
              <a:t>, </a:t>
            </a:r>
            <a:r>
              <a:rPr lang="en-US" sz="2700" dirty="0" err="1"/>
              <a:t>penyimpangan</a:t>
            </a:r>
            <a:r>
              <a:rPr lang="en-US" sz="2700" dirty="0"/>
              <a:t> </a:t>
            </a:r>
            <a:r>
              <a:rPr lang="en-US" sz="2700" dirty="0" err="1"/>
              <a:t>dan</a:t>
            </a:r>
            <a:r>
              <a:rPr lang="en-US" sz="2700" dirty="0"/>
              <a:t> </a:t>
            </a:r>
            <a:r>
              <a:rPr lang="en-US" sz="2700" dirty="0" err="1"/>
              <a:t>salah</a:t>
            </a:r>
            <a:r>
              <a:rPr lang="en-US" sz="2700" dirty="0"/>
              <a:t> </a:t>
            </a:r>
            <a:r>
              <a:rPr lang="en-US" sz="2700" dirty="0" err="1"/>
              <a:t>penanganan</a:t>
            </a:r>
            <a:r>
              <a:rPr lang="en-US" sz="2700" dirty="0"/>
              <a:t>.</a:t>
            </a:r>
          </a:p>
          <a:p>
            <a:r>
              <a:rPr lang="en-US" sz="2700" dirty="0" err="1"/>
              <a:t>Peralatan</a:t>
            </a:r>
            <a:r>
              <a:rPr lang="en-US" sz="2700" dirty="0"/>
              <a:t> </a:t>
            </a:r>
            <a:r>
              <a:rPr lang="en-US" sz="2700" dirty="0" err="1"/>
              <a:t>harus</a:t>
            </a:r>
            <a:r>
              <a:rPr lang="en-US" sz="2700" dirty="0"/>
              <a:t> </a:t>
            </a:r>
            <a:r>
              <a:rPr lang="en-US" sz="2700" dirty="0" err="1"/>
              <a:t>didisain</a:t>
            </a:r>
            <a:r>
              <a:rPr lang="en-US" sz="2700" dirty="0"/>
              <a:t> </a:t>
            </a:r>
            <a:r>
              <a:rPr lang="en-US" sz="2700" dirty="0" err="1"/>
              <a:t>dan</a:t>
            </a:r>
            <a:r>
              <a:rPr lang="en-US" sz="2700" dirty="0"/>
              <a:t> </a:t>
            </a:r>
            <a:r>
              <a:rPr lang="en-US" sz="2700" dirty="0" err="1"/>
              <a:t>dirancang</a:t>
            </a:r>
            <a:r>
              <a:rPr lang="en-US" sz="2700" dirty="0"/>
              <a:t> </a:t>
            </a:r>
            <a:r>
              <a:rPr lang="en-US" sz="2700" dirty="0" err="1"/>
              <a:t>dengan</a:t>
            </a:r>
            <a:r>
              <a:rPr lang="en-US" sz="2700" dirty="0"/>
              <a:t> </a:t>
            </a:r>
            <a:r>
              <a:rPr lang="en-US" sz="2700" dirty="0" err="1"/>
              <a:t>cara</a:t>
            </a:r>
            <a:r>
              <a:rPr lang="en-US" sz="2700" dirty="0"/>
              <a:t> </a:t>
            </a:r>
            <a:r>
              <a:rPr lang="en-US" sz="2700" dirty="0" err="1"/>
              <a:t>sedemikian</a:t>
            </a:r>
            <a:r>
              <a:rPr lang="en-US" sz="2700" dirty="0"/>
              <a:t> </a:t>
            </a:r>
            <a:r>
              <a:rPr lang="en-US" sz="2700" dirty="0" err="1"/>
              <a:t>rupa</a:t>
            </a:r>
            <a:r>
              <a:rPr lang="en-US" sz="2700" dirty="0"/>
              <a:t> </a:t>
            </a:r>
            <a:r>
              <a:rPr lang="en-US" sz="2700" dirty="0" err="1"/>
              <a:t>sehingga</a:t>
            </a:r>
            <a:r>
              <a:rPr lang="en-US" sz="2700" dirty="0"/>
              <a:t> </a:t>
            </a:r>
            <a:r>
              <a:rPr lang="en-US" sz="2700" dirty="0" err="1"/>
              <a:t>peralatan</a:t>
            </a:r>
            <a:r>
              <a:rPr lang="en-US" sz="2700" dirty="0"/>
              <a:t> </a:t>
            </a:r>
            <a:r>
              <a:rPr lang="en-US" sz="2700" dirty="0" err="1"/>
              <a:t>tersebut</a:t>
            </a:r>
            <a:r>
              <a:rPr lang="en-US" sz="2700" dirty="0"/>
              <a:t> </a:t>
            </a:r>
            <a:r>
              <a:rPr lang="en-US" sz="2700" dirty="0" err="1"/>
              <a:t>tidak</a:t>
            </a:r>
            <a:r>
              <a:rPr lang="en-US" sz="2700" dirty="0"/>
              <a:t> </a:t>
            </a:r>
            <a:r>
              <a:rPr lang="en-US" sz="2700" dirty="0" err="1"/>
              <a:t>merusak</a:t>
            </a:r>
            <a:r>
              <a:rPr lang="en-US" sz="2700" dirty="0"/>
              <a:t> </a:t>
            </a:r>
            <a:r>
              <a:rPr lang="en-US" sz="2700" dirty="0" err="1"/>
              <a:t>beberapa</a:t>
            </a:r>
            <a:r>
              <a:rPr lang="en-US" sz="2700" dirty="0"/>
              <a:t> item </a:t>
            </a:r>
            <a:r>
              <a:rPr lang="en-US" sz="2700" dirty="0" err="1"/>
              <a:t>dalam</a:t>
            </a:r>
            <a:r>
              <a:rPr lang="en-US" sz="2700" dirty="0"/>
              <a:t> </a:t>
            </a:r>
            <a:r>
              <a:rPr lang="en-US" sz="2700" dirty="0" err="1"/>
              <a:t>koleksi</a:t>
            </a:r>
            <a:r>
              <a:rPr lang="en-US" sz="2700" dirty="0"/>
              <a:t>.</a:t>
            </a:r>
          </a:p>
          <a:p>
            <a:r>
              <a:rPr lang="en-US" sz="2700" dirty="0" err="1"/>
              <a:t>Semua</a:t>
            </a:r>
            <a:r>
              <a:rPr lang="en-US" sz="2700" dirty="0"/>
              <a:t> material yang </a:t>
            </a:r>
            <a:r>
              <a:rPr lang="en-US" sz="2700" dirty="0" err="1"/>
              <a:t>dibuat</a:t>
            </a:r>
            <a:r>
              <a:rPr lang="en-US" sz="2700" dirty="0"/>
              <a:t> </a:t>
            </a:r>
            <a:r>
              <a:rPr lang="en-US" sz="2700" dirty="0" err="1"/>
              <a:t>dari</a:t>
            </a:r>
            <a:r>
              <a:rPr lang="en-US" sz="2700" dirty="0"/>
              <a:t> </a:t>
            </a:r>
            <a:r>
              <a:rPr lang="en-US" sz="2700" dirty="0" err="1"/>
              <a:t>peralatan</a:t>
            </a:r>
            <a:r>
              <a:rPr lang="en-US" sz="2700" dirty="0"/>
              <a:t> </a:t>
            </a:r>
            <a:r>
              <a:rPr lang="en-US" sz="2700" dirty="0" err="1"/>
              <a:t>perpustakaan</a:t>
            </a:r>
            <a:r>
              <a:rPr lang="en-US" sz="2700" dirty="0"/>
              <a:t>, </a:t>
            </a:r>
            <a:r>
              <a:rPr lang="en-US" sz="2700" dirty="0" err="1"/>
              <a:t>dan</a:t>
            </a:r>
            <a:r>
              <a:rPr lang="en-US" sz="2700" dirty="0"/>
              <a:t> </a:t>
            </a:r>
            <a:r>
              <a:rPr lang="en-US" sz="2700" dirty="0" err="1"/>
              <a:t>semua</a:t>
            </a:r>
            <a:r>
              <a:rPr lang="en-US" sz="2700" dirty="0"/>
              <a:t> material yang </a:t>
            </a:r>
            <a:r>
              <a:rPr lang="en-US" sz="2700" dirty="0" err="1"/>
              <a:t>ditambahkan</a:t>
            </a:r>
            <a:r>
              <a:rPr lang="en-US" sz="2700" dirty="0"/>
              <a:t> </a:t>
            </a:r>
            <a:r>
              <a:rPr lang="en-US" sz="2700" dirty="0" err="1"/>
              <a:t>ke</a:t>
            </a:r>
            <a:r>
              <a:rPr lang="en-US" sz="2700" dirty="0"/>
              <a:t> </a:t>
            </a:r>
            <a:r>
              <a:rPr lang="en-US" sz="2700" dirty="0" err="1"/>
              <a:t>dalam</a:t>
            </a:r>
            <a:r>
              <a:rPr lang="en-US" sz="2700" dirty="0"/>
              <a:t> </a:t>
            </a:r>
            <a:r>
              <a:rPr lang="en-US" sz="2700" dirty="0" err="1"/>
              <a:t>koleksi</a:t>
            </a:r>
            <a:r>
              <a:rPr lang="en-US" sz="2700" dirty="0"/>
              <a:t> </a:t>
            </a:r>
            <a:r>
              <a:rPr lang="en-US" sz="2700" dirty="0" err="1"/>
              <a:t>perpustakaan</a:t>
            </a:r>
            <a:r>
              <a:rPr lang="en-US" sz="2700" dirty="0"/>
              <a:t> </a:t>
            </a:r>
            <a:r>
              <a:rPr lang="en-US" sz="2700" dirty="0" err="1"/>
              <a:t>harus</a:t>
            </a:r>
            <a:r>
              <a:rPr lang="en-US" sz="2700" dirty="0"/>
              <a:t> </a:t>
            </a:r>
            <a:r>
              <a:rPr lang="en-US" sz="2700" dirty="0" err="1"/>
              <a:t>dirancang</a:t>
            </a:r>
            <a:r>
              <a:rPr lang="en-US" sz="2700" dirty="0"/>
              <a:t> </a:t>
            </a:r>
            <a:r>
              <a:rPr lang="en-US" sz="2700" dirty="0" err="1"/>
              <a:t>dari</a:t>
            </a:r>
            <a:r>
              <a:rPr lang="en-US" sz="2700" dirty="0"/>
              <a:t> </a:t>
            </a:r>
            <a:r>
              <a:rPr lang="en-US" sz="2700" dirty="0" err="1"/>
              <a:t>substansi</a:t>
            </a:r>
            <a:r>
              <a:rPr lang="en-US" sz="2700" dirty="0"/>
              <a:t> yang </a:t>
            </a:r>
            <a:r>
              <a:rPr lang="en-US" sz="2700" dirty="0" err="1"/>
              <a:t>tidak</a:t>
            </a:r>
            <a:r>
              <a:rPr lang="en-US" sz="2700" dirty="0"/>
              <a:t> </a:t>
            </a:r>
            <a:r>
              <a:rPr lang="en-US" sz="2700" dirty="0" err="1"/>
              <a:t>membahayakan</a:t>
            </a:r>
            <a:r>
              <a:rPr lang="en-US" sz="2700" dirty="0"/>
              <a:t> </a:t>
            </a:r>
            <a:r>
              <a:rPr lang="en-US" sz="2700" dirty="0" err="1"/>
              <a:t>koleksi</a:t>
            </a:r>
            <a:r>
              <a:rPr lang="en-US" sz="2700" dirty="0"/>
              <a:t> </a:t>
            </a:r>
            <a:r>
              <a:rPr lang="en-US" sz="2700" dirty="0" err="1"/>
              <a:t>tersebut</a:t>
            </a:r>
            <a:r>
              <a:rPr lang="en-US" sz="2700" dirty="0"/>
              <a:t>. </a:t>
            </a:r>
          </a:p>
        </p:txBody>
      </p:sp>
    </p:spTree>
    <p:extLst>
      <p:ext uri="{BB962C8B-B14F-4D97-AF65-F5344CB8AC3E}">
        <p14:creationId xmlns:p14="http://schemas.microsoft.com/office/powerpoint/2010/main" val="1154689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2057400" y="473075"/>
            <a:ext cx="8153400" cy="795338"/>
          </a:xfrm>
        </p:spPr>
        <p:txBody>
          <a:bodyPr/>
          <a:lstStyle/>
          <a:p>
            <a:r>
              <a:rPr lang="en-US"/>
              <a:t>Rak</a:t>
            </a:r>
          </a:p>
        </p:txBody>
      </p:sp>
      <p:sp>
        <p:nvSpPr>
          <p:cNvPr id="115715" name="Rectangle 3"/>
          <p:cNvSpPr>
            <a:spLocks noGrp="1" noChangeArrowheads="1"/>
          </p:cNvSpPr>
          <p:nvPr>
            <p:ph idx="1"/>
          </p:nvPr>
        </p:nvSpPr>
        <p:spPr>
          <a:xfrm>
            <a:off x="548640" y="1341438"/>
            <a:ext cx="9662160" cy="4525962"/>
          </a:xfrm>
        </p:spPr>
        <p:txBody>
          <a:bodyPr/>
          <a:lstStyle/>
          <a:p>
            <a:pPr>
              <a:lnSpc>
                <a:spcPct val="90000"/>
              </a:lnSpc>
            </a:pPr>
            <a:r>
              <a:rPr lang="en-US" sz="2700" dirty="0" err="1"/>
              <a:t>Rak</a:t>
            </a:r>
            <a:r>
              <a:rPr lang="en-US" sz="2700" dirty="0"/>
              <a:t> </a:t>
            </a:r>
            <a:r>
              <a:rPr lang="en-US" sz="2700" dirty="0" err="1"/>
              <a:t>adalah</a:t>
            </a:r>
            <a:r>
              <a:rPr lang="en-US" sz="2700" dirty="0"/>
              <a:t> </a:t>
            </a:r>
            <a:r>
              <a:rPr lang="en-US" sz="2700" dirty="0" err="1"/>
              <a:t>peralatan</a:t>
            </a:r>
            <a:r>
              <a:rPr lang="en-US" sz="2700" dirty="0"/>
              <a:t> yang paling </a:t>
            </a:r>
            <a:r>
              <a:rPr lang="en-US" sz="2700" dirty="0" err="1"/>
              <a:t>jelas</a:t>
            </a:r>
            <a:r>
              <a:rPr lang="en-US" sz="2700" dirty="0"/>
              <a:t> di area </a:t>
            </a:r>
            <a:r>
              <a:rPr lang="en-US" sz="2700" dirty="0" err="1"/>
              <a:t>penyimpanan</a:t>
            </a:r>
            <a:r>
              <a:rPr lang="en-US" sz="2700" dirty="0"/>
              <a:t> </a:t>
            </a:r>
            <a:r>
              <a:rPr lang="en-US" sz="2700" dirty="0" err="1"/>
              <a:t>perpustakaan</a:t>
            </a:r>
            <a:r>
              <a:rPr lang="en-US" sz="2700" dirty="0"/>
              <a:t>. </a:t>
            </a:r>
          </a:p>
          <a:p>
            <a:pPr>
              <a:lnSpc>
                <a:spcPct val="90000"/>
              </a:lnSpc>
            </a:pPr>
            <a:r>
              <a:rPr lang="en-US" sz="2700" dirty="0" err="1"/>
              <a:t>Rak</a:t>
            </a:r>
            <a:r>
              <a:rPr lang="en-US" sz="2700" dirty="0"/>
              <a:t> </a:t>
            </a:r>
            <a:r>
              <a:rPr lang="en-US" sz="2700" dirty="0" err="1"/>
              <a:t>harus</a:t>
            </a:r>
            <a:r>
              <a:rPr lang="en-US" sz="2700" dirty="0"/>
              <a:t> </a:t>
            </a:r>
            <a:r>
              <a:rPr lang="en-US" sz="2700" dirty="0" err="1"/>
              <a:t>dibuat</a:t>
            </a:r>
            <a:r>
              <a:rPr lang="en-US" sz="2700" dirty="0"/>
              <a:t> </a:t>
            </a:r>
            <a:r>
              <a:rPr lang="en-US" sz="2700" dirty="0" err="1"/>
              <a:t>secara</a:t>
            </a:r>
            <a:r>
              <a:rPr lang="en-US" sz="2700" dirty="0"/>
              <a:t> </a:t>
            </a:r>
            <a:r>
              <a:rPr lang="en-US" sz="2700" dirty="0" err="1"/>
              <a:t>kuat</a:t>
            </a:r>
            <a:r>
              <a:rPr lang="en-US" sz="2700" dirty="0"/>
              <a:t> </a:t>
            </a:r>
            <a:r>
              <a:rPr lang="en-US" sz="2700" dirty="0" err="1"/>
              <a:t>dan</a:t>
            </a:r>
            <a:r>
              <a:rPr lang="en-US" sz="2700" dirty="0"/>
              <a:t> </a:t>
            </a:r>
            <a:r>
              <a:rPr lang="en-US" sz="2700" dirty="0" err="1"/>
              <a:t>tidak</a:t>
            </a:r>
            <a:r>
              <a:rPr lang="en-US" sz="2700" dirty="0"/>
              <a:t> </a:t>
            </a:r>
            <a:r>
              <a:rPr lang="en-US" sz="2700" dirty="0" err="1"/>
              <a:t>mudah</a:t>
            </a:r>
            <a:r>
              <a:rPr lang="en-US" sz="2700" dirty="0"/>
              <a:t> </a:t>
            </a:r>
            <a:r>
              <a:rPr lang="en-US" sz="2700" dirty="0" err="1"/>
              <a:t>terbakar</a:t>
            </a:r>
            <a:r>
              <a:rPr lang="en-US" sz="2700" dirty="0"/>
              <a:t>. </a:t>
            </a:r>
          </a:p>
          <a:p>
            <a:pPr>
              <a:lnSpc>
                <a:spcPct val="90000"/>
              </a:lnSpc>
            </a:pPr>
            <a:r>
              <a:rPr lang="en-US" sz="2700" dirty="0" err="1"/>
              <a:t>Rak</a:t>
            </a:r>
            <a:r>
              <a:rPr lang="en-US" sz="2700" dirty="0"/>
              <a:t> </a:t>
            </a:r>
            <a:r>
              <a:rPr lang="en-US" sz="2700" dirty="0" err="1"/>
              <a:t>harus</a:t>
            </a:r>
            <a:r>
              <a:rPr lang="en-US" sz="2700" dirty="0"/>
              <a:t> </a:t>
            </a:r>
            <a:r>
              <a:rPr lang="en-US" sz="2700" dirty="0" err="1"/>
              <a:t>cukup</a:t>
            </a:r>
            <a:r>
              <a:rPr lang="en-US" sz="2700" dirty="0"/>
              <a:t> </a:t>
            </a:r>
            <a:r>
              <a:rPr lang="en-US" sz="2700" dirty="0" err="1"/>
              <a:t>dalam</a:t>
            </a:r>
            <a:r>
              <a:rPr lang="en-US" sz="2700" dirty="0"/>
              <a:t> </a:t>
            </a:r>
            <a:r>
              <a:rPr lang="en-US" sz="2700" dirty="0" err="1"/>
              <a:t>untuk</a:t>
            </a:r>
            <a:r>
              <a:rPr lang="en-US" sz="2700" dirty="0"/>
              <a:t> </a:t>
            </a:r>
            <a:r>
              <a:rPr lang="en-US" sz="2700" dirty="0" err="1"/>
              <a:t>menopang</a:t>
            </a:r>
            <a:r>
              <a:rPr lang="en-US" sz="2700" dirty="0"/>
              <a:t> </a:t>
            </a:r>
            <a:r>
              <a:rPr lang="en-US" sz="2700" dirty="0" err="1"/>
              <a:t>secara</a:t>
            </a:r>
            <a:r>
              <a:rPr lang="en-US" sz="2700" dirty="0"/>
              <a:t> </a:t>
            </a:r>
            <a:r>
              <a:rPr lang="en-US" sz="2700" dirty="0" err="1"/>
              <a:t>penuh</a:t>
            </a:r>
            <a:r>
              <a:rPr lang="en-US" sz="2700" dirty="0"/>
              <a:t> </a:t>
            </a:r>
            <a:r>
              <a:rPr lang="en-US" sz="2700" dirty="0" err="1"/>
              <a:t>semua</a:t>
            </a:r>
            <a:r>
              <a:rPr lang="en-US" sz="2700" dirty="0"/>
              <a:t> item yang </a:t>
            </a:r>
            <a:r>
              <a:rPr lang="en-US" sz="2700" dirty="0" err="1"/>
              <a:t>ditempatkan</a:t>
            </a:r>
            <a:r>
              <a:rPr lang="en-US" sz="2700" dirty="0"/>
              <a:t> di </a:t>
            </a:r>
            <a:r>
              <a:rPr lang="en-US" sz="2700" dirty="0" err="1"/>
              <a:t>atasnya</a:t>
            </a:r>
            <a:r>
              <a:rPr lang="en-US" sz="2700" dirty="0"/>
              <a:t>. </a:t>
            </a:r>
          </a:p>
          <a:p>
            <a:pPr>
              <a:lnSpc>
                <a:spcPct val="90000"/>
              </a:lnSpc>
            </a:pPr>
            <a:r>
              <a:rPr lang="en-US" sz="2700" dirty="0" err="1"/>
              <a:t>Tidak</a:t>
            </a:r>
            <a:r>
              <a:rPr lang="en-US" sz="2700" dirty="0"/>
              <a:t> </a:t>
            </a:r>
            <a:r>
              <a:rPr lang="en-US" sz="2700" dirty="0" err="1"/>
              <a:t>ada</a:t>
            </a:r>
            <a:r>
              <a:rPr lang="en-US" sz="2700" dirty="0"/>
              <a:t> </a:t>
            </a:r>
            <a:r>
              <a:rPr lang="en-US" sz="2700" dirty="0" err="1"/>
              <a:t>ujung</a:t>
            </a:r>
            <a:r>
              <a:rPr lang="en-US" sz="2700" dirty="0"/>
              <a:t> yang </a:t>
            </a:r>
            <a:r>
              <a:rPr lang="en-US" sz="2700" dirty="0" err="1"/>
              <a:t>tajam</a:t>
            </a:r>
            <a:r>
              <a:rPr lang="en-US" sz="2700" dirty="0"/>
              <a:t> </a:t>
            </a:r>
            <a:r>
              <a:rPr lang="en-US" sz="2700" dirty="0" err="1"/>
              <a:t>atau</a:t>
            </a:r>
            <a:r>
              <a:rPr lang="en-US" sz="2700" dirty="0"/>
              <a:t> </a:t>
            </a:r>
            <a:r>
              <a:rPr lang="en-US" sz="2700" dirty="0" err="1"/>
              <a:t>menonjol</a:t>
            </a:r>
            <a:r>
              <a:rPr lang="en-US" sz="2700" dirty="0"/>
              <a:t> di </a:t>
            </a:r>
            <a:r>
              <a:rPr lang="en-US" sz="2700" dirty="0" err="1"/>
              <a:t>mana</a:t>
            </a:r>
            <a:r>
              <a:rPr lang="en-US" sz="2700" dirty="0"/>
              <a:t> item </a:t>
            </a:r>
            <a:r>
              <a:rPr lang="en-US" sz="2700" dirty="0" err="1"/>
              <a:t>dapat</a:t>
            </a:r>
            <a:r>
              <a:rPr lang="en-US" sz="2700" dirty="0"/>
              <a:t> </a:t>
            </a:r>
            <a:r>
              <a:rPr lang="en-US" sz="2700" dirty="0" err="1"/>
              <a:t>tersangkut</a:t>
            </a:r>
            <a:r>
              <a:rPr lang="en-US" sz="2700" dirty="0"/>
              <a:t> </a:t>
            </a:r>
            <a:r>
              <a:rPr lang="en-US" sz="2700" dirty="0" err="1"/>
              <a:t>dan</a:t>
            </a:r>
            <a:r>
              <a:rPr lang="en-US" sz="2700" dirty="0"/>
              <a:t> </a:t>
            </a:r>
            <a:r>
              <a:rPr lang="en-US" sz="2700" dirty="0" err="1"/>
              <a:t>robek</a:t>
            </a:r>
            <a:r>
              <a:rPr lang="en-US" sz="2700" dirty="0"/>
              <a:t>.</a:t>
            </a:r>
          </a:p>
          <a:p>
            <a:pPr>
              <a:lnSpc>
                <a:spcPct val="90000"/>
              </a:lnSpc>
            </a:pPr>
            <a:r>
              <a:rPr lang="en-US" sz="2700" dirty="0" err="1"/>
              <a:t>Bahan</a:t>
            </a:r>
            <a:r>
              <a:rPr lang="en-US" sz="2700" dirty="0"/>
              <a:t> </a:t>
            </a:r>
            <a:r>
              <a:rPr lang="en-US" sz="2700" dirty="0" err="1"/>
              <a:t>pembuatan</a:t>
            </a:r>
            <a:r>
              <a:rPr lang="en-US" sz="2700" dirty="0"/>
              <a:t> yang ideal </a:t>
            </a:r>
            <a:r>
              <a:rPr lang="en-US" sz="2700" dirty="0" err="1"/>
              <a:t>adalah</a:t>
            </a:r>
            <a:r>
              <a:rPr lang="en-US" sz="2700" dirty="0"/>
              <a:t> metal, </a:t>
            </a:r>
            <a:r>
              <a:rPr lang="en-US" sz="2700" dirty="0" err="1"/>
              <a:t>biasanya</a:t>
            </a:r>
            <a:r>
              <a:rPr lang="en-US" sz="2700" dirty="0"/>
              <a:t> email </a:t>
            </a:r>
            <a:r>
              <a:rPr lang="en-US" sz="2700" dirty="0" err="1"/>
              <a:t>bakar</a:t>
            </a:r>
            <a:r>
              <a:rPr lang="en-US" sz="2700" dirty="0"/>
              <a:t>.</a:t>
            </a:r>
          </a:p>
        </p:txBody>
      </p:sp>
    </p:spTree>
    <p:extLst>
      <p:ext uri="{BB962C8B-B14F-4D97-AF65-F5344CB8AC3E}">
        <p14:creationId xmlns:p14="http://schemas.microsoft.com/office/powerpoint/2010/main" val="38001236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a:xfrm>
            <a:off x="467360" y="1361440"/>
            <a:ext cx="9743440" cy="4505960"/>
          </a:xfrm>
        </p:spPr>
        <p:txBody>
          <a:bodyPr>
            <a:normAutofit/>
          </a:bodyPr>
          <a:lstStyle/>
          <a:p>
            <a:pPr>
              <a:lnSpc>
                <a:spcPct val="80000"/>
              </a:lnSpc>
            </a:pPr>
            <a:r>
              <a:rPr lang="en-US" sz="2700" dirty="0" err="1"/>
              <a:t>Rak</a:t>
            </a:r>
            <a:r>
              <a:rPr lang="en-US" sz="2700" dirty="0"/>
              <a:t> yang paling </a:t>
            </a:r>
            <a:r>
              <a:rPr lang="en-US" sz="2700" dirty="0" err="1"/>
              <a:t>rendah</a:t>
            </a:r>
            <a:r>
              <a:rPr lang="en-US" sz="2700" dirty="0"/>
              <a:t> </a:t>
            </a:r>
            <a:r>
              <a:rPr lang="en-US" sz="2700" dirty="0" err="1"/>
              <a:t>harus</a:t>
            </a:r>
            <a:r>
              <a:rPr lang="en-US" sz="2700" dirty="0"/>
              <a:t> </a:t>
            </a:r>
            <a:r>
              <a:rPr lang="en-US" sz="2700" dirty="0" err="1"/>
              <a:t>dinaikkan</a:t>
            </a:r>
            <a:r>
              <a:rPr lang="en-US" sz="2700" dirty="0"/>
              <a:t> </a:t>
            </a:r>
            <a:r>
              <a:rPr lang="en-US" sz="2700" dirty="0" err="1"/>
              <a:t>dari</a:t>
            </a:r>
            <a:r>
              <a:rPr lang="en-US" sz="2700" dirty="0"/>
              <a:t> </a:t>
            </a:r>
            <a:r>
              <a:rPr lang="en-US" sz="2700" dirty="0" err="1"/>
              <a:t>lantai</a:t>
            </a:r>
            <a:r>
              <a:rPr lang="en-US" sz="2700" dirty="0"/>
              <a:t>, </a:t>
            </a:r>
            <a:r>
              <a:rPr lang="en-US" sz="2700" dirty="0" err="1"/>
              <a:t>setidak-tidaknya</a:t>
            </a:r>
            <a:r>
              <a:rPr lang="en-US" sz="2700" dirty="0"/>
              <a:t> 10 cm </a:t>
            </a:r>
            <a:r>
              <a:rPr lang="en-US" sz="2700" dirty="0" err="1"/>
              <a:t>sehingga</a:t>
            </a:r>
            <a:r>
              <a:rPr lang="en-US" sz="2700" dirty="0"/>
              <a:t> </a:t>
            </a:r>
            <a:r>
              <a:rPr lang="en-US" sz="2700" dirty="0" err="1"/>
              <a:t>kerusakan</a:t>
            </a:r>
            <a:r>
              <a:rPr lang="en-US" sz="2700" dirty="0"/>
              <a:t> </a:t>
            </a:r>
            <a:r>
              <a:rPr lang="en-US" sz="2700" dirty="0" err="1"/>
              <a:t>karena</a:t>
            </a:r>
            <a:r>
              <a:rPr lang="en-US" sz="2700" dirty="0"/>
              <a:t> air di </a:t>
            </a:r>
            <a:r>
              <a:rPr lang="en-US" sz="2700" dirty="0" err="1"/>
              <a:t>lantai</a:t>
            </a:r>
            <a:r>
              <a:rPr lang="en-US" sz="2700" dirty="0"/>
              <a:t>, </a:t>
            </a:r>
            <a:r>
              <a:rPr lang="en-US" sz="2700" dirty="0" err="1"/>
              <a:t>banjir</a:t>
            </a:r>
            <a:r>
              <a:rPr lang="en-US" sz="2700" dirty="0"/>
              <a:t> </a:t>
            </a:r>
            <a:r>
              <a:rPr lang="en-US" sz="2700" dirty="0" err="1"/>
              <a:t>atau</a:t>
            </a:r>
            <a:r>
              <a:rPr lang="en-US" sz="2700" dirty="0"/>
              <a:t> </a:t>
            </a:r>
            <a:r>
              <a:rPr lang="en-US" sz="2700" dirty="0" err="1"/>
              <a:t>pengepelan</a:t>
            </a:r>
            <a:r>
              <a:rPr lang="en-US" sz="2700" dirty="0"/>
              <a:t> yang </a:t>
            </a:r>
            <a:r>
              <a:rPr lang="en-US" sz="2700" dirty="0" err="1"/>
              <a:t>terlalu</a:t>
            </a:r>
            <a:r>
              <a:rPr lang="en-US" sz="2700" dirty="0"/>
              <a:t> </a:t>
            </a:r>
            <a:r>
              <a:rPr lang="en-US" sz="2700" dirty="0" err="1"/>
              <a:t>bersemangat</a:t>
            </a:r>
            <a:r>
              <a:rPr lang="en-US" sz="2700" dirty="0"/>
              <a:t> </a:t>
            </a:r>
            <a:r>
              <a:rPr lang="en-US" sz="2700" dirty="0" err="1"/>
              <a:t>dapat</a:t>
            </a:r>
            <a:r>
              <a:rPr lang="en-US" sz="2700" dirty="0"/>
              <a:t> </a:t>
            </a:r>
            <a:r>
              <a:rPr lang="en-US" sz="2700" dirty="0" err="1"/>
              <a:t>dihindarkan</a:t>
            </a:r>
            <a:r>
              <a:rPr lang="en-US" sz="2700" dirty="0"/>
              <a:t>. </a:t>
            </a:r>
          </a:p>
          <a:p>
            <a:pPr>
              <a:lnSpc>
                <a:spcPct val="80000"/>
              </a:lnSpc>
            </a:pPr>
            <a:r>
              <a:rPr lang="en-US" sz="2700" dirty="0" err="1"/>
              <a:t>Lokasi</a:t>
            </a:r>
            <a:r>
              <a:rPr lang="en-US" sz="2700" dirty="0"/>
              <a:t> </a:t>
            </a:r>
            <a:r>
              <a:rPr lang="en-US" sz="2700" dirty="0" err="1"/>
              <a:t>dari</a:t>
            </a:r>
            <a:r>
              <a:rPr lang="en-US" sz="2700" dirty="0"/>
              <a:t> </a:t>
            </a:r>
            <a:r>
              <a:rPr lang="en-US" sz="2700" dirty="0" err="1"/>
              <a:t>rak</a:t>
            </a:r>
            <a:r>
              <a:rPr lang="en-US" sz="2700" dirty="0"/>
              <a:t> </a:t>
            </a:r>
            <a:r>
              <a:rPr lang="en-US" sz="2700" dirty="0" err="1"/>
              <a:t>adalah</a:t>
            </a:r>
            <a:r>
              <a:rPr lang="en-US" sz="2700" dirty="0"/>
              <a:t> </a:t>
            </a:r>
            <a:r>
              <a:rPr lang="en-US" sz="2700" dirty="0" err="1"/>
              <a:t>penting</a:t>
            </a:r>
            <a:r>
              <a:rPr lang="en-US" sz="2700" dirty="0"/>
              <a:t>: </a:t>
            </a:r>
            <a:r>
              <a:rPr lang="en-US" sz="2700" dirty="0" err="1"/>
              <a:t>tidak</a:t>
            </a:r>
            <a:r>
              <a:rPr lang="en-US" sz="2700" dirty="0"/>
              <a:t> </a:t>
            </a:r>
            <a:r>
              <a:rPr lang="en-US" sz="2700" dirty="0" err="1"/>
              <a:t>menghadap</a:t>
            </a:r>
            <a:r>
              <a:rPr lang="en-US" sz="2700" dirty="0"/>
              <a:t> </a:t>
            </a:r>
            <a:r>
              <a:rPr lang="en-US" sz="2700" dirty="0" err="1"/>
              <a:t>keluar</a:t>
            </a:r>
            <a:r>
              <a:rPr lang="en-US" sz="2700" dirty="0"/>
              <a:t> </a:t>
            </a:r>
            <a:r>
              <a:rPr lang="en-US" sz="2700" dirty="0" err="1"/>
              <a:t>dinding</a:t>
            </a:r>
            <a:r>
              <a:rPr lang="en-US" sz="2700" dirty="0"/>
              <a:t>, </a:t>
            </a:r>
            <a:r>
              <a:rPr lang="en-US" sz="2700" dirty="0" err="1"/>
              <a:t>sejajar</a:t>
            </a:r>
            <a:r>
              <a:rPr lang="en-US" sz="2700" dirty="0"/>
              <a:t> </a:t>
            </a:r>
            <a:r>
              <a:rPr lang="en-US" sz="2700" dirty="0" err="1"/>
              <a:t>dengan</a:t>
            </a:r>
            <a:r>
              <a:rPr lang="en-US" sz="2700" dirty="0"/>
              <a:t> </a:t>
            </a:r>
            <a:r>
              <a:rPr lang="en-US" sz="2700" dirty="0" err="1"/>
              <a:t>aliran</a:t>
            </a:r>
            <a:r>
              <a:rPr lang="en-US" sz="2700" dirty="0"/>
              <a:t> </a:t>
            </a:r>
            <a:r>
              <a:rPr lang="en-US" sz="2700" dirty="0" err="1"/>
              <a:t>udara</a:t>
            </a:r>
            <a:r>
              <a:rPr lang="en-US" sz="2700" dirty="0"/>
              <a:t> </a:t>
            </a:r>
            <a:r>
              <a:rPr lang="en-US" sz="2700" dirty="0" err="1"/>
              <a:t>untuk</a:t>
            </a:r>
            <a:r>
              <a:rPr lang="en-US" sz="2700" dirty="0"/>
              <a:t> </a:t>
            </a:r>
            <a:r>
              <a:rPr lang="en-US" sz="2700" dirty="0" err="1"/>
              <a:t>meningkatkan</a:t>
            </a:r>
            <a:r>
              <a:rPr lang="en-US" sz="2700" dirty="0"/>
              <a:t> </a:t>
            </a:r>
            <a:r>
              <a:rPr lang="en-US" sz="2700" dirty="0" err="1"/>
              <a:t>ventilasi</a:t>
            </a:r>
            <a:r>
              <a:rPr lang="en-US" sz="2700" dirty="0"/>
              <a:t> </a:t>
            </a:r>
            <a:r>
              <a:rPr lang="en-US" sz="2700" dirty="0" err="1"/>
              <a:t>udara</a:t>
            </a:r>
            <a:r>
              <a:rPr lang="en-US" sz="2700" dirty="0"/>
              <a:t> yang </a:t>
            </a:r>
            <a:r>
              <a:rPr lang="en-US" sz="2700" dirty="0" err="1"/>
              <a:t>bagus</a:t>
            </a:r>
            <a:r>
              <a:rPr lang="en-US" sz="2700" dirty="0"/>
              <a:t>, </a:t>
            </a:r>
            <a:r>
              <a:rPr lang="en-US" sz="2700" dirty="0" err="1"/>
              <a:t>dan</a:t>
            </a:r>
            <a:r>
              <a:rPr lang="en-US" sz="2700" dirty="0"/>
              <a:t> </a:t>
            </a:r>
            <a:r>
              <a:rPr lang="en-US" sz="2700" dirty="0" err="1"/>
              <a:t>dengan</a:t>
            </a:r>
            <a:r>
              <a:rPr lang="en-US" sz="2700" dirty="0"/>
              <a:t> </a:t>
            </a:r>
            <a:r>
              <a:rPr lang="en-US" sz="2700" dirty="0" err="1"/>
              <a:t>jalan</a:t>
            </a:r>
            <a:r>
              <a:rPr lang="en-US" sz="2700" dirty="0"/>
              <a:t> (gang) </a:t>
            </a:r>
            <a:r>
              <a:rPr lang="en-US" sz="2700" dirty="0" err="1"/>
              <a:t>dengan</a:t>
            </a:r>
            <a:r>
              <a:rPr lang="en-US" sz="2700" dirty="0"/>
              <a:t> </a:t>
            </a:r>
            <a:r>
              <a:rPr lang="en-US" sz="2700" dirty="0" err="1"/>
              <a:t>ukuran</a:t>
            </a:r>
            <a:r>
              <a:rPr lang="en-US" sz="2700" dirty="0"/>
              <a:t> </a:t>
            </a:r>
            <a:r>
              <a:rPr lang="en-US" sz="2700" dirty="0" err="1"/>
              <a:t>cukup</a:t>
            </a:r>
            <a:r>
              <a:rPr lang="en-US" sz="2700" dirty="0"/>
              <a:t> </a:t>
            </a:r>
            <a:r>
              <a:rPr lang="en-US" sz="2700" dirty="0" err="1"/>
              <a:t>untuk</a:t>
            </a:r>
            <a:r>
              <a:rPr lang="en-US" sz="2700" dirty="0"/>
              <a:t> </a:t>
            </a:r>
            <a:r>
              <a:rPr lang="en-US" sz="2700" dirty="0" err="1"/>
              <a:t>memudahkan</a:t>
            </a:r>
            <a:r>
              <a:rPr lang="en-US" sz="2700" dirty="0"/>
              <a:t> </a:t>
            </a:r>
            <a:r>
              <a:rPr lang="en-US" sz="2700" dirty="0" err="1"/>
              <a:t>gerakan</a:t>
            </a:r>
            <a:r>
              <a:rPr lang="en-US" sz="2700" dirty="0"/>
              <a:t> </a:t>
            </a:r>
            <a:r>
              <a:rPr lang="en-US" sz="2700" dirty="0" err="1"/>
              <a:t>dan</a:t>
            </a:r>
            <a:r>
              <a:rPr lang="en-US" sz="2700" dirty="0"/>
              <a:t> </a:t>
            </a:r>
            <a:r>
              <a:rPr lang="en-US" sz="2700" dirty="0" err="1"/>
              <a:t>penanganan</a:t>
            </a:r>
            <a:r>
              <a:rPr lang="en-US" sz="2700" dirty="0"/>
              <a:t> item </a:t>
            </a:r>
            <a:r>
              <a:rPr lang="en-US" sz="2700" dirty="0" err="1"/>
              <a:t>secara</a:t>
            </a:r>
            <a:r>
              <a:rPr lang="en-US" sz="2700" dirty="0"/>
              <a:t> </a:t>
            </a:r>
            <a:r>
              <a:rPr lang="en-US" sz="2700" dirty="0" err="1"/>
              <a:t>hati-hati</a:t>
            </a:r>
            <a:r>
              <a:rPr lang="en-US" sz="2700" dirty="0"/>
              <a:t>. </a:t>
            </a:r>
          </a:p>
          <a:p>
            <a:pPr>
              <a:lnSpc>
                <a:spcPct val="80000"/>
              </a:lnSpc>
            </a:pPr>
            <a:r>
              <a:rPr lang="en-US" sz="2700" dirty="0" err="1"/>
              <a:t>Lokasi</a:t>
            </a:r>
            <a:r>
              <a:rPr lang="en-US" sz="2700" dirty="0"/>
              <a:t> </a:t>
            </a:r>
            <a:r>
              <a:rPr lang="en-US" sz="2700" dirty="0" err="1"/>
              <a:t>harus</a:t>
            </a:r>
            <a:r>
              <a:rPr lang="en-US" sz="2700" dirty="0"/>
              <a:t> </a:t>
            </a:r>
            <a:r>
              <a:rPr lang="en-US" sz="2700" dirty="0" err="1"/>
              <a:t>dijaga</a:t>
            </a:r>
            <a:r>
              <a:rPr lang="en-US" sz="2700" dirty="0"/>
              <a:t> </a:t>
            </a:r>
            <a:r>
              <a:rPr lang="en-US" sz="2700" dirty="0" err="1"/>
              <a:t>kebersihannya</a:t>
            </a:r>
            <a:r>
              <a:rPr lang="en-US" sz="2700" dirty="0"/>
              <a:t> </a:t>
            </a:r>
            <a:r>
              <a:rPr lang="en-US" sz="2700" dirty="0" err="1"/>
              <a:t>dan</a:t>
            </a:r>
            <a:r>
              <a:rPr lang="en-US" sz="2700" dirty="0"/>
              <a:t> </a:t>
            </a:r>
            <a:r>
              <a:rPr lang="en-US" sz="2700" dirty="0" err="1"/>
              <a:t>diperiksa</a:t>
            </a:r>
            <a:r>
              <a:rPr lang="en-US" sz="2700" dirty="0"/>
              <a:t> </a:t>
            </a:r>
            <a:r>
              <a:rPr lang="en-US" sz="2700" dirty="0" err="1"/>
              <a:t>secara</a:t>
            </a:r>
            <a:r>
              <a:rPr lang="en-US" sz="2700" dirty="0"/>
              <a:t> </a:t>
            </a:r>
            <a:r>
              <a:rPr lang="en-US" sz="2700" dirty="0" err="1"/>
              <a:t>teratur</a:t>
            </a:r>
            <a:r>
              <a:rPr lang="en-US" sz="2700" dirty="0"/>
              <a:t> </a:t>
            </a:r>
            <a:r>
              <a:rPr lang="en-US" sz="2700" dirty="0" err="1"/>
              <a:t>tanda-tanda</a:t>
            </a:r>
            <a:r>
              <a:rPr lang="en-US" sz="2700" dirty="0"/>
              <a:t> </a:t>
            </a:r>
            <a:r>
              <a:rPr lang="en-US" sz="2700" dirty="0" err="1"/>
              <a:t>arat</a:t>
            </a:r>
            <a:r>
              <a:rPr lang="en-US" sz="2700" dirty="0"/>
              <a:t>, </a:t>
            </a:r>
            <a:r>
              <a:rPr lang="en-US" sz="2700" dirty="0" err="1"/>
              <a:t>atau</a:t>
            </a:r>
            <a:r>
              <a:rPr lang="en-US" sz="2700" dirty="0"/>
              <a:t> </a:t>
            </a:r>
            <a:r>
              <a:rPr lang="en-US" sz="2700" dirty="0" err="1"/>
              <a:t>jika</a:t>
            </a:r>
            <a:r>
              <a:rPr lang="en-US" sz="2700" dirty="0"/>
              <a:t> </a:t>
            </a:r>
            <a:r>
              <a:rPr lang="en-US" sz="2700" dirty="0" err="1"/>
              <a:t>kayu</a:t>
            </a:r>
            <a:r>
              <a:rPr lang="en-US" sz="2700" dirty="0"/>
              <a:t> </a:t>
            </a:r>
            <a:r>
              <a:rPr lang="en-US" sz="2700" dirty="0" err="1"/>
              <a:t>lapuk</a:t>
            </a:r>
            <a:r>
              <a:rPr lang="en-US" sz="2700" dirty="0"/>
              <a:t> </a:t>
            </a:r>
            <a:r>
              <a:rPr lang="en-US" sz="2700" dirty="0" err="1"/>
              <a:t>atau</a:t>
            </a:r>
            <a:r>
              <a:rPr lang="en-US" sz="2700" dirty="0"/>
              <a:t> </a:t>
            </a:r>
            <a:r>
              <a:rPr lang="en-US" sz="2700" dirty="0" err="1"/>
              <a:t>dimakan</a:t>
            </a:r>
            <a:r>
              <a:rPr lang="en-US" sz="2700" dirty="0"/>
              <a:t> </a:t>
            </a:r>
            <a:r>
              <a:rPr lang="en-US" sz="2700" dirty="0" err="1"/>
              <a:t>serangga</a:t>
            </a:r>
            <a:r>
              <a:rPr lang="en-US" sz="2700" dirty="0"/>
              <a:t> </a:t>
            </a:r>
            <a:r>
              <a:rPr lang="en-US" sz="2700" dirty="0" err="1"/>
              <a:t>pemakan</a:t>
            </a:r>
            <a:r>
              <a:rPr lang="en-US" sz="2700" dirty="0"/>
              <a:t> </a:t>
            </a:r>
            <a:r>
              <a:rPr lang="en-US" sz="2700" dirty="0" err="1"/>
              <a:t>kayu</a:t>
            </a:r>
            <a:r>
              <a:rPr lang="en-US" sz="2700" dirty="0"/>
              <a:t>.</a:t>
            </a:r>
          </a:p>
        </p:txBody>
      </p:sp>
    </p:spTree>
    <p:extLst>
      <p:ext uri="{BB962C8B-B14F-4D97-AF65-F5344CB8AC3E}">
        <p14:creationId xmlns:p14="http://schemas.microsoft.com/office/powerpoint/2010/main" val="2865525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4"/>
          <p:cNvSpPr>
            <a:spLocks noGrp="1" noChangeArrowheads="1"/>
          </p:cNvSpPr>
          <p:nvPr>
            <p:ph type="ctrTitle"/>
          </p:nvPr>
        </p:nvSpPr>
        <p:spPr/>
        <p:txBody>
          <a:bodyPr/>
          <a:lstStyle/>
          <a:p>
            <a:r>
              <a:rPr lang="en-US"/>
              <a:t>KEAMANAN</a:t>
            </a:r>
          </a:p>
        </p:txBody>
      </p:sp>
    </p:spTree>
    <p:extLst>
      <p:ext uri="{BB962C8B-B14F-4D97-AF65-F5344CB8AC3E}">
        <p14:creationId xmlns:p14="http://schemas.microsoft.com/office/powerpoint/2010/main" val="1517413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Tujuan Keamanan</a:t>
            </a:r>
          </a:p>
        </p:txBody>
      </p:sp>
      <p:sp>
        <p:nvSpPr>
          <p:cNvPr id="124931" name="Rectangle 3"/>
          <p:cNvSpPr>
            <a:spLocks noGrp="1" noChangeArrowheads="1"/>
          </p:cNvSpPr>
          <p:nvPr>
            <p:ph idx="1"/>
          </p:nvPr>
        </p:nvSpPr>
        <p:spPr/>
        <p:txBody>
          <a:bodyPr/>
          <a:lstStyle/>
          <a:p>
            <a:r>
              <a:rPr lang="en-US" sz="2700"/>
              <a:t>Keamanan di dalam perpustakaan adalah suatu aspek pemeliharaan pencegahan yang penting. </a:t>
            </a:r>
          </a:p>
          <a:p>
            <a:r>
              <a:rPr lang="en-US" sz="2700"/>
              <a:t>Keamanan berhubungan dengan pencegahan kerusakan dari air, api dan pencurian, dan juga memperhatikan bencana alam, seperti: angin topan atau gempa bumi, tergantung kepada fenomena manakah dapat diharapkan pada suatu daerah tertentu. </a:t>
            </a:r>
          </a:p>
        </p:txBody>
      </p:sp>
    </p:spTree>
    <p:extLst>
      <p:ext uri="{BB962C8B-B14F-4D97-AF65-F5344CB8AC3E}">
        <p14:creationId xmlns:p14="http://schemas.microsoft.com/office/powerpoint/2010/main" val="22239854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KEBAKARAN</a:t>
            </a:r>
          </a:p>
        </p:txBody>
      </p:sp>
      <p:sp>
        <p:nvSpPr>
          <p:cNvPr id="128003" name="Rectangle 3"/>
          <p:cNvSpPr>
            <a:spLocks noGrp="1" noChangeArrowheads="1"/>
          </p:cNvSpPr>
          <p:nvPr>
            <p:ph idx="1"/>
          </p:nvPr>
        </p:nvSpPr>
        <p:spPr/>
        <p:txBody>
          <a:bodyPr>
            <a:normAutofit lnSpcReduction="10000"/>
          </a:bodyPr>
          <a:lstStyle/>
          <a:p>
            <a:pPr>
              <a:lnSpc>
                <a:spcPct val="90000"/>
              </a:lnSpc>
            </a:pPr>
            <a:r>
              <a:rPr lang="en-US" sz="2400"/>
              <a:t>Kemungkinan kebakaran dapat dikurangi dengan melakukan perawatan yang melengkapi bangunan perpustakaan. </a:t>
            </a:r>
          </a:p>
          <a:p>
            <a:pPr>
              <a:lnSpc>
                <a:spcPct val="90000"/>
              </a:lnSpc>
            </a:pPr>
            <a:r>
              <a:rPr lang="en-US" sz="2400"/>
              <a:t>Pintu kebakaran dapat dipasang dan perawatan harus dilakukan untuk melihat bahwa kabel listrik, dan saluran penyedia listrik tidak melewati area penyimpanan, untuk mengurangi kemungkinan bahwa kebakaran akan menyebar melalui tempat itu dan ke koleksi. </a:t>
            </a:r>
          </a:p>
          <a:p>
            <a:pPr>
              <a:lnSpc>
                <a:spcPct val="90000"/>
              </a:lnSpc>
            </a:pPr>
            <a:r>
              <a:rPr lang="en-US" sz="2400"/>
              <a:t>Material dan peralatan harus tahan api dan ketika dipanaskan tidak mengeluarkan uap racun yang membahayakan kepada material perpustakaan atau para pembaca.</a:t>
            </a:r>
          </a:p>
        </p:txBody>
      </p:sp>
    </p:spTree>
    <p:extLst>
      <p:ext uri="{BB962C8B-B14F-4D97-AF65-F5344CB8AC3E}">
        <p14:creationId xmlns:p14="http://schemas.microsoft.com/office/powerpoint/2010/main" val="25823749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345440" y="1341120"/>
            <a:ext cx="10708640" cy="4897120"/>
          </a:xfrm>
        </p:spPr>
        <p:txBody>
          <a:bodyPr>
            <a:normAutofit/>
          </a:bodyPr>
          <a:lstStyle/>
          <a:p>
            <a:pPr>
              <a:lnSpc>
                <a:spcPct val="90000"/>
              </a:lnSpc>
            </a:pPr>
            <a:r>
              <a:rPr lang="en-US" sz="2700" dirty="0" err="1"/>
              <a:t>Pemeriksaan</a:t>
            </a:r>
            <a:r>
              <a:rPr lang="en-US" sz="2700" dirty="0"/>
              <a:t> </a:t>
            </a:r>
            <a:r>
              <a:rPr lang="en-US" sz="2700" dirty="0" err="1"/>
              <a:t>dan</a:t>
            </a:r>
            <a:r>
              <a:rPr lang="en-US" sz="2700" dirty="0"/>
              <a:t> </a:t>
            </a:r>
            <a:r>
              <a:rPr lang="en-US" sz="2700" dirty="0" err="1"/>
              <a:t>perawatan</a:t>
            </a:r>
            <a:r>
              <a:rPr lang="en-US" sz="2700" dirty="0"/>
              <a:t> </a:t>
            </a:r>
            <a:r>
              <a:rPr lang="en-US" sz="2700" dirty="0" err="1"/>
              <a:t>gedung</a:t>
            </a:r>
            <a:r>
              <a:rPr lang="en-US" sz="2700" dirty="0"/>
              <a:t> </a:t>
            </a:r>
            <a:r>
              <a:rPr lang="en-US" sz="2700" dirty="0" err="1"/>
              <a:t>dan</a:t>
            </a:r>
            <a:r>
              <a:rPr lang="en-US" sz="2700" dirty="0"/>
              <a:t> </a:t>
            </a:r>
            <a:r>
              <a:rPr lang="en-US" sz="2700" dirty="0" err="1"/>
              <a:t>peralatan</a:t>
            </a:r>
            <a:r>
              <a:rPr lang="en-US" sz="2700" dirty="0"/>
              <a:t> </a:t>
            </a:r>
            <a:r>
              <a:rPr lang="en-US" sz="2700" dirty="0" err="1"/>
              <a:t>pencegahan</a:t>
            </a:r>
            <a:r>
              <a:rPr lang="en-US" sz="2700" dirty="0"/>
              <a:t> </a:t>
            </a:r>
            <a:r>
              <a:rPr lang="en-US" sz="2700" dirty="0" err="1"/>
              <a:t>dan</a:t>
            </a:r>
            <a:r>
              <a:rPr lang="en-US" sz="2700" dirty="0"/>
              <a:t> </a:t>
            </a:r>
            <a:r>
              <a:rPr lang="en-US" sz="2700" dirty="0" err="1"/>
              <a:t>deteksi</a:t>
            </a:r>
            <a:r>
              <a:rPr lang="en-US" sz="2700" dirty="0"/>
              <a:t> </a:t>
            </a:r>
            <a:r>
              <a:rPr lang="en-US" sz="2700" dirty="0" err="1"/>
              <a:t>kebakaran</a:t>
            </a:r>
            <a:r>
              <a:rPr lang="en-US" sz="2700" dirty="0"/>
              <a:t> </a:t>
            </a:r>
            <a:r>
              <a:rPr lang="en-US" sz="2700" dirty="0" err="1"/>
              <a:t>secara</a:t>
            </a:r>
            <a:r>
              <a:rPr lang="en-US" sz="2700" dirty="0"/>
              <a:t> </a:t>
            </a:r>
            <a:r>
              <a:rPr lang="en-US" sz="2700" dirty="0" err="1"/>
              <a:t>teratur</a:t>
            </a:r>
            <a:r>
              <a:rPr lang="en-US" sz="2700" dirty="0"/>
              <a:t> </a:t>
            </a:r>
            <a:r>
              <a:rPr lang="en-US" sz="2700" dirty="0" err="1"/>
              <a:t>adalah</a:t>
            </a:r>
            <a:r>
              <a:rPr lang="en-US" sz="2700" dirty="0"/>
              <a:t> </a:t>
            </a:r>
            <a:r>
              <a:rPr lang="en-US" sz="2700" dirty="0" err="1"/>
              <a:t>sangat</a:t>
            </a:r>
            <a:r>
              <a:rPr lang="en-US" sz="2700" dirty="0"/>
              <a:t> </a:t>
            </a:r>
            <a:r>
              <a:rPr lang="en-US" sz="2700" dirty="0" err="1"/>
              <a:t>penting</a:t>
            </a:r>
            <a:r>
              <a:rPr lang="en-US" sz="2700" dirty="0"/>
              <a:t>. </a:t>
            </a:r>
          </a:p>
          <a:p>
            <a:pPr>
              <a:lnSpc>
                <a:spcPct val="90000"/>
              </a:lnSpc>
            </a:pPr>
            <a:r>
              <a:rPr lang="en-US" sz="2700" dirty="0" err="1"/>
              <a:t>Sumber-sumber</a:t>
            </a:r>
            <a:r>
              <a:rPr lang="en-US" sz="2700" dirty="0"/>
              <a:t> yang </a:t>
            </a:r>
            <a:r>
              <a:rPr lang="en-US" sz="2700" dirty="0" err="1"/>
              <a:t>berpotensi</a:t>
            </a:r>
            <a:r>
              <a:rPr lang="en-US" sz="2700" dirty="0"/>
              <a:t> </a:t>
            </a:r>
            <a:r>
              <a:rPr lang="en-US" sz="2700" dirty="0" err="1"/>
              <a:t>terbakar</a:t>
            </a:r>
            <a:r>
              <a:rPr lang="en-US" sz="2700" dirty="0"/>
              <a:t> </a:t>
            </a:r>
            <a:r>
              <a:rPr lang="en-US" sz="2700" dirty="0" err="1"/>
              <a:t>dapat</a:t>
            </a:r>
            <a:r>
              <a:rPr lang="en-US" sz="2700" dirty="0"/>
              <a:t> </a:t>
            </a:r>
            <a:r>
              <a:rPr lang="en-US" sz="2700" dirty="0" err="1"/>
              <a:t>didaftar</a:t>
            </a:r>
            <a:r>
              <a:rPr lang="en-US" sz="2700" dirty="0"/>
              <a:t> </a:t>
            </a:r>
            <a:r>
              <a:rPr lang="en-US" sz="2700" dirty="0" err="1"/>
              <a:t>dan</a:t>
            </a:r>
            <a:r>
              <a:rPr lang="en-US" sz="2700" dirty="0"/>
              <a:t> </a:t>
            </a:r>
            <a:r>
              <a:rPr lang="en-US" sz="2700" dirty="0" err="1"/>
              <a:t>diperiksa</a:t>
            </a:r>
            <a:r>
              <a:rPr lang="en-US" sz="2700" dirty="0"/>
              <a:t> </a:t>
            </a:r>
            <a:r>
              <a:rPr lang="en-US" sz="2700" dirty="0" err="1"/>
              <a:t>secara</a:t>
            </a:r>
            <a:r>
              <a:rPr lang="en-US" sz="2700" dirty="0"/>
              <a:t> </a:t>
            </a:r>
            <a:r>
              <a:rPr lang="en-US" sz="2700" dirty="0" err="1"/>
              <a:t>teratur</a:t>
            </a:r>
            <a:r>
              <a:rPr lang="en-US" sz="2700" dirty="0"/>
              <a:t>; </a:t>
            </a:r>
            <a:r>
              <a:rPr lang="en-US" sz="2700" dirty="0" err="1"/>
              <a:t>sumber</a:t>
            </a:r>
            <a:r>
              <a:rPr lang="en-US" sz="2700" dirty="0"/>
              <a:t> </a:t>
            </a:r>
            <a:r>
              <a:rPr lang="en-US" sz="2700" dirty="0" err="1"/>
              <a:t>ini</a:t>
            </a:r>
            <a:r>
              <a:rPr lang="en-US" sz="2700" dirty="0"/>
              <a:t> </a:t>
            </a:r>
            <a:r>
              <a:rPr lang="en-US" sz="2700" dirty="0" err="1"/>
              <a:t>meliputi</a:t>
            </a:r>
            <a:r>
              <a:rPr lang="en-US" sz="2700" dirty="0"/>
              <a:t>: </a:t>
            </a:r>
            <a:r>
              <a:rPr lang="en-US" sz="2700" dirty="0" err="1"/>
              <a:t>kabel</a:t>
            </a:r>
            <a:r>
              <a:rPr lang="en-US" sz="2700" dirty="0"/>
              <a:t> </a:t>
            </a:r>
            <a:r>
              <a:rPr lang="en-US" sz="2700" dirty="0" err="1"/>
              <a:t>pistrik</a:t>
            </a:r>
            <a:r>
              <a:rPr lang="en-US" sz="2700" dirty="0"/>
              <a:t>, </a:t>
            </a:r>
            <a:r>
              <a:rPr lang="en-US" sz="2700" dirty="0" err="1"/>
              <a:t>penghubung</a:t>
            </a:r>
            <a:r>
              <a:rPr lang="en-US" sz="2700" dirty="0"/>
              <a:t> </a:t>
            </a:r>
            <a:r>
              <a:rPr lang="en-US" sz="2700" dirty="0" err="1"/>
              <a:t>lampu</a:t>
            </a:r>
            <a:r>
              <a:rPr lang="en-US" sz="2700" dirty="0"/>
              <a:t> </a:t>
            </a:r>
            <a:r>
              <a:rPr lang="en-US" sz="2700" dirty="0" err="1"/>
              <a:t>dan</a:t>
            </a:r>
            <a:r>
              <a:rPr lang="en-US" sz="2700" dirty="0"/>
              <a:t> </a:t>
            </a:r>
            <a:r>
              <a:rPr lang="en-US" sz="2700" dirty="0" err="1"/>
              <a:t>energi</a:t>
            </a:r>
            <a:r>
              <a:rPr lang="en-US" sz="2700" dirty="0"/>
              <a:t> </a:t>
            </a:r>
            <a:r>
              <a:rPr lang="en-US" sz="2700" dirty="0" err="1"/>
              <a:t>listrik</a:t>
            </a:r>
            <a:r>
              <a:rPr lang="en-US" sz="2700" dirty="0"/>
              <a:t>, </a:t>
            </a:r>
            <a:r>
              <a:rPr lang="en-US" sz="2700" dirty="0" err="1"/>
              <a:t>fasilitas</a:t>
            </a:r>
            <a:r>
              <a:rPr lang="en-US" sz="2700" dirty="0"/>
              <a:t> </a:t>
            </a:r>
            <a:r>
              <a:rPr lang="en-US" sz="2700" dirty="0" err="1"/>
              <a:t>dapur</a:t>
            </a:r>
            <a:r>
              <a:rPr lang="en-US" sz="2700" dirty="0"/>
              <a:t> </a:t>
            </a:r>
            <a:r>
              <a:rPr lang="en-US" sz="2700" dirty="0" err="1"/>
              <a:t>serta</a:t>
            </a:r>
            <a:r>
              <a:rPr lang="en-US" sz="2700" dirty="0"/>
              <a:t> </a:t>
            </a:r>
            <a:r>
              <a:rPr lang="en-US" sz="2700" dirty="0" err="1"/>
              <a:t>tempat</a:t>
            </a:r>
            <a:r>
              <a:rPr lang="en-US" sz="2700" dirty="0"/>
              <a:t> </a:t>
            </a:r>
            <a:r>
              <a:rPr lang="en-US" sz="2700" dirty="0" err="1"/>
              <a:t>penyimpanan</a:t>
            </a:r>
            <a:r>
              <a:rPr lang="en-US" sz="2700" dirty="0"/>
              <a:t> </a:t>
            </a:r>
            <a:r>
              <a:rPr lang="en-US" sz="2700" dirty="0" err="1"/>
              <a:t>bahan</a:t>
            </a:r>
            <a:r>
              <a:rPr lang="en-US" sz="2700" dirty="0"/>
              <a:t> </a:t>
            </a:r>
            <a:r>
              <a:rPr lang="en-US" sz="2700" dirty="0" err="1"/>
              <a:t>kimai</a:t>
            </a:r>
            <a:r>
              <a:rPr lang="en-US" sz="2700" dirty="0"/>
              <a:t>. </a:t>
            </a:r>
          </a:p>
          <a:p>
            <a:pPr>
              <a:lnSpc>
                <a:spcPct val="90000"/>
              </a:lnSpc>
            </a:pPr>
            <a:r>
              <a:rPr lang="en-US" sz="2700" dirty="0" err="1"/>
              <a:t>Peralatan</a:t>
            </a:r>
            <a:r>
              <a:rPr lang="en-US" sz="2700" dirty="0"/>
              <a:t> </a:t>
            </a:r>
            <a:r>
              <a:rPr lang="en-US" sz="2700" dirty="0" err="1"/>
              <a:t>pemadam</a:t>
            </a:r>
            <a:r>
              <a:rPr lang="en-US" sz="2700" dirty="0"/>
              <a:t> </a:t>
            </a:r>
            <a:r>
              <a:rPr lang="en-US" sz="2700" dirty="0" err="1"/>
              <a:t>kebakaran</a:t>
            </a:r>
            <a:r>
              <a:rPr lang="en-US" sz="2700" dirty="0"/>
              <a:t> yang </a:t>
            </a:r>
            <a:r>
              <a:rPr lang="en-US" sz="2700" dirty="0" err="1"/>
              <a:t>sesuai</a:t>
            </a:r>
            <a:r>
              <a:rPr lang="en-US" sz="2700" dirty="0"/>
              <a:t> </a:t>
            </a:r>
            <a:r>
              <a:rPr lang="en-US" sz="2700" dirty="0" err="1"/>
              <a:t>dan</a:t>
            </a:r>
            <a:r>
              <a:rPr lang="en-US" sz="2700" dirty="0"/>
              <a:t> </a:t>
            </a:r>
            <a:r>
              <a:rPr lang="en-US" sz="2700" dirty="0" err="1"/>
              <a:t>praktis</a:t>
            </a:r>
            <a:r>
              <a:rPr lang="en-US" sz="2700" dirty="0"/>
              <a:t> </a:t>
            </a:r>
            <a:r>
              <a:rPr lang="en-US" sz="2700" dirty="0" err="1"/>
              <a:t>harus</a:t>
            </a:r>
            <a:r>
              <a:rPr lang="en-US" sz="2700" dirty="0"/>
              <a:t> </a:t>
            </a:r>
            <a:r>
              <a:rPr lang="en-US" sz="2700" dirty="0" err="1"/>
              <a:t>ditandai</a:t>
            </a:r>
            <a:r>
              <a:rPr lang="en-US" sz="2700" dirty="0"/>
              <a:t> </a:t>
            </a:r>
            <a:r>
              <a:rPr lang="en-US" sz="2700" dirty="0" err="1"/>
              <a:t>dengan</a:t>
            </a:r>
            <a:r>
              <a:rPr lang="en-US" sz="2700" dirty="0"/>
              <a:t> </a:t>
            </a:r>
            <a:r>
              <a:rPr lang="en-US" sz="2700" dirty="0" err="1"/>
              <a:t>baik</a:t>
            </a:r>
            <a:r>
              <a:rPr lang="en-US" sz="2700" dirty="0"/>
              <a:t> </a:t>
            </a:r>
            <a:r>
              <a:rPr lang="en-US" sz="2700" dirty="0" err="1"/>
              <a:t>dan</a:t>
            </a:r>
            <a:r>
              <a:rPr lang="en-US" sz="2700" dirty="0"/>
              <a:t> </a:t>
            </a:r>
            <a:r>
              <a:rPr lang="en-US" sz="2700" dirty="0" err="1"/>
              <a:t>semua</a:t>
            </a:r>
            <a:r>
              <a:rPr lang="en-US" sz="2700" dirty="0"/>
              <a:t> </a:t>
            </a:r>
            <a:r>
              <a:rPr lang="en-US" sz="2700" dirty="0" err="1"/>
              <a:t>staf</a:t>
            </a:r>
            <a:r>
              <a:rPr lang="en-US" sz="2700" dirty="0"/>
              <a:t> </a:t>
            </a:r>
            <a:r>
              <a:rPr lang="en-US" sz="2700" dirty="0" err="1"/>
              <a:t>harus</a:t>
            </a:r>
            <a:r>
              <a:rPr lang="en-US" sz="2700" dirty="0"/>
              <a:t> </a:t>
            </a:r>
            <a:r>
              <a:rPr lang="en-US" sz="2700" dirty="0" err="1"/>
              <a:t>diberikan</a:t>
            </a:r>
            <a:r>
              <a:rPr lang="en-US" sz="2700" dirty="0"/>
              <a:t> </a:t>
            </a:r>
            <a:r>
              <a:rPr lang="en-US" sz="2700" dirty="0" err="1"/>
              <a:t>instruksi</a:t>
            </a:r>
            <a:r>
              <a:rPr lang="en-US" sz="2700" dirty="0"/>
              <a:t> </a:t>
            </a:r>
            <a:r>
              <a:rPr lang="en-US" sz="2700" dirty="0" err="1"/>
              <a:t>tentang</a:t>
            </a:r>
            <a:r>
              <a:rPr lang="en-US" sz="2700" dirty="0"/>
              <a:t> </a:t>
            </a:r>
            <a:r>
              <a:rPr lang="en-US" sz="2700" dirty="0" err="1"/>
              <a:t>dasar-dasar</a:t>
            </a:r>
            <a:r>
              <a:rPr lang="en-US" sz="2700" dirty="0"/>
              <a:t> </a:t>
            </a:r>
            <a:r>
              <a:rPr lang="en-US" sz="2700" dirty="0" err="1"/>
              <a:t>untuk</a:t>
            </a:r>
            <a:r>
              <a:rPr lang="en-US" sz="2700" dirty="0"/>
              <a:t> </a:t>
            </a:r>
            <a:r>
              <a:rPr lang="en-US" sz="2700" dirty="0" err="1"/>
              <a:t>menggunakannya</a:t>
            </a:r>
            <a:r>
              <a:rPr lang="en-US" sz="2700" dirty="0"/>
              <a:t>. </a:t>
            </a:r>
          </a:p>
          <a:p>
            <a:pPr>
              <a:lnSpc>
                <a:spcPct val="90000"/>
              </a:lnSpc>
            </a:pPr>
            <a:r>
              <a:rPr lang="en-US" sz="2700" dirty="0" err="1"/>
              <a:t>Larangan</a:t>
            </a:r>
            <a:r>
              <a:rPr lang="en-US" sz="2700" dirty="0"/>
              <a:t> </a:t>
            </a:r>
            <a:r>
              <a:rPr lang="en-US" sz="2700" dirty="0" err="1"/>
              <a:t>untuk</a:t>
            </a:r>
            <a:r>
              <a:rPr lang="en-US" sz="2700" dirty="0"/>
              <a:t> </a:t>
            </a:r>
            <a:r>
              <a:rPr lang="en-US" sz="2700" dirty="0" err="1"/>
              <a:t>merokok</a:t>
            </a:r>
            <a:r>
              <a:rPr lang="en-US" sz="2700" dirty="0"/>
              <a:t> di </a:t>
            </a:r>
            <a:r>
              <a:rPr lang="en-US" sz="2700" dirty="0" err="1"/>
              <a:t>perpustakaan</a:t>
            </a:r>
            <a:r>
              <a:rPr lang="en-US" sz="2700" dirty="0"/>
              <a:t>.</a:t>
            </a:r>
          </a:p>
        </p:txBody>
      </p:sp>
    </p:spTree>
    <p:extLst>
      <p:ext uri="{BB962C8B-B14F-4D97-AF65-F5344CB8AC3E}">
        <p14:creationId xmlns:p14="http://schemas.microsoft.com/office/powerpoint/2010/main" val="37556618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Peralatan Pencegah Kebakaran</a:t>
            </a:r>
          </a:p>
        </p:txBody>
      </p:sp>
      <p:sp>
        <p:nvSpPr>
          <p:cNvPr id="130051" name="Rectangle 3"/>
          <p:cNvSpPr>
            <a:spLocks noGrp="1" noChangeArrowheads="1"/>
          </p:cNvSpPr>
          <p:nvPr>
            <p:ph idx="1"/>
          </p:nvPr>
        </p:nvSpPr>
        <p:spPr/>
        <p:txBody>
          <a:bodyPr/>
          <a:lstStyle/>
          <a:p>
            <a:r>
              <a:rPr lang="en-US" sz="2700"/>
              <a:t>Memberlakukan sistem penyiram otomatis, khususnya peralatan yang tidak mempunyai tekanan air dalam pipa sampai alat tersebut diaktifkan oleh asap. </a:t>
            </a:r>
          </a:p>
          <a:p>
            <a:r>
              <a:rPr lang="en-US" sz="2700"/>
              <a:t>Sistem alarm dan deteksi kebakaran otomatis (pendeteksi panas dan asap) juga harus disesuaikan. </a:t>
            </a:r>
          </a:p>
          <a:p>
            <a:r>
              <a:rPr lang="en-US" sz="2700"/>
              <a:t>Perawatan sistem pencegahan, alaram dan deteksi secara teratur adalah sangat penting. </a:t>
            </a:r>
          </a:p>
        </p:txBody>
      </p:sp>
    </p:spTree>
    <p:extLst>
      <p:ext uri="{BB962C8B-B14F-4D97-AF65-F5344CB8AC3E}">
        <p14:creationId xmlns:p14="http://schemas.microsoft.com/office/powerpoint/2010/main" val="3891750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4480"/>
            <a:ext cx="8596668" cy="1280160"/>
          </a:xfrm>
        </p:spPr>
        <p:txBody>
          <a:bodyPr/>
          <a:lstStyle/>
          <a:p>
            <a:r>
              <a:rPr lang="en-US" dirty="0" err="1" smtClean="0"/>
              <a:t>Kegiatan</a:t>
            </a:r>
            <a:r>
              <a:rPr lang="en-US" dirty="0" smtClean="0"/>
              <a:t> </a:t>
            </a:r>
            <a:r>
              <a:rPr lang="en-US" dirty="0" err="1" smtClean="0"/>
              <a:t>Preservasi</a:t>
            </a:r>
            <a:r>
              <a:rPr lang="en-US" dirty="0" smtClean="0"/>
              <a:t> </a:t>
            </a:r>
            <a:r>
              <a:rPr lang="en-US" dirty="0" err="1" smtClean="0"/>
              <a:t>Arsip</a:t>
            </a:r>
            <a:r>
              <a:rPr lang="en-US" dirty="0" smtClean="0"/>
              <a:t> </a:t>
            </a:r>
            <a:r>
              <a:rPr lang="en-US" dirty="0" smtClean="0">
                <a:sym typeface="Wingdings" panose="05000000000000000000" pitchFamily="2" charset="2"/>
              </a:rPr>
              <a:t> ANRI</a:t>
            </a:r>
            <a:endParaRPr lang="en-US" dirty="0"/>
          </a:p>
        </p:txBody>
      </p:sp>
      <p:sp>
        <p:nvSpPr>
          <p:cNvPr id="3" name="Content Placeholder 2"/>
          <p:cNvSpPr>
            <a:spLocks noGrp="1"/>
          </p:cNvSpPr>
          <p:nvPr>
            <p:ph idx="1"/>
          </p:nvPr>
        </p:nvSpPr>
        <p:spPr>
          <a:xfrm>
            <a:off x="677334" y="1828801"/>
            <a:ext cx="8596668" cy="4212562"/>
          </a:xfrm>
        </p:spPr>
        <p:txBody>
          <a:bodyPr>
            <a:normAutofit/>
          </a:bodyPr>
          <a:lstStyle/>
          <a:p>
            <a:r>
              <a:rPr lang="en-US" sz="2400" dirty="0" err="1" smtClean="0"/>
              <a:t>Pemeliharaan</a:t>
            </a:r>
            <a:r>
              <a:rPr lang="en-US" sz="2400" dirty="0" smtClean="0"/>
              <a:t> </a:t>
            </a:r>
            <a:r>
              <a:rPr lang="en-US" sz="2400" dirty="0" err="1" smtClean="0"/>
              <a:t>arsip</a:t>
            </a:r>
            <a:r>
              <a:rPr lang="en-US" sz="2400" dirty="0" smtClean="0"/>
              <a:t> </a:t>
            </a:r>
            <a:r>
              <a:rPr lang="en-US" sz="2400" dirty="0" err="1" smtClean="0"/>
              <a:t>dari</a:t>
            </a:r>
            <a:r>
              <a:rPr lang="en-US" sz="2400" dirty="0" smtClean="0"/>
              <a:t> </a:t>
            </a:r>
            <a:r>
              <a:rPr lang="en-US" sz="2400" dirty="0" err="1" smtClean="0"/>
              <a:t>berbagai</a:t>
            </a:r>
            <a:r>
              <a:rPr lang="en-US" sz="2400" dirty="0" smtClean="0"/>
              <a:t> </a:t>
            </a:r>
            <a:r>
              <a:rPr lang="en-US" sz="2400" dirty="0" err="1" smtClean="0"/>
              <a:t>faktor</a:t>
            </a:r>
            <a:r>
              <a:rPr lang="en-US" sz="2400" dirty="0" smtClean="0"/>
              <a:t> </a:t>
            </a:r>
            <a:r>
              <a:rPr lang="en-US" sz="2400" dirty="0" err="1" smtClean="0"/>
              <a:t>perusak</a:t>
            </a:r>
            <a:r>
              <a:rPr lang="en-US" sz="2400" dirty="0" smtClean="0"/>
              <a:t>, </a:t>
            </a:r>
            <a:r>
              <a:rPr lang="en-US" sz="2400" dirty="0" err="1" smtClean="0"/>
              <a:t>baik</a:t>
            </a:r>
            <a:r>
              <a:rPr lang="en-US" sz="2400" dirty="0" smtClean="0"/>
              <a:t> yang </a:t>
            </a:r>
            <a:r>
              <a:rPr lang="en-US" sz="2400" dirty="0" err="1" smtClean="0"/>
              <a:t>disebabkan</a:t>
            </a:r>
            <a:r>
              <a:rPr lang="en-US" sz="2400" dirty="0" smtClean="0"/>
              <a:t> </a:t>
            </a:r>
            <a:r>
              <a:rPr lang="en-US" sz="2400" dirty="0" err="1" smtClean="0"/>
              <a:t>oleh</a:t>
            </a:r>
            <a:r>
              <a:rPr lang="en-US" sz="2400" dirty="0" smtClean="0"/>
              <a:t> </a:t>
            </a:r>
            <a:r>
              <a:rPr lang="en-US" sz="2400" dirty="0" err="1" smtClean="0"/>
              <a:t>faktor</a:t>
            </a:r>
            <a:r>
              <a:rPr lang="en-US" sz="2400" dirty="0" smtClean="0"/>
              <a:t> </a:t>
            </a:r>
            <a:r>
              <a:rPr lang="en-US" sz="2400" dirty="0" smtClean="0"/>
              <a:t>internal </a:t>
            </a:r>
            <a:r>
              <a:rPr lang="en-US" sz="2400" dirty="0" err="1" smtClean="0"/>
              <a:t>maupun</a:t>
            </a:r>
            <a:r>
              <a:rPr lang="en-US" sz="2400" dirty="0" smtClean="0"/>
              <a:t> </a:t>
            </a:r>
            <a:r>
              <a:rPr lang="en-US" sz="2400" dirty="0" err="1" smtClean="0"/>
              <a:t>faktor</a:t>
            </a:r>
            <a:r>
              <a:rPr lang="en-US" sz="2400" dirty="0" smtClean="0"/>
              <a:t> </a:t>
            </a:r>
            <a:r>
              <a:rPr lang="en-US" sz="2400" dirty="0" err="1" smtClean="0"/>
              <a:t>eksternal</a:t>
            </a:r>
            <a:endParaRPr lang="en-US" sz="2400" dirty="0" smtClean="0"/>
          </a:p>
          <a:p>
            <a:r>
              <a:rPr lang="en-US" sz="2400" dirty="0" err="1" smtClean="0"/>
              <a:t>Perawatan</a:t>
            </a:r>
            <a:r>
              <a:rPr lang="en-US" sz="2400" dirty="0" smtClean="0"/>
              <a:t> </a:t>
            </a:r>
            <a:r>
              <a:rPr lang="en-US" sz="2400" dirty="0" err="1" smtClean="0"/>
              <a:t>dan</a:t>
            </a:r>
            <a:r>
              <a:rPr lang="en-US" sz="2400" dirty="0" smtClean="0"/>
              <a:t> </a:t>
            </a:r>
            <a:r>
              <a:rPr lang="en-US" sz="2400" dirty="0" err="1" smtClean="0"/>
              <a:t>perbaikan</a:t>
            </a:r>
            <a:r>
              <a:rPr lang="en-US" sz="2400" dirty="0" smtClean="0"/>
              <a:t> </a:t>
            </a:r>
            <a:r>
              <a:rPr lang="en-US" sz="2400" dirty="0" err="1" smtClean="0"/>
              <a:t>arsip</a:t>
            </a:r>
            <a:r>
              <a:rPr lang="en-US" sz="2400" dirty="0" smtClean="0"/>
              <a:t> (</a:t>
            </a:r>
            <a:r>
              <a:rPr lang="en-US" sz="2400" dirty="0" err="1" smtClean="0"/>
              <a:t>restorasi</a:t>
            </a:r>
            <a:r>
              <a:rPr lang="en-US" sz="2400" dirty="0"/>
              <a:t> </a:t>
            </a:r>
            <a:r>
              <a:rPr lang="en-US" sz="2400" dirty="0" err="1" smtClean="0"/>
              <a:t>arsip</a:t>
            </a:r>
            <a:r>
              <a:rPr lang="en-US" sz="2400" dirty="0" smtClean="0"/>
              <a:t>) yang </a:t>
            </a:r>
            <a:r>
              <a:rPr lang="en-US" sz="2400" dirty="0" err="1" smtClean="0"/>
              <a:t>mengalami</a:t>
            </a:r>
            <a:r>
              <a:rPr lang="en-US" sz="2400" dirty="0" smtClean="0"/>
              <a:t> </a:t>
            </a:r>
            <a:r>
              <a:rPr lang="en-US" sz="2400" dirty="0" err="1" smtClean="0"/>
              <a:t>kerusakan</a:t>
            </a:r>
            <a:r>
              <a:rPr lang="en-US" sz="2400" dirty="0" smtClean="0"/>
              <a:t> </a:t>
            </a:r>
            <a:r>
              <a:rPr lang="en-US" sz="2400" dirty="0" err="1" smtClean="0"/>
              <a:t>sebagai</a:t>
            </a:r>
            <a:r>
              <a:rPr lang="en-US" sz="2400" dirty="0" smtClean="0"/>
              <a:t> </a:t>
            </a:r>
            <a:r>
              <a:rPr lang="en-US" sz="2400" dirty="0" err="1" smtClean="0"/>
              <a:t>akibat</a:t>
            </a:r>
            <a:r>
              <a:rPr lang="en-US" sz="2400" dirty="0" smtClean="0"/>
              <a:t> </a:t>
            </a:r>
            <a:r>
              <a:rPr lang="en-US" sz="2400" dirty="0" err="1" smtClean="0"/>
              <a:t>pemeliharaan</a:t>
            </a:r>
            <a:r>
              <a:rPr lang="en-US" sz="2400" dirty="0" smtClean="0"/>
              <a:t> yang </a:t>
            </a:r>
            <a:r>
              <a:rPr lang="en-US" sz="2400" dirty="0" err="1" smtClean="0"/>
              <a:t>tidak</a:t>
            </a:r>
            <a:r>
              <a:rPr lang="en-US" sz="2400" dirty="0" smtClean="0"/>
              <a:t> </a:t>
            </a:r>
            <a:r>
              <a:rPr lang="en-US" sz="2400" dirty="0" err="1" smtClean="0"/>
              <a:t>baik</a:t>
            </a:r>
            <a:r>
              <a:rPr lang="en-US" sz="2400" dirty="0" smtClean="0"/>
              <a:t>, </a:t>
            </a:r>
            <a:r>
              <a:rPr lang="en-US" sz="2400" dirty="0" err="1" smtClean="0"/>
              <a:t>bencana</a:t>
            </a:r>
            <a:r>
              <a:rPr lang="en-US" sz="2400" dirty="0" smtClean="0"/>
              <a:t>, </a:t>
            </a:r>
            <a:r>
              <a:rPr lang="en-US" sz="2400" dirty="0" err="1" smtClean="0"/>
              <a:t>atau</a:t>
            </a:r>
            <a:r>
              <a:rPr lang="en-US" sz="2400" dirty="0" smtClean="0"/>
              <a:t> </a:t>
            </a:r>
            <a:r>
              <a:rPr lang="en-US" sz="2400" dirty="0" err="1" smtClean="0"/>
              <a:t>salah</a:t>
            </a:r>
            <a:r>
              <a:rPr lang="en-US" sz="2400" dirty="0" smtClean="0"/>
              <a:t> </a:t>
            </a:r>
            <a:r>
              <a:rPr lang="en-US" sz="2400" dirty="0" err="1" smtClean="0"/>
              <a:t>penggunaannya</a:t>
            </a:r>
            <a:r>
              <a:rPr lang="en-US" sz="2400" dirty="0" smtClean="0"/>
              <a:t> </a:t>
            </a:r>
            <a:r>
              <a:rPr lang="en-US" sz="2400" dirty="0" err="1" smtClean="0"/>
              <a:t>dll</a:t>
            </a:r>
            <a:endParaRPr lang="en-US" sz="2400" dirty="0" smtClean="0"/>
          </a:p>
          <a:p>
            <a:r>
              <a:rPr lang="en-US" sz="2400" dirty="0" err="1" smtClean="0"/>
              <a:t>Reproduksi</a:t>
            </a:r>
            <a:r>
              <a:rPr lang="en-US" sz="2400" dirty="0" smtClean="0"/>
              <a:t> </a:t>
            </a:r>
            <a:r>
              <a:rPr lang="en-US" sz="2400" dirty="0" err="1" smtClean="0"/>
              <a:t>arsip</a:t>
            </a:r>
            <a:r>
              <a:rPr lang="en-US" sz="2400" dirty="0" smtClean="0"/>
              <a:t> </a:t>
            </a:r>
            <a:r>
              <a:rPr lang="en-US" sz="2400" dirty="0" err="1" smtClean="0"/>
              <a:t>dalam</a:t>
            </a:r>
            <a:r>
              <a:rPr lang="en-US" sz="2400" dirty="0" smtClean="0"/>
              <a:t> </a:t>
            </a:r>
            <a:r>
              <a:rPr lang="en-US" sz="2400" dirty="0" err="1" smtClean="0"/>
              <a:t>rangka</a:t>
            </a:r>
            <a:r>
              <a:rPr lang="en-US" sz="2400" dirty="0" smtClean="0"/>
              <a:t> </a:t>
            </a:r>
            <a:r>
              <a:rPr lang="en-US" sz="2400" dirty="0" err="1" smtClean="0"/>
              <a:t>pelestarian</a:t>
            </a:r>
            <a:r>
              <a:rPr lang="en-US" sz="2400" dirty="0" smtClean="0"/>
              <a:t> </a:t>
            </a:r>
            <a:r>
              <a:rPr lang="en-US" sz="2400" dirty="0" err="1" smtClean="0"/>
              <a:t>informasi</a:t>
            </a:r>
            <a:r>
              <a:rPr lang="en-US" sz="2400" dirty="0" smtClean="0"/>
              <a:t> yang </a:t>
            </a:r>
            <a:r>
              <a:rPr lang="en-US" sz="2400" dirty="0" err="1" smtClean="0"/>
              <a:t>terkandung</a:t>
            </a:r>
            <a:r>
              <a:rPr lang="en-US" sz="2400" dirty="0" smtClean="0"/>
              <a:t> di </a:t>
            </a:r>
            <a:r>
              <a:rPr lang="en-US" sz="2400" dirty="0" err="1" smtClean="0"/>
              <a:t>dalam</a:t>
            </a:r>
            <a:r>
              <a:rPr lang="en-US" sz="2400" dirty="0" smtClean="0"/>
              <a:t> media </a:t>
            </a:r>
            <a:r>
              <a:rPr lang="en-US" sz="2400" dirty="0" err="1" smtClean="0"/>
              <a:t>arsip</a:t>
            </a:r>
            <a:r>
              <a:rPr lang="en-US" sz="2400" dirty="0" smtClean="0"/>
              <a:t> (</a:t>
            </a:r>
            <a:r>
              <a:rPr lang="en-US" sz="2400" dirty="0" err="1" smtClean="0"/>
              <a:t>alih</a:t>
            </a:r>
            <a:r>
              <a:rPr lang="en-US" sz="2400" dirty="0" smtClean="0"/>
              <a:t> media </a:t>
            </a:r>
            <a:r>
              <a:rPr lang="en-US" sz="2400" dirty="0" err="1" smtClean="0"/>
              <a:t>arsip</a:t>
            </a:r>
            <a:r>
              <a:rPr lang="en-US" sz="2400" dirty="0" smtClean="0"/>
              <a:t>)</a:t>
            </a:r>
            <a:endParaRPr lang="en-US" sz="2400" dirty="0"/>
          </a:p>
        </p:txBody>
      </p:sp>
    </p:spTree>
    <p:extLst>
      <p:ext uri="{BB962C8B-B14F-4D97-AF65-F5344CB8AC3E}">
        <p14:creationId xmlns:p14="http://schemas.microsoft.com/office/powerpoint/2010/main" val="5760388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AIR</a:t>
            </a:r>
          </a:p>
        </p:txBody>
      </p:sp>
      <p:sp>
        <p:nvSpPr>
          <p:cNvPr id="131075" name="Rectangle 3"/>
          <p:cNvSpPr>
            <a:spLocks noGrp="1" noChangeArrowheads="1"/>
          </p:cNvSpPr>
          <p:nvPr>
            <p:ph idx="1"/>
          </p:nvPr>
        </p:nvSpPr>
        <p:spPr>
          <a:xfrm>
            <a:off x="677334" y="2160589"/>
            <a:ext cx="9848426" cy="3880773"/>
          </a:xfrm>
        </p:spPr>
        <p:txBody>
          <a:bodyPr>
            <a:noAutofit/>
          </a:bodyPr>
          <a:lstStyle/>
          <a:p>
            <a:pPr>
              <a:lnSpc>
                <a:spcPct val="90000"/>
              </a:lnSpc>
            </a:pPr>
            <a:r>
              <a:rPr lang="en-US" sz="3200" dirty="0" err="1"/>
              <a:t>Kerusakan</a:t>
            </a:r>
            <a:r>
              <a:rPr lang="en-US" sz="3200" dirty="0"/>
              <a:t> </a:t>
            </a:r>
            <a:r>
              <a:rPr lang="en-US" sz="3200" dirty="0" err="1"/>
              <a:t>akibat</a:t>
            </a:r>
            <a:r>
              <a:rPr lang="en-US" sz="3200" dirty="0"/>
              <a:t> air yang </a:t>
            </a:r>
            <a:r>
              <a:rPr lang="en-US" sz="3200" dirty="0" err="1"/>
              <a:t>masih</a:t>
            </a:r>
            <a:r>
              <a:rPr lang="en-US" sz="3200" dirty="0"/>
              <a:t> </a:t>
            </a:r>
            <a:r>
              <a:rPr lang="en-US" sz="3200" dirty="0" err="1"/>
              <a:t>bersifat</a:t>
            </a:r>
            <a:r>
              <a:rPr lang="en-US" sz="3200" dirty="0"/>
              <a:t> </a:t>
            </a:r>
            <a:r>
              <a:rPr lang="en-US" sz="3200" dirty="0" err="1"/>
              <a:t>merusak</a:t>
            </a:r>
            <a:r>
              <a:rPr lang="en-US" sz="3200" dirty="0"/>
              <a:t> </a:t>
            </a:r>
            <a:r>
              <a:rPr lang="en-US" sz="3200" dirty="0" err="1"/>
              <a:t>dan</a:t>
            </a:r>
            <a:r>
              <a:rPr lang="en-US" sz="3200" dirty="0"/>
              <a:t> </a:t>
            </a:r>
            <a:r>
              <a:rPr lang="en-US" sz="3200" dirty="0" err="1"/>
              <a:t>jika</a:t>
            </a:r>
            <a:r>
              <a:rPr lang="en-US" sz="3200" dirty="0"/>
              <a:t> </a:t>
            </a:r>
            <a:r>
              <a:rPr lang="en-US" sz="3200" dirty="0" err="1"/>
              <a:t>semua</a:t>
            </a:r>
            <a:r>
              <a:rPr lang="en-US" sz="3200" dirty="0"/>
              <a:t> </a:t>
            </a:r>
            <a:r>
              <a:rPr lang="en-US" sz="3200" dirty="0" err="1"/>
              <a:t>memungkinkan</a:t>
            </a:r>
            <a:r>
              <a:rPr lang="en-US" sz="3200" dirty="0"/>
              <a:t> </a:t>
            </a:r>
            <a:r>
              <a:rPr lang="en-US" sz="3200" dirty="0" err="1"/>
              <a:t>harus</a:t>
            </a:r>
            <a:r>
              <a:rPr lang="en-US" sz="3200" dirty="0"/>
              <a:t> </a:t>
            </a:r>
            <a:r>
              <a:rPr lang="en-US" sz="3200" dirty="0" err="1"/>
              <a:t>dihindari</a:t>
            </a:r>
            <a:r>
              <a:rPr lang="en-US" sz="3200" dirty="0"/>
              <a:t>.</a:t>
            </a:r>
          </a:p>
          <a:p>
            <a:pPr>
              <a:lnSpc>
                <a:spcPct val="90000"/>
              </a:lnSpc>
            </a:pPr>
            <a:r>
              <a:rPr lang="en-US" sz="3200" dirty="0" err="1"/>
              <a:t>Teknik-teknik</a:t>
            </a:r>
            <a:r>
              <a:rPr lang="en-US" sz="3200" dirty="0"/>
              <a:t> </a:t>
            </a:r>
            <a:r>
              <a:rPr lang="en-US" sz="3200" dirty="0" err="1"/>
              <a:t>penyelamatan</a:t>
            </a:r>
            <a:r>
              <a:rPr lang="en-US" sz="3200" dirty="0"/>
              <a:t> </a:t>
            </a:r>
            <a:r>
              <a:rPr lang="en-US" sz="3200" dirty="0" err="1"/>
              <a:t>untuk</a:t>
            </a:r>
            <a:r>
              <a:rPr lang="en-US" sz="3200" dirty="0"/>
              <a:t> material yang </a:t>
            </a:r>
            <a:r>
              <a:rPr lang="en-US" sz="3200" dirty="0" err="1"/>
              <a:t>rusak</a:t>
            </a:r>
            <a:r>
              <a:rPr lang="en-US" sz="3200" dirty="0"/>
              <a:t> </a:t>
            </a:r>
            <a:r>
              <a:rPr lang="en-US" sz="3200" dirty="0" err="1"/>
              <a:t>akibat</a:t>
            </a:r>
            <a:r>
              <a:rPr lang="en-US" sz="3200" dirty="0"/>
              <a:t> air </a:t>
            </a:r>
            <a:r>
              <a:rPr lang="en-US" sz="3200" dirty="0" err="1"/>
              <a:t>telah</a:t>
            </a:r>
            <a:r>
              <a:rPr lang="en-US" sz="3200" dirty="0"/>
              <a:t> </a:t>
            </a:r>
            <a:r>
              <a:rPr lang="en-US" sz="3200" dirty="0" err="1"/>
              <a:t>diperbaiki</a:t>
            </a:r>
            <a:r>
              <a:rPr lang="en-US" sz="3200" dirty="0"/>
              <a:t> </a:t>
            </a:r>
            <a:r>
              <a:rPr lang="en-US" sz="3200" dirty="0" err="1"/>
              <a:t>lebih</a:t>
            </a:r>
            <a:r>
              <a:rPr lang="en-US" sz="3200" dirty="0"/>
              <a:t> </a:t>
            </a:r>
            <a:r>
              <a:rPr lang="en-US" sz="3200" dirty="0" err="1"/>
              <a:t>dari</a:t>
            </a:r>
            <a:r>
              <a:rPr lang="en-US" sz="3200" dirty="0"/>
              <a:t> </a:t>
            </a:r>
            <a:r>
              <a:rPr lang="en-US" sz="3200" dirty="0" err="1"/>
              <a:t>dua</a:t>
            </a:r>
            <a:r>
              <a:rPr lang="en-US" sz="3200" dirty="0"/>
              <a:t> </a:t>
            </a:r>
            <a:r>
              <a:rPr lang="en-US" sz="3200" dirty="0" err="1"/>
              <a:t>dekade</a:t>
            </a:r>
            <a:r>
              <a:rPr lang="en-US" sz="3200" dirty="0"/>
              <a:t> </a:t>
            </a:r>
            <a:r>
              <a:rPr lang="en-US" sz="3200" dirty="0" err="1"/>
              <a:t>terakhir</a:t>
            </a:r>
            <a:r>
              <a:rPr lang="en-US" sz="3200" dirty="0"/>
              <a:t> di </a:t>
            </a:r>
            <a:r>
              <a:rPr lang="en-US" sz="3200" dirty="0" err="1"/>
              <a:t>mana</a:t>
            </a:r>
            <a:r>
              <a:rPr lang="en-US" sz="3200" dirty="0"/>
              <a:t> </a:t>
            </a:r>
            <a:r>
              <a:rPr lang="en-US" sz="3200" dirty="0" err="1"/>
              <a:t>kebanyakan</a:t>
            </a:r>
            <a:r>
              <a:rPr lang="en-US" sz="3200" dirty="0"/>
              <a:t> material </a:t>
            </a:r>
            <a:r>
              <a:rPr lang="en-US" sz="3200" dirty="0" err="1"/>
              <a:t>dapat</a:t>
            </a:r>
            <a:r>
              <a:rPr lang="en-US" sz="3200" dirty="0"/>
              <a:t> </a:t>
            </a:r>
            <a:r>
              <a:rPr lang="en-US" sz="3200" dirty="0" err="1"/>
              <a:t>diselamatkan</a:t>
            </a:r>
            <a:r>
              <a:rPr lang="en-US" sz="3200" dirty="0"/>
              <a:t> </a:t>
            </a:r>
            <a:r>
              <a:rPr lang="en-US" sz="3200" dirty="0" err="1"/>
              <a:t>dan</a:t>
            </a:r>
            <a:r>
              <a:rPr lang="en-US" sz="3200" dirty="0"/>
              <a:t> </a:t>
            </a:r>
            <a:r>
              <a:rPr lang="en-US" sz="3200" dirty="0" err="1"/>
              <a:t>dikembalikan</a:t>
            </a:r>
            <a:r>
              <a:rPr lang="en-US" sz="3200" dirty="0"/>
              <a:t> </a:t>
            </a:r>
            <a:r>
              <a:rPr lang="en-US" sz="3200" dirty="0" err="1"/>
              <a:t>ke</a:t>
            </a:r>
            <a:r>
              <a:rPr lang="en-US" sz="3200" dirty="0"/>
              <a:t> </a:t>
            </a:r>
            <a:r>
              <a:rPr lang="en-US" sz="3200" dirty="0" err="1"/>
              <a:t>suatu</a:t>
            </a:r>
            <a:r>
              <a:rPr lang="en-US" sz="3200" dirty="0"/>
              <a:t> </a:t>
            </a:r>
            <a:r>
              <a:rPr lang="en-US" sz="3200" dirty="0" err="1"/>
              <a:t>kondisi</a:t>
            </a:r>
            <a:r>
              <a:rPr lang="en-US" sz="3200" dirty="0"/>
              <a:t> yang </a:t>
            </a:r>
            <a:r>
              <a:rPr lang="en-US" sz="3200" dirty="0" err="1"/>
              <a:t>dapat</a:t>
            </a:r>
            <a:r>
              <a:rPr lang="en-US" sz="3200" dirty="0"/>
              <a:t> </a:t>
            </a:r>
            <a:r>
              <a:rPr lang="en-US" sz="3200" dirty="0" err="1"/>
              <a:t>dipakai</a:t>
            </a:r>
            <a:r>
              <a:rPr lang="en-US" sz="3200" dirty="0"/>
              <a:t>. </a:t>
            </a:r>
          </a:p>
        </p:txBody>
      </p:sp>
    </p:spTree>
    <p:extLst>
      <p:ext uri="{BB962C8B-B14F-4D97-AF65-F5344CB8AC3E}">
        <p14:creationId xmlns:p14="http://schemas.microsoft.com/office/powerpoint/2010/main" val="27138422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2057400" y="473075"/>
            <a:ext cx="8153400" cy="723900"/>
          </a:xfrm>
        </p:spPr>
        <p:txBody>
          <a:bodyPr/>
          <a:lstStyle/>
          <a:p>
            <a:r>
              <a:rPr lang="en-US"/>
              <a:t>Pencegahan Kerusakan Akibat Air</a:t>
            </a:r>
          </a:p>
        </p:txBody>
      </p:sp>
      <p:sp>
        <p:nvSpPr>
          <p:cNvPr id="132099" name="Rectangle 3"/>
          <p:cNvSpPr>
            <a:spLocks noGrp="1" noChangeArrowheads="1"/>
          </p:cNvSpPr>
          <p:nvPr>
            <p:ph idx="1"/>
          </p:nvPr>
        </p:nvSpPr>
        <p:spPr>
          <a:xfrm>
            <a:off x="589280" y="1849120"/>
            <a:ext cx="10302240" cy="4632960"/>
          </a:xfrm>
        </p:spPr>
        <p:txBody>
          <a:bodyPr/>
          <a:lstStyle/>
          <a:p>
            <a:pPr>
              <a:lnSpc>
                <a:spcPct val="90000"/>
              </a:lnSpc>
            </a:pPr>
            <a:r>
              <a:rPr lang="en-US" sz="2700" dirty="0" err="1"/>
              <a:t>Perawatan</a:t>
            </a:r>
            <a:r>
              <a:rPr lang="en-US" sz="2700" dirty="0"/>
              <a:t> </a:t>
            </a:r>
            <a:r>
              <a:rPr lang="en-US" sz="2700" dirty="0" err="1"/>
              <a:t>gedung</a:t>
            </a:r>
            <a:r>
              <a:rPr lang="en-US" sz="2700" dirty="0"/>
              <a:t> </a:t>
            </a:r>
            <a:r>
              <a:rPr lang="en-US" sz="2700" dirty="0" err="1"/>
              <a:t>adalah</a:t>
            </a:r>
            <a:r>
              <a:rPr lang="en-US" sz="2700" dirty="0"/>
              <a:t> </a:t>
            </a:r>
            <a:r>
              <a:rPr lang="en-US" sz="2700" dirty="0" err="1"/>
              <a:t>suatu</a:t>
            </a:r>
            <a:r>
              <a:rPr lang="en-US" sz="2700" dirty="0"/>
              <a:t> </a:t>
            </a:r>
            <a:r>
              <a:rPr lang="en-US" sz="2700" dirty="0" err="1"/>
              <a:t>cara</a:t>
            </a:r>
            <a:r>
              <a:rPr lang="en-US" sz="2700" dirty="0"/>
              <a:t> yang paling </a:t>
            </a:r>
            <a:r>
              <a:rPr lang="en-US" sz="2700" dirty="0" err="1"/>
              <a:t>efektif</a:t>
            </a:r>
            <a:r>
              <a:rPr lang="en-US" sz="2700" dirty="0"/>
              <a:t> yang </a:t>
            </a:r>
            <a:r>
              <a:rPr lang="en-US" sz="2700" dirty="0" err="1"/>
              <a:t>dapat</a:t>
            </a:r>
            <a:r>
              <a:rPr lang="en-US" sz="2700" dirty="0"/>
              <a:t> </a:t>
            </a:r>
            <a:r>
              <a:rPr lang="en-US" sz="2700" dirty="0" err="1"/>
              <a:t>dilakukan</a:t>
            </a:r>
            <a:r>
              <a:rPr lang="en-US" sz="2700" dirty="0"/>
              <a:t> </a:t>
            </a:r>
            <a:r>
              <a:rPr lang="en-US" sz="2700" dirty="0" err="1"/>
              <a:t>untuk</a:t>
            </a:r>
            <a:r>
              <a:rPr lang="en-US" sz="2700" dirty="0"/>
              <a:t> </a:t>
            </a:r>
            <a:r>
              <a:rPr lang="en-US" sz="2700" dirty="0" err="1"/>
              <a:t>mencegah</a:t>
            </a:r>
            <a:r>
              <a:rPr lang="en-US" sz="2700" dirty="0"/>
              <a:t> </a:t>
            </a:r>
            <a:r>
              <a:rPr lang="en-US" sz="2700" dirty="0" err="1"/>
              <a:t>kerusakan</a:t>
            </a:r>
            <a:r>
              <a:rPr lang="en-US" sz="2700" dirty="0"/>
              <a:t> </a:t>
            </a:r>
            <a:r>
              <a:rPr lang="en-US" sz="2700" dirty="0" err="1"/>
              <a:t>akibar</a:t>
            </a:r>
            <a:r>
              <a:rPr lang="en-US" sz="2700" dirty="0"/>
              <a:t> air. </a:t>
            </a:r>
          </a:p>
          <a:p>
            <a:pPr>
              <a:lnSpc>
                <a:spcPct val="90000"/>
              </a:lnSpc>
            </a:pPr>
            <a:r>
              <a:rPr lang="en-US" sz="2700" dirty="0" err="1"/>
              <a:t>Sumber-sumber</a:t>
            </a:r>
            <a:r>
              <a:rPr lang="en-US" sz="2700" dirty="0"/>
              <a:t> air, </a:t>
            </a:r>
            <a:r>
              <a:rPr lang="en-US" sz="2700" dirty="0" err="1"/>
              <a:t>seperti</a:t>
            </a:r>
            <a:r>
              <a:rPr lang="en-US" sz="2700" dirty="0"/>
              <a:t>: </a:t>
            </a:r>
            <a:r>
              <a:rPr lang="en-US" sz="2700" dirty="0" err="1"/>
              <a:t>pipa</a:t>
            </a:r>
            <a:r>
              <a:rPr lang="en-US" sz="2700" dirty="0"/>
              <a:t>, </a:t>
            </a:r>
            <a:r>
              <a:rPr lang="en-US" sz="2700" dirty="0" err="1"/>
              <a:t>ditempat</a:t>
            </a:r>
            <a:r>
              <a:rPr lang="en-US" sz="2700" dirty="0"/>
              <a:t> </a:t>
            </a:r>
            <a:r>
              <a:rPr lang="en-US" sz="2700" dirty="0" err="1"/>
              <a:t>pemanas</a:t>
            </a:r>
            <a:r>
              <a:rPr lang="en-US" sz="2700" dirty="0"/>
              <a:t> </a:t>
            </a:r>
            <a:r>
              <a:rPr lang="en-US" sz="2700" dirty="0" err="1"/>
              <a:t>pusat</a:t>
            </a:r>
            <a:r>
              <a:rPr lang="en-US" sz="2700" dirty="0"/>
              <a:t> </a:t>
            </a:r>
            <a:r>
              <a:rPr lang="en-US" sz="2700" dirty="0" err="1"/>
              <a:t>atau</a:t>
            </a:r>
            <a:r>
              <a:rPr lang="en-US" sz="2700" dirty="0"/>
              <a:t> </a:t>
            </a:r>
            <a:r>
              <a:rPr lang="en-US" sz="2700" dirty="0" err="1"/>
              <a:t>sistem</a:t>
            </a:r>
            <a:r>
              <a:rPr lang="en-US" sz="2700" dirty="0"/>
              <a:t> </a:t>
            </a:r>
            <a:r>
              <a:rPr lang="en-US" sz="2700" dirty="0" err="1"/>
              <a:t>pendingin</a:t>
            </a:r>
            <a:r>
              <a:rPr lang="en-US" sz="2700" dirty="0"/>
              <a:t> </a:t>
            </a:r>
            <a:r>
              <a:rPr lang="en-US" sz="2700" dirty="0" err="1"/>
              <a:t>udara</a:t>
            </a:r>
            <a:r>
              <a:rPr lang="en-US" sz="2700" dirty="0"/>
              <a:t>, </a:t>
            </a:r>
            <a:r>
              <a:rPr lang="en-US" sz="2700" dirty="0" err="1"/>
              <a:t>seperti</a:t>
            </a:r>
            <a:r>
              <a:rPr lang="en-US" sz="2700" dirty="0"/>
              <a:t> </a:t>
            </a:r>
            <a:r>
              <a:rPr lang="en-US" sz="2700" dirty="0" err="1"/>
              <a:t>halnya</a:t>
            </a:r>
            <a:r>
              <a:rPr lang="en-US" sz="2700" dirty="0"/>
              <a:t> </a:t>
            </a:r>
            <a:r>
              <a:rPr lang="en-US" sz="2700" dirty="0" err="1"/>
              <a:t>pipa</a:t>
            </a:r>
            <a:r>
              <a:rPr lang="en-US" sz="2700" dirty="0"/>
              <a:t> air di </a:t>
            </a:r>
            <a:r>
              <a:rPr lang="en-US" sz="2700" dirty="0" err="1"/>
              <a:t>kamar</a:t>
            </a:r>
            <a:r>
              <a:rPr lang="en-US" sz="2700" dirty="0"/>
              <a:t> </a:t>
            </a:r>
            <a:r>
              <a:rPr lang="en-US" sz="2700" dirty="0" err="1"/>
              <a:t>mandi</a:t>
            </a:r>
            <a:r>
              <a:rPr lang="en-US" sz="2700" dirty="0"/>
              <a:t>, </a:t>
            </a:r>
            <a:r>
              <a:rPr lang="en-US" sz="2700" dirty="0" err="1"/>
              <a:t>dapur</a:t>
            </a:r>
            <a:r>
              <a:rPr lang="en-US" sz="2700" dirty="0"/>
              <a:t>, </a:t>
            </a:r>
            <a:r>
              <a:rPr lang="en-US" sz="2700" dirty="0" err="1"/>
              <a:t>laboratorium</a:t>
            </a:r>
            <a:r>
              <a:rPr lang="en-US" sz="2700" dirty="0"/>
              <a:t>, </a:t>
            </a:r>
            <a:r>
              <a:rPr lang="en-US" sz="2700" dirty="0" err="1"/>
              <a:t>atau</a:t>
            </a:r>
            <a:r>
              <a:rPr lang="en-US" sz="2700" dirty="0"/>
              <a:t> </a:t>
            </a:r>
            <a:r>
              <a:rPr lang="en-US" sz="2700" dirty="0" err="1"/>
              <a:t>fasilitas</a:t>
            </a:r>
            <a:r>
              <a:rPr lang="en-US" sz="2700" dirty="0"/>
              <a:t> </a:t>
            </a:r>
            <a:r>
              <a:rPr lang="en-US" sz="2700" dirty="0" err="1"/>
              <a:t>ruang</a:t>
            </a:r>
            <a:r>
              <a:rPr lang="en-US" sz="2700" dirty="0"/>
              <a:t> </a:t>
            </a:r>
            <a:r>
              <a:rPr lang="en-US" sz="2700" dirty="0" err="1"/>
              <a:t>kerja</a:t>
            </a:r>
            <a:r>
              <a:rPr lang="en-US" sz="2700" dirty="0"/>
              <a:t> </a:t>
            </a:r>
            <a:r>
              <a:rPr lang="en-US" sz="2700" dirty="0" err="1"/>
              <a:t>perlu</a:t>
            </a:r>
            <a:r>
              <a:rPr lang="en-US" sz="2700" dirty="0"/>
              <a:t> </a:t>
            </a:r>
            <a:r>
              <a:rPr lang="en-US" sz="2700" dirty="0" err="1"/>
              <a:t>untuk</a:t>
            </a:r>
            <a:r>
              <a:rPr lang="en-US" sz="2700" dirty="0"/>
              <a:t> </a:t>
            </a:r>
            <a:r>
              <a:rPr lang="en-US" sz="2700" dirty="0" err="1"/>
              <a:t>diperiksa</a:t>
            </a:r>
            <a:r>
              <a:rPr lang="en-US" sz="2700" dirty="0"/>
              <a:t> </a:t>
            </a:r>
            <a:r>
              <a:rPr lang="en-US" sz="2700" dirty="0" err="1"/>
              <a:t>dan</a:t>
            </a:r>
            <a:r>
              <a:rPr lang="en-US" sz="2700" dirty="0"/>
              <a:t> </a:t>
            </a:r>
            <a:r>
              <a:rPr lang="en-US" sz="2700" dirty="0" err="1"/>
              <a:t>dirawat</a:t>
            </a:r>
            <a:r>
              <a:rPr lang="en-US" sz="2700" dirty="0"/>
              <a:t> </a:t>
            </a:r>
            <a:r>
              <a:rPr lang="en-US" sz="2700" dirty="0" err="1"/>
              <a:t>secara</a:t>
            </a:r>
            <a:r>
              <a:rPr lang="en-US" sz="2700" dirty="0"/>
              <a:t> </a:t>
            </a:r>
            <a:r>
              <a:rPr lang="en-US" sz="2700" dirty="0" err="1"/>
              <a:t>teratur</a:t>
            </a:r>
            <a:r>
              <a:rPr lang="en-US" sz="2700" dirty="0"/>
              <a:t>. </a:t>
            </a:r>
          </a:p>
          <a:p>
            <a:pPr>
              <a:lnSpc>
                <a:spcPct val="90000"/>
              </a:lnSpc>
            </a:pPr>
            <a:r>
              <a:rPr lang="en-US" sz="2700" dirty="0" err="1"/>
              <a:t>Saluran</a:t>
            </a:r>
            <a:r>
              <a:rPr lang="en-US" sz="2700" dirty="0"/>
              <a:t> air </a:t>
            </a:r>
            <a:r>
              <a:rPr lang="en-US" sz="2700" dirty="0" err="1"/>
              <a:t>dan</a:t>
            </a:r>
            <a:r>
              <a:rPr lang="en-US" sz="2700" dirty="0"/>
              <a:t> </a:t>
            </a:r>
            <a:r>
              <a:rPr lang="en-US" sz="2700" dirty="0" err="1"/>
              <a:t>pipa</a:t>
            </a:r>
            <a:r>
              <a:rPr lang="en-US" sz="2700" dirty="0"/>
              <a:t> </a:t>
            </a:r>
            <a:r>
              <a:rPr lang="en-US" sz="2700" dirty="0" err="1"/>
              <a:t>bawah</a:t>
            </a:r>
            <a:r>
              <a:rPr lang="en-US" sz="2700" dirty="0"/>
              <a:t> </a:t>
            </a:r>
            <a:r>
              <a:rPr lang="en-US" sz="2700" dirty="0" err="1"/>
              <a:t>tanah</a:t>
            </a:r>
            <a:r>
              <a:rPr lang="en-US" sz="2700" dirty="0"/>
              <a:t> </a:t>
            </a:r>
            <a:r>
              <a:rPr lang="en-US" sz="2700" dirty="0" err="1"/>
              <a:t>perlu</a:t>
            </a:r>
            <a:r>
              <a:rPr lang="en-US" sz="2700" dirty="0"/>
              <a:t> </a:t>
            </a:r>
            <a:r>
              <a:rPr lang="en-US" sz="2700" dirty="0" err="1"/>
              <a:t>dijaga</a:t>
            </a:r>
            <a:r>
              <a:rPr lang="en-US" sz="2700" dirty="0"/>
              <a:t> </a:t>
            </a:r>
            <a:r>
              <a:rPr lang="en-US" sz="2700" dirty="0" err="1"/>
              <a:t>kebersihannya</a:t>
            </a:r>
            <a:r>
              <a:rPr lang="en-US" sz="2700" dirty="0"/>
              <a:t>, </a:t>
            </a:r>
            <a:r>
              <a:rPr lang="en-US" sz="2700" dirty="0" err="1"/>
              <a:t>dan</a:t>
            </a:r>
            <a:r>
              <a:rPr lang="en-US" sz="2700" dirty="0"/>
              <a:t> </a:t>
            </a:r>
            <a:r>
              <a:rPr lang="en-US" sz="2700" dirty="0" err="1"/>
              <a:t>beberapa</a:t>
            </a:r>
            <a:r>
              <a:rPr lang="en-US" sz="2700" dirty="0"/>
              <a:t> </a:t>
            </a:r>
            <a:r>
              <a:rPr lang="en-US" sz="2700" dirty="0" err="1"/>
              <a:t>atap</a:t>
            </a:r>
            <a:r>
              <a:rPr lang="en-US" sz="2700" dirty="0"/>
              <a:t> </a:t>
            </a:r>
            <a:r>
              <a:rPr lang="en-US" sz="2700" dirty="0" err="1"/>
              <a:t>atau</a:t>
            </a:r>
            <a:r>
              <a:rPr lang="en-US" sz="2700" dirty="0"/>
              <a:t> </a:t>
            </a:r>
            <a:r>
              <a:rPr lang="en-US" sz="2700" dirty="0" err="1"/>
              <a:t>jendela</a:t>
            </a:r>
            <a:r>
              <a:rPr lang="en-US" sz="2700" dirty="0"/>
              <a:t> yang </a:t>
            </a:r>
            <a:r>
              <a:rPr lang="en-US" sz="2700" dirty="0" err="1"/>
              <a:t>rusak</a:t>
            </a:r>
            <a:r>
              <a:rPr lang="en-US" sz="2700" dirty="0"/>
              <a:t> </a:t>
            </a:r>
            <a:r>
              <a:rPr lang="en-US" sz="2700" dirty="0" err="1"/>
              <a:t>diperbaiki</a:t>
            </a:r>
            <a:r>
              <a:rPr lang="en-US" sz="2700" dirty="0"/>
              <a:t> </a:t>
            </a:r>
            <a:r>
              <a:rPr lang="en-US" sz="2700" dirty="0" err="1"/>
              <a:t>segera</a:t>
            </a:r>
            <a:r>
              <a:rPr lang="en-US" sz="2700" dirty="0"/>
              <a:t> </a:t>
            </a:r>
            <a:r>
              <a:rPr lang="en-US" sz="2700" dirty="0" err="1"/>
              <a:t>mungkin</a:t>
            </a:r>
            <a:r>
              <a:rPr lang="en-US" sz="2700" dirty="0"/>
              <a:t>.</a:t>
            </a:r>
          </a:p>
        </p:txBody>
      </p:sp>
    </p:spTree>
    <p:extLst>
      <p:ext uri="{BB962C8B-B14F-4D97-AF65-F5344CB8AC3E}">
        <p14:creationId xmlns:p14="http://schemas.microsoft.com/office/powerpoint/2010/main" val="38412743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sz="4000"/>
              <a:t>Teknik Pengamanan Perpustakaan Menurut Marie Jackson, 1991.</a:t>
            </a:r>
          </a:p>
        </p:txBody>
      </p:sp>
      <p:sp>
        <p:nvSpPr>
          <p:cNvPr id="134147" name="Rectangle 3"/>
          <p:cNvSpPr>
            <a:spLocks noGrp="1" noChangeArrowheads="1"/>
          </p:cNvSpPr>
          <p:nvPr>
            <p:ph idx="1"/>
          </p:nvPr>
        </p:nvSpPr>
        <p:spPr/>
        <p:txBody>
          <a:bodyPr>
            <a:noAutofit/>
          </a:bodyPr>
          <a:lstStyle/>
          <a:p>
            <a:pPr marL="590550" indent="-590550">
              <a:buFont typeface="Wingdings" panose="05000000000000000000" pitchFamily="2" charset="2"/>
              <a:buAutoNum type="arabicPeriod"/>
            </a:pPr>
            <a:r>
              <a:rPr lang="en-US" sz="2800" dirty="0" err="1"/>
              <a:t>Meninjau</a:t>
            </a:r>
            <a:r>
              <a:rPr lang="en-US" sz="2800" dirty="0"/>
              <a:t> </a:t>
            </a:r>
            <a:r>
              <a:rPr lang="en-US" sz="2800" dirty="0" err="1"/>
              <a:t>kembali</a:t>
            </a:r>
            <a:r>
              <a:rPr lang="en-US" sz="2800" dirty="0"/>
              <a:t> </a:t>
            </a:r>
            <a:r>
              <a:rPr lang="en-US" sz="2800" dirty="0" err="1"/>
              <a:t>hal-hal</a:t>
            </a:r>
            <a:r>
              <a:rPr lang="en-US" sz="2800" dirty="0"/>
              <a:t> di </a:t>
            </a:r>
            <a:r>
              <a:rPr lang="en-US" sz="2800" dirty="0" err="1"/>
              <a:t>bawah</a:t>
            </a:r>
            <a:r>
              <a:rPr lang="en-US" sz="2800" dirty="0"/>
              <a:t> </a:t>
            </a:r>
            <a:r>
              <a:rPr lang="en-US" sz="2800" dirty="0" err="1"/>
              <a:t>ini</a:t>
            </a:r>
            <a:r>
              <a:rPr lang="en-US" sz="2800" dirty="0"/>
              <a:t>:</a:t>
            </a:r>
          </a:p>
          <a:p>
            <a:pPr marL="952500" lvl="1" indent="-495300"/>
            <a:r>
              <a:rPr lang="en-US" sz="2800" dirty="0"/>
              <a:t>Hal-</a:t>
            </a:r>
            <a:r>
              <a:rPr lang="en-US" sz="2800" dirty="0" err="1"/>
              <a:t>hal</a:t>
            </a:r>
            <a:r>
              <a:rPr lang="en-US" sz="2800" dirty="0"/>
              <a:t> yang </a:t>
            </a:r>
            <a:r>
              <a:rPr lang="en-US" sz="2800" dirty="0" err="1"/>
              <a:t>berhubungan</a:t>
            </a:r>
            <a:r>
              <a:rPr lang="en-US" sz="2800" dirty="0"/>
              <a:t> </a:t>
            </a:r>
            <a:r>
              <a:rPr lang="en-US" sz="2800" dirty="0" err="1"/>
              <a:t>dengan</a:t>
            </a:r>
            <a:r>
              <a:rPr lang="en-US" sz="2800" dirty="0"/>
              <a:t> </a:t>
            </a:r>
            <a:r>
              <a:rPr lang="en-US" sz="2800" dirty="0" err="1"/>
              <a:t>koleksi</a:t>
            </a:r>
            <a:endParaRPr lang="en-US" sz="2800" dirty="0"/>
          </a:p>
          <a:p>
            <a:pPr marL="952500" lvl="1" indent="-495300"/>
            <a:r>
              <a:rPr lang="en-US" sz="2800" dirty="0" err="1"/>
              <a:t>Kebijakan-kebijakan</a:t>
            </a:r>
            <a:r>
              <a:rPr lang="en-US" sz="2800" dirty="0"/>
              <a:t> yang </a:t>
            </a:r>
            <a:r>
              <a:rPr lang="en-US" sz="2800" dirty="0" err="1"/>
              <a:t>berhubungan</a:t>
            </a:r>
            <a:r>
              <a:rPr lang="en-US" sz="2800" dirty="0"/>
              <a:t> </a:t>
            </a:r>
            <a:r>
              <a:rPr lang="en-US" sz="2800" dirty="0" err="1"/>
              <a:t>dengan</a:t>
            </a:r>
            <a:r>
              <a:rPr lang="en-US" sz="2800" dirty="0"/>
              <a:t> </a:t>
            </a:r>
            <a:r>
              <a:rPr lang="en-US" sz="2800" dirty="0" err="1"/>
              <a:t>pengguna</a:t>
            </a:r>
            <a:r>
              <a:rPr lang="en-US" sz="2800" dirty="0"/>
              <a:t>.</a:t>
            </a:r>
          </a:p>
          <a:p>
            <a:pPr marL="952500" lvl="1" indent="-495300"/>
            <a:r>
              <a:rPr lang="en-US" sz="2800" dirty="0" err="1"/>
              <a:t>Kebijakan-kebijakan</a:t>
            </a:r>
            <a:r>
              <a:rPr lang="en-US" sz="2800" dirty="0"/>
              <a:t> yang </a:t>
            </a:r>
            <a:r>
              <a:rPr lang="en-US" sz="2800" dirty="0" err="1"/>
              <a:t>berhubungan</a:t>
            </a:r>
            <a:r>
              <a:rPr lang="en-US" sz="2800" dirty="0"/>
              <a:t> </a:t>
            </a:r>
            <a:r>
              <a:rPr lang="en-US" sz="2800" dirty="0" err="1"/>
              <a:t>dengan</a:t>
            </a:r>
            <a:r>
              <a:rPr lang="en-US" sz="2800" dirty="0"/>
              <a:t> </a:t>
            </a:r>
            <a:r>
              <a:rPr lang="en-US" sz="2800" dirty="0" err="1"/>
              <a:t>staf</a:t>
            </a:r>
            <a:r>
              <a:rPr lang="en-US" sz="2800" dirty="0"/>
              <a:t>.</a:t>
            </a:r>
          </a:p>
          <a:p>
            <a:pPr marL="590550" indent="-590550" algn="just">
              <a:buFont typeface="Wingdings" panose="05000000000000000000" pitchFamily="2" charset="2"/>
              <a:buAutoNum type="arabicPeriod"/>
            </a:pPr>
            <a:r>
              <a:rPr lang="en-US" sz="2800" dirty="0" err="1"/>
              <a:t>Menciptakan</a:t>
            </a:r>
            <a:r>
              <a:rPr lang="en-US" sz="2800" dirty="0"/>
              <a:t> </a:t>
            </a:r>
            <a:r>
              <a:rPr lang="en-US" sz="2800" dirty="0" err="1"/>
              <a:t>lingkungan</a:t>
            </a:r>
            <a:r>
              <a:rPr lang="en-US" sz="2800" dirty="0"/>
              <a:t> yang </a:t>
            </a:r>
            <a:r>
              <a:rPr lang="en-US" sz="2800" dirty="0" err="1"/>
              <a:t>tenang</a:t>
            </a:r>
            <a:r>
              <a:rPr lang="en-US" sz="2800" dirty="0"/>
              <a:t>, </a:t>
            </a:r>
            <a:r>
              <a:rPr lang="en-US" sz="2800" dirty="0" err="1"/>
              <a:t>efesien</a:t>
            </a:r>
            <a:r>
              <a:rPr lang="en-US" sz="2800" dirty="0"/>
              <a:t> </a:t>
            </a:r>
            <a:r>
              <a:rPr lang="en-US" sz="2800" dirty="0" err="1"/>
              <a:t>dan</a:t>
            </a:r>
            <a:r>
              <a:rPr lang="en-US" sz="2800" dirty="0"/>
              <a:t> </a:t>
            </a:r>
            <a:r>
              <a:rPr lang="en-US" sz="2800" dirty="0" err="1"/>
              <a:t>percaya</a:t>
            </a:r>
            <a:r>
              <a:rPr lang="en-US" sz="2800" dirty="0"/>
              <a:t> </a:t>
            </a:r>
            <a:r>
              <a:rPr lang="en-US" sz="2800" dirty="0" err="1"/>
              <a:t>diri</a:t>
            </a:r>
            <a:r>
              <a:rPr lang="en-US" sz="2800" dirty="0"/>
              <a:t>. </a:t>
            </a:r>
          </a:p>
        </p:txBody>
      </p:sp>
    </p:spTree>
    <p:extLst>
      <p:ext uri="{BB962C8B-B14F-4D97-AF65-F5344CB8AC3E}">
        <p14:creationId xmlns:p14="http://schemas.microsoft.com/office/powerpoint/2010/main" val="37705357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Grp="1" noChangeArrowheads="1"/>
          </p:cNvSpPr>
          <p:nvPr>
            <p:ph type="ctrTitle"/>
          </p:nvPr>
        </p:nvSpPr>
        <p:spPr/>
        <p:txBody>
          <a:bodyPr/>
          <a:lstStyle/>
          <a:p>
            <a:r>
              <a:rPr lang="en-US"/>
              <a:t>DESAIN BANGUNAN</a:t>
            </a:r>
          </a:p>
        </p:txBody>
      </p:sp>
    </p:spTree>
    <p:extLst>
      <p:ext uri="{BB962C8B-B14F-4D97-AF65-F5344CB8AC3E}">
        <p14:creationId xmlns:p14="http://schemas.microsoft.com/office/powerpoint/2010/main" val="33449689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2057400" y="473075"/>
            <a:ext cx="8153400" cy="795338"/>
          </a:xfrm>
        </p:spPr>
        <p:txBody>
          <a:bodyPr>
            <a:normAutofit fontScale="90000"/>
          </a:bodyPr>
          <a:lstStyle/>
          <a:p>
            <a:r>
              <a:rPr lang="en-US" sz="4000"/>
              <a:t>Prinsip Desain Gedung Menurut IFLA</a:t>
            </a:r>
          </a:p>
        </p:txBody>
      </p:sp>
      <p:sp>
        <p:nvSpPr>
          <p:cNvPr id="137219" name="Rectangle 3"/>
          <p:cNvSpPr>
            <a:spLocks noGrp="1" noChangeArrowheads="1"/>
          </p:cNvSpPr>
          <p:nvPr>
            <p:ph idx="1"/>
          </p:nvPr>
        </p:nvSpPr>
        <p:spPr>
          <a:xfrm>
            <a:off x="2057400" y="1844676"/>
            <a:ext cx="8153400" cy="4022725"/>
          </a:xfrm>
        </p:spPr>
        <p:txBody>
          <a:bodyPr>
            <a:normAutofit/>
          </a:bodyPr>
          <a:lstStyle/>
          <a:p>
            <a:pPr>
              <a:buFont typeface="Wingdings" panose="05000000000000000000" pitchFamily="2" charset="2"/>
              <a:buNone/>
            </a:pPr>
            <a:r>
              <a:rPr lang="en-US" sz="3200" dirty="0"/>
              <a:t>“ </a:t>
            </a:r>
            <a:r>
              <a:rPr lang="en-US" sz="3200" dirty="0" err="1"/>
              <a:t>Bangunan</a:t>
            </a:r>
            <a:r>
              <a:rPr lang="en-US" sz="3200" dirty="0"/>
              <a:t> </a:t>
            </a:r>
            <a:r>
              <a:rPr lang="en-US" sz="3200" dirty="0" err="1"/>
              <a:t>perpustakaan</a:t>
            </a:r>
            <a:r>
              <a:rPr lang="en-US" sz="3200" dirty="0"/>
              <a:t> </a:t>
            </a:r>
            <a:r>
              <a:rPr lang="en-US" sz="3200" dirty="0" err="1"/>
              <a:t>harus</a:t>
            </a:r>
            <a:r>
              <a:rPr lang="en-US" sz="3200" dirty="0"/>
              <a:t> </a:t>
            </a:r>
            <a:r>
              <a:rPr lang="en-US" sz="3200" dirty="0" err="1"/>
              <a:t>didisain</a:t>
            </a:r>
            <a:r>
              <a:rPr lang="en-US" sz="3200" dirty="0"/>
              <a:t> </a:t>
            </a:r>
            <a:r>
              <a:rPr lang="en-US" sz="3200" dirty="0" err="1" smtClean="0"/>
              <a:t>sedemikian</a:t>
            </a:r>
            <a:r>
              <a:rPr lang="en-US" sz="3200" dirty="0" smtClean="0"/>
              <a:t> </a:t>
            </a:r>
            <a:r>
              <a:rPr lang="en-US" sz="3200" dirty="0" err="1" smtClean="0"/>
              <a:t>rupa</a:t>
            </a:r>
            <a:r>
              <a:rPr lang="en-US" sz="3200" dirty="0" smtClean="0"/>
              <a:t>, </a:t>
            </a:r>
            <a:r>
              <a:rPr lang="en-US" sz="3200" dirty="0" err="1"/>
              <a:t>untuk</a:t>
            </a:r>
            <a:r>
              <a:rPr lang="en-US" sz="3200" dirty="0"/>
              <a:t> </a:t>
            </a:r>
            <a:r>
              <a:rPr lang="en-US" sz="3200" dirty="0" err="1"/>
              <a:t>memenuhi</a:t>
            </a:r>
            <a:r>
              <a:rPr lang="en-US" sz="3200" dirty="0"/>
              <a:t> </a:t>
            </a:r>
            <a:r>
              <a:rPr lang="en-US" sz="3200" dirty="0" err="1"/>
              <a:t>persyaratan</a:t>
            </a:r>
            <a:r>
              <a:rPr lang="en-US" sz="3200" dirty="0"/>
              <a:t> </a:t>
            </a:r>
            <a:r>
              <a:rPr lang="en-US" sz="3200" dirty="0" err="1"/>
              <a:t>konservasi</a:t>
            </a:r>
            <a:r>
              <a:rPr lang="en-US" sz="3200" dirty="0"/>
              <a:t>.” </a:t>
            </a:r>
          </a:p>
        </p:txBody>
      </p:sp>
    </p:spTree>
    <p:extLst>
      <p:ext uri="{BB962C8B-B14F-4D97-AF65-F5344CB8AC3E}">
        <p14:creationId xmlns:p14="http://schemas.microsoft.com/office/powerpoint/2010/main" val="3540694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sz="4000"/>
              <a:t>Pengaruh Desain Bangunan terhadap Temperatur &amp; Kelembaban</a:t>
            </a:r>
          </a:p>
        </p:txBody>
      </p:sp>
      <p:sp>
        <p:nvSpPr>
          <p:cNvPr id="138243" name="Rectangle 3"/>
          <p:cNvSpPr>
            <a:spLocks noGrp="1" noChangeArrowheads="1"/>
          </p:cNvSpPr>
          <p:nvPr>
            <p:ph idx="1"/>
          </p:nvPr>
        </p:nvSpPr>
        <p:spPr/>
        <p:txBody>
          <a:bodyPr/>
          <a:lstStyle/>
          <a:p>
            <a:r>
              <a:rPr lang="en-US" sz="2700"/>
              <a:t>Disain bangunan dapat mempunyai dampak yang besar pada perawatan temperatur dan tingkat kelembaban yang konstan dan tepat.</a:t>
            </a:r>
          </a:p>
          <a:p>
            <a:r>
              <a:rPr lang="en-US" sz="2700"/>
              <a:t> Kontrol lingkungan yang pasif dapat dicapai dengan peralatan seperti: mengubur atau mengubur sebagian area penyimpanan dibawah tanah, atau dengan menggunakan material yang mempunyai ketahanan panas yang tinggi. </a:t>
            </a:r>
          </a:p>
        </p:txBody>
      </p:sp>
    </p:spTree>
    <p:extLst>
      <p:ext uri="{BB962C8B-B14F-4D97-AF65-F5344CB8AC3E}">
        <p14:creationId xmlns:p14="http://schemas.microsoft.com/office/powerpoint/2010/main" val="37684303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sz="4000"/>
              <a:t>Helmut dan Bansa Menyatakan bahwa:</a:t>
            </a:r>
          </a:p>
        </p:txBody>
      </p:sp>
      <p:sp>
        <p:nvSpPr>
          <p:cNvPr id="139267" name="Rectangle 3"/>
          <p:cNvSpPr>
            <a:spLocks noGrp="1" noChangeArrowheads="1"/>
          </p:cNvSpPr>
          <p:nvPr>
            <p:ph idx="1"/>
          </p:nvPr>
        </p:nvSpPr>
        <p:spPr/>
        <p:txBody>
          <a:bodyPr>
            <a:normAutofit/>
          </a:bodyPr>
          <a:lstStyle/>
          <a:p>
            <a:r>
              <a:rPr lang="en-US" sz="3200" dirty="0" err="1"/>
              <a:t>Metode</a:t>
            </a:r>
            <a:r>
              <a:rPr lang="en-US" sz="3200" dirty="0"/>
              <a:t> </a:t>
            </a:r>
            <a:r>
              <a:rPr lang="en-US" sz="3200" dirty="0" err="1"/>
              <a:t>bangunan</a:t>
            </a:r>
            <a:r>
              <a:rPr lang="en-US" sz="3200" dirty="0"/>
              <a:t> yang </a:t>
            </a:r>
            <a:r>
              <a:rPr lang="en-US" sz="3200" dirty="0" err="1"/>
              <a:t>sederhana</a:t>
            </a:r>
            <a:r>
              <a:rPr lang="en-US" sz="3200" dirty="0"/>
              <a:t> </a:t>
            </a:r>
            <a:r>
              <a:rPr lang="en-US" sz="3200" dirty="0" err="1"/>
              <a:t>pada</a:t>
            </a:r>
            <a:r>
              <a:rPr lang="en-US" sz="3200" dirty="0"/>
              <a:t> area </a:t>
            </a:r>
            <a:r>
              <a:rPr lang="en-US" sz="3200" dirty="0" err="1"/>
              <a:t>subtropis</a:t>
            </a:r>
            <a:r>
              <a:rPr lang="en-US" sz="3200" dirty="0"/>
              <a:t> </a:t>
            </a:r>
            <a:r>
              <a:rPr lang="en-US" sz="3200" dirty="0" err="1"/>
              <a:t>dan</a:t>
            </a:r>
            <a:r>
              <a:rPr lang="en-US" sz="3200" dirty="0"/>
              <a:t> </a:t>
            </a:r>
            <a:r>
              <a:rPr lang="en-US" sz="3200" dirty="0" err="1"/>
              <a:t>tropis</a:t>
            </a:r>
            <a:r>
              <a:rPr lang="en-US" sz="3200" dirty="0"/>
              <a:t>, </a:t>
            </a:r>
            <a:r>
              <a:rPr lang="en-US" sz="3200" dirty="0" err="1"/>
              <a:t>seperti</a:t>
            </a:r>
            <a:r>
              <a:rPr lang="en-US" sz="3200" dirty="0"/>
              <a:t> </a:t>
            </a:r>
            <a:r>
              <a:rPr lang="en-US" sz="3200" dirty="0" err="1"/>
              <a:t>dinding</a:t>
            </a:r>
            <a:r>
              <a:rPr lang="en-US" sz="3200" dirty="0"/>
              <a:t> </a:t>
            </a:r>
            <a:r>
              <a:rPr lang="en-US" sz="3200" dirty="0" err="1"/>
              <a:t>bangunan</a:t>
            </a:r>
            <a:r>
              <a:rPr lang="en-US" sz="3200" dirty="0"/>
              <a:t> Maltese yang </a:t>
            </a:r>
            <a:r>
              <a:rPr lang="en-US" sz="3200" dirty="0" err="1"/>
              <a:t>terbuat</a:t>
            </a:r>
            <a:r>
              <a:rPr lang="en-US" sz="3200" dirty="0"/>
              <a:t> </a:t>
            </a:r>
            <a:r>
              <a:rPr lang="en-US" sz="3200" dirty="0" err="1"/>
              <a:t>dari</a:t>
            </a:r>
            <a:r>
              <a:rPr lang="en-US" sz="3200" dirty="0"/>
              <a:t> </a:t>
            </a:r>
            <a:r>
              <a:rPr lang="en-US" sz="3200" dirty="0" err="1"/>
              <a:t>kapur</a:t>
            </a:r>
            <a:r>
              <a:rPr lang="en-US" sz="3200" dirty="0"/>
              <a:t> yang </a:t>
            </a:r>
            <a:r>
              <a:rPr lang="en-US" sz="3200" dirty="0" err="1"/>
              <a:t>tebal</a:t>
            </a:r>
            <a:r>
              <a:rPr lang="en-US" sz="3200" dirty="0"/>
              <a:t>, </a:t>
            </a:r>
            <a:r>
              <a:rPr lang="en-US" sz="3200" dirty="0" err="1"/>
              <a:t>telah</a:t>
            </a:r>
            <a:r>
              <a:rPr lang="en-US" sz="3200" dirty="0"/>
              <a:t> </a:t>
            </a:r>
            <a:r>
              <a:rPr lang="en-US" sz="3200" dirty="0" err="1"/>
              <a:t>menyebabkan</a:t>
            </a:r>
            <a:r>
              <a:rPr lang="en-US" sz="3200" dirty="0"/>
              <a:t> material </a:t>
            </a:r>
            <a:r>
              <a:rPr lang="en-US" sz="3200" dirty="0" err="1"/>
              <a:t>perpustakaan</a:t>
            </a:r>
            <a:r>
              <a:rPr lang="en-US" sz="3200" dirty="0"/>
              <a:t> </a:t>
            </a:r>
            <a:r>
              <a:rPr lang="en-US" sz="3200" dirty="0" err="1"/>
              <a:t>dapat</a:t>
            </a:r>
            <a:r>
              <a:rPr lang="en-US" sz="3200" dirty="0"/>
              <a:t> </a:t>
            </a:r>
            <a:r>
              <a:rPr lang="en-US" sz="3200" dirty="0" err="1"/>
              <a:t>disimpan</a:t>
            </a:r>
            <a:r>
              <a:rPr lang="en-US" sz="3200" dirty="0"/>
              <a:t> </a:t>
            </a:r>
            <a:r>
              <a:rPr lang="en-US" sz="3200" dirty="0" err="1"/>
              <a:t>dalam</a:t>
            </a:r>
            <a:r>
              <a:rPr lang="en-US" sz="3200" dirty="0"/>
              <a:t> </a:t>
            </a:r>
            <a:r>
              <a:rPr lang="en-US" sz="3200" dirty="0" err="1"/>
              <a:t>suatu</a:t>
            </a:r>
            <a:r>
              <a:rPr lang="en-US" sz="3200" dirty="0"/>
              <a:t> </a:t>
            </a:r>
            <a:r>
              <a:rPr lang="en-US" sz="3200" dirty="0" err="1"/>
              <a:t>kondisi</a:t>
            </a:r>
            <a:r>
              <a:rPr lang="en-US" sz="3200" dirty="0"/>
              <a:t> yang </a:t>
            </a:r>
            <a:r>
              <a:rPr lang="en-US" sz="3200" dirty="0" err="1"/>
              <a:t>sempurna</a:t>
            </a:r>
            <a:r>
              <a:rPr lang="en-US" sz="3200" dirty="0"/>
              <a:t>.</a:t>
            </a:r>
          </a:p>
        </p:txBody>
      </p:sp>
    </p:spTree>
    <p:extLst>
      <p:ext uri="{BB962C8B-B14F-4D97-AF65-F5344CB8AC3E}">
        <p14:creationId xmlns:p14="http://schemas.microsoft.com/office/powerpoint/2010/main" val="19655107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sz="4000"/>
              <a:t>Desain Gedung yang Mendukung Prinsip Preservasi dan Konservasi:</a:t>
            </a:r>
          </a:p>
        </p:txBody>
      </p:sp>
      <p:sp>
        <p:nvSpPr>
          <p:cNvPr id="140291" name="Rectangle 3"/>
          <p:cNvSpPr>
            <a:spLocks noGrp="1" noChangeArrowheads="1"/>
          </p:cNvSpPr>
          <p:nvPr>
            <p:ph idx="1"/>
          </p:nvPr>
        </p:nvSpPr>
        <p:spPr/>
        <p:txBody>
          <a:bodyPr/>
          <a:lstStyle/>
          <a:p>
            <a:pPr>
              <a:lnSpc>
                <a:spcPct val="90000"/>
              </a:lnSpc>
            </a:pPr>
            <a:r>
              <a:rPr lang="en-US" sz="2700"/>
              <a:t>Pemasangan ruang loteng yang berventilasi untuk mengurangi panas melalui atap.</a:t>
            </a:r>
          </a:p>
          <a:p>
            <a:pPr>
              <a:lnSpc>
                <a:spcPct val="90000"/>
              </a:lnSpc>
            </a:pPr>
            <a:r>
              <a:rPr lang="en-US" sz="2700"/>
              <a:t>Memiliki sejumlah kecil jendela.</a:t>
            </a:r>
          </a:p>
          <a:p>
            <a:pPr>
              <a:lnSpc>
                <a:spcPct val="90000"/>
              </a:lnSpc>
            </a:pPr>
            <a:r>
              <a:rPr lang="en-US" sz="2700"/>
              <a:t>Pembersihan lantai tanpa membuat adanya keretakan guna mencegah adanya serangga.</a:t>
            </a:r>
          </a:p>
          <a:p>
            <a:pPr>
              <a:lnSpc>
                <a:spcPct val="90000"/>
              </a:lnSpc>
            </a:pPr>
            <a:r>
              <a:rPr lang="en-US" sz="2700"/>
              <a:t>Dinding harus tidak mempunyai rak yang dilekatkan di atasnya, karena hal ini dapat menciptakan kantung dari genangan air di mana jamur dan serangga dapat hidup </a:t>
            </a:r>
          </a:p>
        </p:txBody>
      </p:sp>
    </p:spTree>
    <p:extLst>
      <p:ext uri="{BB962C8B-B14F-4D97-AF65-F5344CB8AC3E}">
        <p14:creationId xmlns:p14="http://schemas.microsoft.com/office/powerpoint/2010/main" val="15798687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sz="4000"/>
              <a:t>Desain Bangunan yang Mendukung Keamanan</a:t>
            </a:r>
          </a:p>
        </p:txBody>
      </p:sp>
      <p:sp>
        <p:nvSpPr>
          <p:cNvPr id="141315" name="Rectangle 3"/>
          <p:cNvSpPr>
            <a:spLocks noGrp="1" noChangeArrowheads="1"/>
          </p:cNvSpPr>
          <p:nvPr>
            <p:ph idx="1"/>
          </p:nvPr>
        </p:nvSpPr>
        <p:spPr/>
        <p:txBody>
          <a:bodyPr>
            <a:normAutofit/>
          </a:bodyPr>
          <a:lstStyle/>
          <a:p>
            <a:r>
              <a:rPr lang="en-US" sz="3200" dirty="0" err="1"/>
              <a:t>Mendisain</a:t>
            </a:r>
            <a:r>
              <a:rPr lang="en-US" sz="3200" dirty="0"/>
              <a:t> </a:t>
            </a:r>
            <a:r>
              <a:rPr lang="en-US" sz="3200" dirty="0" err="1"/>
              <a:t>bangunan</a:t>
            </a:r>
            <a:r>
              <a:rPr lang="en-US" sz="3200" dirty="0"/>
              <a:t> </a:t>
            </a:r>
            <a:r>
              <a:rPr lang="en-US" sz="3200" dirty="0" err="1"/>
              <a:t>untuk</a:t>
            </a:r>
            <a:r>
              <a:rPr lang="en-US" sz="3200" dirty="0"/>
              <a:t> </a:t>
            </a:r>
            <a:r>
              <a:rPr lang="en-US" sz="3200" dirty="0" err="1"/>
              <a:t>mengurangi</a:t>
            </a:r>
            <a:r>
              <a:rPr lang="en-US" sz="3200" dirty="0"/>
              <a:t> </a:t>
            </a:r>
            <a:r>
              <a:rPr lang="en-US" sz="3200" dirty="0" err="1"/>
              <a:t>jumlah</a:t>
            </a:r>
            <a:r>
              <a:rPr lang="en-US" sz="3200" dirty="0"/>
              <a:t> </a:t>
            </a:r>
            <a:r>
              <a:rPr lang="en-US" sz="3200" dirty="0" err="1"/>
              <a:t>pintu</a:t>
            </a:r>
            <a:r>
              <a:rPr lang="en-US" sz="3200" dirty="0"/>
              <a:t> </a:t>
            </a:r>
            <a:r>
              <a:rPr lang="en-US" sz="3200" dirty="0" err="1"/>
              <a:t>masuk</a:t>
            </a:r>
            <a:r>
              <a:rPr lang="en-US" sz="3200" dirty="0"/>
              <a:t> </a:t>
            </a:r>
            <a:r>
              <a:rPr lang="en-US" sz="3200" dirty="0" err="1"/>
              <a:t>dan</a:t>
            </a:r>
            <a:r>
              <a:rPr lang="en-US" sz="3200" dirty="0"/>
              <a:t> </a:t>
            </a:r>
            <a:r>
              <a:rPr lang="en-US" sz="3200" dirty="0" err="1"/>
              <a:t>keluar</a:t>
            </a:r>
            <a:r>
              <a:rPr lang="en-US" sz="3200" dirty="0"/>
              <a:t>, </a:t>
            </a:r>
            <a:r>
              <a:rPr lang="en-US" sz="3200" dirty="0" err="1"/>
              <a:t>baik</a:t>
            </a:r>
            <a:r>
              <a:rPr lang="en-US" sz="3200" dirty="0"/>
              <a:t> </a:t>
            </a:r>
            <a:r>
              <a:rPr lang="en-US" sz="3200" dirty="0" err="1"/>
              <a:t>itu</a:t>
            </a:r>
            <a:r>
              <a:rPr lang="en-US" sz="3200" dirty="0"/>
              <a:t> </a:t>
            </a:r>
            <a:r>
              <a:rPr lang="en-US" sz="3200" dirty="0" err="1"/>
              <a:t>pintu</a:t>
            </a:r>
            <a:r>
              <a:rPr lang="en-US" sz="3200" dirty="0"/>
              <a:t> yang </a:t>
            </a:r>
            <a:r>
              <a:rPr lang="en-US" sz="3200" dirty="0" err="1"/>
              <a:t>biasa</a:t>
            </a:r>
            <a:r>
              <a:rPr lang="en-US" sz="3200" dirty="0"/>
              <a:t> </a:t>
            </a:r>
            <a:r>
              <a:rPr lang="en-US" sz="3200" dirty="0" err="1"/>
              <a:t>maupun</a:t>
            </a:r>
            <a:r>
              <a:rPr lang="en-US" sz="3200" dirty="0"/>
              <a:t> yang </a:t>
            </a:r>
            <a:r>
              <a:rPr lang="en-US" sz="3200" dirty="0" err="1"/>
              <a:t>tidak</a:t>
            </a:r>
            <a:r>
              <a:rPr lang="en-US" sz="3200" dirty="0"/>
              <a:t> </a:t>
            </a:r>
            <a:r>
              <a:rPr lang="en-US" sz="3200" dirty="0" err="1"/>
              <a:t>biasa</a:t>
            </a:r>
            <a:r>
              <a:rPr lang="en-US" sz="3200" dirty="0"/>
              <a:t> (</a:t>
            </a:r>
            <a:r>
              <a:rPr lang="en-US" sz="3200" dirty="0" err="1"/>
              <a:t>jendela</a:t>
            </a:r>
            <a:r>
              <a:rPr lang="en-US" sz="3200" dirty="0"/>
              <a:t>, </a:t>
            </a:r>
            <a:r>
              <a:rPr lang="en-US" sz="3200" dirty="0" err="1"/>
              <a:t>saluran</a:t>
            </a:r>
            <a:r>
              <a:rPr lang="en-US" sz="3200" dirty="0"/>
              <a:t> </a:t>
            </a:r>
            <a:r>
              <a:rPr lang="en-US" sz="3200" dirty="0" err="1"/>
              <a:t>penyediaan</a:t>
            </a:r>
            <a:r>
              <a:rPr lang="en-US" sz="3200" dirty="0"/>
              <a:t>, </a:t>
            </a:r>
            <a:r>
              <a:rPr lang="en-US" sz="3200" dirty="0" err="1"/>
              <a:t>saluaran</a:t>
            </a:r>
            <a:r>
              <a:rPr lang="en-US" sz="3200" dirty="0"/>
              <a:t> </a:t>
            </a:r>
            <a:r>
              <a:rPr lang="en-US" sz="3200" dirty="0" err="1"/>
              <a:t>pembuangan</a:t>
            </a:r>
            <a:r>
              <a:rPr lang="en-US" sz="3200" dirty="0"/>
              <a:t>). </a:t>
            </a:r>
          </a:p>
        </p:txBody>
      </p:sp>
    </p:spTree>
    <p:extLst>
      <p:ext uri="{BB962C8B-B14F-4D97-AF65-F5344CB8AC3E}">
        <p14:creationId xmlns:p14="http://schemas.microsoft.com/office/powerpoint/2010/main" val="33543969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sz="4000"/>
              <a:t>Desain Bangunan yang Mendukung Kesiagaan terhadap Bencana</a:t>
            </a:r>
          </a:p>
        </p:txBody>
      </p:sp>
      <p:sp>
        <p:nvSpPr>
          <p:cNvPr id="142339" name="Rectangle 3"/>
          <p:cNvSpPr>
            <a:spLocks noGrp="1" noChangeArrowheads="1"/>
          </p:cNvSpPr>
          <p:nvPr>
            <p:ph idx="1"/>
          </p:nvPr>
        </p:nvSpPr>
        <p:spPr/>
        <p:txBody>
          <a:bodyPr>
            <a:normAutofit lnSpcReduction="10000"/>
          </a:bodyPr>
          <a:lstStyle/>
          <a:p>
            <a:pPr>
              <a:lnSpc>
                <a:spcPct val="90000"/>
              </a:lnSpc>
            </a:pPr>
            <a:r>
              <a:rPr lang="en-US" sz="2700"/>
              <a:t>Kebakaran</a:t>
            </a:r>
          </a:p>
          <a:p>
            <a:pPr lvl="1">
              <a:lnSpc>
                <a:spcPct val="90000"/>
              </a:lnSpc>
            </a:pPr>
            <a:r>
              <a:rPr lang="en-US" sz="2200"/>
              <a:t>Menghindarkan ruang yang terbuka lebar dan tangga di perpustakaan, baik bertindak sebagai lubang asap selama kebakaran.</a:t>
            </a:r>
          </a:p>
          <a:p>
            <a:pPr lvl="1">
              <a:lnSpc>
                <a:spcPct val="90000"/>
              </a:lnSpc>
            </a:pPr>
            <a:r>
              <a:rPr lang="en-US" sz="2200"/>
              <a:t>Memisahkan beberapa sistem pengembalian buku dari buku yang tersisa di perpustakaan, </a:t>
            </a:r>
          </a:p>
          <a:p>
            <a:pPr lvl="1">
              <a:lnSpc>
                <a:spcPct val="90000"/>
              </a:lnSpc>
            </a:pPr>
            <a:r>
              <a:rPr lang="en-US" sz="2200"/>
              <a:t>Mengurangi perkakas kantor atau mebel yang mudah terbakar. </a:t>
            </a:r>
          </a:p>
          <a:p>
            <a:pPr>
              <a:lnSpc>
                <a:spcPct val="90000"/>
              </a:lnSpc>
            </a:pPr>
            <a:r>
              <a:rPr lang="en-US" sz="2700"/>
              <a:t>Air</a:t>
            </a:r>
          </a:p>
          <a:p>
            <a:pPr lvl="1">
              <a:lnSpc>
                <a:spcPct val="90000"/>
              </a:lnSpc>
            </a:pPr>
            <a:r>
              <a:rPr lang="en-US" sz="2200"/>
              <a:t>Memastikan bahwa tempat pembuangan tidak berada di area di mana material perpustakaan akan disimpan.</a:t>
            </a:r>
          </a:p>
        </p:txBody>
      </p:sp>
    </p:spTree>
    <p:extLst>
      <p:ext uri="{BB962C8B-B14F-4D97-AF65-F5344CB8AC3E}">
        <p14:creationId xmlns:p14="http://schemas.microsoft.com/office/powerpoint/2010/main" val="2068636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1178560"/>
          </a:xfrm>
        </p:spPr>
        <p:txBody>
          <a:bodyPr/>
          <a:lstStyle/>
          <a:p>
            <a:r>
              <a:rPr lang="en-US" dirty="0" err="1" smtClean="0"/>
              <a:t>Tujuan</a:t>
            </a:r>
            <a:r>
              <a:rPr lang="en-US" dirty="0" smtClean="0"/>
              <a:t> </a:t>
            </a:r>
            <a:r>
              <a:rPr lang="en-US" dirty="0" err="1" smtClean="0"/>
              <a:t>dan</a:t>
            </a:r>
            <a:r>
              <a:rPr lang="en-US" dirty="0" smtClean="0"/>
              <a:t> </a:t>
            </a:r>
            <a:r>
              <a:rPr lang="en-US" dirty="0" err="1" smtClean="0"/>
              <a:t>Prinsip</a:t>
            </a:r>
            <a:r>
              <a:rPr lang="en-US" dirty="0" smtClean="0"/>
              <a:t> </a:t>
            </a:r>
            <a:r>
              <a:rPr lang="en-US" dirty="0" err="1" smtClean="0"/>
              <a:t>Preservasi</a:t>
            </a:r>
            <a:r>
              <a:rPr lang="en-US" dirty="0" smtClean="0"/>
              <a:t> </a:t>
            </a:r>
            <a:r>
              <a:rPr lang="en-US" dirty="0" err="1" smtClean="0"/>
              <a:t>Arsip</a:t>
            </a:r>
            <a:endParaRPr lang="en-US" dirty="0"/>
          </a:p>
        </p:txBody>
      </p:sp>
      <p:sp>
        <p:nvSpPr>
          <p:cNvPr id="3" name="Content Placeholder 2"/>
          <p:cNvSpPr>
            <a:spLocks noGrp="1"/>
          </p:cNvSpPr>
          <p:nvPr>
            <p:ph idx="1"/>
          </p:nvPr>
        </p:nvSpPr>
        <p:spPr>
          <a:xfrm>
            <a:off x="243840" y="1666241"/>
            <a:ext cx="11257280" cy="4375122"/>
          </a:xfrm>
        </p:spPr>
        <p:txBody>
          <a:bodyPr>
            <a:noAutofit/>
          </a:bodyPr>
          <a:lstStyle/>
          <a:p>
            <a:r>
              <a:rPr lang="en-US" sz="2400" dirty="0" err="1" smtClean="0"/>
              <a:t>Tujuan</a:t>
            </a:r>
            <a:r>
              <a:rPr lang="en-US" sz="2400" dirty="0" smtClean="0"/>
              <a:t> :</a:t>
            </a:r>
          </a:p>
          <a:p>
            <a:pPr lvl="1"/>
            <a:r>
              <a:rPr lang="en-US" sz="2400" dirty="0" err="1" smtClean="0"/>
              <a:t>Melindungi</a:t>
            </a:r>
            <a:r>
              <a:rPr lang="en-US" sz="2400" dirty="0" smtClean="0"/>
              <a:t> </a:t>
            </a:r>
            <a:r>
              <a:rPr lang="en-US" sz="2400" dirty="0" err="1" smtClean="0"/>
              <a:t>fisik</a:t>
            </a:r>
            <a:r>
              <a:rPr lang="en-US" sz="2400" dirty="0" smtClean="0"/>
              <a:t> </a:t>
            </a:r>
            <a:r>
              <a:rPr lang="en-US" sz="2400" dirty="0" err="1" smtClean="0"/>
              <a:t>arsip</a:t>
            </a:r>
            <a:r>
              <a:rPr lang="en-US" sz="2400" dirty="0" smtClean="0"/>
              <a:t> agar </a:t>
            </a:r>
            <a:r>
              <a:rPr lang="en-US" sz="2400" dirty="0" err="1" smtClean="0"/>
              <a:t>tahan</a:t>
            </a:r>
            <a:r>
              <a:rPr lang="en-US" sz="2400" dirty="0" smtClean="0"/>
              <a:t> lama, </a:t>
            </a:r>
            <a:r>
              <a:rPr lang="en-US" sz="2400" dirty="0" err="1" smtClean="0"/>
              <a:t>menghindarkan</a:t>
            </a:r>
            <a:r>
              <a:rPr lang="en-US" sz="2400" dirty="0" smtClean="0"/>
              <a:t> </a:t>
            </a:r>
            <a:r>
              <a:rPr lang="en-US" sz="2400" dirty="0" err="1" smtClean="0"/>
              <a:t>kerusakan</a:t>
            </a:r>
            <a:r>
              <a:rPr lang="en-US" sz="2400" dirty="0" smtClean="0"/>
              <a:t> </a:t>
            </a:r>
            <a:r>
              <a:rPr lang="en-US" sz="2400" dirty="0" err="1" smtClean="0"/>
              <a:t>arsip</a:t>
            </a:r>
            <a:r>
              <a:rPr lang="en-US" sz="2400" dirty="0" smtClean="0"/>
              <a:t> </a:t>
            </a:r>
            <a:r>
              <a:rPr lang="en-US" sz="2400" dirty="0" err="1" smtClean="0"/>
              <a:t>sehingga</a:t>
            </a:r>
            <a:r>
              <a:rPr lang="en-US" sz="2400" dirty="0" smtClean="0"/>
              <a:t> </a:t>
            </a:r>
            <a:r>
              <a:rPr lang="en-US" sz="2400" dirty="0" err="1" smtClean="0"/>
              <a:t>kandungan</a:t>
            </a:r>
            <a:r>
              <a:rPr lang="en-US" sz="2400" dirty="0" smtClean="0"/>
              <a:t> </a:t>
            </a:r>
            <a:r>
              <a:rPr lang="en-US" sz="2400" dirty="0" err="1" smtClean="0"/>
              <a:t>informasi</a:t>
            </a:r>
            <a:r>
              <a:rPr lang="en-US" sz="2400" dirty="0" smtClean="0"/>
              <a:t> </a:t>
            </a:r>
            <a:r>
              <a:rPr lang="en-US" sz="2400" dirty="0" err="1" smtClean="0"/>
              <a:t>arsip</a:t>
            </a:r>
            <a:r>
              <a:rPr lang="en-US" sz="2400" dirty="0" smtClean="0"/>
              <a:t> </a:t>
            </a:r>
            <a:r>
              <a:rPr lang="en-US" sz="2400" dirty="0" err="1" smtClean="0"/>
              <a:t>dapat</a:t>
            </a:r>
            <a:r>
              <a:rPr lang="en-US" sz="2400" dirty="0" smtClean="0"/>
              <a:t> </a:t>
            </a:r>
            <a:r>
              <a:rPr lang="en-US" sz="2400" dirty="0" err="1" smtClean="0"/>
              <a:t>terjaga</a:t>
            </a:r>
            <a:endParaRPr lang="en-US" sz="2400" dirty="0" smtClean="0"/>
          </a:p>
          <a:p>
            <a:r>
              <a:rPr lang="en-US" sz="2400" dirty="0" err="1" smtClean="0"/>
              <a:t>Prinsip</a:t>
            </a:r>
            <a:r>
              <a:rPr lang="en-US" sz="2400" dirty="0" smtClean="0"/>
              <a:t> </a:t>
            </a:r>
            <a:r>
              <a:rPr lang="en-US" sz="2400" dirty="0" err="1" smtClean="0"/>
              <a:t>preservasi</a:t>
            </a:r>
            <a:r>
              <a:rPr lang="en-US" sz="2400" dirty="0" smtClean="0"/>
              <a:t> </a:t>
            </a:r>
            <a:r>
              <a:rPr lang="en-US" sz="2400" dirty="0" err="1" smtClean="0"/>
              <a:t>arsip</a:t>
            </a:r>
            <a:r>
              <a:rPr lang="en-US" sz="2400" dirty="0" smtClean="0"/>
              <a:t> (</a:t>
            </a:r>
            <a:r>
              <a:rPr lang="en-US" sz="2400" dirty="0" err="1" smtClean="0"/>
              <a:t>Mustari</a:t>
            </a:r>
            <a:r>
              <a:rPr lang="en-US" sz="2400" dirty="0" smtClean="0"/>
              <a:t> </a:t>
            </a:r>
            <a:r>
              <a:rPr lang="en-US" sz="2400" dirty="0" err="1" smtClean="0"/>
              <a:t>Irawan</a:t>
            </a:r>
            <a:r>
              <a:rPr lang="en-US" sz="2400" dirty="0" smtClean="0"/>
              <a:t>, 2011)</a:t>
            </a:r>
          </a:p>
          <a:p>
            <a:pPr lvl="1"/>
            <a:r>
              <a:rPr lang="en-US" sz="2400" dirty="0" err="1" smtClean="0"/>
              <a:t>Dilaksanakan</a:t>
            </a:r>
            <a:r>
              <a:rPr lang="en-US" sz="2400" dirty="0" smtClean="0"/>
              <a:t> </a:t>
            </a:r>
            <a:r>
              <a:rPr lang="en-US" sz="2400" dirty="0" err="1" smtClean="0"/>
              <a:t>dengan</a:t>
            </a:r>
            <a:r>
              <a:rPr lang="en-US" sz="2400" dirty="0" smtClean="0"/>
              <a:t> </a:t>
            </a:r>
            <a:r>
              <a:rPr lang="en-US" sz="2400" dirty="0" err="1" smtClean="0"/>
              <a:t>mempertahankan</a:t>
            </a:r>
            <a:r>
              <a:rPr lang="en-US" sz="2400" dirty="0" smtClean="0"/>
              <a:t> </a:t>
            </a:r>
            <a:r>
              <a:rPr lang="en-US" sz="2400" dirty="0" err="1" smtClean="0"/>
              <a:t>autentisitas</a:t>
            </a:r>
            <a:r>
              <a:rPr lang="en-US" sz="2400" dirty="0" smtClean="0"/>
              <a:t> </a:t>
            </a:r>
            <a:r>
              <a:rPr lang="en-US" sz="2400" dirty="0" err="1" smtClean="0"/>
              <a:t>dan</a:t>
            </a:r>
            <a:r>
              <a:rPr lang="en-US" sz="2400" dirty="0" smtClean="0"/>
              <a:t> </a:t>
            </a:r>
            <a:r>
              <a:rPr lang="en-US" sz="2400" dirty="0" err="1" smtClean="0"/>
              <a:t>reliabilitas</a:t>
            </a:r>
            <a:r>
              <a:rPr lang="en-US" sz="2400" dirty="0" smtClean="0"/>
              <a:t> </a:t>
            </a:r>
            <a:r>
              <a:rPr lang="en-US" sz="2400" dirty="0" err="1" smtClean="0"/>
              <a:t>arsip</a:t>
            </a:r>
            <a:endParaRPr lang="en-US" sz="2400" dirty="0" smtClean="0"/>
          </a:p>
          <a:p>
            <a:pPr lvl="1"/>
            <a:r>
              <a:rPr lang="en-US" sz="2400" dirty="0" err="1" smtClean="0"/>
              <a:t>Dilaksanakan</a:t>
            </a:r>
            <a:r>
              <a:rPr lang="en-US" sz="2400" dirty="0" smtClean="0"/>
              <a:t> </a:t>
            </a:r>
            <a:r>
              <a:rPr lang="en-US" sz="2400" dirty="0" err="1" smtClean="0"/>
              <a:t>sejak</a:t>
            </a:r>
            <a:r>
              <a:rPr lang="en-US" sz="2400" dirty="0" smtClean="0"/>
              <a:t> </a:t>
            </a:r>
            <a:r>
              <a:rPr lang="en-US" sz="2400" dirty="0" err="1" smtClean="0"/>
              <a:t>arsip</a:t>
            </a:r>
            <a:r>
              <a:rPr lang="en-US" sz="2400" dirty="0" smtClean="0"/>
              <a:t> </a:t>
            </a:r>
            <a:r>
              <a:rPr lang="en-US" sz="2400" dirty="0" err="1" smtClean="0"/>
              <a:t>dinyatakan</a:t>
            </a:r>
            <a:r>
              <a:rPr lang="en-US" sz="2400" dirty="0" smtClean="0"/>
              <a:t> </a:t>
            </a:r>
            <a:r>
              <a:rPr lang="en-US" sz="2400" dirty="0" err="1" smtClean="0"/>
              <a:t>sebagai</a:t>
            </a:r>
            <a:r>
              <a:rPr lang="en-US" sz="2400" dirty="0" smtClean="0"/>
              <a:t> </a:t>
            </a:r>
            <a:r>
              <a:rPr lang="en-US" sz="2400" dirty="0" err="1" smtClean="0"/>
              <a:t>arsip</a:t>
            </a:r>
            <a:r>
              <a:rPr lang="en-US" sz="2400" dirty="0" smtClean="0"/>
              <a:t> </a:t>
            </a:r>
            <a:r>
              <a:rPr lang="en-US" sz="2400" dirty="0" err="1" smtClean="0"/>
              <a:t>permanen</a:t>
            </a:r>
            <a:endParaRPr lang="en-US" sz="2400" dirty="0" smtClean="0"/>
          </a:p>
          <a:p>
            <a:pPr lvl="1"/>
            <a:r>
              <a:rPr lang="en-US" sz="2400" dirty="0" err="1" smtClean="0"/>
              <a:t>Penyimpanan</a:t>
            </a:r>
            <a:r>
              <a:rPr lang="en-US" sz="2400" dirty="0" smtClean="0"/>
              <a:t> </a:t>
            </a:r>
            <a:r>
              <a:rPr lang="en-US" sz="2400" dirty="0" err="1" smtClean="0"/>
              <a:t>arsip</a:t>
            </a:r>
            <a:r>
              <a:rPr lang="en-US" sz="2400" dirty="0" smtClean="0"/>
              <a:t> </a:t>
            </a:r>
            <a:r>
              <a:rPr lang="en-US" sz="2400" dirty="0" err="1" smtClean="0"/>
              <a:t>memerhatikan</a:t>
            </a:r>
            <a:r>
              <a:rPr lang="en-US" sz="2400" dirty="0" smtClean="0"/>
              <a:t> </a:t>
            </a:r>
            <a:r>
              <a:rPr lang="en-US" sz="2400" dirty="0" err="1" smtClean="0"/>
              <a:t>jenis</a:t>
            </a:r>
            <a:r>
              <a:rPr lang="en-US" sz="2400" dirty="0" smtClean="0"/>
              <a:t> media </a:t>
            </a:r>
            <a:r>
              <a:rPr lang="en-US" sz="2400" dirty="0" err="1" smtClean="0"/>
              <a:t>rekamnya</a:t>
            </a:r>
            <a:endParaRPr lang="en-US" sz="2400" dirty="0" smtClean="0"/>
          </a:p>
          <a:p>
            <a:pPr lvl="1"/>
            <a:r>
              <a:rPr lang="en-US" sz="2400" dirty="0" err="1" smtClean="0"/>
              <a:t>Penyimpanan</a:t>
            </a:r>
            <a:r>
              <a:rPr lang="en-US" sz="2400" dirty="0" smtClean="0"/>
              <a:t> </a:t>
            </a:r>
            <a:r>
              <a:rPr lang="en-US" sz="2400" dirty="0" err="1" smtClean="0"/>
              <a:t>arsip</a:t>
            </a:r>
            <a:r>
              <a:rPr lang="en-US" sz="2400" dirty="0" smtClean="0"/>
              <a:t> </a:t>
            </a:r>
            <a:r>
              <a:rPr lang="en-US" sz="2400" dirty="0" err="1" smtClean="0"/>
              <a:t>dilaksanakan</a:t>
            </a:r>
            <a:r>
              <a:rPr lang="en-US" sz="2400" dirty="0" smtClean="0"/>
              <a:t> </a:t>
            </a:r>
            <a:r>
              <a:rPr lang="en-US" sz="2400" dirty="0" err="1" smtClean="0"/>
              <a:t>pada</a:t>
            </a:r>
            <a:r>
              <a:rPr lang="en-US" sz="2400" dirty="0" smtClean="0"/>
              <a:t> </a:t>
            </a:r>
            <a:r>
              <a:rPr lang="en-US" sz="2400" dirty="0" err="1" smtClean="0"/>
              <a:t>ruang</a:t>
            </a:r>
            <a:r>
              <a:rPr lang="en-US" sz="2400" dirty="0" smtClean="0"/>
              <a:t> </a:t>
            </a:r>
            <a:r>
              <a:rPr lang="en-US" sz="2400" dirty="0" err="1" smtClean="0"/>
              <a:t>simpan</a:t>
            </a:r>
            <a:r>
              <a:rPr lang="en-US" sz="2400" dirty="0" smtClean="0"/>
              <a:t> yang </a:t>
            </a:r>
            <a:r>
              <a:rPr lang="en-US" sz="2400" dirty="0" err="1" smtClean="0"/>
              <a:t>memenuhi</a:t>
            </a:r>
            <a:r>
              <a:rPr lang="en-US" sz="2400" dirty="0" smtClean="0"/>
              <a:t> </a:t>
            </a:r>
            <a:r>
              <a:rPr lang="en-US" sz="2400" dirty="0" err="1" smtClean="0"/>
              <a:t>syarat</a:t>
            </a:r>
            <a:r>
              <a:rPr lang="en-US" sz="2400" dirty="0" smtClean="0"/>
              <a:t> </a:t>
            </a:r>
            <a:r>
              <a:rPr lang="en-US" sz="2400" dirty="0" err="1" smtClean="0"/>
              <a:t>dengan</a:t>
            </a:r>
            <a:r>
              <a:rPr lang="en-US" sz="2400" dirty="0" smtClean="0"/>
              <a:t> </a:t>
            </a:r>
            <a:r>
              <a:rPr lang="en-US" sz="2400" dirty="0" err="1" smtClean="0"/>
              <a:t>suhu</a:t>
            </a:r>
            <a:r>
              <a:rPr lang="en-US" sz="2400" dirty="0" smtClean="0"/>
              <a:t> </a:t>
            </a:r>
            <a:r>
              <a:rPr lang="en-US" sz="2400" dirty="0" err="1" smtClean="0"/>
              <a:t>dan</a:t>
            </a:r>
            <a:r>
              <a:rPr lang="en-US" sz="2400" dirty="0" smtClean="0"/>
              <a:t> </a:t>
            </a:r>
            <a:r>
              <a:rPr lang="en-US" sz="2400" dirty="0" err="1" smtClean="0"/>
              <a:t>kelembaban</a:t>
            </a:r>
            <a:r>
              <a:rPr lang="en-US" sz="2400" dirty="0" smtClean="0"/>
              <a:t> </a:t>
            </a:r>
            <a:r>
              <a:rPr lang="en-US" sz="2400" dirty="0" err="1" smtClean="0"/>
              <a:t>udara</a:t>
            </a:r>
            <a:r>
              <a:rPr lang="en-US" sz="2400" dirty="0" smtClean="0"/>
              <a:t> yang </a:t>
            </a:r>
            <a:r>
              <a:rPr lang="en-US" sz="2400" dirty="0" err="1" smtClean="0"/>
              <a:t>stabil</a:t>
            </a:r>
            <a:endParaRPr lang="en-US" sz="2400" dirty="0" smtClean="0"/>
          </a:p>
          <a:p>
            <a:pPr lvl="1"/>
            <a:r>
              <a:rPr lang="en-US" sz="2400" dirty="0" err="1" smtClean="0"/>
              <a:t>Perawatan</a:t>
            </a:r>
            <a:r>
              <a:rPr lang="en-US" sz="2400" dirty="0" smtClean="0"/>
              <a:t> </a:t>
            </a:r>
            <a:r>
              <a:rPr lang="en-US" sz="2400" dirty="0" err="1" smtClean="0"/>
              <a:t>arsip</a:t>
            </a:r>
            <a:r>
              <a:rPr lang="en-US" sz="2400" dirty="0" smtClean="0"/>
              <a:t> </a:t>
            </a:r>
            <a:r>
              <a:rPr lang="en-US" sz="2400" dirty="0" err="1" smtClean="0"/>
              <a:t>dilaksanakan</a:t>
            </a:r>
            <a:r>
              <a:rPr lang="en-US" sz="2400" dirty="0" smtClean="0"/>
              <a:t> </a:t>
            </a:r>
            <a:r>
              <a:rPr lang="en-US" sz="2400" dirty="0" err="1" smtClean="0"/>
              <a:t>dengan</a:t>
            </a:r>
            <a:r>
              <a:rPr lang="en-US" sz="2400" dirty="0" smtClean="0"/>
              <a:t> </a:t>
            </a:r>
            <a:r>
              <a:rPr lang="en-US" sz="2400" dirty="0" err="1" smtClean="0"/>
              <a:t>ketelitian</a:t>
            </a:r>
            <a:r>
              <a:rPr lang="en-US" sz="2400" dirty="0" smtClean="0"/>
              <a:t> yang </a:t>
            </a:r>
            <a:r>
              <a:rPr lang="en-US" sz="2400" dirty="0" err="1" smtClean="0"/>
              <a:t>tinggi</a:t>
            </a:r>
            <a:endParaRPr lang="en-US" sz="2400" dirty="0"/>
          </a:p>
        </p:txBody>
      </p:sp>
    </p:spTree>
    <p:extLst>
      <p:ext uri="{BB962C8B-B14F-4D97-AF65-F5344CB8AC3E}">
        <p14:creationId xmlns:p14="http://schemas.microsoft.com/office/powerpoint/2010/main" val="20930276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4"/>
          <p:cNvSpPr>
            <a:spLocks noGrp="1" noChangeArrowheads="1"/>
          </p:cNvSpPr>
          <p:nvPr>
            <p:ph type="ctrTitle"/>
          </p:nvPr>
        </p:nvSpPr>
        <p:spPr/>
        <p:txBody>
          <a:bodyPr/>
          <a:lstStyle/>
          <a:p>
            <a:r>
              <a:rPr lang="en-US" sz="5000" b="1"/>
              <a:t>PERSYARATAN</a:t>
            </a:r>
            <a:br>
              <a:rPr lang="en-US" sz="5000" b="1"/>
            </a:br>
            <a:r>
              <a:rPr lang="en-US" sz="5000" b="1"/>
              <a:t>PENYIMPANAN MATERIAL KHUSUS</a:t>
            </a:r>
          </a:p>
        </p:txBody>
      </p:sp>
    </p:spTree>
    <p:extLst>
      <p:ext uri="{BB962C8B-B14F-4D97-AF65-F5344CB8AC3E}">
        <p14:creationId xmlns:p14="http://schemas.microsoft.com/office/powerpoint/2010/main" val="1741292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sz="4000"/>
              <a:t>Persyaratan Penyimpanan Material Khusus Menurut Standard British.</a:t>
            </a:r>
          </a:p>
        </p:txBody>
      </p:sp>
      <p:sp>
        <p:nvSpPr>
          <p:cNvPr id="145411" name="Rectangle 3"/>
          <p:cNvSpPr>
            <a:spLocks noGrp="1" noChangeArrowheads="1"/>
          </p:cNvSpPr>
          <p:nvPr>
            <p:ph idx="1"/>
          </p:nvPr>
        </p:nvSpPr>
        <p:spPr>
          <a:xfrm>
            <a:off x="677334" y="2160589"/>
            <a:ext cx="9320106" cy="3880773"/>
          </a:xfrm>
        </p:spPr>
        <p:txBody>
          <a:bodyPr>
            <a:noAutofit/>
          </a:bodyPr>
          <a:lstStyle/>
          <a:p>
            <a:r>
              <a:rPr lang="en-US" sz="3200" dirty="0" err="1"/>
              <a:t>Rekomendasi</a:t>
            </a:r>
            <a:r>
              <a:rPr lang="en-US" sz="3200" dirty="0"/>
              <a:t> </a:t>
            </a:r>
            <a:r>
              <a:rPr lang="en-US" sz="3200" dirty="0" err="1"/>
              <a:t>untuk</a:t>
            </a:r>
            <a:r>
              <a:rPr lang="en-US" sz="3200" dirty="0"/>
              <a:t> </a:t>
            </a:r>
            <a:r>
              <a:rPr lang="en-US" sz="3200" dirty="0" err="1"/>
              <a:t>penyimpanan</a:t>
            </a:r>
            <a:r>
              <a:rPr lang="en-US" sz="3200" dirty="0"/>
              <a:t> </a:t>
            </a:r>
            <a:r>
              <a:rPr lang="en-US" sz="3200" dirty="0" err="1"/>
              <a:t>dan</a:t>
            </a:r>
            <a:r>
              <a:rPr lang="en-US" sz="3200" dirty="0"/>
              <a:t> </a:t>
            </a:r>
            <a:r>
              <a:rPr lang="en-US" sz="3200" dirty="0" err="1"/>
              <a:t>pameran</a:t>
            </a:r>
            <a:r>
              <a:rPr lang="en-US" sz="3200" dirty="0"/>
              <a:t> </a:t>
            </a:r>
            <a:r>
              <a:rPr lang="en-US" sz="3200" dirty="0" err="1"/>
              <a:t>dari</a:t>
            </a:r>
            <a:r>
              <a:rPr lang="en-US" sz="3200" dirty="0"/>
              <a:t> </a:t>
            </a:r>
            <a:r>
              <a:rPr lang="en-US" sz="3200" dirty="0" err="1"/>
              <a:t>dokumen</a:t>
            </a:r>
            <a:r>
              <a:rPr lang="en-US" sz="3200" dirty="0"/>
              <a:t> </a:t>
            </a:r>
            <a:r>
              <a:rPr lang="en-US" sz="3200" dirty="0" err="1"/>
              <a:t>arsip</a:t>
            </a:r>
            <a:r>
              <a:rPr lang="en-US" sz="3200" dirty="0"/>
              <a:t> </a:t>
            </a:r>
            <a:r>
              <a:rPr lang="en-US" sz="3200" dirty="0" err="1"/>
              <a:t>mencatat</a:t>
            </a:r>
            <a:r>
              <a:rPr lang="en-US" sz="3200" dirty="0"/>
              <a:t> </a:t>
            </a:r>
            <a:r>
              <a:rPr lang="en-US" sz="3200" dirty="0" err="1"/>
              <a:t>bahwa</a:t>
            </a:r>
            <a:r>
              <a:rPr lang="en-US" sz="3200" dirty="0"/>
              <a:t> material lain </a:t>
            </a:r>
            <a:r>
              <a:rPr lang="en-US" sz="3200" dirty="0" err="1"/>
              <a:t>selain</a:t>
            </a:r>
            <a:r>
              <a:rPr lang="en-US" sz="3200" dirty="0"/>
              <a:t> </a:t>
            </a:r>
            <a:r>
              <a:rPr lang="en-US" sz="3200" dirty="0" err="1"/>
              <a:t>kertas</a:t>
            </a:r>
            <a:r>
              <a:rPr lang="en-US" sz="3200" dirty="0"/>
              <a:t> </a:t>
            </a:r>
            <a:r>
              <a:rPr lang="en-US" sz="3200" dirty="0" err="1"/>
              <a:t>secara</a:t>
            </a:r>
            <a:r>
              <a:rPr lang="en-US" sz="3200" dirty="0"/>
              <a:t> </a:t>
            </a:r>
            <a:r>
              <a:rPr lang="en-US" sz="3200" dirty="0" err="1"/>
              <a:t>umum</a:t>
            </a:r>
            <a:r>
              <a:rPr lang="en-US" sz="3200" dirty="0"/>
              <a:t> </a:t>
            </a:r>
            <a:r>
              <a:rPr lang="en-US" sz="3200" dirty="0" err="1"/>
              <a:t>harus</a:t>
            </a:r>
            <a:r>
              <a:rPr lang="en-US" sz="3200" dirty="0"/>
              <a:t> </a:t>
            </a:r>
            <a:r>
              <a:rPr lang="en-US" sz="3200" dirty="0" err="1"/>
              <a:t>disimpan</a:t>
            </a:r>
            <a:r>
              <a:rPr lang="en-US" sz="3200" dirty="0"/>
              <a:t> </a:t>
            </a:r>
            <a:r>
              <a:rPr lang="en-US" sz="3200" dirty="0" err="1"/>
              <a:t>pada</a:t>
            </a:r>
            <a:r>
              <a:rPr lang="en-US" sz="3200" dirty="0"/>
              <a:t> </a:t>
            </a:r>
            <a:r>
              <a:rPr lang="en-US" sz="3200" dirty="0" err="1"/>
              <a:t>suhu</a:t>
            </a:r>
            <a:r>
              <a:rPr lang="en-US" sz="3200" dirty="0"/>
              <a:t> 13-16˚C </a:t>
            </a:r>
            <a:r>
              <a:rPr lang="en-US" sz="3200" dirty="0" err="1"/>
              <a:t>dan</a:t>
            </a:r>
            <a:r>
              <a:rPr lang="en-US" sz="3200" dirty="0"/>
              <a:t> </a:t>
            </a:r>
            <a:r>
              <a:rPr lang="en-US" sz="3200" dirty="0" err="1"/>
              <a:t>kelembaban</a:t>
            </a:r>
            <a:r>
              <a:rPr lang="en-US" sz="3200" dirty="0"/>
              <a:t> </a:t>
            </a:r>
            <a:r>
              <a:rPr lang="en-US" sz="3200" dirty="0" err="1"/>
              <a:t>relatif</a:t>
            </a:r>
            <a:r>
              <a:rPr lang="en-US" sz="3200" dirty="0"/>
              <a:t> </a:t>
            </a:r>
            <a:r>
              <a:rPr lang="en-US" sz="3200" dirty="0" err="1"/>
              <a:t>dari</a:t>
            </a:r>
            <a:r>
              <a:rPr lang="en-US" sz="3200" dirty="0"/>
              <a:t> 50-60%, </a:t>
            </a:r>
            <a:r>
              <a:rPr lang="en-US" sz="3200" dirty="0" err="1"/>
              <a:t>jika</a:t>
            </a:r>
            <a:r>
              <a:rPr lang="en-US" sz="3200" dirty="0"/>
              <a:t> </a:t>
            </a:r>
            <a:r>
              <a:rPr lang="en-US" sz="3200" dirty="0" err="1"/>
              <a:t>tingkat</a:t>
            </a:r>
            <a:r>
              <a:rPr lang="en-US" sz="3200" dirty="0"/>
              <a:t> </a:t>
            </a:r>
            <a:r>
              <a:rPr lang="en-US" sz="3200" dirty="0" err="1"/>
              <a:t>perbedaan</a:t>
            </a:r>
            <a:r>
              <a:rPr lang="en-US" sz="3200" dirty="0"/>
              <a:t> </a:t>
            </a:r>
            <a:r>
              <a:rPr lang="en-US" sz="3200" dirty="0" err="1"/>
              <a:t>tidak</a:t>
            </a:r>
            <a:r>
              <a:rPr lang="en-US" sz="3200" dirty="0"/>
              <a:t> </a:t>
            </a:r>
            <a:r>
              <a:rPr lang="en-US" sz="3200" dirty="0" err="1"/>
              <a:t>diberikan</a:t>
            </a:r>
            <a:r>
              <a:rPr lang="en-US" sz="3200" dirty="0"/>
              <a:t> </a:t>
            </a:r>
            <a:r>
              <a:rPr lang="en-US" sz="3200" dirty="0" err="1"/>
              <a:t>dalam</a:t>
            </a:r>
            <a:r>
              <a:rPr lang="en-US" sz="3200" dirty="0"/>
              <a:t> </a:t>
            </a:r>
            <a:r>
              <a:rPr lang="en-US" sz="3200" dirty="0" err="1"/>
              <a:t>bagian</a:t>
            </a:r>
            <a:r>
              <a:rPr lang="en-US" sz="3200" dirty="0"/>
              <a:t> yang </a:t>
            </a:r>
            <a:r>
              <a:rPr lang="en-US" sz="3200" dirty="0" err="1"/>
              <a:t>berhubungan</a:t>
            </a:r>
            <a:r>
              <a:rPr lang="en-US" sz="3200" dirty="0"/>
              <a:t> </a:t>
            </a:r>
            <a:r>
              <a:rPr lang="en-US" sz="3200" dirty="0" err="1"/>
              <a:t>dengan</a:t>
            </a:r>
            <a:r>
              <a:rPr lang="en-US" sz="3200" dirty="0"/>
              <a:t> material yang </a:t>
            </a:r>
            <a:r>
              <a:rPr lang="en-US" sz="3200" dirty="0" err="1"/>
              <a:t>khusus</a:t>
            </a:r>
            <a:r>
              <a:rPr lang="en-US" sz="3200" dirty="0"/>
              <a:t>.</a:t>
            </a:r>
          </a:p>
        </p:txBody>
      </p:sp>
    </p:spTree>
    <p:extLst>
      <p:ext uri="{BB962C8B-B14F-4D97-AF65-F5344CB8AC3E}">
        <p14:creationId xmlns:p14="http://schemas.microsoft.com/office/powerpoint/2010/main" val="42186964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Rectangle 4"/>
          <p:cNvSpPr>
            <a:spLocks noGrp="1" noChangeArrowheads="1"/>
          </p:cNvSpPr>
          <p:nvPr>
            <p:ph type="ctrTitle"/>
          </p:nvPr>
        </p:nvSpPr>
        <p:spPr>
          <a:xfrm>
            <a:off x="934720" y="2404534"/>
            <a:ext cx="9164319" cy="1646302"/>
          </a:xfrm>
        </p:spPr>
        <p:txBody>
          <a:bodyPr/>
          <a:lstStyle/>
          <a:p>
            <a:r>
              <a:rPr lang="en-US" sz="4800" b="1" dirty="0" smtClean="0"/>
              <a:t>PENGAENDALIAN LINGKUNGAN </a:t>
            </a:r>
            <a:r>
              <a:rPr lang="en-US" sz="4800" b="1" dirty="0"/>
              <a:t>di IKLIM TROPIS &amp; KERING</a:t>
            </a:r>
          </a:p>
        </p:txBody>
      </p:sp>
    </p:spTree>
    <p:extLst>
      <p:ext uri="{BB962C8B-B14F-4D97-AF65-F5344CB8AC3E}">
        <p14:creationId xmlns:p14="http://schemas.microsoft.com/office/powerpoint/2010/main" val="41009522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normAutofit fontScale="90000"/>
          </a:bodyPr>
          <a:lstStyle/>
          <a:p>
            <a:r>
              <a:rPr lang="en-US" sz="3200" b="1"/>
              <a:t>Hambatan Kegiatan Preservasi Perpustakaan pada Perpustakaan yang Berada di Iklim Tropis dan Kering</a:t>
            </a:r>
          </a:p>
        </p:txBody>
      </p:sp>
      <p:sp>
        <p:nvSpPr>
          <p:cNvPr id="148483" name="Rectangle 3"/>
          <p:cNvSpPr>
            <a:spLocks noGrp="1" noChangeArrowheads="1"/>
          </p:cNvSpPr>
          <p:nvPr>
            <p:ph idx="1"/>
          </p:nvPr>
        </p:nvSpPr>
        <p:spPr/>
        <p:txBody>
          <a:bodyPr/>
          <a:lstStyle/>
          <a:p>
            <a:r>
              <a:rPr lang="en-US" sz="2700"/>
              <a:t>Temperatur dan kelembaban relatif hampir pasti akan lebih tinggi, kelembaban relatif pada saat musim hujan  akan menjadi sangat tinggi. </a:t>
            </a:r>
          </a:p>
          <a:p>
            <a:r>
              <a:rPr lang="en-US" sz="2700"/>
              <a:t>Fluktuasi dari temperatur antara malam dan siang mungkin besar.</a:t>
            </a:r>
          </a:p>
          <a:p>
            <a:r>
              <a:rPr lang="en-US" sz="2700"/>
              <a:t>Angin yang keras mungkin tiba-tiba naik, tiupan jumlah pasir yang besar ke perpustakaan. </a:t>
            </a:r>
          </a:p>
          <a:p>
            <a:r>
              <a:rPr lang="en-US" sz="2700"/>
              <a:t>Tingkat cahaya sekitar mungkin tinggi. </a:t>
            </a:r>
          </a:p>
        </p:txBody>
      </p:sp>
    </p:spTree>
    <p:extLst>
      <p:ext uri="{BB962C8B-B14F-4D97-AF65-F5344CB8AC3E}">
        <p14:creationId xmlns:p14="http://schemas.microsoft.com/office/powerpoint/2010/main" val="7911823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sz="3200" b="1"/>
              <a:t>Standard Temperatur &amp; Kelembaban Relatif pada Perpustakaan Iklim Tropis &amp; Kering</a:t>
            </a:r>
          </a:p>
        </p:txBody>
      </p:sp>
      <p:sp>
        <p:nvSpPr>
          <p:cNvPr id="150531" name="Rectangle 3"/>
          <p:cNvSpPr>
            <a:spLocks noGrp="1" noChangeArrowheads="1"/>
          </p:cNvSpPr>
          <p:nvPr>
            <p:ph idx="1"/>
          </p:nvPr>
        </p:nvSpPr>
        <p:spPr/>
        <p:txBody>
          <a:bodyPr>
            <a:normAutofit/>
          </a:bodyPr>
          <a:lstStyle/>
          <a:p>
            <a:r>
              <a:rPr lang="en-US" sz="3200" dirty="0"/>
              <a:t>Standard yang </a:t>
            </a:r>
            <a:r>
              <a:rPr lang="en-US" sz="3200" dirty="0" err="1"/>
              <a:t>dikembangkan</a:t>
            </a:r>
            <a:r>
              <a:rPr lang="en-US" sz="3200" dirty="0"/>
              <a:t> </a:t>
            </a:r>
            <a:r>
              <a:rPr lang="en-US" sz="3200" dirty="0" err="1"/>
              <a:t>untuk</a:t>
            </a:r>
            <a:r>
              <a:rPr lang="en-US" sz="3200" dirty="0"/>
              <a:t> </a:t>
            </a:r>
            <a:r>
              <a:rPr lang="en-US" sz="3200" dirty="0" err="1"/>
              <a:t>temperatur</a:t>
            </a:r>
            <a:r>
              <a:rPr lang="en-US" sz="3200" dirty="0"/>
              <a:t> </a:t>
            </a:r>
            <a:r>
              <a:rPr lang="en-US" sz="3200" dirty="0" err="1"/>
              <a:t>dan</a:t>
            </a:r>
            <a:r>
              <a:rPr lang="en-US" sz="3200" dirty="0"/>
              <a:t> </a:t>
            </a:r>
            <a:r>
              <a:rPr lang="en-US" sz="3200" dirty="0" err="1"/>
              <a:t>tingkat</a:t>
            </a:r>
            <a:r>
              <a:rPr lang="en-US" sz="3200" dirty="0"/>
              <a:t> </a:t>
            </a:r>
            <a:r>
              <a:rPr lang="en-US" sz="3200" dirty="0" err="1"/>
              <a:t>kelembaban</a:t>
            </a:r>
            <a:r>
              <a:rPr lang="en-US" sz="3200" dirty="0"/>
              <a:t> </a:t>
            </a:r>
            <a:r>
              <a:rPr lang="en-US" sz="3200" dirty="0" err="1"/>
              <a:t>relatif</a:t>
            </a:r>
            <a:r>
              <a:rPr lang="en-US" sz="3200" dirty="0"/>
              <a:t> </a:t>
            </a:r>
            <a:r>
              <a:rPr lang="en-US" sz="3200" dirty="0" err="1"/>
              <a:t>mungkin</a:t>
            </a:r>
            <a:r>
              <a:rPr lang="en-US" sz="3200" dirty="0"/>
              <a:t> </a:t>
            </a:r>
            <a:r>
              <a:rPr lang="en-US" sz="3200" dirty="0" err="1"/>
              <a:t>sulit</a:t>
            </a:r>
            <a:r>
              <a:rPr lang="en-US" sz="3200" dirty="0"/>
              <a:t> </a:t>
            </a:r>
            <a:r>
              <a:rPr lang="en-US" sz="3200" dirty="0" err="1"/>
              <a:t>untuk</a:t>
            </a:r>
            <a:r>
              <a:rPr lang="en-US" sz="3200" dirty="0"/>
              <a:t> </a:t>
            </a:r>
            <a:r>
              <a:rPr lang="en-US" sz="3200" dirty="0" err="1"/>
              <a:t>mencapai</a:t>
            </a:r>
            <a:r>
              <a:rPr lang="en-US" sz="3200" dirty="0"/>
              <a:t> </a:t>
            </a:r>
            <a:r>
              <a:rPr lang="en-US" sz="3200" dirty="0" err="1"/>
              <a:t>iklim</a:t>
            </a:r>
            <a:r>
              <a:rPr lang="en-US" sz="3200" dirty="0"/>
              <a:t> </a:t>
            </a:r>
            <a:r>
              <a:rPr lang="en-US" sz="3200" dirty="0" err="1"/>
              <a:t>kering</a:t>
            </a:r>
            <a:r>
              <a:rPr lang="en-US" sz="3200" dirty="0"/>
              <a:t> </a:t>
            </a:r>
            <a:r>
              <a:rPr lang="en-US" sz="3200" dirty="0" err="1"/>
              <a:t>dan</a:t>
            </a:r>
            <a:r>
              <a:rPr lang="en-US" sz="3200" dirty="0"/>
              <a:t> </a:t>
            </a:r>
            <a:r>
              <a:rPr lang="en-US" sz="3200" dirty="0" err="1"/>
              <a:t>tropis</a:t>
            </a:r>
            <a:r>
              <a:rPr lang="en-US" sz="3200" dirty="0"/>
              <a:t> di </a:t>
            </a:r>
            <a:r>
              <a:rPr lang="en-US" sz="3200" dirty="0" err="1"/>
              <a:t>mana</a:t>
            </a:r>
            <a:r>
              <a:rPr lang="en-US" sz="3200" dirty="0"/>
              <a:t> </a:t>
            </a:r>
            <a:r>
              <a:rPr lang="en-US" sz="3200" dirty="0" err="1"/>
              <a:t>tingkat</a:t>
            </a:r>
            <a:r>
              <a:rPr lang="en-US" sz="3200" dirty="0"/>
              <a:t> </a:t>
            </a:r>
            <a:r>
              <a:rPr lang="en-US" sz="3200" dirty="0" err="1"/>
              <a:t>seperti</a:t>
            </a:r>
            <a:r>
              <a:rPr lang="en-US" sz="3200" dirty="0"/>
              <a:t>: 20˚C </a:t>
            </a:r>
            <a:r>
              <a:rPr lang="en-US" sz="3200" dirty="0" err="1"/>
              <a:t>dan</a:t>
            </a:r>
            <a:r>
              <a:rPr lang="en-US" sz="3200" dirty="0"/>
              <a:t> 45 % </a:t>
            </a:r>
            <a:r>
              <a:rPr lang="en-US" sz="3200" dirty="0" err="1"/>
              <a:t>kelembaban</a:t>
            </a:r>
            <a:r>
              <a:rPr lang="en-US" sz="3200" dirty="0"/>
              <a:t> </a:t>
            </a:r>
            <a:r>
              <a:rPr lang="en-US" sz="3200" dirty="0" err="1"/>
              <a:t>relatif</a:t>
            </a:r>
            <a:r>
              <a:rPr lang="en-US" sz="3200" dirty="0"/>
              <a:t> </a:t>
            </a:r>
            <a:r>
              <a:rPr lang="en-US" sz="3200" dirty="0" err="1"/>
              <a:t>mungkin</a:t>
            </a:r>
            <a:r>
              <a:rPr lang="en-US" sz="3200" dirty="0"/>
              <a:t> </a:t>
            </a:r>
            <a:r>
              <a:rPr lang="en-US" sz="3200" dirty="0" err="1"/>
              <a:t>nampak</a:t>
            </a:r>
            <a:r>
              <a:rPr lang="en-US" sz="3200" dirty="0"/>
              <a:t> </a:t>
            </a:r>
            <a:r>
              <a:rPr lang="en-US" sz="3200" dirty="0" err="1"/>
              <a:t>terlalu</a:t>
            </a:r>
            <a:r>
              <a:rPr lang="en-US" sz="3200" dirty="0"/>
              <a:t> </a:t>
            </a:r>
            <a:r>
              <a:rPr lang="en-US" sz="3200" dirty="0" err="1"/>
              <a:t>dingin</a:t>
            </a:r>
            <a:r>
              <a:rPr lang="en-US" sz="3200" dirty="0"/>
              <a:t> </a:t>
            </a:r>
            <a:r>
              <a:rPr lang="en-US" sz="3200" dirty="0" err="1"/>
              <a:t>dan</a:t>
            </a:r>
            <a:r>
              <a:rPr lang="en-US" sz="3200" dirty="0"/>
              <a:t> </a:t>
            </a:r>
            <a:r>
              <a:rPr lang="en-US" sz="3200" dirty="0" err="1"/>
              <a:t>terlalu</a:t>
            </a:r>
            <a:r>
              <a:rPr lang="en-US" sz="3200" dirty="0"/>
              <a:t> </a:t>
            </a:r>
            <a:r>
              <a:rPr lang="en-US" sz="3200" dirty="0" err="1"/>
              <a:t>kering</a:t>
            </a:r>
            <a:r>
              <a:rPr lang="en-US" sz="3200" dirty="0"/>
              <a:t>. </a:t>
            </a:r>
          </a:p>
        </p:txBody>
      </p:sp>
    </p:spTree>
    <p:extLst>
      <p:ext uri="{BB962C8B-B14F-4D97-AF65-F5344CB8AC3E}">
        <p14:creationId xmlns:p14="http://schemas.microsoft.com/office/powerpoint/2010/main" val="3972384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idx="1"/>
          </p:nvPr>
        </p:nvSpPr>
        <p:spPr>
          <a:xfrm>
            <a:off x="751840" y="1198880"/>
            <a:ext cx="10261600" cy="4668521"/>
          </a:xfrm>
        </p:spPr>
        <p:txBody>
          <a:bodyPr>
            <a:normAutofit/>
          </a:bodyPr>
          <a:lstStyle/>
          <a:p>
            <a:r>
              <a:rPr lang="en-US" sz="3200" dirty="0" err="1"/>
              <a:t>Untuk</a:t>
            </a:r>
            <a:r>
              <a:rPr lang="en-US" sz="3200" dirty="0"/>
              <a:t> </a:t>
            </a:r>
            <a:r>
              <a:rPr lang="en-US" sz="3200" dirty="0" err="1"/>
              <a:t>mencapai</a:t>
            </a:r>
            <a:r>
              <a:rPr lang="en-US" sz="3200" dirty="0"/>
              <a:t> </a:t>
            </a:r>
            <a:r>
              <a:rPr lang="en-US" sz="3200" dirty="0" err="1"/>
              <a:t>temperatur</a:t>
            </a:r>
            <a:r>
              <a:rPr lang="en-US" sz="3200" dirty="0"/>
              <a:t> 20˚C </a:t>
            </a:r>
            <a:r>
              <a:rPr lang="en-US" sz="3200" dirty="0" err="1"/>
              <a:t>dan</a:t>
            </a:r>
            <a:r>
              <a:rPr lang="en-US" sz="3200" dirty="0"/>
              <a:t> </a:t>
            </a:r>
            <a:r>
              <a:rPr lang="en-US" sz="3200" dirty="0" err="1"/>
              <a:t>kelembaban</a:t>
            </a:r>
            <a:r>
              <a:rPr lang="en-US" sz="3200" dirty="0"/>
              <a:t> </a:t>
            </a:r>
            <a:r>
              <a:rPr lang="en-US" sz="3200" dirty="0" err="1"/>
              <a:t>relatif</a:t>
            </a:r>
            <a:r>
              <a:rPr lang="en-US" sz="3200" dirty="0"/>
              <a:t> 45 % di </a:t>
            </a:r>
            <a:r>
              <a:rPr lang="en-US" sz="3200" dirty="0" err="1"/>
              <a:t>perpustakaan</a:t>
            </a:r>
            <a:r>
              <a:rPr lang="en-US" sz="3200" dirty="0"/>
              <a:t> di </a:t>
            </a:r>
            <a:r>
              <a:rPr lang="en-US" sz="3200" dirty="0" err="1"/>
              <a:t>Iklim</a:t>
            </a:r>
            <a:r>
              <a:rPr lang="en-US" sz="3200" dirty="0"/>
              <a:t> </a:t>
            </a:r>
            <a:r>
              <a:rPr lang="en-US" sz="3200" dirty="0" err="1"/>
              <a:t>tropis</a:t>
            </a:r>
            <a:r>
              <a:rPr lang="en-US" sz="3200" dirty="0"/>
              <a:t> </a:t>
            </a:r>
            <a:r>
              <a:rPr lang="en-US" sz="3200" dirty="0" err="1"/>
              <a:t>dan</a:t>
            </a:r>
            <a:r>
              <a:rPr lang="en-US" sz="3200" dirty="0"/>
              <a:t> </a:t>
            </a:r>
            <a:r>
              <a:rPr lang="en-US" sz="3200" dirty="0" err="1"/>
              <a:t>kering</a:t>
            </a:r>
            <a:r>
              <a:rPr lang="en-US" sz="3200" dirty="0"/>
              <a:t>, </a:t>
            </a:r>
            <a:r>
              <a:rPr lang="en-US" sz="3200" dirty="0" err="1"/>
              <a:t>dicapai</a:t>
            </a:r>
            <a:r>
              <a:rPr lang="en-US" sz="3200" dirty="0"/>
              <a:t> </a:t>
            </a:r>
            <a:r>
              <a:rPr lang="en-US" sz="3200" dirty="0" err="1"/>
              <a:t>dengan</a:t>
            </a:r>
            <a:r>
              <a:rPr lang="en-US" sz="3200" dirty="0"/>
              <a:t> </a:t>
            </a:r>
            <a:r>
              <a:rPr lang="en-US" sz="3200" dirty="0" err="1"/>
              <a:t>menggunakan</a:t>
            </a:r>
            <a:r>
              <a:rPr lang="en-US" sz="3200" dirty="0"/>
              <a:t> </a:t>
            </a:r>
            <a:r>
              <a:rPr lang="en-US" sz="3200" dirty="0" err="1"/>
              <a:t>peralatan</a:t>
            </a:r>
            <a:r>
              <a:rPr lang="en-US" sz="3200" dirty="0"/>
              <a:t> </a:t>
            </a:r>
            <a:r>
              <a:rPr lang="en-US" sz="3200" dirty="0" err="1"/>
              <a:t>pendingin</a:t>
            </a:r>
            <a:r>
              <a:rPr lang="en-US" sz="3200" dirty="0"/>
              <a:t> </a:t>
            </a:r>
            <a:r>
              <a:rPr lang="en-US" sz="3200" dirty="0" err="1"/>
              <a:t>udara</a:t>
            </a:r>
            <a:r>
              <a:rPr lang="en-US" sz="3200" dirty="0"/>
              <a:t> yang </a:t>
            </a:r>
            <a:r>
              <a:rPr lang="en-US" sz="3200" dirty="0" err="1"/>
              <a:t>mahal</a:t>
            </a:r>
            <a:r>
              <a:rPr lang="en-US" sz="3200" dirty="0"/>
              <a:t> </a:t>
            </a:r>
            <a:r>
              <a:rPr lang="en-US" sz="3200" dirty="0" err="1"/>
              <a:t>dan</a:t>
            </a:r>
            <a:r>
              <a:rPr lang="en-US" sz="3200" dirty="0"/>
              <a:t> modern di </a:t>
            </a:r>
            <a:r>
              <a:rPr lang="en-US" sz="3200" dirty="0" err="1"/>
              <a:t>mana</a:t>
            </a:r>
            <a:r>
              <a:rPr lang="en-US" sz="3200" dirty="0"/>
              <a:t> </a:t>
            </a:r>
            <a:r>
              <a:rPr lang="en-US" sz="3200" dirty="0" err="1"/>
              <a:t>membutuhkan</a:t>
            </a:r>
            <a:r>
              <a:rPr lang="en-US" sz="3200" dirty="0"/>
              <a:t> </a:t>
            </a:r>
            <a:r>
              <a:rPr lang="en-US" sz="3200" dirty="0" err="1"/>
              <a:t>bahan</a:t>
            </a:r>
            <a:r>
              <a:rPr lang="en-US" sz="3200" dirty="0"/>
              <a:t> </a:t>
            </a:r>
            <a:r>
              <a:rPr lang="en-US" sz="3200" dirty="0" err="1"/>
              <a:t>bakar</a:t>
            </a:r>
            <a:r>
              <a:rPr lang="en-US" sz="3200" dirty="0"/>
              <a:t> yang </a:t>
            </a:r>
            <a:r>
              <a:rPr lang="en-US" sz="3200" dirty="0" err="1"/>
              <a:t>mahal</a:t>
            </a:r>
            <a:r>
              <a:rPr lang="en-US" sz="3200" dirty="0"/>
              <a:t> </a:t>
            </a:r>
            <a:r>
              <a:rPr lang="en-US" sz="3200" dirty="0" err="1"/>
              <a:t>untuk</a:t>
            </a:r>
            <a:r>
              <a:rPr lang="en-US" sz="3200" dirty="0"/>
              <a:t> </a:t>
            </a:r>
            <a:r>
              <a:rPr lang="en-US" sz="3200" dirty="0" err="1"/>
              <a:t>menjalankannya</a:t>
            </a:r>
            <a:r>
              <a:rPr lang="en-US" sz="3200" dirty="0"/>
              <a:t>. </a:t>
            </a:r>
          </a:p>
          <a:p>
            <a:r>
              <a:rPr lang="en-US" sz="3200" dirty="0" err="1"/>
              <a:t>Setiap</a:t>
            </a:r>
            <a:r>
              <a:rPr lang="en-US" sz="3200" dirty="0"/>
              <a:t> </a:t>
            </a:r>
            <a:r>
              <a:rPr lang="en-US" sz="3200" dirty="0" err="1"/>
              <a:t>usaha</a:t>
            </a:r>
            <a:r>
              <a:rPr lang="en-US" sz="3200" dirty="0"/>
              <a:t> </a:t>
            </a:r>
            <a:r>
              <a:rPr lang="en-US" sz="3200" dirty="0" err="1"/>
              <a:t>harus</a:t>
            </a:r>
            <a:r>
              <a:rPr lang="en-US" sz="3200" dirty="0"/>
              <a:t> </a:t>
            </a:r>
            <a:r>
              <a:rPr lang="en-US" sz="3200" dirty="0" err="1"/>
              <a:t>dibuat</a:t>
            </a:r>
            <a:r>
              <a:rPr lang="en-US" sz="3200" dirty="0"/>
              <a:t> </a:t>
            </a:r>
            <a:r>
              <a:rPr lang="en-US" sz="3200" dirty="0" err="1"/>
              <a:t>untuk</a:t>
            </a:r>
            <a:r>
              <a:rPr lang="en-US" sz="3200" dirty="0"/>
              <a:t> </a:t>
            </a:r>
            <a:r>
              <a:rPr lang="en-US" sz="3200" dirty="0" err="1"/>
              <a:t>menghindari</a:t>
            </a:r>
            <a:r>
              <a:rPr lang="en-US" sz="3200" dirty="0"/>
              <a:t> </a:t>
            </a:r>
            <a:r>
              <a:rPr lang="en-US" sz="3200" dirty="0" err="1"/>
              <a:t>fluktuasi</a:t>
            </a:r>
            <a:r>
              <a:rPr lang="en-US" sz="3200" dirty="0"/>
              <a:t> </a:t>
            </a:r>
            <a:r>
              <a:rPr lang="en-US" sz="3200" dirty="0" err="1"/>
              <a:t>baik</a:t>
            </a:r>
            <a:r>
              <a:rPr lang="en-US" sz="3200" dirty="0"/>
              <a:t> </a:t>
            </a:r>
            <a:r>
              <a:rPr lang="en-US" sz="3200" dirty="0" err="1"/>
              <a:t>pada</a:t>
            </a:r>
            <a:r>
              <a:rPr lang="en-US" sz="3200" dirty="0"/>
              <a:t> </a:t>
            </a:r>
            <a:r>
              <a:rPr lang="en-US" sz="3200" dirty="0" err="1"/>
              <a:t>temperatur</a:t>
            </a:r>
            <a:r>
              <a:rPr lang="en-US" sz="3200" dirty="0"/>
              <a:t> </a:t>
            </a:r>
            <a:r>
              <a:rPr lang="en-US" sz="3200" dirty="0" err="1"/>
              <a:t>maupun</a:t>
            </a:r>
            <a:r>
              <a:rPr lang="en-US" sz="3200" dirty="0"/>
              <a:t> </a:t>
            </a:r>
            <a:r>
              <a:rPr lang="en-US" sz="3200" dirty="0" err="1"/>
              <a:t>kelembaban</a:t>
            </a:r>
            <a:r>
              <a:rPr lang="en-US" sz="3200" dirty="0"/>
              <a:t> </a:t>
            </a:r>
            <a:r>
              <a:rPr lang="en-US" sz="3200" dirty="0" err="1"/>
              <a:t>relatif</a:t>
            </a:r>
            <a:r>
              <a:rPr lang="en-US" sz="3200" dirty="0"/>
              <a:t>. </a:t>
            </a:r>
          </a:p>
        </p:txBody>
      </p:sp>
    </p:spTree>
    <p:extLst>
      <p:ext uri="{BB962C8B-B14F-4D97-AF65-F5344CB8AC3E}">
        <p14:creationId xmlns:p14="http://schemas.microsoft.com/office/powerpoint/2010/main" val="17739583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t>Pembatasan Intensitas Cahaya</a:t>
            </a:r>
          </a:p>
        </p:txBody>
      </p:sp>
      <p:sp>
        <p:nvSpPr>
          <p:cNvPr id="152579" name="Rectangle 3"/>
          <p:cNvSpPr>
            <a:spLocks noGrp="1" noChangeArrowheads="1"/>
          </p:cNvSpPr>
          <p:nvPr>
            <p:ph idx="1"/>
          </p:nvPr>
        </p:nvSpPr>
        <p:spPr/>
        <p:txBody>
          <a:bodyPr>
            <a:normAutofit/>
          </a:bodyPr>
          <a:lstStyle/>
          <a:p>
            <a:r>
              <a:rPr lang="en-US" sz="3200" dirty="0" err="1"/>
              <a:t>Penggunaan</a:t>
            </a:r>
            <a:r>
              <a:rPr lang="en-US" sz="3200" dirty="0"/>
              <a:t> </a:t>
            </a:r>
            <a:r>
              <a:rPr lang="en-US" sz="3200" dirty="0" err="1"/>
              <a:t>kerai</a:t>
            </a:r>
            <a:r>
              <a:rPr lang="en-US" sz="3200" dirty="0"/>
              <a:t> yang </a:t>
            </a:r>
            <a:r>
              <a:rPr lang="en-US" sz="3200" dirty="0" err="1"/>
              <a:t>harus</a:t>
            </a:r>
            <a:r>
              <a:rPr lang="en-US" sz="3200" dirty="0"/>
              <a:t> </a:t>
            </a:r>
            <a:r>
              <a:rPr lang="en-US" sz="3200" dirty="0" err="1"/>
              <a:t>sesuai</a:t>
            </a:r>
            <a:r>
              <a:rPr lang="en-US" sz="3200" dirty="0"/>
              <a:t> </a:t>
            </a:r>
            <a:r>
              <a:rPr lang="en-US" sz="3200" dirty="0" err="1"/>
              <a:t>dengan</a:t>
            </a:r>
            <a:r>
              <a:rPr lang="en-US" sz="3200" dirty="0"/>
              <a:t> </a:t>
            </a:r>
            <a:r>
              <a:rPr lang="en-US" sz="3200" dirty="0" err="1"/>
              <a:t>iklim</a:t>
            </a:r>
            <a:r>
              <a:rPr lang="en-US" sz="3200" dirty="0"/>
              <a:t> </a:t>
            </a:r>
            <a:r>
              <a:rPr lang="en-US" sz="3200" dirty="0" err="1"/>
              <a:t>tropis</a:t>
            </a:r>
            <a:r>
              <a:rPr lang="en-US" sz="3200" dirty="0"/>
              <a:t> </a:t>
            </a:r>
            <a:r>
              <a:rPr lang="en-US" sz="3200" dirty="0" err="1"/>
              <a:t>dan</a:t>
            </a:r>
            <a:r>
              <a:rPr lang="en-US" sz="3200" dirty="0"/>
              <a:t> </a:t>
            </a:r>
            <a:r>
              <a:rPr lang="en-US" sz="3200" dirty="0" err="1"/>
              <a:t>kering</a:t>
            </a:r>
            <a:r>
              <a:rPr lang="en-US" sz="3200" dirty="0"/>
              <a:t>.</a:t>
            </a:r>
          </a:p>
        </p:txBody>
      </p:sp>
    </p:spTree>
    <p:extLst>
      <p:ext uri="{BB962C8B-B14F-4D97-AF65-F5344CB8AC3E}">
        <p14:creationId xmlns:p14="http://schemas.microsoft.com/office/powerpoint/2010/main" val="2011903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t>Pembatasan Polutan Atmosfir</a:t>
            </a:r>
          </a:p>
        </p:txBody>
      </p:sp>
      <p:sp>
        <p:nvSpPr>
          <p:cNvPr id="153603" name="Rectangle 3"/>
          <p:cNvSpPr>
            <a:spLocks noGrp="1" noChangeArrowheads="1"/>
          </p:cNvSpPr>
          <p:nvPr>
            <p:ph idx="1"/>
          </p:nvPr>
        </p:nvSpPr>
        <p:spPr/>
        <p:txBody>
          <a:bodyPr/>
          <a:lstStyle/>
          <a:p>
            <a:r>
              <a:rPr lang="en-US" sz="3200" dirty="0" err="1"/>
              <a:t>Polutan</a:t>
            </a:r>
            <a:r>
              <a:rPr lang="en-US" sz="3200" dirty="0"/>
              <a:t> </a:t>
            </a:r>
            <a:r>
              <a:rPr lang="en-US" sz="3200" dirty="0" err="1"/>
              <a:t>atmosfir</a:t>
            </a:r>
            <a:r>
              <a:rPr lang="en-US" sz="3200" dirty="0"/>
              <a:t> </a:t>
            </a:r>
            <a:r>
              <a:rPr lang="en-US" sz="3200" dirty="0" err="1"/>
              <a:t>juga</a:t>
            </a:r>
            <a:r>
              <a:rPr lang="en-US" sz="3200" dirty="0"/>
              <a:t> </a:t>
            </a:r>
            <a:r>
              <a:rPr lang="en-US" sz="3200" dirty="0" err="1"/>
              <a:t>dapat</a:t>
            </a:r>
            <a:r>
              <a:rPr lang="en-US" sz="3200" dirty="0"/>
              <a:t> </a:t>
            </a:r>
            <a:r>
              <a:rPr lang="en-US" sz="3200" dirty="0" err="1"/>
              <a:t>dibatasi</a:t>
            </a:r>
            <a:r>
              <a:rPr lang="en-US" sz="3200" dirty="0"/>
              <a:t> </a:t>
            </a:r>
            <a:r>
              <a:rPr lang="en-US" sz="3200" dirty="0" err="1"/>
              <a:t>oleh</a:t>
            </a:r>
            <a:r>
              <a:rPr lang="en-US" sz="3200" dirty="0"/>
              <a:t> </a:t>
            </a:r>
            <a:r>
              <a:rPr lang="en-US" sz="3200" dirty="0" err="1"/>
              <a:t>beberapa</a:t>
            </a:r>
            <a:r>
              <a:rPr lang="en-US" sz="3200" dirty="0"/>
              <a:t> </a:t>
            </a:r>
            <a:r>
              <a:rPr lang="en-US" sz="3200" dirty="0" err="1"/>
              <a:t>metode</a:t>
            </a:r>
            <a:r>
              <a:rPr lang="en-US" sz="3200" dirty="0"/>
              <a:t> yang </a:t>
            </a:r>
            <a:r>
              <a:rPr lang="en-US" sz="3200" dirty="0" err="1"/>
              <a:t>sama</a:t>
            </a:r>
            <a:r>
              <a:rPr lang="en-US" sz="3200" dirty="0"/>
              <a:t> </a:t>
            </a:r>
            <a:r>
              <a:rPr lang="en-US" sz="3200" dirty="0" err="1"/>
              <a:t>seperti</a:t>
            </a:r>
            <a:r>
              <a:rPr lang="en-US" sz="3200" dirty="0"/>
              <a:t> yang </a:t>
            </a:r>
            <a:r>
              <a:rPr lang="en-US" sz="3200" dirty="0" err="1"/>
              <a:t>digunakan</a:t>
            </a:r>
            <a:r>
              <a:rPr lang="en-US" sz="3200" dirty="0"/>
              <a:t> </a:t>
            </a:r>
            <a:r>
              <a:rPr lang="en-US" sz="3200" dirty="0" err="1"/>
              <a:t>pada</a:t>
            </a:r>
            <a:r>
              <a:rPr lang="en-US" sz="3200" dirty="0"/>
              <a:t> </a:t>
            </a:r>
            <a:r>
              <a:rPr lang="en-US" sz="3200" dirty="0" err="1"/>
              <a:t>iklim</a:t>
            </a:r>
            <a:r>
              <a:rPr lang="en-US" sz="3200" dirty="0"/>
              <a:t> </a:t>
            </a:r>
            <a:r>
              <a:rPr lang="en-US" sz="3200" dirty="0" err="1"/>
              <a:t>sedang</a:t>
            </a:r>
            <a:r>
              <a:rPr lang="en-US" sz="3200" dirty="0"/>
              <a:t>, </a:t>
            </a:r>
            <a:r>
              <a:rPr lang="en-US" sz="3200" dirty="0" err="1"/>
              <a:t>sebagai</a:t>
            </a:r>
            <a:r>
              <a:rPr lang="en-US" sz="3200" dirty="0"/>
              <a:t> </a:t>
            </a:r>
            <a:r>
              <a:rPr lang="en-US" sz="3200" dirty="0" err="1"/>
              <a:t>contoh</a:t>
            </a:r>
            <a:r>
              <a:rPr lang="en-US" sz="3200" dirty="0"/>
              <a:t>: </a:t>
            </a:r>
            <a:r>
              <a:rPr lang="en-US" sz="3200" dirty="0" err="1"/>
              <a:t>menutup</a:t>
            </a:r>
            <a:r>
              <a:rPr lang="en-US" sz="3200" dirty="0"/>
              <a:t> </a:t>
            </a:r>
            <a:r>
              <a:rPr lang="en-US" sz="3200" dirty="0" err="1"/>
              <a:t>pintu</a:t>
            </a:r>
            <a:r>
              <a:rPr lang="en-US" sz="3200" dirty="0"/>
              <a:t> </a:t>
            </a:r>
            <a:r>
              <a:rPr lang="en-US" sz="3200" dirty="0" err="1"/>
              <a:t>dan</a:t>
            </a:r>
            <a:r>
              <a:rPr lang="en-US" sz="3200" dirty="0"/>
              <a:t> </a:t>
            </a:r>
            <a:r>
              <a:rPr lang="en-US" sz="3200" dirty="0" err="1"/>
              <a:t>jendela</a:t>
            </a:r>
            <a:r>
              <a:rPr lang="en-US" sz="3200" dirty="0"/>
              <a:t>.</a:t>
            </a:r>
          </a:p>
          <a:p>
            <a:pPr>
              <a:buFont typeface="Wingdings" panose="05000000000000000000" pitchFamily="2" charset="2"/>
              <a:buNone/>
            </a:pPr>
            <a:endParaRPr lang="en-US" dirty="0"/>
          </a:p>
        </p:txBody>
      </p:sp>
    </p:spTree>
    <p:extLst>
      <p:ext uri="{BB962C8B-B14F-4D97-AF65-F5344CB8AC3E}">
        <p14:creationId xmlns:p14="http://schemas.microsoft.com/office/powerpoint/2010/main" val="4059909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sz="4000"/>
              <a:t>Pencegahan terhadap Serangan Hama di Perpustakaan di Iklim Tropis</a:t>
            </a:r>
          </a:p>
        </p:txBody>
      </p:sp>
      <p:sp>
        <p:nvSpPr>
          <p:cNvPr id="154627" name="Rectangle 3"/>
          <p:cNvSpPr>
            <a:spLocks noGrp="1" noChangeArrowheads="1"/>
          </p:cNvSpPr>
          <p:nvPr>
            <p:ph idx="1"/>
          </p:nvPr>
        </p:nvSpPr>
        <p:spPr/>
        <p:txBody>
          <a:bodyPr>
            <a:normAutofit/>
          </a:bodyPr>
          <a:lstStyle/>
          <a:p>
            <a:r>
              <a:rPr lang="en-US" sz="3200" dirty="0" err="1"/>
              <a:t>Dengan</a:t>
            </a:r>
            <a:r>
              <a:rPr lang="en-US" sz="3200" dirty="0"/>
              <a:t> </a:t>
            </a:r>
            <a:r>
              <a:rPr lang="en-US" sz="3200" dirty="0" err="1"/>
              <a:t>memberikan</a:t>
            </a:r>
            <a:r>
              <a:rPr lang="en-US" sz="3200" dirty="0"/>
              <a:t> </a:t>
            </a:r>
            <a:r>
              <a:rPr lang="en-US" sz="3200" dirty="0" err="1"/>
              <a:t>penekanan</a:t>
            </a:r>
            <a:r>
              <a:rPr lang="en-US" sz="3200" dirty="0"/>
              <a:t> </a:t>
            </a:r>
            <a:r>
              <a:rPr lang="en-US" sz="3200" dirty="0" err="1"/>
              <a:t>utama</a:t>
            </a:r>
            <a:r>
              <a:rPr lang="en-US" sz="3200" dirty="0"/>
              <a:t> </a:t>
            </a:r>
            <a:r>
              <a:rPr lang="en-US" sz="3200" dirty="0" err="1"/>
              <a:t>pada</a:t>
            </a:r>
            <a:r>
              <a:rPr lang="en-US" sz="3200" dirty="0"/>
              <a:t>  </a:t>
            </a:r>
            <a:r>
              <a:rPr lang="en-US" sz="3200" dirty="0" err="1"/>
              <a:t>pelaksanaan</a:t>
            </a:r>
            <a:r>
              <a:rPr lang="en-US" sz="3200" dirty="0"/>
              <a:t> </a:t>
            </a:r>
            <a:r>
              <a:rPr lang="en-US" sz="3200" dirty="0" err="1"/>
              <a:t>perawatan</a:t>
            </a:r>
            <a:r>
              <a:rPr lang="en-US" sz="3200" dirty="0"/>
              <a:t> </a:t>
            </a:r>
            <a:r>
              <a:rPr lang="en-US" sz="3200" dirty="0" err="1"/>
              <a:t>gedung</a:t>
            </a:r>
            <a:r>
              <a:rPr lang="en-US" sz="3200" dirty="0"/>
              <a:t> yang </a:t>
            </a:r>
            <a:r>
              <a:rPr lang="en-US" sz="3200" dirty="0" err="1"/>
              <a:t>baik</a:t>
            </a:r>
            <a:r>
              <a:rPr lang="en-US" sz="3200" dirty="0"/>
              <a:t> </a:t>
            </a:r>
            <a:r>
              <a:rPr lang="en-US" sz="3200" dirty="0" err="1"/>
              <a:t>dan</a:t>
            </a:r>
            <a:r>
              <a:rPr lang="en-US" sz="3200" dirty="0"/>
              <a:t> monitoring yang </a:t>
            </a:r>
            <a:r>
              <a:rPr lang="en-US" sz="3200" dirty="0" err="1"/>
              <a:t>terus</a:t>
            </a:r>
            <a:r>
              <a:rPr lang="en-US" sz="3200" dirty="0"/>
              <a:t> </a:t>
            </a:r>
            <a:r>
              <a:rPr lang="en-US" sz="3200" dirty="0" err="1"/>
              <a:t>menerus</a:t>
            </a:r>
            <a:r>
              <a:rPr lang="en-US" sz="3200" dirty="0"/>
              <a:t>. </a:t>
            </a:r>
          </a:p>
        </p:txBody>
      </p:sp>
    </p:spTree>
    <p:extLst>
      <p:ext uri="{BB962C8B-B14F-4D97-AF65-F5344CB8AC3E}">
        <p14:creationId xmlns:p14="http://schemas.microsoft.com/office/powerpoint/2010/main" val="10127138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853440" y="473074"/>
            <a:ext cx="9357360" cy="1335405"/>
          </a:xfrm>
        </p:spPr>
        <p:txBody>
          <a:bodyPr>
            <a:normAutofit/>
          </a:bodyPr>
          <a:lstStyle/>
          <a:p>
            <a:r>
              <a:rPr lang="en-US" sz="3200" b="1" dirty="0" err="1"/>
              <a:t>Perencanaan</a:t>
            </a:r>
            <a:r>
              <a:rPr lang="en-US" sz="3200" b="1" dirty="0"/>
              <a:t> </a:t>
            </a:r>
            <a:r>
              <a:rPr lang="en-US" sz="3200" b="1" dirty="0" err="1" smtClean="0"/>
              <a:t>Penanggulangan</a:t>
            </a:r>
            <a:r>
              <a:rPr lang="en-US" sz="3200" b="1" dirty="0" smtClean="0"/>
              <a:t> </a:t>
            </a:r>
            <a:r>
              <a:rPr lang="en-US" sz="3200" b="1" dirty="0" err="1"/>
              <a:t>Bencana</a:t>
            </a:r>
            <a:r>
              <a:rPr lang="en-US" sz="3200" b="1" dirty="0"/>
              <a:t> </a:t>
            </a:r>
            <a:r>
              <a:rPr lang="en-US" sz="3200" b="1" dirty="0" err="1"/>
              <a:t>Alam</a:t>
            </a:r>
            <a:r>
              <a:rPr lang="en-US" sz="3200" b="1" dirty="0"/>
              <a:t> di </a:t>
            </a:r>
            <a:r>
              <a:rPr lang="en-US" sz="3200" b="1" dirty="0" err="1"/>
              <a:t>Perpustakaan</a:t>
            </a:r>
            <a:r>
              <a:rPr lang="en-US" sz="3200" b="1" dirty="0"/>
              <a:t> di </a:t>
            </a:r>
            <a:r>
              <a:rPr lang="en-US" sz="3200" b="1" dirty="0" err="1"/>
              <a:t>Iklim</a:t>
            </a:r>
            <a:r>
              <a:rPr lang="en-US" sz="3200" b="1" dirty="0"/>
              <a:t> </a:t>
            </a:r>
            <a:r>
              <a:rPr lang="en-US" sz="3200" b="1" dirty="0" err="1"/>
              <a:t>Tropis</a:t>
            </a:r>
            <a:r>
              <a:rPr lang="en-US" sz="3200" b="1" dirty="0"/>
              <a:t> </a:t>
            </a:r>
            <a:r>
              <a:rPr lang="en-US" sz="3200" b="1" dirty="0" err="1"/>
              <a:t>dan</a:t>
            </a:r>
            <a:r>
              <a:rPr lang="en-US" sz="3200" b="1" dirty="0"/>
              <a:t> </a:t>
            </a:r>
            <a:r>
              <a:rPr lang="en-US" sz="3200" b="1" dirty="0" err="1"/>
              <a:t>Kering</a:t>
            </a:r>
            <a:r>
              <a:rPr lang="en-US" sz="3200" b="1" dirty="0"/>
              <a:t>.</a:t>
            </a:r>
          </a:p>
        </p:txBody>
      </p:sp>
      <p:sp>
        <p:nvSpPr>
          <p:cNvPr id="155651" name="Rectangle 3"/>
          <p:cNvSpPr>
            <a:spLocks noGrp="1" noChangeArrowheads="1"/>
          </p:cNvSpPr>
          <p:nvPr>
            <p:ph idx="1"/>
          </p:nvPr>
        </p:nvSpPr>
        <p:spPr>
          <a:xfrm>
            <a:off x="677334" y="2160589"/>
            <a:ext cx="9279466" cy="3880773"/>
          </a:xfrm>
        </p:spPr>
        <p:txBody>
          <a:bodyPr>
            <a:normAutofit/>
          </a:bodyPr>
          <a:lstStyle/>
          <a:p>
            <a:r>
              <a:rPr lang="en-US" sz="3200" dirty="0" err="1"/>
              <a:t>Perencanaan</a:t>
            </a:r>
            <a:r>
              <a:rPr lang="en-US" sz="3200" dirty="0"/>
              <a:t> </a:t>
            </a:r>
            <a:r>
              <a:rPr lang="en-US" sz="3200" dirty="0" err="1"/>
              <a:t>penanggulangan</a:t>
            </a:r>
            <a:r>
              <a:rPr lang="en-US" sz="3200" dirty="0"/>
              <a:t> </a:t>
            </a:r>
            <a:r>
              <a:rPr lang="en-US" sz="3200" dirty="0" err="1"/>
              <a:t>bencana</a:t>
            </a:r>
            <a:r>
              <a:rPr lang="en-US" sz="3200" dirty="0"/>
              <a:t> </a:t>
            </a:r>
            <a:r>
              <a:rPr lang="en-US" sz="3200" dirty="0" err="1"/>
              <a:t>alam</a:t>
            </a:r>
            <a:r>
              <a:rPr lang="en-US" sz="3200" dirty="0"/>
              <a:t> </a:t>
            </a:r>
            <a:r>
              <a:rPr lang="en-US" sz="3200" dirty="0" err="1"/>
              <a:t>perlu</a:t>
            </a:r>
            <a:r>
              <a:rPr lang="en-US" sz="3200" dirty="0"/>
              <a:t> </a:t>
            </a:r>
            <a:r>
              <a:rPr lang="en-US" sz="3200" dirty="0" err="1"/>
              <a:t>lebih</a:t>
            </a:r>
            <a:r>
              <a:rPr lang="en-US" sz="3200" dirty="0"/>
              <a:t> </a:t>
            </a:r>
            <a:r>
              <a:rPr lang="en-US" sz="3200" dirty="0" err="1"/>
              <a:t>ditingkatkan</a:t>
            </a:r>
            <a:r>
              <a:rPr lang="en-US" sz="3200" dirty="0"/>
              <a:t> </a:t>
            </a:r>
            <a:r>
              <a:rPr lang="en-US" sz="3200" dirty="0" err="1"/>
              <a:t>daripada</a:t>
            </a:r>
            <a:r>
              <a:rPr lang="en-US" sz="3200" dirty="0"/>
              <a:t> </a:t>
            </a:r>
            <a:r>
              <a:rPr lang="en-US" sz="3200" dirty="0" err="1"/>
              <a:t>perpustakaan</a:t>
            </a:r>
            <a:r>
              <a:rPr lang="en-US" sz="3200" dirty="0"/>
              <a:t> yang </a:t>
            </a:r>
            <a:r>
              <a:rPr lang="en-US" sz="3200" dirty="0" err="1"/>
              <a:t>berada</a:t>
            </a:r>
            <a:r>
              <a:rPr lang="en-US" sz="3200" dirty="0"/>
              <a:t> di </a:t>
            </a:r>
            <a:r>
              <a:rPr lang="en-US" sz="3200" dirty="0" err="1"/>
              <a:t>iklim</a:t>
            </a:r>
            <a:r>
              <a:rPr lang="en-US" sz="3200" dirty="0"/>
              <a:t> </a:t>
            </a:r>
            <a:r>
              <a:rPr lang="en-US" sz="3200" dirty="0" err="1"/>
              <a:t>sedang</a:t>
            </a:r>
            <a:r>
              <a:rPr lang="en-US" sz="3200" dirty="0"/>
              <a:t>, </a:t>
            </a:r>
            <a:r>
              <a:rPr lang="en-US" sz="3200" dirty="0" err="1"/>
              <a:t>karena</a:t>
            </a:r>
            <a:r>
              <a:rPr lang="en-US" sz="3200" dirty="0"/>
              <a:t> </a:t>
            </a:r>
            <a:r>
              <a:rPr lang="en-US" sz="3200" dirty="0" err="1"/>
              <a:t>bencana</a:t>
            </a:r>
            <a:r>
              <a:rPr lang="en-US" sz="3200" dirty="0"/>
              <a:t> </a:t>
            </a:r>
            <a:r>
              <a:rPr lang="en-US" sz="3200" dirty="0" err="1"/>
              <a:t>alam</a:t>
            </a:r>
            <a:r>
              <a:rPr lang="en-US" sz="3200" dirty="0"/>
              <a:t> </a:t>
            </a:r>
            <a:r>
              <a:rPr lang="en-US" sz="3200" dirty="0" err="1"/>
              <a:t>kemungkinan</a:t>
            </a:r>
            <a:r>
              <a:rPr lang="en-US" sz="3200" dirty="0"/>
              <a:t> </a:t>
            </a:r>
            <a:r>
              <a:rPr lang="en-US" sz="3200" dirty="0" err="1"/>
              <a:t>besar</a:t>
            </a:r>
            <a:r>
              <a:rPr lang="en-US" sz="3200" dirty="0"/>
              <a:t> </a:t>
            </a:r>
            <a:r>
              <a:rPr lang="en-US" sz="3200" dirty="0" err="1"/>
              <a:t>menjadi</a:t>
            </a:r>
            <a:r>
              <a:rPr lang="en-US" sz="3200" dirty="0"/>
              <a:t> </a:t>
            </a:r>
            <a:r>
              <a:rPr lang="en-US" sz="3200" dirty="0" err="1"/>
              <a:t>lebih</a:t>
            </a:r>
            <a:r>
              <a:rPr lang="en-US" sz="3200" dirty="0"/>
              <a:t> </a:t>
            </a:r>
            <a:r>
              <a:rPr lang="en-US" sz="3200" dirty="0" err="1"/>
              <a:t>ekstrim</a:t>
            </a:r>
            <a:r>
              <a:rPr lang="en-US" sz="3200" dirty="0"/>
              <a:t> (</a:t>
            </a:r>
            <a:r>
              <a:rPr lang="en-US" sz="3200" dirty="0" err="1"/>
              <a:t>siklon</a:t>
            </a:r>
            <a:r>
              <a:rPr lang="en-US" sz="3200" dirty="0"/>
              <a:t> </a:t>
            </a:r>
            <a:r>
              <a:rPr lang="en-US" sz="3200" dirty="0" err="1"/>
              <a:t>dan</a:t>
            </a:r>
            <a:r>
              <a:rPr lang="en-US" sz="3200" dirty="0"/>
              <a:t> </a:t>
            </a:r>
            <a:r>
              <a:rPr lang="en-US" sz="3200" dirty="0" err="1"/>
              <a:t>gempabumi</a:t>
            </a:r>
            <a:r>
              <a:rPr lang="en-US" sz="3200" dirty="0"/>
              <a:t>) </a:t>
            </a:r>
            <a:r>
              <a:rPr lang="en-US" sz="3200" dirty="0" err="1"/>
              <a:t>dan</a:t>
            </a:r>
            <a:r>
              <a:rPr lang="en-US" sz="3200" dirty="0"/>
              <a:t> </a:t>
            </a:r>
            <a:r>
              <a:rPr lang="en-US" sz="3200" dirty="0" err="1"/>
              <a:t>akibat-akibatnya</a:t>
            </a:r>
            <a:r>
              <a:rPr lang="en-US" sz="3200" dirty="0"/>
              <a:t> </a:t>
            </a:r>
            <a:r>
              <a:rPr lang="en-US" sz="3200" dirty="0" err="1"/>
              <a:t>lebih</a:t>
            </a:r>
            <a:r>
              <a:rPr lang="en-US" sz="3200" dirty="0"/>
              <a:t> </a:t>
            </a:r>
            <a:r>
              <a:rPr lang="en-US" sz="3200" dirty="0" err="1"/>
              <a:t>mengerikan</a:t>
            </a:r>
            <a:r>
              <a:rPr lang="en-US" sz="3200" dirty="0"/>
              <a:t>. </a:t>
            </a:r>
          </a:p>
        </p:txBody>
      </p:sp>
    </p:spTree>
    <p:extLst>
      <p:ext uri="{BB962C8B-B14F-4D97-AF65-F5344CB8AC3E}">
        <p14:creationId xmlns:p14="http://schemas.microsoft.com/office/powerpoint/2010/main" val="1340031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Faktor-faktor</a:t>
            </a:r>
            <a:r>
              <a:rPr lang="en-US" dirty="0" smtClean="0"/>
              <a:t> </a:t>
            </a:r>
            <a:r>
              <a:rPr lang="en-US" dirty="0" err="1" smtClean="0"/>
              <a:t>Perusak</a:t>
            </a:r>
            <a:r>
              <a:rPr lang="en-US" dirty="0" smtClean="0"/>
              <a:t> </a:t>
            </a:r>
            <a:r>
              <a:rPr lang="en-US" dirty="0" err="1" smtClean="0"/>
              <a:t>Arsip</a:t>
            </a:r>
            <a:endParaRPr lang="en-US" dirty="0"/>
          </a:p>
        </p:txBody>
      </p:sp>
      <p:sp>
        <p:nvSpPr>
          <p:cNvPr id="3" name="Content Placeholder 2"/>
          <p:cNvSpPr>
            <a:spLocks noGrp="1"/>
          </p:cNvSpPr>
          <p:nvPr>
            <p:ph idx="1"/>
          </p:nvPr>
        </p:nvSpPr>
        <p:spPr>
          <a:xfrm>
            <a:off x="243840" y="1727200"/>
            <a:ext cx="10119360" cy="4653279"/>
          </a:xfrm>
        </p:spPr>
        <p:txBody>
          <a:bodyPr>
            <a:normAutofit fontScale="62500" lnSpcReduction="20000"/>
          </a:bodyPr>
          <a:lstStyle/>
          <a:p>
            <a:r>
              <a:rPr lang="en-US" sz="3800" dirty="0" err="1" smtClean="0"/>
              <a:t>Faktor</a:t>
            </a:r>
            <a:r>
              <a:rPr lang="en-US" sz="3800" dirty="0" smtClean="0"/>
              <a:t> Internal</a:t>
            </a:r>
          </a:p>
          <a:p>
            <a:pPr lvl="1"/>
            <a:r>
              <a:rPr lang="en-US" sz="3800" dirty="0" err="1" smtClean="0"/>
              <a:t>Faktor</a:t>
            </a:r>
            <a:r>
              <a:rPr lang="en-US" sz="3800" dirty="0" smtClean="0"/>
              <a:t> </a:t>
            </a:r>
            <a:r>
              <a:rPr lang="en-US" sz="3800" dirty="0" err="1" smtClean="0"/>
              <a:t>perusak</a:t>
            </a:r>
            <a:r>
              <a:rPr lang="en-US" sz="3800" dirty="0" smtClean="0"/>
              <a:t> </a:t>
            </a:r>
            <a:r>
              <a:rPr lang="en-US" sz="3800" dirty="0" err="1" smtClean="0"/>
              <a:t>arsip</a:t>
            </a:r>
            <a:r>
              <a:rPr lang="en-US" sz="3800" dirty="0" smtClean="0"/>
              <a:t> yang </a:t>
            </a:r>
            <a:r>
              <a:rPr lang="en-US" sz="3800" dirty="0" err="1" smtClean="0"/>
              <a:t>berasal</a:t>
            </a:r>
            <a:r>
              <a:rPr lang="en-US" sz="3800" dirty="0" smtClean="0"/>
              <a:t> </a:t>
            </a:r>
            <a:r>
              <a:rPr lang="en-US" sz="3800" dirty="0" err="1" smtClean="0"/>
              <a:t>dari</a:t>
            </a:r>
            <a:r>
              <a:rPr lang="en-US" sz="3800" dirty="0" smtClean="0"/>
              <a:t> </a:t>
            </a:r>
            <a:r>
              <a:rPr lang="en-US" sz="3800" dirty="0" err="1" smtClean="0"/>
              <a:t>dalam</a:t>
            </a:r>
            <a:r>
              <a:rPr lang="en-US" sz="3800" dirty="0" smtClean="0"/>
              <a:t>  (media </a:t>
            </a:r>
            <a:r>
              <a:rPr lang="en-US" sz="3800" dirty="0" err="1" smtClean="0"/>
              <a:t>perekam</a:t>
            </a:r>
            <a:r>
              <a:rPr lang="en-US" sz="3800" dirty="0" smtClean="0"/>
              <a:t>) </a:t>
            </a:r>
            <a:r>
              <a:rPr lang="en-US" sz="3800" dirty="0" err="1" smtClean="0"/>
              <a:t>arsip</a:t>
            </a:r>
            <a:r>
              <a:rPr lang="en-US" sz="3800" dirty="0" smtClean="0"/>
              <a:t> </a:t>
            </a:r>
            <a:r>
              <a:rPr lang="en-US" sz="3800" dirty="0" smtClean="0">
                <a:sym typeface="Wingdings" panose="05000000000000000000" pitchFamily="2" charset="2"/>
              </a:rPr>
              <a:t> </a:t>
            </a:r>
            <a:r>
              <a:rPr lang="en-US" sz="3800" dirty="0" err="1" smtClean="0">
                <a:sym typeface="Wingdings" panose="05000000000000000000" pitchFamily="2" charset="2"/>
              </a:rPr>
              <a:t>keasaman</a:t>
            </a:r>
            <a:r>
              <a:rPr lang="en-US" sz="3800" dirty="0" smtClean="0">
                <a:sym typeface="Wingdings" panose="05000000000000000000" pitchFamily="2" charset="2"/>
              </a:rPr>
              <a:t>, </a:t>
            </a:r>
            <a:r>
              <a:rPr lang="en-US" sz="3800" dirty="0" err="1" smtClean="0">
                <a:sym typeface="Wingdings" panose="05000000000000000000" pitchFamily="2" charset="2"/>
              </a:rPr>
              <a:t>zat</a:t>
            </a:r>
            <a:r>
              <a:rPr lang="en-US" sz="3800" dirty="0" smtClean="0">
                <a:sym typeface="Wingdings" panose="05000000000000000000" pitchFamily="2" charset="2"/>
              </a:rPr>
              <a:t> </a:t>
            </a:r>
            <a:r>
              <a:rPr lang="en-US" sz="3800" dirty="0" err="1" smtClean="0">
                <a:sym typeface="Wingdings" panose="05000000000000000000" pitchFamily="2" charset="2"/>
              </a:rPr>
              <a:t>kimia</a:t>
            </a:r>
            <a:r>
              <a:rPr lang="en-US" sz="3800" dirty="0" smtClean="0">
                <a:sym typeface="Wingdings" panose="05000000000000000000" pitchFamily="2" charset="2"/>
              </a:rPr>
              <a:t> (lignin, </a:t>
            </a:r>
            <a:r>
              <a:rPr lang="en-US" sz="3800" dirty="0" err="1" smtClean="0">
                <a:sym typeface="Wingdings" panose="05000000000000000000" pitchFamily="2" charset="2"/>
              </a:rPr>
              <a:t>zat</a:t>
            </a:r>
            <a:r>
              <a:rPr lang="en-US" sz="3800" dirty="0" smtClean="0">
                <a:sym typeface="Wingdings" panose="05000000000000000000" pitchFamily="2" charset="2"/>
              </a:rPr>
              <a:t> </a:t>
            </a:r>
            <a:r>
              <a:rPr lang="en-US" sz="3800" dirty="0" err="1" smtClean="0">
                <a:sym typeface="Wingdings" panose="05000000000000000000" pitchFamily="2" charset="2"/>
              </a:rPr>
              <a:t>pemutih</a:t>
            </a:r>
            <a:r>
              <a:rPr lang="en-US" sz="3800" dirty="0" smtClean="0">
                <a:sym typeface="Wingdings" panose="05000000000000000000" pitchFamily="2" charset="2"/>
              </a:rPr>
              <a:t>, alum-rosin sizing, </a:t>
            </a:r>
            <a:r>
              <a:rPr lang="en-US" sz="3800" dirty="0" err="1" smtClean="0">
                <a:sym typeface="Wingdings" panose="05000000000000000000" pitchFamily="2" charset="2"/>
              </a:rPr>
              <a:t>tinta</a:t>
            </a:r>
            <a:r>
              <a:rPr lang="en-US" sz="3800" dirty="0" smtClean="0">
                <a:sym typeface="Wingdings" panose="05000000000000000000" pitchFamily="2" charset="2"/>
              </a:rPr>
              <a:t> </a:t>
            </a:r>
            <a:r>
              <a:rPr lang="en-US" sz="3800" dirty="0" err="1" smtClean="0">
                <a:sym typeface="Wingdings" panose="05000000000000000000" pitchFamily="2" charset="2"/>
              </a:rPr>
              <a:t>dll</a:t>
            </a:r>
            <a:r>
              <a:rPr lang="en-US" sz="3800" dirty="0" smtClean="0">
                <a:sym typeface="Wingdings" panose="05000000000000000000" pitchFamily="2" charset="2"/>
              </a:rPr>
              <a:t>)</a:t>
            </a:r>
          </a:p>
          <a:p>
            <a:pPr lvl="1"/>
            <a:r>
              <a:rPr lang="en-US" sz="3800" dirty="0" smtClean="0">
                <a:sym typeface="Wingdings" panose="05000000000000000000" pitchFamily="2" charset="2"/>
              </a:rPr>
              <a:t>Lignin  </a:t>
            </a:r>
            <a:r>
              <a:rPr lang="en-US" sz="3800" dirty="0" err="1" smtClean="0">
                <a:sym typeface="Wingdings" panose="05000000000000000000" pitchFamily="2" charset="2"/>
              </a:rPr>
              <a:t>senyawa</a:t>
            </a:r>
            <a:r>
              <a:rPr lang="en-US" sz="3800" dirty="0" smtClean="0">
                <a:sym typeface="Wingdings" panose="05000000000000000000" pitchFamily="2" charset="2"/>
              </a:rPr>
              <a:t> </a:t>
            </a:r>
            <a:r>
              <a:rPr lang="en-US" sz="3800" dirty="0" err="1" smtClean="0">
                <a:sym typeface="Wingdings" panose="05000000000000000000" pitchFamily="2" charset="2"/>
              </a:rPr>
              <a:t>kimia</a:t>
            </a:r>
            <a:r>
              <a:rPr lang="en-US" sz="3800" dirty="0" smtClean="0">
                <a:sym typeface="Wingdings" panose="05000000000000000000" pitchFamily="2" charset="2"/>
              </a:rPr>
              <a:t> yang </a:t>
            </a:r>
            <a:r>
              <a:rPr lang="en-US" sz="3800" dirty="0" err="1" smtClean="0">
                <a:sym typeface="Wingdings" panose="05000000000000000000" pitchFamily="2" charset="2"/>
              </a:rPr>
              <a:t>terdapat</a:t>
            </a:r>
            <a:r>
              <a:rPr lang="en-US" sz="3800" dirty="0" smtClean="0">
                <a:sym typeface="Wingdings" panose="05000000000000000000" pitchFamily="2" charset="2"/>
              </a:rPr>
              <a:t> </a:t>
            </a:r>
            <a:r>
              <a:rPr lang="en-US" sz="3800" dirty="0" err="1" smtClean="0">
                <a:sym typeface="Wingdings" panose="05000000000000000000" pitchFamily="2" charset="2"/>
              </a:rPr>
              <a:t>dalam</a:t>
            </a:r>
            <a:r>
              <a:rPr lang="en-US" sz="3800" dirty="0" smtClean="0">
                <a:sym typeface="Wingdings" panose="05000000000000000000" pitchFamily="2" charset="2"/>
              </a:rPr>
              <a:t> </a:t>
            </a:r>
            <a:r>
              <a:rPr lang="en-US" sz="3800" dirty="0" err="1" smtClean="0">
                <a:sym typeface="Wingdings" panose="05000000000000000000" pitchFamily="2" charset="2"/>
              </a:rPr>
              <a:t>kayu</a:t>
            </a:r>
            <a:endParaRPr lang="en-US" sz="3800" dirty="0" smtClean="0">
              <a:sym typeface="Wingdings" panose="05000000000000000000" pitchFamily="2" charset="2"/>
            </a:endParaRPr>
          </a:p>
          <a:p>
            <a:pPr lvl="1"/>
            <a:r>
              <a:rPr lang="en-US" sz="3800" dirty="0" smtClean="0">
                <a:sym typeface="Wingdings" panose="05000000000000000000" pitchFamily="2" charset="2"/>
              </a:rPr>
              <a:t>Alum-rosin sizing  </a:t>
            </a:r>
            <a:r>
              <a:rPr lang="en-US" sz="3800" dirty="0" err="1" smtClean="0">
                <a:sym typeface="Wingdings" panose="05000000000000000000" pitchFamily="2" charset="2"/>
              </a:rPr>
              <a:t>zat</a:t>
            </a:r>
            <a:r>
              <a:rPr lang="en-US" sz="3800" dirty="0" smtClean="0">
                <a:sym typeface="Wingdings" panose="05000000000000000000" pitchFamily="2" charset="2"/>
              </a:rPr>
              <a:t> </a:t>
            </a:r>
            <a:r>
              <a:rPr lang="en-US" sz="3800" dirty="0" err="1" smtClean="0">
                <a:sym typeface="Wingdings" panose="05000000000000000000" pitchFamily="2" charset="2"/>
              </a:rPr>
              <a:t>aluminium</a:t>
            </a:r>
            <a:r>
              <a:rPr lang="en-US" sz="3800" dirty="0" smtClean="0">
                <a:sym typeface="Wingdings" panose="05000000000000000000" pitchFamily="2" charset="2"/>
              </a:rPr>
              <a:t> </a:t>
            </a:r>
            <a:r>
              <a:rPr lang="en-US" sz="3800" dirty="0" err="1" smtClean="0">
                <a:sym typeface="Wingdings" panose="05000000000000000000" pitchFamily="2" charset="2"/>
              </a:rPr>
              <a:t>sulfat</a:t>
            </a:r>
            <a:r>
              <a:rPr lang="en-US" sz="3800" dirty="0" smtClean="0">
                <a:sym typeface="Wingdings" panose="05000000000000000000" pitchFamily="2" charset="2"/>
              </a:rPr>
              <a:t> (alum) </a:t>
            </a:r>
            <a:r>
              <a:rPr lang="en-US" sz="3800" dirty="0" err="1" smtClean="0">
                <a:sym typeface="Wingdings" panose="05000000000000000000" pitchFamily="2" charset="2"/>
              </a:rPr>
              <a:t>dan</a:t>
            </a:r>
            <a:r>
              <a:rPr lang="en-US" sz="3800" dirty="0" smtClean="0">
                <a:sym typeface="Wingdings" panose="05000000000000000000" pitchFamily="2" charset="2"/>
              </a:rPr>
              <a:t> </a:t>
            </a:r>
            <a:r>
              <a:rPr lang="en-US" sz="3800" dirty="0" err="1" smtClean="0">
                <a:sym typeface="Wingdings" panose="05000000000000000000" pitchFamily="2" charset="2"/>
              </a:rPr>
              <a:t>natrium</a:t>
            </a:r>
            <a:r>
              <a:rPr lang="en-US" sz="3800" dirty="0" smtClean="0">
                <a:sym typeface="Wingdings" panose="05000000000000000000" pitchFamily="2" charset="2"/>
              </a:rPr>
              <a:t> rosin (rosin), yang </a:t>
            </a:r>
            <a:r>
              <a:rPr lang="en-US" sz="3800" dirty="0" err="1" smtClean="0">
                <a:sym typeface="Wingdings" panose="05000000000000000000" pitchFamily="2" charset="2"/>
              </a:rPr>
              <a:t>reaksinya</a:t>
            </a:r>
            <a:r>
              <a:rPr lang="en-US" sz="3800" dirty="0" smtClean="0">
                <a:sym typeface="Wingdings" panose="05000000000000000000" pitchFamily="2" charset="2"/>
              </a:rPr>
              <a:t> </a:t>
            </a:r>
            <a:r>
              <a:rPr lang="en-US" sz="3800" dirty="0" err="1" smtClean="0">
                <a:sym typeface="Wingdings" panose="05000000000000000000" pitchFamily="2" charset="2"/>
              </a:rPr>
              <a:t>digunakan</a:t>
            </a:r>
            <a:r>
              <a:rPr lang="en-US" sz="3800" dirty="0" smtClean="0">
                <a:sym typeface="Wingdings" panose="05000000000000000000" pitchFamily="2" charset="2"/>
              </a:rPr>
              <a:t> </a:t>
            </a:r>
            <a:r>
              <a:rPr lang="en-US" sz="3800" dirty="0" err="1" smtClean="0">
                <a:sym typeface="Wingdings" panose="05000000000000000000" pitchFamily="2" charset="2"/>
              </a:rPr>
              <a:t>untuk</a:t>
            </a:r>
            <a:r>
              <a:rPr lang="en-US" sz="3800" dirty="0" smtClean="0">
                <a:sym typeface="Wingdings" panose="05000000000000000000" pitchFamily="2" charset="2"/>
              </a:rPr>
              <a:t> </a:t>
            </a:r>
            <a:r>
              <a:rPr lang="en-US" sz="3800" dirty="0" err="1" smtClean="0">
                <a:sym typeface="Wingdings" panose="05000000000000000000" pitchFamily="2" charset="2"/>
              </a:rPr>
              <a:t>mengurangi</a:t>
            </a:r>
            <a:r>
              <a:rPr lang="en-US" sz="3800" dirty="0" smtClean="0">
                <a:sym typeface="Wingdings" panose="05000000000000000000" pitchFamily="2" charset="2"/>
              </a:rPr>
              <a:t> </a:t>
            </a:r>
            <a:r>
              <a:rPr lang="en-US" sz="3800" dirty="0" err="1" smtClean="0">
                <a:sym typeface="Wingdings" panose="05000000000000000000" pitchFamily="2" charset="2"/>
              </a:rPr>
              <a:t>daya</a:t>
            </a:r>
            <a:r>
              <a:rPr lang="en-US" sz="3800" dirty="0" smtClean="0">
                <a:sym typeface="Wingdings" panose="05000000000000000000" pitchFamily="2" charset="2"/>
              </a:rPr>
              <a:t> </a:t>
            </a:r>
            <a:r>
              <a:rPr lang="en-US" sz="3800" dirty="0" err="1" smtClean="0">
                <a:sym typeface="Wingdings" panose="05000000000000000000" pitchFamily="2" charset="2"/>
              </a:rPr>
              <a:t>serap</a:t>
            </a:r>
            <a:r>
              <a:rPr lang="en-US" sz="3800" dirty="0" smtClean="0">
                <a:sym typeface="Wingdings" panose="05000000000000000000" pitchFamily="2" charset="2"/>
              </a:rPr>
              <a:t> air</a:t>
            </a:r>
          </a:p>
          <a:p>
            <a:pPr lvl="1"/>
            <a:r>
              <a:rPr lang="en-US" sz="3800" dirty="0" err="1" smtClean="0">
                <a:sym typeface="Wingdings" panose="05000000000000000000" pitchFamily="2" charset="2"/>
              </a:rPr>
              <a:t>Zat</a:t>
            </a:r>
            <a:r>
              <a:rPr lang="en-US" sz="3800" dirty="0" smtClean="0">
                <a:sym typeface="Wingdings" panose="05000000000000000000" pitchFamily="2" charset="2"/>
              </a:rPr>
              <a:t> </a:t>
            </a:r>
            <a:r>
              <a:rPr lang="en-US" sz="3800" dirty="0" err="1" smtClean="0">
                <a:sym typeface="Wingdings" panose="05000000000000000000" pitchFamily="2" charset="2"/>
              </a:rPr>
              <a:t>pemutih</a:t>
            </a:r>
            <a:r>
              <a:rPr lang="en-US" sz="3800" dirty="0" smtClean="0">
                <a:sym typeface="Wingdings" panose="05000000000000000000" pitchFamily="2" charset="2"/>
              </a:rPr>
              <a:t>  </a:t>
            </a:r>
            <a:r>
              <a:rPr lang="en-US" sz="3800" dirty="0" err="1" smtClean="0">
                <a:sym typeface="Wingdings" panose="05000000000000000000" pitchFamily="2" charset="2"/>
              </a:rPr>
              <a:t>untuk</a:t>
            </a:r>
            <a:r>
              <a:rPr lang="en-US" sz="3800" dirty="0" smtClean="0">
                <a:sym typeface="Wingdings" panose="05000000000000000000" pitchFamily="2" charset="2"/>
              </a:rPr>
              <a:t> </a:t>
            </a:r>
            <a:r>
              <a:rPr lang="en-US" sz="3800" dirty="0" err="1" smtClean="0">
                <a:sym typeface="Wingdings" panose="05000000000000000000" pitchFamily="2" charset="2"/>
              </a:rPr>
              <a:t>memucatkan</a:t>
            </a:r>
            <a:r>
              <a:rPr lang="en-US" sz="3800" dirty="0" smtClean="0">
                <a:sym typeface="Wingdings" panose="05000000000000000000" pitchFamily="2" charset="2"/>
              </a:rPr>
              <a:t> </a:t>
            </a:r>
            <a:r>
              <a:rPr lang="en-US" sz="3800" dirty="0" err="1" smtClean="0">
                <a:sym typeface="Wingdings" panose="05000000000000000000" pitchFamily="2" charset="2"/>
              </a:rPr>
              <a:t>warna</a:t>
            </a:r>
            <a:r>
              <a:rPr lang="en-US" sz="3800" dirty="0" smtClean="0">
                <a:sym typeface="Wingdings" panose="05000000000000000000" pitchFamily="2" charset="2"/>
              </a:rPr>
              <a:t> </a:t>
            </a:r>
            <a:r>
              <a:rPr lang="en-US" sz="3800" dirty="0" err="1" smtClean="0">
                <a:sym typeface="Wingdings" panose="05000000000000000000" pitchFamily="2" charset="2"/>
              </a:rPr>
              <a:t>serat</a:t>
            </a:r>
            <a:r>
              <a:rPr lang="en-US" sz="3800" dirty="0" smtClean="0">
                <a:sym typeface="Wingdings" panose="05000000000000000000" pitchFamily="2" charset="2"/>
              </a:rPr>
              <a:t>, agar </a:t>
            </a:r>
            <a:r>
              <a:rPr lang="en-US" sz="3800" dirty="0" err="1" smtClean="0">
                <a:sym typeface="Wingdings" panose="05000000000000000000" pitchFamily="2" charset="2"/>
              </a:rPr>
              <a:t>tidak</a:t>
            </a:r>
            <a:r>
              <a:rPr lang="en-US" sz="3800" dirty="0" smtClean="0">
                <a:sym typeface="Wingdings" panose="05000000000000000000" pitchFamily="2" charset="2"/>
              </a:rPr>
              <a:t> </a:t>
            </a:r>
            <a:r>
              <a:rPr lang="en-US" sz="3800" dirty="0" err="1" smtClean="0">
                <a:sym typeface="Wingdings" panose="05000000000000000000" pitchFamily="2" charset="2"/>
              </a:rPr>
              <a:t>meninggalkan</a:t>
            </a:r>
            <a:r>
              <a:rPr lang="en-US" sz="3800" dirty="0" smtClean="0">
                <a:sym typeface="Wingdings" panose="05000000000000000000" pitchFamily="2" charset="2"/>
              </a:rPr>
              <a:t> </a:t>
            </a:r>
            <a:r>
              <a:rPr lang="en-US" sz="3800" dirty="0" err="1" smtClean="0">
                <a:sym typeface="Wingdings" panose="05000000000000000000" pitchFamily="2" charset="2"/>
              </a:rPr>
              <a:t>residu</a:t>
            </a:r>
            <a:r>
              <a:rPr lang="en-US" sz="3800" dirty="0" smtClean="0">
                <a:sym typeface="Wingdings" panose="05000000000000000000" pitchFamily="2" charset="2"/>
              </a:rPr>
              <a:t> </a:t>
            </a:r>
            <a:r>
              <a:rPr lang="en-US" sz="3800" dirty="0" err="1" smtClean="0">
                <a:sym typeface="Wingdings" panose="05000000000000000000" pitchFamily="2" charset="2"/>
              </a:rPr>
              <a:t>klorin</a:t>
            </a:r>
            <a:r>
              <a:rPr lang="en-US" sz="3800" dirty="0" smtClean="0">
                <a:sym typeface="Wingdings" panose="05000000000000000000" pitchFamily="2" charset="2"/>
              </a:rPr>
              <a:t> yang </a:t>
            </a:r>
            <a:r>
              <a:rPr lang="en-US" sz="3800" dirty="0" err="1" smtClean="0">
                <a:sym typeface="Wingdings" panose="05000000000000000000" pitchFamily="2" charset="2"/>
              </a:rPr>
              <a:t>merupakan</a:t>
            </a:r>
            <a:r>
              <a:rPr lang="en-US" sz="3800" dirty="0" smtClean="0">
                <a:sym typeface="Wingdings" panose="05000000000000000000" pitchFamily="2" charset="2"/>
              </a:rPr>
              <a:t> </a:t>
            </a:r>
            <a:r>
              <a:rPr lang="en-US" sz="3800" dirty="0" err="1" smtClean="0">
                <a:sym typeface="Wingdings" panose="05000000000000000000" pitchFamily="2" charset="2"/>
              </a:rPr>
              <a:t>sumber</a:t>
            </a:r>
            <a:r>
              <a:rPr lang="en-US" sz="3800" dirty="0" smtClean="0">
                <a:sym typeface="Wingdings" panose="05000000000000000000" pitchFamily="2" charset="2"/>
              </a:rPr>
              <a:t> </a:t>
            </a:r>
            <a:r>
              <a:rPr lang="en-US" sz="3800" dirty="0" err="1" smtClean="0">
                <a:sym typeface="Wingdings" panose="05000000000000000000" pitchFamily="2" charset="2"/>
              </a:rPr>
              <a:t>asam</a:t>
            </a:r>
            <a:endParaRPr lang="en-US" sz="3800" dirty="0" smtClean="0">
              <a:sym typeface="Wingdings" panose="05000000000000000000" pitchFamily="2" charset="2"/>
            </a:endParaRPr>
          </a:p>
          <a:p>
            <a:pPr lvl="1"/>
            <a:r>
              <a:rPr lang="en-US" sz="3800" dirty="0" err="1" smtClean="0">
                <a:sym typeface="Wingdings" panose="05000000000000000000" pitchFamily="2" charset="2"/>
              </a:rPr>
              <a:t>Tinta</a:t>
            </a:r>
            <a:r>
              <a:rPr lang="en-US" sz="3800" dirty="0" smtClean="0">
                <a:sym typeface="Wingdings" panose="05000000000000000000" pitchFamily="2" charset="2"/>
              </a:rPr>
              <a:t>  </a:t>
            </a:r>
            <a:r>
              <a:rPr lang="en-US" sz="3800" dirty="0" err="1" smtClean="0">
                <a:sym typeface="Wingdings" panose="05000000000000000000" pitchFamily="2" charset="2"/>
              </a:rPr>
              <a:t>biasanya</a:t>
            </a:r>
            <a:r>
              <a:rPr lang="en-US" sz="3800" dirty="0" smtClean="0">
                <a:sym typeface="Wingdings" panose="05000000000000000000" pitchFamily="2" charset="2"/>
              </a:rPr>
              <a:t> </a:t>
            </a:r>
            <a:r>
              <a:rPr lang="en-US" sz="3800" dirty="0" err="1" smtClean="0">
                <a:sym typeface="Wingdings" panose="05000000000000000000" pitchFamily="2" charset="2"/>
              </a:rPr>
              <a:t>terbuat</a:t>
            </a:r>
            <a:r>
              <a:rPr lang="en-US" sz="3800" dirty="0" smtClean="0">
                <a:sym typeface="Wingdings" panose="05000000000000000000" pitchFamily="2" charset="2"/>
              </a:rPr>
              <a:t> </a:t>
            </a:r>
            <a:r>
              <a:rPr lang="en-US" sz="3800" dirty="0" err="1" smtClean="0">
                <a:sym typeface="Wingdings" panose="05000000000000000000" pitchFamily="2" charset="2"/>
              </a:rPr>
              <a:t>dari</a:t>
            </a:r>
            <a:r>
              <a:rPr lang="en-US" sz="3800" dirty="0" smtClean="0">
                <a:sym typeface="Wingdings" panose="05000000000000000000" pitchFamily="2" charset="2"/>
              </a:rPr>
              <a:t> </a:t>
            </a:r>
            <a:r>
              <a:rPr lang="en-US" sz="3800" dirty="0" err="1" smtClean="0">
                <a:sym typeface="Wingdings" panose="05000000000000000000" pitchFamily="2" charset="2"/>
              </a:rPr>
              <a:t>campuran</a:t>
            </a:r>
            <a:r>
              <a:rPr lang="en-US" sz="3800" dirty="0" smtClean="0">
                <a:sym typeface="Wingdings" panose="05000000000000000000" pitchFamily="2" charset="2"/>
              </a:rPr>
              <a:t> </a:t>
            </a:r>
            <a:r>
              <a:rPr lang="en-US" sz="3800" dirty="0" err="1" smtClean="0">
                <a:sym typeface="Wingdings" panose="05000000000000000000" pitchFamily="2" charset="2"/>
              </a:rPr>
              <a:t>asam</a:t>
            </a:r>
            <a:r>
              <a:rPr lang="en-US" sz="3800" dirty="0" smtClean="0">
                <a:sym typeface="Wingdings" panose="05000000000000000000" pitchFamily="2" charset="2"/>
              </a:rPr>
              <a:t> </a:t>
            </a:r>
            <a:r>
              <a:rPr lang="en-US" sz="3800" dirty="0" err="1" smtClean="0">
                <a:sym typeface="Wingdings" panose="05000000000000000000" pitchFamily="2" charset="2"/>
              </a:rPr>
              <a:t>tanat</a:t>
            </a:r>
            <a:r>
              <a:rPr lang="en-US" sz="3800" dirty="0" smtClean="0">
                <a:sym typeface="Wingdings" panose="05000000000000000000" pitchFamily="2" charset="2"/>
              </a:rPr>
              <a:t> </a:t>
            </a:r>
            <a:r>
              <a:rPr lang="en-US" sz="3800" dirty="0" err="1" smtClean="0">
                <a:sym typeface="Wingdings" panose="05000000000000000000" pitchFamily="2" charset="2"/>
              </a:rPr>
              <a:t>dan</a:t>
            </a:r>
            <a:r>
              <a:rPr lang="en-US" sz="3800" dirty="0" smtClean="0">
                <a:sym typeface="Wingdings" panose="05000000000000000000" pitchFamily="2" charset="2"/>
              </a:rPr>
              <a:t> </a:t>
            </a:r>
            <a:r>
              <a:rPr lang="en-US" sz="3800" dirty="0" err="1" smtClean="0">
                <a:sym typeface="Wingdings" panose="05000000000000000000" pitchFamily="2" charset="2"/>
              </a:rPr>
              <a:t>ferro</a:t>
            </a:r>
            <a:r>
              <a:rPr lang="en-US" sz="3800" dirty="0" smtClean="0">
                <a:sym typeface="Wingdings" panose="05000000000000000000" pitchFamily="2" charset="2"/>
              </a:rPr>
              <a:t> </a:t>
            </a:r>
            <a:r>
              <a:rPr lang="en-US" sz="3800" dirty="0" err="1" smtClean="0">
                <a:sym typeface="Wingdings" panose="05000000000000000000" pitchFamily="2" charset="2"/>
              </a:rPr>
              <a:t>sulfat</a:t>
            </a:r>
            <a:r>
              <a:rPr lang="en-US" sz="3800" dirty="0" smtClean="0">
                <a:sym typeface="Wingdings" panose="05000000000000000000" pitchFamily="2" charset="2"/>
              </a:rPr>
              <a:t> (</a:t>
            </a:r>
            <a:r>
              <a:rPr lang="en-US" sz="3800" dirty="0" err="1" smtClean="0">
                <a:sym typeface="Wingdings" panose="05000000000000000000" pitchFamily="2" charset="2"/>
              </a:rPr>
              <a:t>garam</a:t>
            </a:r>
            <a:r>
              <a:rPr lang="en-US" sz="3800" dirty="0" smtClean="0">
                <a:sym typeface="Wingdings" panose="05000000000000000000" pitchFamily="2" charset="2"/>
              </a:rPr>
              <a:t> </a:t>
            </a:r>
            <a:r>
              <a:rPr lang="en-US" sz="3800" dirty="0" err="1" smtClean="0">
                <a:sym typeface="Wingdings" panose="05000000000000000000" pitchFamily="2" charset="2"/>
              </a:rPr>
              <a:t>besi</a:t>
            </a:r>
            <a:r>
              <a:rPr lang="en-US" sz="3800" dirty="0" smtClean="0">
                <a:sym typeface="Wingdings" panose="05000000000000000000" pitchFamily="2" charset="2"/>
              </a:rPr>
              <a:t>)</a:t>
            </a:r>
          </a:p>
          <a:p>
            <a:pPr lvl="1"/>
            <a:endParaRPr lang="en-US" sz="3000" dirty="0"/>
          </a:p>
        </p:txBody>
      </p:sp>
    </p:spTree>
    <p:extLst>
      <p:ext uri="{BB962C8B-B14F-4D97-AF65-F5344CB8AC3E}">
        <p14:creationId xmlns:p14="http://schemas.microsoft.com/office/powerpoint/2010/main" val="3479663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Faktor</a:t>
            </a:r>
            <a:r>
              <a:rPr lang="en-US" dirty="0" smtClean="0"/>
              <a:t> 2 </a:t>
            </a:r>
            <a:r>
              <a:rPr lang="en-US" dirty="0" smtClean="0">
                <a:sym typeface="Wingdings" panose="05000000000000000000" pitchFamily="2" charset="2"/>
              </a:rPr>
              <a:t> </a:t>
            </a:r>
            <a:r>
              <a:rPr lang="en-US" dirty="0" err="1" smtClean="0">
                <a:sym typeface="Wingdings" panose="05000000000000000000" pitchFamily="2" charset="2"/>
              </a:rPr>
              <a:t>lanjutan</a:t>
            </a:r>
            <a:endParaRPr lang="en-US" dirty="0"/>
          </a:p>
        </p:txBody>
      </p:sp>
      <p:sp>
        <p:nvSpPr>
          <p:cNvPr id="3" name="Content Placeholder 2"/>
          <p:cNvSpPr>
            <a:spLocks noGrp="1"/>
          </p:cNvSpPr>
          <p:nvPr>
            <p:ph idx="1"/>
          </p:nvPr>
        </p:nvSpPr>
        <p:spPr>
          <a:xfrm>
            <a:off x="325120" y="1605281"/>
            <a:ext cx="10546080" cy="4436082"/>
          </a:xfrm>
        </p:spPr>
        <p:txBody>
          <a:bodyPr>
            <a:normAutofit/>
          </a:bodyPr>
          <a:lstStyle/>
          <a:p>
            <a:r>
              <a:rPr lang="en-US" sz="3200" dirty="0" err="1" smtClean="0"/>
              <a:t>Faktor</a:t>
            </a:r>
            <a:r>
              <a:rPr lang="en-US" sz="3200" dirty="0" smtClean="0"/>
              <a:t> </a:t>
            </a:r>
            <a:r>
              <a:rPr lang="en-US" sz="3200" dirty="0" err="1" smtClean="0"/>
              <a:t>Eksternal</a:t>
            </a:r>
            <a:endParaRPr lang="en-US" sz="3200" dirty="0"/>
          </a:p>
          <a:p>
            <a:pPr lvl="1"/>
            <a:r>
              <a:rPr lang="en-US" sz="2800" dirty="0" err="1" smtClean="0"/>
              <a:t>Faktor</a:t>
            </a:r>
            <a:r>
              <a:rPr lang="en-US" sz="2800" dirty="0" smtClean="0"/>
              <a:t> </a:t>
            </a:r>
            <a:r>
              <a:rPr lang="en-US" sz="2800" dirty="0" err="1" smtClean="0"/>
              <a:t>perusak</a:t>
            </a:r>
            <a:r>
              <a:rPr lang="en-US" sz="2800" dirty="0" smtClean="0"/>
              <a:t> </a:t>
            </a:r>
            <a:r>
              <a:rPr lang="en-US" sz="2800" dirty="0" err="1" smtClean="0"/>
              <a:t>arsip</a:t>
            </a:r>
            <a:r>
              <a:rPr lang="en-US" sz="2800" dirty="0" smtClean="0"/>
              <a:t> yang </a:t>
            </a:r>
            <a:r>
              <a:rPr lang="en-US" sz="2800" dirty="0" err="1" smtClean="0"/>
              <a:t>berasal</a:t>
            </a:r>
            <a:r>
              <a:rPr lang="en-US" sz="2800" dirty="0" smtClean="0"/>
              <a:t> </a:t>
            </a:r>
            <a:r>
              <a:rPr lang="en-US" sz="2800" dirty="0" err="1" smtClean="0"/>
              <a:t>dari</a:t>
            </a:r>
            <a:r>
              <a:rPr lang="en-US" sz="2800" dirty="0" smtClean="0"/>
              <a:t> </a:t>
            </a:r>
            <a:r>
              <a:rPr lang="en-US" sz="2800" dirty="0" err="1" smtClean="0"/>
              <a:t>luar</a:t>
            </a:r>
            <a:r>
              <a:rPr lang="en-US" sz="2800" dirty="0" smtClean="0"/>
              <a:t> </a:t>
            </a:r>
            <a:r>
              <a:rPr lang="en-US" sz="2800" dirty="0" err="1" smtClean="0"/>
              <a:t>atau</a:t>
            </a:r>
            <a:r>
              <a:rPr lang="en-US" sz="2800" dirty="0" smtClean="0"/>
              <a:t>  </a:t>
            </a:r>
            <a:r>
              <a:rPr lang="en-US" sz="2800" dirty="0" err="1" smtClean="0"/>
              <a:t>lingkungan</a:t>
            </a:r>
            <a:r>
              <a:rPr lang="en-US" sz="2800" dirty="0" smtClean="0"/>
              <a:t> </a:t>
            </a:r>
            <a:r>
              <a:rPr lang="en-US" sz="2800" dirty="0" err="1" smtClean="0"/>
              <a:t>sekitar</a:t>
            </a:r>
            <a:r>
              <a:rPr lang="en-US" sz="2800" dirty="0" smtClean="0"/>
              <a:t> </a:t>
            </a:r>
            <a:r>
              <a:rPr lang="en-US" sz="2800" dirty="0" err="1" smtClean="0"/>
              <a:t>arsip</a:t>
            </a:r>
            <a:r>
              <a:rPr lang="en-US" sz="2800" dirty="0" smtClean="0"/>
              <a:t>, yang </a:t>
            </a:r>
            <a:r>
              <a:rPr lang="en-US" sz="2800" dirty="0" err="1" smtClean="0"/>
              <a:t>dapat</a:t>
            </a:r>
            <a:r>
              <a:rPr lang="en-US" sz="2800" dirty="0" smtClean="0"/>
              <a:t> </a:t>
            </a:r>
            <a:r>
              <a:rPr lang="en-US" sz="2800" dirty="0" err="1" smtClean="0"/>
              <a:t>dikelompokkan</a:t>
            </a:r>
            <a:r>
              <a:rPr lang="en-US" sz="2800" dirty="0" smtClean="0"/>
              <a:t> </a:t>
            </a:r>
            <a:r>
              <a:rPr lang="en-US" sz="2800" dirty="0" err="1" smtClean="0"/>
              <a:t>dalam</a:t>
            </a:r>
            <a:r>
              <a:rPr lang="en-US" sz="2800" dirty="0" smtClean="0"/>
              <a:t> :</a:t>
            </a:r>
          </a:p>
          <a:p>
            <a:pPr lvl="2"/>
            <a:r>
              <a:rPr lang="en-US" sz="2800" dirty="0" err="1" smtClean="0"/>
              <a:t>Faktor</a:t>
            </a:r>
            <a:r>
              <a:rPr lang="en-US" sz="2800" dirty="0" smtClean="0"/>
              <a:t> </a:t>
            </a:r>
            <a:r>
              <a:rPr lang="en-US" sz="2800" dirty="0" err="1" smtClean="0"/>
              <a:t>Fisika</a:t>
            </a:r>
            <a:r>
              <a:rPr lang="en-US" sz="2800" dirty="0" smtClean="0"/>
              <a:t> </a:t>
            </a:r>
            <a:r>
              <a:rPr lang="en-US" sz="2800" dirty="0" smtClean="0">
                <a:sym typeface="Wingdings" panose="05000000000000000000" pitchFamily="2" charset="2"/>
              </a:rPr>
              <a:t> </a:t>
            </a:r>
            <a:r>
              <a:rPr lang="en-US" sz="2800" dirty="0" err="1" smtClean="0">
                <a:sym typeface="Wingdings" panose="05000000000000000000" pitchFamily="2" charset="2"/>
              </a:rPr>
              <a:t>cahaya</a:t>
            </a:r>
            <a:r>
              <a:rPr lang="en-US" sz="2800" dirty="0" smtClean="0">
                <a:sym typeface="Wingdings" panose="05000000000000000000" pitchFamily="2" charset="2"/>
              </a:rPr>
              <a:t>, </a:t>
            </a:r>
            <a:r>
              <a:rPr lang="en-US" sz="2800" dirty="0" err="1" smtClean="0">
                <a:sym typeface="Wingdings" panose="05000000000000000000" pitchFamily="2" charset="2"/>
              </a:rPr>
              <a:t>debu</a:t>
            </a:r>
            <a:r>
              <a:rPr lang="en-US" sz="2800" dirty="0" smtClean="0">
                <a:sym typeface="Wingdings" panose="05000000000000000000" pitchFamily="2" charset="2"/>
              </a:rPr>
              <a:t>, </a:t>
            </a:r>
            <a:r>
              <a:rPr lang="en-US" sz="2800" dirty="0" err="1" smtClean="0">
                <a:sym typeface="Wingdings" panose="05000000000000000000" pitchFamily="2" charset="2"/>
              </a:rPr>
              <a:t>suhu</a:t>
            </a:r>
            <a:r>
              <a:rPr lang="en-US" sz="2800" dirty="0" smtClean="0">
                <a:sym typeface="Wingdings" panose="05000000000000000000" pitchFamily="2" charset="2"/>
              </a:rPr>
              <a:t> </a:t>
            </a:r>
            <a:r>
              <a:rPr lang="en-US" sz="2800" dirty="0" err="1" smtClean="0">
                <a:sym typeface="Wingdings" panose="05000000000000000000" pitchFamily="2" charset="2"/>
              </a:rPr>
              <a:t>dan</a:t>
            </a:r>
            <a:r>
              <a:rPr lang="en-US" sz="2800" dirty="0" smtClean="0">
                <a:sym typeface="Wingdings" panose="05000000000000000000" pitchFamily="2" charset="2"/>
              </a:rPr>
              <a:t> </a:t>
            </a:r>
            <a:r>
              <a:rPr lang="en-US" sz="2800" dirty="0" err="1" smtClean="0">
                <a:sym typeface="Wingdings" panose="05000000000000000000" pitchFamily="2" charset="2"/>
              </a:rPr>
              <a:t>kelembaban</a:t>
            </a:r>
            <a:endParaRPr lang="en-US" sz="2800" dirty="0" smtClean="0">
              <a:sym typeface="Wingdings" panose="05000000000000000000" pitchFamily="2" charset="2"/>
            </a:endParaRPr>
          </a:p>
          <a:p>
            <a:pPr lvl="2"/>
            <a:r>
              <a:rPr lang="en-US" sz="2800" dirty="0" err="1" smtClean="0">
                <a:sym typeface="Wingdings" panose="05000000000000000000" pitchFamily="2" charset="2"/>
              </a:rPr>
              <a:t>Faktor</a:t>
            </a:r>
            <a:r>
              <a:rPr lang="en-US" sz="2800" dirty="0" smtClean="0">
                <a:sym typeface="Wingdings" panose="05000000000000000000" pitchFamily="2" charset="2"/>
              </a:rPr>
              <a:t> Kimia  </a:t>
            </a:r>
            <a:r>
              <a:rPr lang="en-US" sz="2800" dirty="0" err="1" smtClean="0">
                <a:sym typeface="Wingdings" panose="05000000000000000000" pitchFamily="2" charset="2"/>
              </a:rPr>
              <a:t>polusi</a:t>
            </a:r>
            <a:r>
              <a:rPr lang="en-US" sz="2800" dirty="0" smtClean="0">
                <a:sym typeface="Wingdings" panose="05000000000000000000" pitchFamily="2" charset="2"/>
              </a:rPr>
              <a:t> </a:t>
            </a:r>
            <a:r>
              <a:rPr lang="en-US" sz="2800" dirty="0" err="1" smtClean="0">
                <a:sym typeface="Wingdings" panose="05000000000000000000" pitchFamily="2" charset="2"/>
              </a:rPr>
              <a:t>udara</a:t>
            </a:r>
            <a:endParaRPr lang="en-US" sz="2800" dirty="0" smtClean="0">
              <a:sym typeface="Wingdings" panose="05000000000000000000" pitchFamily="2" charset="2"/>
            </a:endParaRPr>
          </a:p>
          <a:p>
            <a:pPr lvl="2"/>
            <a:r>
              <a:rPr lang="en-US" sz="2800" dirty="0" err="1" smtClean="0">
                <a:sym typeface="Wingdings" panose="05000000000000000000" pitchFamily="2" charset="2"/>
              </a:rPr>
              <a:t>Faktor</a:t>
            </a:r>
            <a:r>
              <a:rPr lang="en-US" sz="2800" dirty="0" smtClean="0">
                <a:sym typeface="Wingdings" panose="05000000000000000000" pitchFamily="2" charset="2"/>
              </a:rPr>
              <a:t> Biota  fungi, </a:t>
            </a:r>
            <a:r>
              <a:rPr lang="en-US" sz="2800" dirty="0" err="1" smtClean="0">
                <a:sym typeface="Wingdings" panose="05000000000000000000" pitchFamily="2" charset="2"/>
              </a:rPr>
              <a:t>serangga</a:t>
            </a:r>
            <a:r>
              <a:rPr lang="en-US" sz="2800" dirty="0" smtClean="0">
                <a:sym typeface="Wingdings" panose="05000000000000000000" pitchFamily="2" charset="2"/>
              </a:rPr>
              <a:t>, </a:t>
            </a:r>
            <a:r>
              <a:rPr lang="en-US" sz="2800" dirty="0" err="1" smtClean="0">
                <a:sym typeface="Wingdings" panose="05000000000000000000" pitchFamily="2" charset="2"/>
              </a:rPr>
              <a:t>binatang</a:t>
            </a:r>
            <a:r>
              <a:rPr lang="en-US" sz="2800" dirty="0" smtClean="0">
                <a:sym typeface="Wingdings" panose="05000000000000000000" pitchFamily="2" charset="2"/>
              </a:rPr>
              <a:t> </a:t>
            </a:r>
            <a:r>
              <a:rPr lang="en-US" sz="2800" dirty="0" err="1" smtClean="0">
                <a:sym typeface="Wingdings" panose="05000000000000000000" pitchFamily="2" charset="2"/>
              </a:rPr>
              <a:t>pengerat</a:t>
            </a:r>
            <a:endParaRPr lang="en-US" sz="2800" dirty="0" smtClean="0">
              <a:sym typeface="Wingdings" panose="05000000000000000000" pitchFamily="2" charset="2"/>
            </a:endParaRPr>
          </a:p>
          <a:p>
            <a:pPr lvl="2"/>
            <a:r>
              <a:rPr lang="en-US" sz="2800" dirty="0" err="1" smtClean="0">
                <a:sym typeface="Wingdings" panose="05000000000000000000" pitchFamily="2" charset="2"/>
              </a:rPr>
              <a:t>Faktor</a:t>
            </a:r>
            <a:r>
              <a:rPr lang="en-US" sz="2800" dirty="0" smtClean="0">
                <a:sym typeface="Wingdings" panose="05000000000000000000" pitchFamily="2" charset="2"/>
              </a:rPr>
              <a:t> </a:t>
            </a:r>
            <a:r>
              <a:rPr lang="en-US" sz="2800" dirty="0" err="1" smtClean="0">
                <a:sym typeface="Wingdings" panose="05000000000000000000" pitchFamily="2" charset="2"/>
              </a:rPr>
              <a:t>Bencana</a:t>
            </a:r>
            <a:r>
              <a:rPr lang="en-US" sz="2800" dirty="0" smtClean="0">
                <a:sym typeface="Wingdings" panose="05000000000000000000" pitchFamily="2" charset="2"/>
              </a:rPr>
              <a:t>/ </a:t>
            </a:r>
            <a:r>
              <a:rPr lang="en-US" sz="2800" dirty="0" err="1" smtClean="0">
                <a:sym typeface="Wingdings" panose="05000000000000000000" pitchFamily="2" charset="2"/>
              </a:rPr>
              <a:t>musibah</a:t>
            </a:r>
            <a:r>
              <a:rPr lang="en-US" sz="2800" dirty="0" smtClean="0">
                <a:sym typeface="Wingdings" panose="05000000000000000000" pitchFamily="2" charset="2"/>
              </a:rPr>
              <a:t>  </a:t>
            </a:r>
            <a:r>
              <a:rPr lang="en-US" sz="2800" dirty="0" err="1" smtClean="0">
                <a:sym typeface="Wingdings" panose="05000000000000000000" pitchFamily="2" charset="2"/>
              </a:rPr>
              <a:t>Kebakaran</a:t>
            </a:r>
            <a:r>
              <a:rPr lang="en-US" sz="2800" dirty="0" smtClean="0">
                <a:sym typeface="Wingdings" panose="05000000000000000000" pitchFamily="2" charset="2"/>
              </a:rPr>
              <a:t>, </a:t>
            </a:r>
            <a:r>
              <a:rPr lang="en-US" sz="2800" dirty="0" err="1" smtClean="0">
                <a:sym typeface="Wingdings" panose="05000000000000000000" pitchFamily="2" charset="2"/>
              </a:rPr>
              <a:t>gempa</a:t>
            </a:r>
            <a:r>
              <a:rPr lang="en-US" sz="2800" dirty="0" smtClean="0">
                <a:sym typeface="Wingdings" panose="05000000000000000000" pitchFamily="2" charset="2"/>
              </a:rPr>
              <a:t> </a:t>
            </a:r>
            <a:r>
              <a:rPr lang="en-US" sz="2800" dirty="0" err="1" smtClean="0">
                <a:sym typeface="Wingdings" panose="05000000000000000000" pitchFamily="2" charset="2"/>
              </a:rPr>
              <a:t>bumi</a:t>
            </a:r>
            <a:r>
              <a:rPr lang="en-US" sz="2800" dirty="0" smtClean="0">
                <a:sym typeface="Wingdings" panose="05000000000000000000" pitchFamily="2" charset="2"/>
              </a:rPr>
              <a:t>, </a:t>
            </a:r>
            <a:r>
              <a:rPr lang="en-US" sz="2800" dirty="0" err="1" smtClean="0">
                <a:sym typeface="Wingdings" panose="05000000000000000000" pitchFamily="2" charset="2"/>
              </a:rPr>
              <a:t>banjir</a:t>
            </a:r>
            <a:r>
              <a:rPr lang="en-US" sz="2800" dirty="0" smtClean="0">
                <a:sym typeface="Wingdings" panose="05000000000000000000" pitchFamily="2" charset="2"/>
              </a:rPr>
              <a:t>, tsunami, </a:t>
            </a:r>
            <a:r>
              <a:rPr lang="en-US" sz="2800" dirty="0" err="1" smtClean="0">
                <a:sym typeface="Wingdings" panose="05000000000000000000" pitchFamily="2" charset="2"/>
              </a:rPr>
              <a:t>perang</a:t>
            </a:r>
            <a:r>
              <a:rPr lang="en-US" sz="2800" dirty="0" smtClean="0">
                <a:sym typeface="Wingdings" panose="05000000000000000000" pitchFamily="2" charset="2"/>
              </a:rPr>
              <a:t>, </a:t>
            </a:r>
            <a:r>
              <a:rPr lang="en-US" sz="2800" dirty="0" err="1" smtClean="0">
                <a:sym typeface="Wingdings" panose="05000000000000000000" pitchFamily="2" charset="2"/>
              </a:rPr>
              <a:t>pencurian</a:t>
            </a:r>
            <a:endParaRPr lang="en-US" sz="2800" dirty="0"/>
          </a:p>
        </p:txBody>
      </p:sp>
    </p:spTree>
    <p:extLst>
      <p:ext uri="{BB962C8B-B14F-4D97-AF65-F5344CB8AC3E}">
        <p14:creationId xmlns:p14="http://schemas.microsoft.com/office/powerpoint/2010/main" val="2345704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057400" y="473076"/>
            <a:ext cx="8153400" cy="868363"/>
          </a:xfrm>
        </p:spPr>
        <p:txBody>
          <a:bodyPr/>
          <a:lstStyle/>
          <a:p>
            <a:r>
              <a:rPr lang="en-US" b="1"/>
              <a:t>Mary Lynn Ritzenthaler</a:t>
            </a:r>
            <a:r>
              <a:rPr lang="en-US"/>
              <a:t> </a:t>
            </a:r>
          </a:p>
        </p:txBody>
      </p:sp>
      <p:sp>
        <p:nvSpPr>
          <p:cNvPr id="57347" name="Rectangle 3"/>
          <p:cNvSpPr>
            <a:spLocks noGrp="1" noChangeArrowheads="1"/>
          </p:cNvSpPr>
          <p:nvPr>
            <p:ph idx="1"/>
          </p:nvPr>
        </p:nvSpPr>
        <p:spPr>
          <a:xfrm>
            <a:off x="677334" y="1706881"/>
            <a:ext cx="10458026" cy="4334482"/>
          </a:xfrm>
        </p:spPr>
        <p:txBody>
          <a:bodyPr/>
          <a:lstStyle/>
          <a:p>
            <a:pPr>
              <a:lnSpc>
                <a:spcPct val="90000"/>
              </a:lnSpc>
              <a:buFont typeface="Wingdings" panose="05000000000000000000" pitchFamily="2" charset="2"/>
              <a:buNone/>
            </a:pPr>
            <a:r>
              <a:rPr lang="en-US" dirty="0"/>
              <a:t>	</a:t>
            </a:r>
            <a:r>
              <a:rPr lang="nl-NL" sz="3200" dirty="0"/>
              <a:t>Lingkungan Fisik yang ideal untuk material arsip meliputi kelembaban relatif dan temperatur yang terkontrol, udara bersih dengan sirkulasi yang baik, sumber penerangan yang terkontrol, dan bebas dari jamur, serangga, serta gangguan binatang pengerat. </a:t>
            </a:r>
            <a:r>
              <a:rPr lang="en-US" sz="3200" dirty="0" err="1"/>
              <a:t>Pelaksanaan</a:t>
            </a:r>
            <a:r>
              <a:rPr lang="en-US" sz="3200" dirty="0"/>
              <a:t> </a:t>
            </a:r>
            <a:r>
              <a:rPr lang="en-US" sz="3200" dirty="0" err="1"/>
              <a:t>pemeliharaan</a:t>
            </a:r>
            <a:r>
              <a:rPr lang="en-US" sz="3200" dirty="0"/>
              <a:t> </a:t>
            </a:r>
            <a:r>
              <a:rPr lang="en-US" sz="3200" dirty="0" err="1"/>
              <a:t>gedung</a:t>
            </a:r>
            <a:r>
              <a:rPr lang="en-US" sz="3200" dirty="0"/>
              <a:t> yang </a:t>
            </a:r>
            <a:r>
              <a:rPr lang="en-US" sz="3200" dirty="0" err="1"/>
              <a:t>baik</a:t>
            </a:r>
            <a:r>
              <a:rPr lang="en-US" sz="3200" dirty="0"/>
              <a:t>, </a:t>
            </a:r>
            <a:r>
              <a:rPr lang="en-US" sz="3200" dirty="0" err="1"/>
              <a:t>ketentuan</a:t>
            </a:r>
            <a:r>
              <a:rPr lang="en-US" sz="3200" dirty="0"/>
              <a:t> </a:t>
            </a:r>
            <a:r>
              <a:rPr lang="en-US" sz="3200" dirty="0" err="1"/>
              <a:t>keamanan</a:t>
            </a:r>
            <a:r>
              <a:rPr lang="en-US" sz="3200" dirty="0"/>
              <a:t>, </a:t>
            </a:r>
            <a:r>
              <a:rPr lang="en-US" sz="3200" dirty="0" err="1"/>
              <a:t>dan</a:t>
            </a:r>
            <a:r>
              <a:rPr lang="en-US" sz="3200" dirty="0"/>
              <a:t> </a:t>
            </a:r>
            <a:r>
              <a:rPr lang="en-US" sz="3200" dirty="0" err="1"/>
              <a:t>ukuran</a:t>
            </a:r>
            <a:r>
              <a:rPr lang="en-US" sz="3200" dirty="0"/>
              <a:t> </a:t>
            </a:r>
            <a:r>
              <a:rPr lang="en-US" sz="3200" dirty="0" err="1"/>
              <a:t>untuk</a:t>
            </a:r>
            <a:r>
              <a:rPr lang="en-US" sz="3200" dirty="0"/>
              <a:t> </a:t>
            </a:r>
            <a:r>
              <a:rPr lang="en-US" sz="3200" dirty="0" err="1"/>
              <a:t>melindungi</a:t>
            </a:r>
            <a:r>
              <a:rPr lang="en-US" sz="3200" dirty="0"/>
              <a:t> </a:t>
            </a:r>
            <a:r>
              <a:rPr lang="en-US" sz="3200" dirty="0" err="1"/>
              <a:t>koleksi</a:t>
            </a:r>
            <a:r>
              <a:rPr lang="en-US" sz="3200" dirty="0"/>
              <a:t> </a:t>
            </a:r>
            <a:r>
              <a:rPr lang="en-US" sz="3200" dirty="0" err="1"/>
              <a:t>terhadap</a:t>
            </a:r>
            <a:r>
              <a:rPr lang="en-US" sz="3200" dirty="0"/>
              <a:t> </a:t>
            </a:r>
            <a:r>
              <a:rPr lang="en-US" sz="3200" dirty="0" err="1"/>
              <a:t>api</a:t>
            </a:r>
            <a:r>
              <a:rPr lang="en-US" sz="3200" dirty="0"/>
              <a:t> </a:t>
            </a:r>
            <a:r>
              <a:rPr lang="en-US" sz="3200" dirty="0" err="1"/>
              <a:t>dan</a:t>
            </a:r>
            <a:r>
              <a:rPr lang="en-US" sz="3200" dirty="0"/>
              <a:t> air yang </a:t>
            </a:r>
            <a:r>
              <a:rPr lang="en-US" sz="3200" dirty="0" err="1"/>
              <a:t>benar-benar</a:t>
            </a:r>
            <a:r>
              <a:rPr lang="en-US" sz="3200" dirty="0"/>
              <a:t> </a:t>
            </a:r>
            <a:r>
              <a:rPr lang="en-US" sz="3200" dirty="0" err="1"/>
              <a:t>merusak</a:t>
            </a:r>
            <a:r>
              <a:rPr lang="en-US" sz="3200" dirty="0"/>
              <a:t> </a:t>
            </a:r>
            <a:r>
              <a:rPr lang="en-US" sz="3200" dirty="0" err="1"/>
              <a:t>cakupan</a:t>
            </a:r>
            <a:r>
              <a:rPr lang="en-US" sz="3200" dirty="0"/>
              <a:t> </a:t>
            </a:r>
            <a:r>
              <a:rPr lang="en-US" sz="3200" dirty="0" err="1"/>
              <a:t>masalah</a:t>
            </a:r>
            <a:r>
              <a:rPr lang="en-US" sz="3200" dirty="0"/>
              <a:t> </a:t>
            </a:r>
            <a:r>
              <a:rPr lang="en-US" sz="3200" dirty="0" err="1"/>
              <a:t>lingkungan</a:t>
            </a:r>
            <a:r>
              <a:rPr lang="en-US" sz="3200" dirty="0"/>
              <a:t>.</a:t>
            </a:r>
          </a:p>
        </p:txBody>
      </p:sp>
    </p:spTree>
    <p:extLst>
      <p:ext uri="{BB962C8B-B14F-4D97-AF65-F5344CB8AC3E}">
        <p14:creationId xmlns:p14="http://schemas.microsoft.com/office/powerpoint/2010/main" val="367002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506</TotalTime>
  <Words>3018</Words>
  <Application>Microsoft Office PowerPoint</Application>
  <PresentationFormat>Widescreen</PresentationFormat>
  <Paragraphs>226</Paragraphs>
  <Slides>69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Trebuchet MS</vt:lpstr>
      <vt:lpstr>Wingdings</vt:lpstr>
      <vt:lpstr>Wingdings 3</vt:lpstr>
      <vt:lpstr>Facet</vt:lpstr>
      <vt:lpstr>Preservasi Arsip</vt:lpstr>
      <vt:lpstr>Mengapa ?</vt:lpstr>
      <vt:lpstr>Definisi </vt:lpstr>
      <vt:lpstr>Pemeliharaan pencegahan menurut  Joyce M. Bank : </vt:lpstr>
      <vt:lpstr>Kegiatan Preservasi Arsip  ANRI</vt:lpstr>
      <vt:lpstr>Tujuan dan Prinsip Preservasi Arsip</vt:lpstr>
      <vt:lpstr>Faktor-faktor Perusak Arsip</vt:lpstr>
      <vt:lpstr>Faktor 2  lanjutan</vt:lpstr>
      <vt:lpstr>Mary Lynn Ritzenthaler </vt:lpstr>
      <vt:lpstr>Hal-hal utama untuk dipertimbangkan:</vt:lpstr>
      <vt:lpstr>PowerPoint Presentation</vt:lpstr>
      <vt:lpstr>Temperatur &amp;  Kelembaban Relatif</vt:lpstr>
      <vt:lpstr>Pengontrolan temperatur dan kelembaban relatif di perpustakaan</vt:lpstr>
      <vt:lpstr>Prinsip IFLA tentang Pemeliharaan dan Konservasi Material Perpustakaan </vt:lpstr>
      <vt:lpstr>Penyesuaian Temperatur Penyimpanan dengan Bahan Pustaka</vt:lpstr>
      <vt:lpstr>Tingkat Kelembaban Relatif yang Akan Merusak Kertas/Buku:</vt:lpstr>
      <vt:lpstr>Fluktuasi Kelembaban</vt:lpstr>
      <vt:lpstr>Faktor-faktor Penghambat Penerapan Tingkat Temperatur dan Kelembabab Relatif</vt:lpstr>
      <vt:lpstr>Sistem Pendingin Udara Mekanis</vt:lpstr>
      <vt:lpstr>Prinsip IFLA untuk Pemeliharaan dan Konservasi Material Perpustakaan:</vt:lpstr>
      <vt:lpstr>CAHAYA</vt:lpstr>
      <vt:lpstr>Efek Cahaya Terhadap Bahan Pustaka</vt:lpstr>
      <vt:lpstr>Pembatasan Tingkat Cahaya</vt:lpstr>
      <vt:lpstr>Tindakan yang Dapat Mengurangi Cahaya:</vt:lpstr>
      <vt:lpstr>PowerPoint Presentation</vt:lpstr>
      <vt:lpstr>Prinsip Pembatasan Tingkat Cahaya di Perpustakaan:</vt:lpstr>
      <vt:lpstr>Kualitas Udara</vt:lpstr>
      <vt:lpstr>Pengendalian Polutan</vt:lpstr>
      <vt:lpstr>PowerPoint Presentation</vt:lpstr>
      <vt:lpstr>PENGELOLAAN HAMA</vt:lpstr>
      <vt:lpstr>Prosedur Pengendalian Hama</vt:lpstr>
      <vt:lpstr>PowerPoint Presentation</vt:lpstr>
      <vt:lpstr>PowerPoint Presentation</vt:lpstr>
      <vt:lpstr>Alternatif Lain untuk Mengendalikan Hama</vt:lpstr>
      <vt:lpstr>Cara-cara yang Dapat Digunakan untuk Mengendalikan Hama:</vt:lpstr>
      <vt:lpstr>PERAWATAN GEDUNG</vt:lpstr>
      <vt:lpstr>Tujuan Perawatan Gedung</vt:lpstr>
      <vt:lpstr>Metode pembersihan yang cocok untuk koleksi perpustakaan mempunyai dua tujuan: </vt:lpstr>
      <vt:lpstr>Aspek Monitoring Perawatan Gedung</vt:lpstr>
      <vt:lpstr>PENANGANAN</vt:lpstr>
      <vt:lpstr>Penyimpanan Material dan Peralatan </vt:lpstr>
      <vt:lpstr>PowerPoint Presentation</vt:lpstr>
      <vt:lpstr>Rak</vt:lpstr>
      <vt:lpstr>PowerPoint Presentation</vt:lpstr>
      <vt:lpstr>KEAMANAN</vt:lpstr>
      <vt:lpstr>Tujuan Keamanan</vt:lpstr>
      <vt:lpstr>KEBAKARAN</vt:lpstr>
      <vt:lpstr>PowerPoint Presentation</vt:lpstr>
      <vt:lpstr>Peralatan Pencegah Kebakaran</vt:lpstr>
      <vt:lpstr>AIR</vt:lpstr>
      <vt:lpstr>Pencegahan Kerusakan Akibat Air</vt:lpstr>
      <vt:lpstr>Teknik Pengamanan Perpustakaan Menurut Marie Jackson, 1991.</vt:lpstr>
      <vt:lpstr>DESAIN BANGUNAN</vt:lpstr>
      <vt:lpstr>Prinsip Desain Gedung Menurut IFLA</vt:lpstr>
      <vt:lpstr>Pengaruh Desain Bangunan terhadap Temperatur &amp; Kelembaban</vt:lpstr>
      <vt:lpstr>Helmut dan Bansa Menyatakan bahwa:</vt:lpstr>
      <vt:lpstr>Desain Gedung yang Mendukung Prinsip Preservasi dan Konservasi:</vt:lpstr>
      <vt:lpstr>Desain Bangunan yang Mendukung Keamanan</vt:lpstr>
      <vt:lpstr>Desain Bangunan yang Mendukung Kesiagaan terhadap Bencana</vt:lpstr>
      <vt:lpstr>PERSYARATAN PENYIMPANAN MATERIAL KHUSUS</vt:lpstr>
      <vt:lpstr>Persyaratan Penyimpanan Material Khusus Menurut Standard British.</vt:lpstr>
      <vt:lpstr>PENGAENDALIAN LINGKUNGAN di IKLIM TROPIS &amp; KERING</vt:lpstr>
      <vt:lpstr>Hambatan Kegiatan Preservasi Perpustakaan pada Perpustakaan yang Berada di Iklim Tropis dan Kering</vt:lpstr>
      <vt:lpstr>Standard Temperatur &amp; Kelembaban Relatif pada Perpustakaan Iklim Tropis &amp; Kering</vt:lpstr>
      <vt:lpstr>PowerPoint Presentation</vt:lpstr>
      <vt:lpstr>Pembatasan Intensitas Cahaya</vt:lpstr>
      <vt:lpstr>Pembatasan Polutan Atmosfir</vt:lpstr>
      <vt:lpstr>Pencegahan terhadap Serangan Hama di Perpustakaan di Iklim Tropis</vt:lpstr>
      <vt:lpstr>Perencanaan Penanggulangan Bencana Alam di Perpustakaan di Iklim Tropis dan Kering.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Preservasi Arsip</dc:title>
  <dc:creator>acer</dc:creator>
  <cp:lastModifiedBy>acer</cp:lastModifiedBy>
  <cp:revision>18</cp:revision>
  <dcterms:created xsi:type="dcterms:W3CDTF">2018-04-26T06:50:59Z</dcterms:created>
  <dcterms:modified xsi:type="dcterms:W3CDTF">2020-04-28T10:39:42Z</dcterms:modified>
</cp:coreProperties>
</file>