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58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300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Pengelolaan</a:t>
            </a:r>
            <a:r>
              <a:rPr lang="en-US" dirty="0" smtClean="0"/>
              <a:t> </a:t>
            </a:r>
            <a:r>
              <a:rPr lang="en-US" dirty="0" err="1" smtClean="0"/>
              <a:t>Arsip</a:t>
            </a:r>
            <a:r>
              <a:rPr lang="en-US" dirty="0" smtClean="0"/>
              <a:t> </a:t>
            </a:r>
            <a:r>
              <a:rPr lang="en-US" dirty="0" err="1" smtClean="0"/>
              <a:t>Elektronik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90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69866" cy="1400530"/>
          </a:xfrm>
        </p:spPr>
        <p:txBody>
          <a:bodyPr/>
          <a:lstStyle/>
          <a:p>
            <a:r>
              <a:rPr lang="en-US" b="1" dirty="0" err="1"/>
              <a:t>Rekod</a:t>
            </a:r>
            <a:r>
              <a:rPr lang="en-US" b="1" dirty="0"/>
              <a:t> </a:t>
            </a:r>
            <a:r>
              <a:rPr lang="en-US" b="1" dirty="0" err="1"/>
              <a:t>elektronik</a:t>
            </a:r>
            <a:r>
              <a:rPr lang="en-US" b="1" dirty="0"/>
              <a:t> </a:t>
            </a:r>
            <a:r>
              <a:rPr lang="en-US" b="1" dirty="0" err="1"/>
              <a:t>memiliki</a:t>
            </a:r>
            <a:r>
              <a:rPr lang="en-US" b="1" dirty="0"/>
              <a:t> </a:t>
            </a:r>
            <a:r>
              <a:rPr lang="en-US" b="1" dirty="0" err="1" smtClean="0"/>
              <a:t>beberapa</a:t>
            </a:r>
            <a:r>
              <a:rPr lang="en-US" b="1" dirty="0" smtClean="0"/>
              <a:t> </a:t>
            </a:r>
            <a:r>
              <a:rPr lang="en-US" b="1" dirty="0" err="1"/>
              <a:t>keuntungan</a:t>
            </a:r>
            <a:r>
              <a:rPr lang="en-US" b="1" dirty="0"/>
              <a:t>, </a:t>
            </a:r>
            <a:r>
              <a:rPr lang="en-US" b="1" dirty="0" err="1"/>
              <a:t>diantaranya</a:t>
            </a:r>
            <a:r>
              <a:rPr lang="en-US" b="1" dirty="0"/>
              <a:t> </a:t>
            </a:r>
            <a:r>
              <a:rPr lang="en-US" b="1" dirty="0" err="1"/>
              <a:t>adalah</a:t>
            </a:r>
            <a:r>
              <a:rPr lang="en-US" b="1" dirty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Proses </a:t>
            </a:r>
            <a:r>
              <a:rPr lang="en-US" dirty="0" err="1"/>
              <a:t>penemuan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penyajian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(multi user)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bersamaan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Penyimpanan</a:t>
            </a:r>
            <a:r>
              <a:rPr lang="en-US" dirty="0" smtClean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terpusat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/>
              <a:t>keakuratan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yang </a:t>
            </a:r>
            <a:r>
              <a:rPr lang="en-US" dirty="0" err="1"/>
              <a:t>tinggi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264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Permasalahan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Pengelolaan</a:t>
            </a:r>
            <a:r>
              <a:rPr lang="en-US" dirty="0" smtClean="0"/>
              <a:t> </a:t>
            </a:r>
            <a:r>
              <a:rPr lang="en-US" dirty="0" err="1" smtClean="0"/>
              <a:t>Arsip</a:t>
            </a:r>
            <a:r>
              <a:rPr lang="en-US" dirty="0" smtClean="0"/>
              <a:t> </a:t>
            </a:r>
            <a:r>
              <a:rPr lang="en-US" dirty="0" err="1" smtClean="0"/>
              <a:t>Elektronik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513432" cy="4195481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sulit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menjaga</a:t>
            </a:r>
            <a:r>
              <a:rPr lang="en-US" dirty="0" smtClean="0"/>
              <a:t> </a:t>
            </a:r>
            <a:r>
              <a:rPr lang="en-US" dirty="0" err="1" smtClean="0"/>
              <a:t>reliabilitas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autentisitas</a:t>
            </a:r>
            <a:r>
              <a:rPr lang="en-US" dirty="0" smtClean="0"/>
              <a:t> </a:t>
            </a:r>
            <a:r>
              <a:rPr lang="en-US" dirty="0" err="1" smtClean="0"/>
              <a:t>arsip</a:t>
            </a:r>
            <a:r>
              <a:rPr lang="en-US" dirty="0" smtClean="0"/>
              <a:t> </a:t>
            </a:r>
            <a:r>
              <a:rPr lang="en-US" dirty="0" err="1" smtClean="0"/>
              <a:t>elektronik</a:t>
            </a:r>
            <a:r>
              <a:rPr lang="en-US" dirty="0" smtClean="0"/>
              <a:t>.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mudah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dimanipulasi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rusak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serta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pengaksesan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pengopian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yg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tidak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terkontrol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err="1" smtClean="0">
                <a:sym typeface="Wingdings" panose="05000000000000000000" pitchFamily="2" charset="2"/>
              </a:rPr>
              <a:t>Keberadaan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arsip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elektronik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sangat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bergantung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pada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lingkungan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elektroniknya</a:t>
            </a:r>
            <a:r>
              <a:rPr lang="en-US" dirty="0" smtClean="0">
                <a:sym typeface="Wingdings" panose="05000000000000000000" pitchFamily="2" charset="2"/>
              </a:rPr>
              <a:t>.  </a:t>
            </a:r>
            <a:r>
              <a:rPr lang="en-US" dirty="0" err="1" smtClean="0">
                <a:sym typeface="Wingdings" panose="05000000000000000000" pitchFamily="2" charset="2"/>
              </a:rPr>
              <a:t>keusangan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teknologi</a:t>
            </a:r>
            <a:r>
              <a:rPr lang="en-US" dirty="0" smtClean="0">
                <a:sym typeface="Wingdings" panose="05000000000000000000" pitchFamily="2" charset="2"/>
              </a:rPr>
              <a:t> ( </a:t>
            </a:r>
            <a:r>
              <a:rPr lang="en-US" dirty="0" err="1" smtClean="0">
                <a:sym typeface="Wingdings" panose="05000000000000000000" pitchFamily="2" charset="2"/>
              </a:rPr>
              <a:t>baik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perangkat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lunak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maupun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perangkat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kerasnya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Kontroversi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aspek</a:t>
            </a:r>
            <a:r>
              <a:rPr lang="en-US" dirty="0" smtClean="0">
                <a:sym typeface="Wingdings" panose="05000000000000000000" pitchFamily="2" charset="2"/>
              </a:rPr>
              <a:t> legal </a:t>
            </a:r>
            <a:r>
              <a:rPr lang="en-US" dirty="0" err="1" smtClean="0">
                <a:sym typeface="Wingdings" panose="05000000000000000000" pitchFamily="2" charset="2"/>
              </a:rPr>
              <a:t>dari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arsip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elektronik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err="1" smtClean="0">
                <a:sym typeface="Wingdings" panose="05000000000000000000" pitchFamily="2" charset="2"/>
              </a:rPr>
              <a:t>Kegagalan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organisasi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dalam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menjalankan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arsip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elektronik</a:t>
            </a:r>
            <a:r>
              <a:rPr lang="en-US" dirty="0" smtClean="0">
                <a:sym typeface="Wingdings" panose="05000000000000000000" pitchFamily="2" charset="2"/>
              </a:rPr>
              <a:t>. Ada 2 factor </a:t>
            </a:r>
            <a:r>
              <a:rPr lang="en-US" dirty="0" err="1" smtClean="0">
                <a:sym typeface="Wingdings" panose="05000000000000000000" pitchFamily="2" charset="2"/>
              </a:rPr>
              <a:t>yaitu</a:t>
            </a:r>
            <a:r>
              <a:rPr lang="en-US" dirty="0" smtClean="0">
                <a:sym typeface="Wingdings" panose="05000000000000000000" pitchFamily="2" charset="2"/>
              </a:rPr>
              <a:t> :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Berkaitan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dengan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manajemen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dan</a:t>
            </a:r>
            <a:r>
              <a:rPr lang="en-US" dirty="0" smtClean="0">
                <a:sym typeface="Wingdings" panose="05000000000000000000" pitchFamily="2" charset="2"/>
              </a:rPr>
              <a:t> TI</a:t>
            </a:r>
          </a:p>
          <a:p>
            <a:pPr lvl="2"/>
            <a:r>
              <a:rPr lang="en-US" dirty="0" err="1" smtClean="0">
                <a:sym typeface="Wingdings" panose="05000000000000000000" pitchFamily="2" charset="2"/>
              </a:rPr>
              <a:t>Kurang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koordinasi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antara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manajemen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arsip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kertas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arsip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elektronik</a:t>
            </a:r>
            <a:r>
              <a:rPr lang="en-US" dirty="0" smtClean="0">
                <a:sym typeface="Wingdings" panose="05000000000000000000" pitchFamily="2" charset="2"/>
              </a:rPr>
              <a:t> ; </a:t>
            </a:r>
            <a:r>
              <a:rPr lang="en-US" dirty="0" err="1" smtClean="0">
                <a:sym typeface="Wingdings" panose="05000000000000000000" pitchFamily="2" charset="2"/>
              </a:rPr>
              <a:t>Ketidak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mampuan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memelihara</a:t>
            </a:r>
            <a:r>
              <a:rPr lang="en-US" dirty="0" smtClean="0">
                <a:sym typeface="Wingdings" panose="05000000000000000000" pitchFamily="2" charset="2"/>
              </a:rPr>
              <a:t> standard </a:t>
            </a:r>
            <a:r>
              <a:rPr lang="en-US" dirty="0" err="1" smtClean="0">
                <a:sym typeface="Wingdings" panose="05000000000000000000" pitchFamily="2" charset="2"/>
              </a:rPr>
              <a:t>khusus</a:t>
            </a:r>
            <a:r>
              <a:rPr lang="en-US" dirty="0" smtClean="0">
                <a:sym typeface="Wingdings" panose="05000000000000000000" pitchFamily="2" charset="2"/>
              </a:rPr>
              <a:t> ; </a:t>
            </a:r>
            <a:r>
              <a:rPr lang="en-US" dirty="0" err="1" smtClean="0">
                <a:sym typeface="Wingdings" panose="05000000000000000000" pitchFamily="2" charset="2"/>
              </a:rPr>
              <a:t>Kehilangan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akses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thd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arsip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dinas</a:t>
            </a:r>
            <a:r>
              <a:rPr lang="en-US" dirty="0" smtClean="0">
                <a:sym typeface="Wingdings" panose="05000000000000000000" pitchFamily="2" charset="2"/>
              </a:rPr>
              <a:t> ; </a:t>
            </a:r>
            <a:r>
              <a:rPr lang="en-US" dirty="0" err="1" smtClean="0">
                <a:sym typeface="Wingdings" panose="05000000000000000000" pitchFamily="2" charset="2"/>
              </a:rPr>
              <a:t>Kehilangan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arsip</a:t>
            </a:r>
            <a:r>
              <a:rPr lang="en-US" dirty="0" smtClean="0">
                <a:sym typeface="Wingdings" panose="05000000000000000000" pitchFamily="2" charset="2"/>
              </a:rPr>
              <a:t>; </a:t>
            </a:r>
            <a:r>
              <a:rPr lang="en-US" dirty="0" err="1" smtClean="0">
                <a:sym typeface="Wingdings" panose="05000000000000000000" pitchFamily="2" charset="2"/>
              </a:rPr>
              <a:t>cepatnya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penyebaran</a:t>
            </a:r>
            <a:r>
              <a:rPr lang="en-US" dirty="0" smtClean="0">
                <a:sym typeface="Wingdings" panose="05000000000000000000" pitchFamily="2" charset="2"/>
              </a:rPr>
              <a:t> control </a:t>
            </a:r>
            <a:r>
              <a:rPr lang="en-US" dirty="0" err="1" smtClean="0">
                <a:sym typeface="Wingdings" panose="05000000000000000000" pitchFamily="2" charset="2"/>
              </a:rPr>
              <a:t>dokumen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kepada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pengguna</a:t>
            </a:r>
            <a:r>
              <a:rPr lang="en-US" dirty="0" smtClean="0">
                <a:sym typeface="Wingdings" panose="05000000000000000000" pitchFamily="2" charset="2"/>
              </a:rPr>
              <a:t>; </a:t>
            </a:r>
            <a:r>
              <a:rPr lang="en-US" dirty="0" err="1" smtClean="0">
                <a:sym typeface="Wingdings" panose="05000000000000000000" pitchFamily="2" charset="2"/>
              </a:rPr>
              <a:t>peningkatan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munculnya</a:t>
            </a:r>
            <a:r>
              <a:rPr lang="en-US" dirty="0" smtClean="0">
                <a:sym typeface="Wingdings" panose="05000000000000000000" pitchFamily="2" charset="2"/>
              </a:rPr>
              <a:t> media </a:t>
            </a:r>
            <a:r>
              <a:rPr lang="en-US" dirty="0" err="1" smtClean="0">
                <a:sym typeface="Wingdings" panose="05000000000000000000" pitchFamily="2" charset="2"/>
              </a:rPr>
              <a:t>campuran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Berkaitan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dengan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fungsi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staf</a:t>
            </a:r>
            <a:endParaRPr lang="en-US" dirty="0" smtClean="0">
              <a:sym typeface="Wingdings" panose="05000000000000000000" pitchFamily="2" charset="2"/>
            </a:endParaRPr>
          </a:p>
          <a:p>
            <a:pPr lvl="2"/>
            <a:r>
              <a:rPr lang="en-US" dirty="0" err="1" smtClean="0">
                <a:sym typeface="Wingdings" panose="05000000000000000000" pitchFamily="2" charset="2"/>
              </a:rPr>
              <a:t>Staf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tidak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memiliki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keahlian</a:t>
            </a:r>
            <a:r>
              <a:rPr lang="en-US" dirty="0" smtClean="0">
                <a:sym typeface="Wingdings" panose="05000000000000000000" pitchFamily="2" charset="2"/>
              </a:rPr>
              <a:t> IT; </a:t>
            </a:r>
            <a:r>
              <a:rPr lang="en-US" dirty="0" err="1" smtClean="0">
                <a:sym typeface="Wingdings" panose="05000000000000000000" pitchFamily="2" charset="2"/>
              </a:rPr>
              <a:t>staf</a:t>
            </a:r>
            <a:r>
              <a:rPr lang="en-US" dirty="0" smtClean="0">
                <a:sym typeface="Wingdings" panose="05000000000000000000" pitchFamily="2" charset="2"/>
              </a:rPr>
              <a:t> IT </a:t>
            </a:r>
            <a:r>
              <a:rPr lang="en-US" dirty="0" err="1" smtClean="0">
                <a:sym typeface="Wingdings" panose="05000000000000000000" pitchFamily="2" charset="2"/>
              </a:rPr>
              <a:t>tidak</a:t>
            </a:r>
            <a:r>
              <a:rPr lang="en-US" dirty="0" smtClean="0">
                <a:sym typeface="Wingdings" panose="05000000000000000000" pitchFamily="2" charset="2"/>
              </a:rPr>
              <a:t> sensitive </a:t>
            </a:r>
            <a:r>
              <a:rPr lang="en-US" dirty="0" err="1" smtClean="0">
                <a:sym typeface="Wingdings" panose="05000000000000000000" pitchFamily="2" charset="2"/>
              </a:rPr>
              <a:t>terhadap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kebutuhan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lembaga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arsip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berkurangnya</a:t>
            </a:r>
            <a:r>
              <a:rPr lang="en-US" dirty="0" smtClean="0">
                <a:sym typeface="Wingdings" panose="05000000000000000000" pitchFamily="2" charset="2"/>
              </a:rPr>
              <a:t> control secretariat </a:t>
            </a:r>
            <a:r>
              <a:rPr lang="en-US" dirty="0" err="1" smtClean="0">
                <a:sym typeface="Wingdings" panose="05000000000000000000" pitchFamily="2" charset="2"/>
              </a:rPr>
              <a:t>thd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arsip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kertas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pengguna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tidak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menyadari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terhadap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perubahan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peran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err="1" smtClean="0">
                <a:sym typeface="Wingdings" panose="05000000000000000000" pitchFamily="2" charset="2"/>
              </a:rPr>
              <a:t>Secara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umum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selalu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terkait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pengaturan</a:t>
            </a:r>
            <a:r>
              <a:rPr lang="en-US" dirty="0" smtClean="0">
                <a:sym typeface="Wingdings" panose="05000000000000000000" pitchFamily="2" charset="2"/>
              </a:rPr>
              <a:t> hokum, </a:t>
            </a:r>
            <a:r>
              <a:rPr lang="en-US" dirty="0" err="1" smtClean="0">
                <a:sym typeface="Wingdings" panose="05000000000000000000" pitchFamily="2" charset="2"/>
              </a:rPr>
              <a:t>terkait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transaksi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perlindungan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terhadap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konsumen</a:t>
            </a:r>
            <a:endParaRPr lang="en-US" dirty="0" smtClean="0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316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Pendahuluan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68192"/>
            <a:ext cx="10333127" cy="5203064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tradisional</a:t>
            </a:r>
            <a:r>
              <a:rPr lang="en-US" dirty="0" smtClean="0"/>
              <a:t>, </a:t>
            </a:r>
            <a:r>
              <a:rPr lang="en-US" dirty="0" err="1" smtClean="0"/>
              <a:t>arsip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</a:t>
            </a:r>
            <a:r>
              <a:rPr lang="en-US" dirty="0" err="1" smtClean="0"/>
              <a:t>kertas</a:t>
            </a:r>
            <a:r>
              <a:rPr lang="en-US" dirty="0" smtClean="0"/>
              <a:t>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r>
              <a:rPr lang="en-US" dirty="0" err="1" smtClean="0"/>
              <a:t>elektronik</a:t>
            </a:r>
            <a:r>
              <a:rPr lang="en-US" dirty="0" smtClean="0"/>
              <a:t>, </a:t>
            </a:r>
            <a:r>
              <a:rPr lang="en-US" dirty="0" err="1" smtClean="0"/>
              <a:t>arsip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rekaman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yang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media </a:t>
            </a:r>
            <a:r>
              <a:rPr lang="en-US" dirty="0" err="1" smtClean="0"/>
              <a:t>elektronik</a:t>
            </a:r>
            <a:endParaRPr lang="en-US" dirty="0" smtClean="0"/>
          </a:p>
          <a:p>
            <a:pPr lvl="1"/>
            <a:r>
              <a:rPr lang="en-US" dirty="0" err="1" smtClean="0"/>
              <a:t>Penciptaan</a:t>
            </a:r>
            <a:r>
              <a:rPr lang="en-US" dirty="0" smtClean="0"/>
              <a:t>, </a:t>
            </a:r>
            <a:r>
              <a:rPr lang="en-US" dirty="0" err="1" smtClean="0"/>
              <a:t>pengelolaan</a:t>
            </a:r>
            <a:r>
              <a:rPr lang="en-US" dirty="0" smtClean="0"/>
              <a:t>, </a:t>
            </a:r>
            <a:r>
              <a:rPr lang="en-US" dirty="0" err="1" smtClean="0"/>
              <a:t>retensi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preservasi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metadata </a:t>
            </a:r>
            <a:r>
              <a:rPr lang="en-US" dirty="0" err="1" smtClean="0"/>
              <a:t>arsip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bukti</a:t>
            </a:r>
            <a:r>
              <a:rPr lang="en-US" dirty="0" smtClean="0"/>
              <a:t> yang </a:t>
            </a:r>
            <a:r>
              <a:rPr lang="en-US" dirty="0" err="1" smtClean="0"/>
              <a:t>menyatu</a:t>
            </a:r>
            <a:r>
              <a:rPr lang="en-US" dirty="0" smtClean="0"/>
              <a:t> (proses </a:t>
            </a:r>
            <a:r>
              <a:rPr lang="en-US" dirty="0" err="1" smtClean="0"/>
              <a:t>memulai</a:t>
            </a:r>
            <a:r>
              <a:rPr lang="en-US" dirty="0" smtClean="0"/>
              <a:t>, </a:t>
            </a:r>
            <a:r>
              <a:rPr lang="en-US" dirty="0" err="1" smtClean="0"/>
              <a:t>melaksanakan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</a:t>
            </a:r>
            <a:r>
              <a:rPr lang="en-US" dirty="0" err="1" smtClean="0"/>
              <a:t>aktivitas</a:t>
            </a:r>
            <a:r>
              <a:rPr lang="en-US" dirty="0" smtClean="0"/>
              <a:t> </a:t>
            </a:r>
            <a:r>
              <a:rPr lang="en-US" dirty="0" err="1" smtClean="0"/>
              <a:t>institusi</a:t>
            </a:r>
            <a:r>
              <a:rPr lang="en-US" dirty="0" smtClean="0"/>
              <a:t>/</a:t>
            </a:r>
            <a:r>
              <a:rPr lang="en-US" dirty="0" err="1" smtClean="0"/>
              <a:t>perorangan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mengandung</a:t>
            </a:r>
            <a:r>
              <a:rPr lang="en-US" dirty="0" smtClean="0"/>
              <a:t> </a:t>
            </a:r>
            <a:r>
              <a:rPr lang="en-US" dirty="0" err="1" smtClean="0"/>
              <a:t>konten</a:t>
            </a:r>
            <a:r>
              <a:rPr lang="en-US" dirty="0" smtClean="0"/>
              <a:t>, </a:t>
            </a:r>
            <a:r>
              <a:rPr lang="en-US" dirty="0" err="1" smtClean="0"/>
              <a:t>konteks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memadai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bukti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aktivitas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Perkembangan</a:t>
            </a:r>
            <a:r>
              <a:rPr lang="en-US" dirty="0" smtClean="0"/>
              <a:t> TIK, </a:t>
            </a:r>
            <a:r>
              <a:rPr lang="en-US" dirty="0" err="1" smtClean="0"/>
              <a:t>memberi</a:t>
            </a:r>
            <a:r>
              <a:rPr lang="en-US" dirty="0" smtClean="0"/>
              <a:t> </a:t>
            </a:r>
            <a:r>
              <a:rPr lang="en-US" dirty="0" err="1" smtClean="0"/>
              <a:t>pengaruh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ckp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. </a:t>
            </a:r>
            <a:r>
              <a:rPr lang="en-US" dirty="0" err="1" smtClean="0"/>
              <a:t>Boedi</a:t>
            </a:r>
            <a:r>
              <a:rPr lang="en-US" dirty="0" smtClean="0"/>
              <a:t> (2002) </a:t>
            </a:r>
            <a:r>
              <a:rPr lang="en-US" dirty="0" err="1" smtClean="0"/>
              <a:t>menyatakan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pengaruh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TIK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kearsipan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:</a:t>
            </a:r>
          </a:p>
          <a:p>
            <a:pPr lvl="1"/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endParaRPr lang="en-US" dirty="0" smtClean="0"/>
          </a:p>
          <a:p>
            <a:pPr lvl="1"/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berkomunikasi</a:t>
            </a:r>
            <a:endParaRPr lang="en-US" dirty="0" smtClean="0"/>
          </a:p>
          <a:p>
            <a:pPr lvl="1"/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persepsi</a:t>
            </a:r>
            <a:r>
              <a:rPr lang="en-US" dirty="0" smtClean="0"/>
              <a:t> </a:t>
            </a:r>
            <a:r>
              <a:rPr lang="en-US" dirty="0" err="1" smtClean="0"/>
              <a:t>terkait</a:t>
            </a:r>
            <a:r>
              <a:rPr lang="en-US" dirty="0" smtClean="0"/>
              <a:t> </a:t>
            </a:r>
            <a:r>
              <a:rPr lang="en-US" dirty="0" err="1" smtClean="0"/>
              <a:t>efisiensi</a:t>
            </a:r>
            <a:endParaRPr lang="en-US" dirty="0" smtClean="0"/>
          </a:p>
          <a:p>
            <a:pPr lvl="1"/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dlm</a:t>
            </a:r>
            <a:r>
              <a:rPr lang="en-US" dirty="0" smtClean="0"/>
              <a:t> </a:t>
            </a:r>
            <a:r>
              <a:rPr lang="en-US" dirty="0" err="1" smtClean="0"/>
              <a:t>penciptaan</a:t>
            </a:r>
            <a:r>
              <a:rPr lang="en-US" dirty="0" smtClean="0"/>
              <a:t>, </a:t>
            </a:r>
            <a:r>
              <a:rPr lang="en-US" dirty="0" err="1" smtClean="0"/>
              <a:t>pengelolaan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/ </a:t>
            </a:r>
            <a:r>
              <a:rPr lang="en-US" dirty="0" err="1" smtClean="0"/>
              <a:t>arsip</a:t>
            </a:r>
            <a:endParaRPr lang="en-US" dirty="0" smtClean="0"/>
          </a:p>
          <a:p>
            <a:pPr lvl="1"/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arsiparis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mengelola</a:t>
            </a:r>
            <a:r>
              <a:rPr lang="en-US" dirty="0" smtClean="0"/>
              <a:t> </a:t>
            </a:r>
            <a:r>
              <a:rPr lang="en-US" dirty="0" err="1" smtClean="0"/>
              <a:t>arsip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253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Alasan</a:t>
            </a:r>
            <a:r>
              <a:rPr lang="en-US" dirty="0" smtClean="0"/>
              <a:t> </a:t>
            </a:r>
            <a:r>
              <a:rPr lang="en-US" dirty="0" err="1" smtClean="0"/>
              <a:t>Perlunya</a:t>
            </a:r>
            <a:r>
              <a:rPr lang="en-US" dirty="0" smtClean="0"/>
              <a:t> </a:t>
            </a:r>
            <a:r>
              <a:rPr lang="en-US" dirty="0" err="1" smtClean="0"/>
              <a:t>Penanganan</a:t>
            </a:r>
            <a:r>
              <a:rPr lang="en-US" dirty="0" smtClean="0"/>
              <a:t> </a:t>
            </a:r>
            <a:r>
              <a:rPr lang="en-US" dirty="0" err="1" smtClean="0"/>
              <a:t>Arsip</a:t>
            </a:r>
            <a:r>
              <a:rPr lang="en-US" dirty="0" smtClean="0"/>
              <a:t> </a:t>
            </a:r>
            <a:r>
              <a:rPr lang="en-US" dirty="0" err="1" smtClean="0"/>
              <a:t>Elektronik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Perkembangan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berada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 TIK, </a:t>
            </a:r>
            <a:r>
              <a:rPr lang="en-US" dirty="0" err="1" smtClean="0"/>
              <a:t>seperti</a:t>
            </a:r>
            <a:r>
              <a:rPr lang="en-US" dirty="0" smtClean="0"/>
              <a:t> :</a:t>
            </a:r>
          </a:p>
          <a:p>
            <a:pPr lvl="1"/>
            <a:r>
              <a:rPr lang="en-US" dirty="0" err="1" smtClean="0"/>
              <a:t>Kartu</a:t>
            </a:r>
            <a:r>
              <a:rPr lang="en-US" dirty="0" smtClean="0"/>
              <a:t> </a:t>
            </a:r>
            <a:r>
              <a:rPr lang="en-US" dirty="0" err="1" smtClean="0"/>
              <a:t>identitas</a:t>
            </a:r>
            <a:r>
              <a:rPr lang="en-US" dirty="0" smtClean="0"/>
              <a:t>,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perbankan</a:t>
            </a:r>
            <a:r>
              <a:rPr lang="en-US" dirty="0" smtClean="0"/>
              <a:t>, </a:t>
            </a:r>
            <a:r>
              <a:rPr lang="en-US" dirty="0" err="1" smtClean="0"/>
              <a:t>transaksi</a:t>
            </a:r>
            <a:r>
              <a:rPr lang="en-US" dirty="0" smtClean="0"/>
              <a:t> KA, </a:t>
            </a:r>
            <a:r>
              <a:rPr lang="en-US" dirty="0" err="1" smtClean="0"/>
              <a:t>Pesawat</a:t>
            </a:r>
            <a:r>
              <a:rPr lang="en-US" dirty="0" smtClean="0"/>
              <a:t>, </a:t>
            </a:r>
            <a:r>
              <a:rPr lang="en-US" dirty="0" err="1" smtClean="0"/>
              <a:t>Perpustakaan</a:t>
            </a:r>
            <a:r>
              <a:rPr lang="en-US" dirty="0" smtClean="0"/>
              <a:t> </a:t>
            </a:r>
            <a:r>
              <a:rPr lang="en-US" dirty="0" err="1" smtClean="0"/>
              <a:t>dll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Pertumbuhan</a:t>
            </a:r>
            <a:r>
              <a:rPr lang="en-US" dirty="0" smtClean="0"/>
              <a:t> Volume </a:t>
            </a:r>
            <a:r>
              <a:rPr lang="en-US" dirty="0" err="1" smtClean="0"/>
              <a:t>arsip</a:t>
            </a:r>
            <a:r>
              <a:rPr lang="en-US" dirty="0" smtClean="0"/>
              <a:t> yang </a:t>
            </a:r>
            <a:r>
              <a:rPr lang="en-US" dirty="0" err="1" smtClean="0"/>
              <a:t>semakin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tempat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terbatas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Jenis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teknologi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yg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dipergunakan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oleh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pegawai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stafmakin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bervariasi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misalnya</a:t>
            </a:r>
            <a:r>
              <a:rPr lang="en-US" dirty="0" smtClean="0">
                <a:sym typeface="Wingdings" panose="05000000000000000000" pitchFamily="2" charset="2"/>
              </a:rPr>
              <a:t> word processing, text retrieval, e-mail, basis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073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perundang</a:t>
            </a:r>
            <a:r>
              <a:rPr lang="en-US" dirty="0" smtClean="0"/>
              <a:t> </a:t>
            </a:r>
            <a:r>
              <a:rPr lang="en-US" dirty="0" err="1" smtClean="0"/>
              <a:t>undangan</a:t>
            </a:r>
            <a:r>
              <a:rPr lang="en-US" dirty="0" smtClean="0"/>
              <a:t> yang </a:t>
            </a:r>
            <a:r>
              <a:rPr lang="en-US" dirty="0" err="1" smtClean="0"/>
              <a:t>mendukung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003" y="2052918"/>
            <a:ext cx="11333407" cy="457970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 smtClean="0"/>
              <a:t>Instruksi</a:t>
            </a:r>
            <a:r>
              <a:rPr lang="en-US" b="1" dirty="0" smtClean="0"/>
              <a:t> </a:t>
            </a:r>
            <a:r>
              <a:rPr lang="en-US" b="1" dirty="0" err="1" smtClean="0"/>
              <a:t>Presiden</a:t>
            </a:r>
            <a:r>
              <a:rPr lang="en-US" b="1" dirty="0" smtClean="0"/>
              <a:t> No 3 </a:t>
            </a:r>
            <a:r>
              <a:rPr lang="en-US" b="1" dirty="0" err="1" smtClean="0"/>
              <a:t>Th</a:t>
            </a:r>
            <a:r>
              <a:rPr lang="en-US" b="1" dirty="0" smtClean="0"/>
              <a:t> 2003 </a:t>
            </a:r>
            <a:r>
              <a:rPr lang="en-US" b="1" dirty="0" err="1" smtClean="0"/>
              <a:t>tentang</a:t>
            </a:r>
            <a:r>
              <a:rPr lang="en-US" b="1" dirty="0" smtClean="0"/>
              <a:t> </a:t>
            </a:r>
            <a:r>
              <a:rPr lang="en-US" b="1" dirty="0" err="1" smtClean="0"/>
              <a:t>kebijakan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strategi</a:t>
            </a:r>
            <a:r>
              <a:rPr lang="en-US" b="1" dirty="0" smtClean="0"/>
              <a:t> </a:t>
            </a:r>
            <a:r>
              <a:rPr lang="en-US" b="1" dirty="0" err="1" smtClean="0"/>
              <a:t>nasional</a:t>
            </a:r>
            <a:r>
              <a:rPr lang="en-US" b="1" dirty="0" smtClean="0"/>
              <a:t> </a:t>
            </a:r>
            <a:r>
              <a:rPr lang="en-US" b="1" dirty="0" err="1" smtClean="0"/>
              <a:t>pembangunan</a:t>
            </a:r>
            <a:r>
              <a:rPr lang="en-US" b="1" dirty="0" smtClean="0"/>
              <a:t> e-government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menyebutkan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Pemerintah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harus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mampu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memanfaatkan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kemajuan</a:t>
            </a:r>
            <a:r>
              <a:rPr lang="en-US" dirty="0" smtClean="0">
                <a:sym typeface="Wingdings" panose="05000000000000000000" pitchFamily="2" charset="2"/>
              </a:rPr>
              <a:t> TIK </a:t>
            </a:r>
            <a:r>
              <a:rPr lang="en-US" dirty="0" err="1" smtClean="0">
                <a:sym typeface="Wingdings" panose="05000000000000000000" pitchFamily="2" charset="2"/>
              </a:rPr>
              <a:t>untuk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menciptakan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kemampuan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mengolah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mengelola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menyalurkan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mendistribusikan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informasi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pelayanan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publik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b="1" dirty="0" smtClean="0">
                <a:sym typeface="Wingdings" panose="05000000000000000000" pitchFamily="2" charset="2"/>
              </a:rPr>
              <a:t>UU no 11 </a:t>
            </a:r>
            <a:r>
              <a:rPr lang="en-US" b="1" dirty="0" err="1" smtClean="0">
                <a:sym typeface="Wingdings" panose="05000000000000000000" pitchFamily="2" charset="2"/>
              </a:rPr>
              <a:t>tahun</a:t>
            </a:r>
            <a:r>
              <a:rPr lang="en-US" b="1" dirty="0" smtClean="0">
                <a:sym typeface="Wingdings" panose="05000000000000000000" pitchFamily="2" charset="2"/>
              </a:rPr>
              <a:t> 2008 </a:t>
            </a:r>
            <a:r>
              <a:rPr lang="en-US" b="1" dirty="0" err="1" smtClean="0">
                <a:sym typeface="Wingdings" panose="05000000000000000000" pitchFamily="2" charset="2"/>
              </a:rPr>
              <a:t>tentang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ym typeface="Wingdings" panose="05000000000000000000" pitchFamily="2" charset="2"/>
              </a:rPr>
              <a:t>Informasi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ym typeface="Wingdings" panose="05000000000000000000" pitchFamily="2" charset="2"/>
              </a:rPr>
              <a:t>dan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ym typeface="Wingdings" panose="05000000000000000000" pitchFamily="2" charset="2"/>
              </a:rPr>
              <a:t>Transaksi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ym typeface="Wingdings" panose="05000000000000000000" pitchFamily="2" charset="2"/>
              </a:rPr>
              <a:t>Elektronik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pasal</a:t>
            </a:r>
            <a:r>
              <a:rPr lang="en-US" dirty="0" smtClean="0">
                <a:sym typeface="Wingdings" panose="05000000000000000000" pitchFamily="2" charset="2"/>
              </a:rPr>
              <a:t> 5 </a:t>
            </a:r>
            <a:r>
              <a:rPr lang="en-US" dirty="0" err="1" smtClean="0">
                <a:sym typeface="Wingdings" panose="05000000000000000000" pitchFamily="2" charset="2"/>
              </a:rPr>
              <a:t>ayat</a:t>
            </a:r>
            <a:r>
              <a:rPr lang="en-US" dirty="0" smtClean="0">
                <a:sym typeface="Wingdings" panose="05000000000000000000" pitchFamily="2" charset="2"/>
              </a:rPr>
              <a:t> 3, yang </a:t>
            </a:r>
            <a:r>
              <a:rPr lang="en-US" dirty="0" err="1" smtClean="0">
                <a:sym typeface="Wingdings" panose="05000000000000000000" pitchFamily="2" charset="2"/>
              </a:rPr>
              <a:t>menyebutkan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bahwa</a:t>
            </a:r>
            <a:r>
              <a:rPr lang="en-US" dirty="0" smtClean="0">
                <a:sym typeface="Wingdings" panose="05000000000000000000" pitchFamily="2" charset="2"/>
              </a:rPr>
              <a:t> “ </a:t>
            </a:r>
            <a:r>
              <a:rPr lang="en-US" dirty="0" err="1" smtClean="0">
                <a:sym typeface="Wingdings" panose="05000000000000000000" pitchFamily="2" charset="2"/>
              </a:rPr>
              <a:t>Informasi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Elektronik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dan</a:t>
            </a:r>
            <a:r>
              <a:rPr lang="en-US" dirty="0" smtClean="0">
                <a:sym typeface="Wingdings" panose="05000000000000000000" pitchFamily="2" charset="2"/>
              </a:rPr>
              <a:t>/</a:t>
            </a:r>
            <a:r>
              <a:rPr lang="en-US" dirty="0" err="1" smtClean="0">
                <a:sym typeface="Wingdings" panose="05000000000000000000" pitchFamily="2" charset="2"/>
              </a:rPr>
              <a:t>atau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Dokumen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Elektronik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dinyatakan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sah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apabila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menggunakan</a:t>
            </a:r>
            <a:r>
              <a:rPr lang="en-US" dirty="0" smtClean="0">
                <a:sym typeface="Wingdings" panose="05000000000000000000" pitchFamily="2" charset="2"/>
              </a:rPr>
              <a:t> system </a:t>
            </a:r>
            <a:r>
              <a:rPr lang="en-US" dirty="0" err="1" smtClean="0">
                <a:sym typeface="Wingdings" panose="05000000000000000000" pitchFamily="2" charset="2"/>
              </a:rPr>
              <a:t>elektronik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sesuai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dengan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ketentuan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yg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diatur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dalam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undang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undang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ini</a:t>
            </a:r>
            <a:r>
              <a:rPr lang="en-US" dirty="0" smtClean="0">
                <a:sym typeface="Wingdings" panose="05000000000000000000" pitchFamily="2" charset="2"/>
              </a:rPr>
              <a:t>”</a:t>
            </a:r>
          </a:p>
          <a:p>
            <a:r>
              <a:rPr lang="en-US" b="1" dirty="0" smtClean="0">
                <a:sym typeface="Wingdings" panose="05000000000000000000" pitchFamily="2" charset="2"/>
              </a:rPr>
              <a:t>UU No 14 </a:t>
            </a:r>
            <a:r>
              <a:rPr lang="en-US" b="1" dirty="0" err="1" smtClean="0">
                <a:sym typeface="Wingdings" panose="05000000000000000000" pitchFamily="2" charset="2"/>
              </a:rPr>
              <a:t>tahun</a:t>
            </a:r>
            <a:r>
              <a:rPr lang="en-US" b="1" dirty="0" smtClean="0">
                <a:sym typeface="Wingdings" panose="05000000000000000000" pitchFamily="2" charset="2"/>
              </a:rPr>
              <a:t> 2008, </a:t>
            </a:r>
            <a:r>
              <a:rPr lang="en-US" b="1" dirty="0" err="1" smtClean="0">
                <a:sym typeface="Wingdings" panose="05000000000000000000" pitchFamily="2" charset="2"/>
              </a:rPr>
              <a:t>tentang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ym typeface="Wingdings" panose="05000000000000000000" pitchFamily="2" charset="2"/>
              </a:rPr>
              <a:t>keterbukaan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ym typeface="Wingdings" panose="05000000000000000000" pitchFamily="2" charset="2"/>
              </a:rPr>
              <a:t>Informasi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ym typeface="Wingdings" panose="05000000000000000000" pitchFamily="2" charset="2"/>
              </a:rPr>
              <a:t>Publik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pasal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7(</a:t>
            </a:r>
            <a:r>
              <a:rPr lang="en-US" dirty="0" err="1" smtClean="0">
                <a:sym typeface="Wingdings" panose="05000000000000000000" pitchFamily="2" charset="2"/>
              </a:rPr>
              <a:t>mendorong</a:t>
            </a:r>
            <a:r>
              <a:rPr lang="en-US" dirty="0" smtClean="0">
                <a:sym typeface="Wingdings" panose="05000000000000000000" pitchFamily="2" charset="2"/>
              </a:rPr>
              <a:t> indo </a:t>
            </a:r>
            <a:r>
              <a:rPr lang="en-US" dirty="0" err="1" smtClean="0">
                <a:sym typeface="Wingdings" panose="05000000000000000000" pitchFamily="2" charset="2"/>
              </a:rPr>
              <a:t>ke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perkembangan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arsip</a:t>
            </a:r>
            <a:r>
              <a:rPr lang="en-US" dirty="0">
                <a:sym typeface="Wingdings" panose="05000000000000000000" pitchFamily="2" charset="2"/>
              </a:rPr>
              <a:t>)</a:t>
            </a:r>
            <a:r>
              <a:rPr lang="en-US" dirty="0" smtClean="0">
                <a:sym typeface="Wingdings" panose="05000000000000000000" pitchFamily="2" charset="2"/>
              </a:rPr>
              <a:t>  </a:t>
            </a:r>
            <a:r>
              <a:rPr lang="en-US" dirty="0" err="1" smtClean="0">
                <a:sym typeface="Wingdings" panose="05000000000000000000" pitchFamily="2" charset="2"/>
              </a:rPr>
              <a:t>yg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menyebutkan</a:t>
            </a:r>
            <a:r>
              <a:rPr lang="en-US" dirty="0" smtClean="0">
                <a:sym typeface="Wingdings" panose="05000000000000000000" pitchFamily="2" charset="2"/>
              </a:rPr>
              <a:t> :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Badan</a:t>
            </a:r>
            <a:r>
              <a:rPr lang="en-US" dirty="0" smtClean="0">
                <a:sym typeface="Wingdings" panose="05000000000000000000" pitchFamily="2" charset="2"/>
              </a:rPr>
              <a:t> public </a:t>
            </a:r>
            <a:r>
              <a:rPr lang="en-US" dirty="0" err="1" smtClean="0">
                <a:sym typeface="Wingdings" panose="05000000000000000000" pitchFamily="2" charset="2"/>
              </a:rPr>
              <a:t>wajib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menyediakan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memberikan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dan</a:t>
            </a:r>
            <a:r>
              <a:rPr lang="en-US" dirty="0" smtClean="0">
                <a:sym typeface="Wingdings" panose="05000000000000000000" pitchFamily="2" charset="2"/>
              </a:rPr>
              <a:t> /</a:t>
            </a:r>
            <a:r>
              <a:rPr lang="en-US" dirty="0" err="1" smtClean="0">
                <a:sym typeface="Wingdings" panose="05000000000000000000" pitchFamily="2" charset="2"/>
              </a:rPr>
              <a:t>atau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menerbitkan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informasipublik</a:t>
            </a:r>
            <a:r>
              <a:rPr lang="en-US" dirty="0" smtClean="0">
                <a:sym typeface="Wingdings" panose="05000000000000000000" pitchFamily="2" charset="2"/>
              </a:rPr>
              <a:t> yang </a:t>
            </a:r>
            <a:r>
              <a:rPr lang="en-US" dirty="0" err="1" smtClean="0">
                <a:sym typeface="Wingdings" panose="05000000000000000000" pitchFamily="2" charset="2"/>
              </a:rPr>
              <a:t>berada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dibawah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kewenangannya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kepada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pemohon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informasi</a:t>
            </a:r>
            <a:r>
              <a:rPr lang="en-US" dirty="0" smtClean="0">
                <a:sym typeface="Wingdings" panose="05000000000000000000" pitchFamily="2" charset="2"/>
              </a:rPr>
              <a:t> public </a:t>
            </a:r>
            <a:r>
              <a:rPr lang="en-US" dirty="0" err="1" smtClean="0">
                <a:sym typeface="Wingdings" panose="05000000000000000000" pitchFamily="2" charset="2"/>
              </a:rPr>
              <a:t>selain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informasi</a:t>
            </a:r>
            <a:r>
              <a:rPr lang="en-US" dirty="0" smtClean="0">
                <a:sym typeface="Wingdings" panose="05000000000000000000" pitchFamily="2" charset="2"/>
              </a:rPr>
              <a:t> public </a:t>
            </a:r>
            <a:r>
              <a:rPr lang="en-US" dirty="0" err="1" smtClean="0">
                <a:sym typeface="Wingdings" panose="05000000000000000000" pitchFamily="2" charset="2"/>
              </a:rPr>
              <a:t>yg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dikecualikan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sesuai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ketentuan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Badan</a:t>
            </a:r>
            <a:r>
              <a:rPr lang="en-US" dirty="0" smtClean="0">
                <a:sym typeface="Wingdings" panose="05000000000000000000" pitchFamily="2" charset="2"/>
              </a:rPr>
              <a:t> public </a:t>
            </a:r>
            <a:r>
              <a:rPr lang="en-US" dirty="0" err="1" smtClean="0">
                <a:sym typeface="Wingdings" panose="05000000000000000000" pitchFamily="2" charset="2"/>
              </a:rPr>
              <a:t>wajib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menyediakan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informasi</a:t>
            </a:r>
            <a:r>
              <a:rPr lang="en-US" dirty="0" smtClean="0">
                <a:sym typeface="Wingdings" panose="05000000000000000000" pitchFamily="2" charset="2"/>
              </a:rPr>
              <a:t> public yang </a:t>
            </a:r>
            <a:r>
              <a:rPr lang="en-US" dirty="0" err="1" smtClean="0">
                <a:sym typeface="Wingdings" panose="05000000000000000000" pitchFamily="2" charset="2"/>
              </a:rPr>
              <a:t>akurat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benar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tidak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menyesatkan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Untuk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melaksanakan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kewajiban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sbgmn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dimaksud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pd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ayat</a:t>
            </a:r>
            <a:r>
              <a:rPr lang="en-US" dirty="0" smtClean="0">
                <a:sym typeface="Wingdings" panose="05000000000000000000" pitchFamily="2" charset="2"/>
              </a:rPr>
              <a:t> 2, </a:t>
            </a:r>
            <a:r>
              <a:rPr lang="en-US" dirty="0" err="1" smtClean="0">
                <a:sym typeface="Wingdings" panose="05000000000000000000" pitchFamily="2" charset="2"/>
              </a:rPr>
              <a:t>badan</a:t>
            </a:r>
            <a:r>
              <a:rPr lang="en-US" dirty="0" smtClean="0">
                <a:sym typeface="Wingdings" panose="05000000000000000000" pitchFamily="2" charset="2"/>
              </a:rPr>
              <a:t> public </a:t>
            </a:r>
            <a:r>
              <a:rPr lang="en-US" dirty="0" err="1" smtClean="0">
                <a:sym typeface="Wingdings" panose="05000000000000000000" pitchFamily="2" charset="2"/>
              </a:rPr>
              <a:t>hrs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membangun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mengembangkan</a:t>
            </a:r>
            <a:r>
              <a:rPr lang="en-US" dirty="0" smtClean="0">
                <a:sym typeface="Wingdings" panose="05000000000000000000" pitchFamily="2" charset="2"/>
              </a:rPr>
              <a:t> system </a:t>
            </a:r>
            <a:r>
              <a:rPr lang="en-US" dirty="0" err="1" smtClean="0">
                <a:sym typeface="Wingdings" panose="05000000000000000000" pitchFamily="2" charset="2"/>
              </a:rPr>
              <a:t>informasi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dokumentasi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utk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mengelola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informasi</a:t>
            </a:r>
            <a:r>
              <a:rPr lang="en-US" dirty="0" smtClean="0">
                <a:sym typeface="Wingdings" panose="05000000000000000000" pitchFamily="2" charset="2"/>
              </a:rPr>
              <a:t> public </a:t>
            </a:r>
            <a:r>
              <a:rPr lang="en-US" dirty="0" err="1" smtClean="0">
                <a:sym typeface="Wingdings" panose="05000000000000000000" pitchFamily="2" charset="2"/>
              </a:rPr>
              <a:t>scr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baik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efisien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shgga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dpt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diakses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dengan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mudah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043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02595"/>
          </a:xfrm>
        </p:spPr>
        <p:txBody>
          <a:bodyPr/>
          <a:lstStyle/>
          <a:p>
            <a:r>
              <a:rPr lang="en-US" dirty="0" err="1" smtClean="0"/>
              <a:t>Pengertian</a:t>
            </a:r>
            <a:r>
              <a:rPr lang="en-US" dirty="0" smtClean="0"/>
              <a:t> </a:t>
            </a:r>
            <a:r>
              <a:rPr lang="en-US" dirty="0" err="1" smtClean="0"/>
              <a:t>Arsip</a:t>
            </a:r>
            <a:r>
              <a:rPr lang="en-US" dirty="0" smtClean="0"/>
              <a:t> </a:t>
            </a:r>
            <a:r>
              <a:rPr lang="en-US" dirty="0" err="1" smtClean="0"/>
              <a:t>Elektronik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604" y="1313987"/>
            <a:ext cx="10959734" cy="4946136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latin typeface="Arial Black" pitchFamily="34" charset="0"/>
                <a:cs typeface="Times New Roman" pitchFamily="18" charset="0"/>
              </a:rPr>
              <a:t>Perka</a:t>
            </a:r>
            <a:r>
              <a:rPr lang="en-US" b="1" dirty="0" smtClean="0">
                <a:latin typeface="Arial Black" pitchFamily="34" charset="0"/>
                <a:cs typeface="Times New Roman" pitchFamily="18" charset="0"/>
              </a:rPr>
              <a:t> ANRI No. 20 </a:t>
            </a:r>
            <a:r>
              <a:rPr lang="en-US" b="1" dirty="0" err="1" smtClean="0">
                <a:latin typeface="Arial Black" pitchFamily="34" charset="0"/>
                <a:cs typeface="Times New Roman" pitchFamily="18" charset="0"/>
              </a:rPr>
              <a:t>tahun</a:t>
            </a:r>
            <a:r>
              <a:rPr lang="en-US" b="1" dirty="0" smtClean="0">
                <a:latin typeface="Arial Black" pitchFamily="34" charset="0"/>
                <a:cs typeface="Times New Roman" pitchFamily="18" charset="0"/>
              </a:rPr>
              <a:t> 2011</a:t>
            </a:r>
            <a:r>
              <a:rPr lang="en-US" dirty="0" smtClean="0"/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tentang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Pedoman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Autentifikasi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Arsip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Elektronik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disebutkan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bahwa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Arsip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Elektronik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Arsip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diciptakan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dibuat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diterima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disimpan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format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elektronik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Arial Black" pitchFamily="34" charset="0"/>
              </a:rPr>
              <a:t>International Council on Archives/ICA (1997 : 24)</a:t>
            </a:r>
            <a:r>
              <a:rPr lang="en-US" dirty="0" smtClean="0"/>
              <a:t> </a:t>
            </a:r>
            <a:r>
              <a:rPr lang="en-US" dirty="0" err="1" smtClean="0"/>
              <a:t>menyebutkan</a:t>
            </a:r>
            <a:r>
              <a:rPr lang="en-US" dirty="0" smtClean="0"/>
              <a:t> </a:t>
            </a:r>
            <a:r>
              <a:rPr lang="en-US" dirty="0" err="1" smtClean="0"/>
              <a:t>Arsip</a:t>
            </a:r>
            <a:r>
              <a:rPr lang="en-US" dirty="0" smtClean="0"/>
              <a:t> </a:t>
            </a:r>
            <a:r>
              <a:rPr lang="en-US" dirty="0" err="1" smtClean="0"/>
              <a:t>Elektronik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arsip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dimanipulasi</a:t>
            </a:r>
            <a:r>
              <a:rPr lang="en-US" dirty="0" smtClean="0"/>
              <a:t>, </a:t>
            </a:r>
            <a:r>
              <a:rPr lang="en-US" dirty="0" err="1" smtClean="0"/>
              <a:t>ditransmisikan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diproses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computer digital</a:t>
            </a:r>
          </a:p>
          <a:p>
            <a:r>
              <a:rPr lang="en-US" b="1" dirty="0" smtClean="0">
                <a:latin typeface="Arial Black" pitchFamily="34" charset="0"/>
              </a:rPr>
              <a:t>UU No 11 </a:t>
            </a:r>
            <a:r>
              <a:rPr lang="en-US" b="1" dirty="0" err="1" smtClean="0">
                <a:latin typeface="Arial Black" pitchFamily="34" charset="0"/>
              </a:rPr>
              <a:t>th</a:t>
            </a:r>
            <a:r>
              <a:rPr lang="en-US" b="1" dirty="0" smtClean="0">
                <a:latin typeface="Arial Black" pitchFamily="34" charset="0"/>
              </a:rPr>
              <a:t> 2008 </a:t>
            </a:r>
            <a:r>
              <a:rPr lang="en-US" b="1" dirty="0" err="1" smtClean="0">
                <a:latin typeface="Arial Black" pitchFamily="34" charset="0"/>
              </a:rPr>
              <a:t>tentang</a:t>
            </a:r>
            <a:r>
              <a:rPr lang="en-US" b="1" dirty="0" smtClean="0">
                <a:latin typeface="Arial Black" pitchFamily="34" charset="0"/>
              </a:rPr>
              <a:t> ITE,</a:t>
            </a:r>
            <a:r>
              <a:rPr lang="en-US" b="1" dirty="0" smtClean="0"/>
              <a:t> </a:t>
            </a:r>
            <a:r>
              <a:rPr lang="en-US" dirty="0" err="1" smtClean="0"/>
              <a:t>arsip</a:t>
            </a:r>
            <a:r>
              <a:rPr lang="en-US" dirty="0" smtClean="0"/>
              <a:t> </a:t>
            </a:r>
            <a:r>
              <a:rPr lang="en-US" dirty="0" err="1" smtClean="0"/>
              <a:t>elektronik</a:t>
            </a:r>
            <a:r>
              <a:rPr lang="en-US" dirty="0" smtClean="0"/>
              <a:t> </a:t>
            </a:r>
            <a:r>
              <a:rPr lang="en-US" dirty="0" err="1" smtClean="0"/>
              <a:t>dikenal</a:t>
            </a:r>
            <a:r>
              <a:rPr lang="en-US" dirty="0" smtClean="0"/>
              <a:t> </a:t>
            </a:r>
            <a:r>
              <a:rPr lang="en-US" dirty="0" err="1" smtClean="0"/>
              <a:t>sbg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 </a:t>
            </a:r>
            <a:r>
              <a:rPr lang="en-US" dirty="0" err="1" smtClean="0"/>
              <a:t>elektronik</a:t>
            </a:r>
            <a:r>
              <a:rPr lang="en-US" dirty="0" smtClean="0"/>
              <a:t>,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didefinisikan</a:t>
            </a:r>
            <a:r>
              <a:rPr lang="en-US" dirty="0" smtClean="0"/>
              <a:t> </a:t>
            </a:r>
            <a:r>
              <a:rPr lang="en-US" dirty="0" err="1" smtClean="0"/>
              <a:t>sbg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elektronik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, </a:t>
            </a:r>
            <a:r>
              <a:rPr lang="en-US" dirty="0" err="1" smtClean="0"/>
              <a:t>diterudkan</a:t>
            </a:r>
            <a:r>
              <a:rPr lang="en-US" dirty="0" smtClean="0"/>
              <a:t>, </a:t>
            </a:r>
            <a:r>
              <a:rPr lang="en-US" dirty="0" err="1" smtClean="0"/>
              <a:t>dikirimkan</a:t>
            </a:r>
            <a:r>
              <a:rPr lang="en-US" dirty="0" smtClean="0"/>
              <a:t>, </a:t>
            </a:r>
            <a:r>
              <a:rPr lang="en-US" dirty="0" err="1" smtClean="0"/>
              <a:t>diterima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disimpan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analog, digital, </a:t>
            </a:r>
            <a:r>
              <a:rPr lang="en-US" dirty="0" err="1" smtClean="0"/>
              <a:t>elektromagnetik</a:t>
            </a:r>
            <a:r>
              <a:rPr lang="en-US" dirty="0" smtClean="0"/>
              <a:t>, </a:t>
            </a:r>
            <a:r>
              <a:rPr lang="en-US" dirty="0" err="1" smtClean="0"/>
              <a:t>optikal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sejenisnya</a:t>
            </a:r>
            <a:r>
              <a:rPr lang="en-US" dirty="0" smtClean="0"/>
              <a:t>,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dilihat</a:t>
            </a:r>
            <a:r>
              <a:rPr lang="en-US" dirty="0" smtClean="0"/>
              <a:t>, </a:t>
            </a:r>
            <a:r>
              <a:rPr lang="en-US" dirty="0" err="1" smtClean="0"/>
              <a:t>ditampilkan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/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didengar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computer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elektronik</a:t>
            </a:r>
            <a:endParaRPr lang="en-US" dirty="0" smtClean="0"/>
          </a:p>
          <a:p>
            <a:r>
              <a:rPr lang="en-US" b="1" dirty="0" smtClean="0">
                <a:latin typeface="Arial Black" pitchFamily="34" charset="0"/>
              </a:rPr>
              <a:t>ISO/DIS 15489 </a:t>
            </a:r>
            <a:r>
              <a:rPr lang="en-US" dirty="0" err="1" smtClean="0"/>
              <a:t>dijelaskan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arsip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disimpan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,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diterima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dikelola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orang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, </a:t>
            </a:r>
            <a:r>
              <a:rPr lang="en-US" dirty="0" err="1" smtClean="0"/>
              <a:t>menyimpannya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bukti</a:t>
            </a:r>
            <a:r>
              <a:rPr lang="en-US" dirty="0" smtClean="0"/>
              <a:t> </a:t>
            </a:r>
            <a:r>
              <a:rPr lang="en-US" dirty="0" err="1" smtClean="0"/>
              <a:t>aktifitas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274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/>
              <a:t>Lanjutan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00554"/>
            <a:ext cx="10467365" cy="4747845"/>
          </a:xfrm>
        </p:spPr>
        <p:txBody>
          <a:bodyPr/>
          <a:lstStyle/>
          <a:p>
            <a:r>
              <a:rPr lang="en-US" dirty="0" smtClean="0"/>
              <a:t>Guide for managing electronic </a:t>
            </a:r>
            <a:r>
              <a:rPr lang="en-US" dirty="0" err="1" smtClean="0"/>
              <a:t>recordsfrom</a:t>
            </a:r>
            <a:r>
              <a:rPr lang="en-US" dirty="0" smtClean="0"/>
              <a:t> an archival perspective (1996) </a:t>
            </a:r>
            <a:r>
              <a:rPr lang="en-US" dirty="0" err="1" smtClean="0"/>
              <a:t>menyatakan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,</a:t>
            </a:r>
          </a:p>
          <a:p>
            <a:pPr lvl="1"/>
            <a:r>
              <a:rPr lang="en-US" dirty="0" err="1" smtClean="0"/>
              <a:t>Suatu</a:t>
            </a:r>
            <a:r>
              <a:rPr lang="en-US" dirty="0" smtClean="0"/>
              <a:t> system </a:t>
            </a:r>
            <a:r>
              <a:rPr lang="en-US" dirty="0" err="1" smtClean="0"/>
              <a:t>pengelolaan</a:t>
            </a:r>
            <a:r>
              <a:rPr lang="en-US" dirty="0" smtClean="0"/>
              <a:t> </a:t>
            </a:r>
            <a:r>
              <a:rPr lang="en-US" dirty="0" err="1" smtClean="0"/>
              <a:t>arsip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instrument yang </a:t>
            </a:r>
            <a:r>
              <a:rPr lang="en-US" dirty="0" err="1" smtClean="0"/>
              <a:t>mengatur</a:t>
            </a:r>
            <a:r>
              <a:rPr lang="en-US" dirty="0" smtClean="0"/>
              <a:t> </a:t>
            </a:r>
            <a:r>
              <a:rPr lang="en-US" dirty="0" err="1" smtClean="0"/>
              <a:t>fungsi-fungsi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arsip</a:t>
            </a:r>
            <a:r>
              <a:rPr lang="en-US" dirty="0" smtClean="0"/>
              <a:t> </a:t>
            </a:r>
            <a:r>
              <a:rPr lang="en-US" dirty="0" err="1" smtClean="0"/>
              <a:t>sepanjang</a:t>
            </a:r>
            <a:r>
              <a:rPr lang="en-US" dirty="0" smtClean="0"/>
              <a:t> life cycle/ record continuum. Guide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pengertian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b="1" i="1" dirty="0" smtClean="0"/>
              <a:t>recordkeeping system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system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dikembangkan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penyimpanan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temu</a:t>
            </a:r>
            <a:r>
              <a:rPr lang="en-US" dirty="0" smtClean="0"/>
              <a:t> </a:t>
            </a:r>
            <a:r>
              <a:rPr lang="en-US" dirty="0" err="1" smtClean="0"/>
              <a:t>balik</a:t>
            </a:r>
            <a:r>
              <a:rPr lang="en-US" dirty="0" smtClean="0"/>
              <a:t> </a:t>
            </a:r>
            <a:r>
              <a:rPr lang="en-US" dirty="0" err="1" smtClean="0"/>
              <a:t>arsip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diorganisasikan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mengontrol</a:t>
            </a:r>
            <a:r>
              <a:rPr lang="en-US" dirty="0" smtClean="0"/>
              <a:t> fungsi2  </a:t>
            </a:r>
            <a:r>
              <a:rPr lang="en-US" dirty="0" err="1" smtClean="0"/>
              <a:t>penciptaan</a:t>
            </a:r>
            <a:r>
              <a:rPr lang="en-US" dirty="0" smtClean="0"/>
              <a:t>, </a:t>
            </a:r>
            <a:r>
              <a:rPr lang="en-US" dirty="0" err="1" smtClean="0"/>
              <a:t>penyimpanan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pengaksesan</a:t>
            </a:r>
            <a:r>
              <a:rPr lang="en-US" dirty="0" smtClean="0"/>
              <a:t> </a:t>
            </a:r>
            <a:r>
              <a:rPr lang="en-US" dirty="0" err="1" smtClean="0"/>
              <a:t>arsip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menjaga</a:t>
            </a:r>
            <a:r>
              <a:rPr lang="en-US" dirty="0" smtClean="0"/>
              <a:t> </a:t>
            </a:r>
            <a:r>
              <a:rPr lang="en-US" dirty="0" err="1" smtClean="0"/>
              <a:t>otentisitas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reliabilitasnya</a:t>
            </a:r>
            <a:r>
              <a:rPr lang="en-US" dirty="0" smtClean="0"/>
              <a:t> </a:t>
            </a:r>
            <a:r>
              <a:rPr lang="en-US" b="1" dirty="0" smtClean="0">
                <a:sym typeface="Wingdings" panose="05000000000000000000" pitchFamily="2" charset="2"/>
              </a:rPr>
              <a:t> </a:t>
            </a:r>
            <a:r>
              <a:rPr lang="en-US" b="1" dirty="0" err="1" smtClean="0">
                <a:sym typeface="Wingdings" panose="05000000000000000000" pitchFamily="2" charset="2"/>
              </a:rPr>
              <a:t>pengelolaan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ym typeface="Wingdings" panose="05000000000000000000" pitchFamily="2" charset="2"/>
              </a:rPr>
              <a:t>arsip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ym typeface="Wingdings" panose="05000000000000000000" pitchFamily="2" charset="2"/>
              </a:rPr>
              <a:t>yg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ym typeface="Wingdings" panose="05000000000000000000" pitchFamily="2" charset="2"/>
              </a:rPr>
              <a:t>baik</a:t>
            </a:r>
            <a:r>
              <a:rPr lang="en-US" b="1" dirty="0" smtClean="0">
                <a:sym typeface="Wingdings" panose="05000000000000000000" pitchFamily="2" charset="2"/>
              </a:rPr>
              <a:t>, </a:t>
            </a:r>
            <a:r>
              <a:rPr lang="en-US" b="1" dirty="0" err="1" smtClean="0">
                <a:sym typeface="Wingdings" panose="05000000000000000000" pitchFamily="2" charset="2"/>
              </a:rPr>
              <a:t>menjamin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ym typeface="Wingdings" panose="05000000000000000000" pitchFamily="2" charset="2"/>
              </a:rPr>
              <a:t>pemeliharaan</a:t>
            </a:r>
            <a:r>
              <a:rPr lang="en-US" b="1" dirty="0" smtClean="0">
                <a:sym typeface="Wingdings" panose="05000000000000000000" pitchFamily="2" charset="2"/>
              </a:rPr>
              <a:t>, </a:t>
            </a:r>
            <a:r>
              <a:rPr lang="en-US" b="1" dirty="0" err="1" smtClean="0">
                <a:sym typeface="Wingdings" panose="05000000000000000000" pitchFamily="2" charset="2"/>
              </a:rPr>
              <a:t>preservasi</a:t>
            </a:r>
            <a:r>
              <a:rPr lang="en-US" b="1" dirty="0" smtClean="0">
                <a:sym typeface="Wingdings" panose="05000000000000000000" pitchFamily="2" charset="2"/>
              </a:rPr>
              <a:t> arsip2 </a:t>
            </a:r>
            <a:r>
              <a:rPr lang="en-US" b="1" dirty="0" err="1" smtClean="0">
                <a:sym typeface="Wingdings" panose="05000000000000000000" pitchFamily="2" charset="2"/>
              </a:rPr>
              <a:t>yg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ym typeface="Wingdings" panose="05000000000000000000" pitchFamily="2" charset="2"/>
              </a:rPr>
              <a:t>autentik</a:t>
            </a:r>
            <a:r>
              <a:rPr lang="en-US" b="1" dirty="0" smtClean="0">
                <a:sym typeface="Wingdings" panose="05000000000000000000" pitchFamily="2" charset="2"/>
              </a:rPr>
              <a:t>. </a:t>
            </a:r>
            <a:r>
              <a:rPr lang="en-US" b="1" dirty="0" smtClean="0">
                <a:sym typeface="Wingdings" panose="05000000000000000000" pitchFamily="2" charset="2"/>
              </a:rPr>
              <a:t>Reliable (</a:t>
            </a:r>
            <a:r>
              <a:rPr lang="en-US" b="1" dirty="0" err="1" smtClean="0">
                <a:sym typeface="Wingdings" panose="05000000000000000000" pitchFamily="2" charset="2"/>
              </a:rPr>
              <a:t>slalu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ym typeface="Wingdings" panose="05000000000000000000" pitchFamily="2" charset="2"/>
              </a:rPr>
              <a:t>tersedia</a:t>
            </a:r>
            <a:r>
              <a:rPr lang="en-US" b="1" smtClean="0">
                <a:sym typeface="Wingdings" panose="05000000000000000000" pitchFamily="2" charset="2"/>
              </a:rPr>
              <a:t>) </a:t>
            </a:r>
            <a:r>
              <a:rPr lang="en-US" b="1" dirty="0" err="1" smtClean="0">
                <a:sym typeface="Wingdings" panose="05000000000000000000" pitchFamily="2" charset="2"/>
              </a:rPr>
              <a:t>dan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ym typeface="Wingdings" panose="05000000000000000000" pitchFamily="2" charset="2"/>
              </a:rPr>
              <a:t>dpt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ym typeface="Wingdings" panose="05000000000000000000" pitchFamily="2" charset="2"/>
              </a:rPr>
              <a:t>diakses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ym typeface="Wingdings" panose="05000000000000000000" pitchFamily="2" charset="2"/>
              </a:rPr>
              <a:t>sepanjabg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ym typeface="Wingdings" panose="05000000000000000000" pitchFamily="2" charset="2"/>
              </a:rPr>
              <a:t>masa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40268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Proses </a:t>
            </a:r>
            <a:r>
              <a:rPr lang="en-US" dirty="0" err="1" smtClean="0"/>
              <a:t>Penciptaan</a:t>
            </a:r>
            <a:r>
              <a:rPr lang="en-US" dirty="0" smtClean="0"/>
              <a:t> </a:t>
            </a:r>
            <a:r>
              <a:rPr lang="en-US" dirty="0" err="1" smtClean="0"/>
              <a:t>arsip</a:t>
            </a:r>
            <a:r>
              <a:rPr lang="en-US" dirty="0" smtClean="0"/>
              <a:t> </a:t>
            </a:r>
            <a:r>
              <a:rPr lang="en-US" dirty="0" err="1" smtClean="0"/>
              <a:t>elektronik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165702" cy="4476671"/>
          </a:xfrm>
        </p:spPr>
        <p:txBody>
          <a:bodyPr/>
          <a:lstStyle/>
          <a:p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Budiman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2 </a:t>
            </a:r>
            <a:r>
              <a:rPr lang="en-US" dirty="0" err="1" smtClean="0"/>
              <a:t>cara</a:t>
            </a:r>
            <a:r>
              <a:rPr lang="en-US" dirty="0" smtClean="0"/>
              <a:t> :</a:t>
            </a:r>
          </a:p>
          <a:p>
            <a:pPr lvl="1"/>
            <a:r>
              <a:rPr lang="en-US" dirty="0" err="1" smtClean="0"/>
              <a:t>Penciptaan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elektronik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otomatisasi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menciptakan</a:t>
            </a:r>
            <a:r>
              <a:rPr lang="en-US" dirty="0" smtClean="0"/>
              <a:t> </a:t>
            </a:r>
            <a:r>
              <a:rPr lang="en-US" dirty="0" err="1" smtClean="0"/>
              <a:t>arsip</a:t>
            </a:r>
            <a:r>
              <a:rPr lang="en-US" dirty="0" smtClean="0"/>
              <a:t> </a:t>
            </a:r>
            <a:r>
              <a:rPr lang="en-US" dirty="0" err="1" smtClean="0"/>
              <a:t>elektronik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alat2 yang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elektronik</a:t>
            </a:r>
            <a:r>
              <a:rPr lang="en-US" dirty="0" smtClean="0"/>
              <a:t>, </a:t>
            </a:r>
            <a:r>
              <a:rPr lang="en-US" dirty="0" err="1" smtClean="0"/>
              <a:t>sprt</a:t>
            </a:r>
            <a:r>
              <a:rPr lang="en-US" dirty="0" smtClean="0"/>
              <a:t> camera digital, </a:t>
            </a:r>
            <a:r>
              <a:rPr lang="en-US" dirty="0" err="1" smtClean="0"/>
              <a:t>perekam</a:t>
            </a:r>
            <a:r>
              <a:rPr lang="en-US" dirty="0" smtClean="0"/>
              <a:t> </a:t>
            </a:r>
            <a:r>
              <a:rPr lang="en-US" dirty="0" err="1" smtClean="0"/>
              <a:t>suara</a:t>
            </a:r>
            <a:r>
              <a:rPr lang="en-US" dirty="0" smtClean="0"/>
              <a:t>, </a:t>
            </a:r>
            <a:r>
              <a:rPr lang="en-US" dirty="0" err="1" smtClean="0"/>
              <a:t>perekam</a:t>
            </a:r>
            <a:r>
              <a:rPr lang="en-US" dirty="0" smtClean="0"/>
              <a:t> video </a:t>
            </a:r>
            <a:r>
              <a:rPr lang="en-US" dirty="0" err="1" smtClean="0"/>
              <a:t>dan</a:t>
            </a:r>
            <a:r>
              <a:rPr lang="en-US" dirty="0" smtClean="0"/>
              <a:t> computer</a:t>
            </a:r>
          </a:p>
          <a:p>
            <a:pPr lvl="1"/>
            <a:r>
              <a:rPr lang="en-US" dirty="0" err="1" smtClean="0"/>
              <a:t>Penciptaan</a:t>
            </a:r>
            <a:r>
              <a:rPr lang="en-US" dirty="0" smtClean="0"/>
              <a:t> </a:t>
            </a:r>
            <a:r>
              <a:rPr lang="en-US" dirty="0" err="1" smtClean="0"/>
              <a:t>arsip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transformasi</a:t>
            </a:r>
            <a:r>
              <a:rPr lang="en-US" dirty="0" smtClean="0"/>
              <a:t> digital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dngn</a:t>
            </a:r>
            <a:r>
              <a:rPr lang="en-US" dirty="0" smtClean="0"/>
              <a:t> proses </a:t>
            </a:r>
            <a:r>
              <a:rPr lang="en-US" dirty="0" err="1" smtClean="0"/>
              <a:t>digitalilisasi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diartikan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proses </a:t>
            </a:r>
            <a:r>
              <a:rPr lang="en-US" dirty="0" err="1" smtClean="0"/>
              <a:t>penciptaan</a:t>
            </a:r>
            <a:r>
              <a:rPr lang="en-US" dirty="0" smtClean="0"/>
              <a:t> </a:t>
            </a:r>
            <a:r>
              <a:rPr lang="en-US" dirty="0" err="1" smtClean="0"/>
              <a:t>arsip</a:t>
            </a:r>
            <a:r>
              <a:rPr lang="en-US" dirty="0" smtClean="0"/>
              <a:t> </a:t>
            </a:r>
            <a:r>
              <a:rPr lang="en-US" dirty="0" err="1" smtClean="0"/>
              <a:t>elektronik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arsip</a:t>
            </a:r>
            <a:r>
              <a:rPr lang="en-US" dirty="0" smtClean="0"/>
              <a:t> </a:t>
            </a:r>
            <a:r>
              <a:rPr lang="en-US" dirty="0" err="1" smtClean="0"/>
              <a:t>konvensional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melindungi</a:t>
            </a:r>
            <a:r>
              <a:rPr lang="en-US" dirty="0" smtClean="0"/>
              <a:t> </a:t>
            </a:r>
            <a:r>
              <a:rPr lang="en-US" dirty="0" err="1" smtClean="0"/>
              <a:t>arsip</a:t>
            </a:r>
            <a:r>
              <a:rPr lang="en-US" dirty="0" smtClean="0"/>
              <a:t> </a:t>
            </a:r>
            <a:r>
              <a:rPr lang="en-US" dirty="0" err="1" smtClean="0"/>
              <a:t>konvensional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kerusakan</a:t>
            </a:r>
            <a:r>
              <a:rPr lang="en-US" dirty="0" smtClean="0"/>
              <a:t> </a:t>
            </a:r>
            <a:r>
              <a:rPr lang="en-US" dirty="0" err="1" smtClean="0"/>
              <a:t>fisik</a:t>
            </a:r>
            <a:r>
              <a:rPr lang="en-US" dirty="0" smtClean="0"/>
              <a:t>.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>
                <a:sym typeface="Wingdings" panose="05000000000000000000" pitchFamily="2" charset="2"/>
              </a:rPr>
              <a:t> proses </a:t>
            </a:r>
            <a:r>
              <a:rPr lang="en-US" dirty="0" err="1" smtClean="0">
                <a:sym typeface="Wingdings" panose="05000000000000000000" pitchFamily="2" charset="2"/>
              </a:rPr>
              <a:t>ini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memerlukan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beberapa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tahapan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yg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harus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dipatuhi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untuk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menjaga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keountentikan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arsip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elektronik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yg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dihasilkan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805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Tahapan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(</a:t>
            </a:r>
            <a:r>
              <a:rPr lang="en-US" dirty="0" err="1" smtClean="0"/>
              <a:t>Budiman</a:t>
            </a:r>
            <a:r>
              <a:rPr lang="en-US" dirty="0" smtClean="0"/>
              <a:t>, 2009) 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573274" cy="4463792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dirty="0" err="1" smtClean="0"/>
              <a:t>Pemilhan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waktu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kegunaan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informasi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dan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penyelamatan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err="1" smtClean="0">
                <a:sym typeface="Wingdings" panose="05000000000000000000" pitchFamily="2" charset="2"/>
              </a:rPr>
              <a:t>Tahap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Pemindaian</a:t>
            </a:r>
            <a:r>
              <a:rPr lang="en-US" dirty="0" smtClean="0">
                <a:sym typeface="Wingdings" panose="05000000000000000000" pitchFamily="2" charset="2"/>
              </a:rPr>
              <a:t> </a:t>
            </a:r>
            <a:r>
              <a:rPr lang="en-US" dirty="0" err="1" smtClean="0">
                <a:sym typeface="Wingdings" panose="05000000000000000000" pitchFamily="2" charset="2"/>
              </a:rPr>
              <a:t>hanya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dilakukan</a:t>
            </a:r>
            <a:r>
              <a:rPr lang="en-US" dirty="0" smtClean="0">
                <a:sym typeface="Wingdings" panose="05000000000000000000" pitchFamily="2" charset="2"/>
              </a:rPr>
              <a:t> 1 (</a:t>
            </a:r>
            <a:r>
              <a:rPr lang="en-US" dirty="0" err="1" smtClean="0">
                <a:sym typeface="Wingdings" panose="05000000000000000000" pitchFamily="2" charset="2"/>
              </a:rPr>
              <a:t>satu</a:t>
            </a:r>
            <a:r>
              <a:rPr lang="en-US" dirty="0" smtClean="0">
                <a:sym typeface="Wingdings" panose="05000000000000000000" pitchFamily="2" charset="2"/>
              </a:rPr>
              <a:t>) kali  </a:t>
            </a:r>
            <a:r>
              <a:rPr lang="en-US" dirty="0" err="1" smtClean="0">
                <a:sym typeface="Wingdings" panose="05000000000000000000" pitchFamily="2" charset="2"/>
              </a:rPr>
              <a:t>cermat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tepat</a:t>
            </a:r>
            <a:r>
              <a:rPr lang="en-US" dirty="0" smtClean="0">
                <a:sym typeface="Wingdings" panose="05000000000000000000" pitchFamily="2" charset="2"/>
              </a:rPr>
              <a:t>  </a:t>
            </a:r>
            <a:r>
              <a:rPr lang="en-US" dirty="0" err="1" smtClean="0">
                <a:sym typeface="Wingdings" panose="05000000000000000000" pitchFamily="2" charset="2"/>
              </a:rPr>
              <a:t>menghasilkan</a:t>
            </a:r>
            <a:r>
              <a:rPr lang="en-US" dirty="0" smtClean="0">
                <a:sym typeface="Wingdings" panose="05000000000000000000" pitchFamily="2" charset="2"/>
              </a:rPr>
              <a:t> master </a:t>
            </a:r>
            <a:r>
              <a:rPr lang="en-US" dirty="0" err="1" smtClean="0">
                <a:sym typeface="Wingdings" panose="05000000000000000000" pitchFamily="2" charset="2"/>
              </a:rPr>
              <a:t>arsip</a:t>
            </a:r>
            <a:r>
              <a:rPr lang="en-US" dirty="0" smtClean="0">
                <a:sym typeface="Wingdings" panose="05000000000000000000" pitchFamily="2" charset="2"/>
              </a:rPr>
              <a:t> yang </a:t>
            </a:r>
            <a:r>
              <a:rPr lang="en-US" dirty="0" err="1" smtClean="0">
                <a:sym typeface="Wingdings" panose="05000000000000000000" pitchFamily="2" charset="2"/>
              </a:rPr>
              <a:t>bagus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err="1" smtClean="0">
                <a:sym typeface="Wingdings" panose="05000000000000000000" pitchFamily="2" charset="2"/>
              </a:rPr>
              <a:t>Tahap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Penyesuaian</a:t>
            </a:r>
            <a:r>
              <a:rPr lang="en-US" dirty="0" smtClean="0">
                <a:sym typeface="Wingdings" panose="05000000000000000000" pitchFamily="2" charset="2"/>
              </a:rPr>
              <a:t>  </a:t>
            </a:r>
            <a:r>
              <a:rPr lang="en-US" dirty="0" err="1" smtClean="0">
                <a:sym typeface="Wingdings" panose="05000000000000000000" pitchFamily="2" charset="2"/>
              </a:rPr>
              <a:t>terkait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nama</a:t>
            </a:r>
            <a:r>
              <a:rPr lang="en-US" dirty="0" smtClean="0">
                <a:sym typeface="Wingdings" panose="05000000000000000000" pitchFamily="2" charset="2"/>
              </a:rPr>
              <a:t> file, </a:t>
            </a:r>
            <a:r>
              <a:rPr lang="en-US" dirty="0" err="1" smtClean="0">
                <a:sym typeface="Wingdings" panose="05000000000000000000" pitchFamily="2" charset="2"/>
              </a:rPr>
              <a:t>karena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hasil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pemindaian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biasanya</a:t>
            </a:r>
            <a:r>
              <a:rPr lang="en-US" dirty="0" smtClean="0">
                <a:sym typeface="Wingdings" panose="05000000000000000000" pitchFamily="2" charset="2"/>
              </a:rPr>
              <a:t> default </a:t>
            </a:r>
            <a:r>
              <a:rPr lang="en-US" dirty="0" err="1" smtClean="0">
                <a:sym typeface="Wingdings" panose="05000000000000000000" pitchFamily="2" charset="2"/>
              </a:rPr>
              <a:t>pemberian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mesin</a:t>
            </a:r>
            <a:r>
              <a:rPr lang="en-US" dirty="0" smtClean="0">
                <a:sym typeface="Wingdings" panose="05000000000000000000" pitchFamily="2" charset="2"/>
              </a:rPr>
              <a:t>  </a:t>
            </a:r>
            <a:r>
              <a:rPr lang="en-US" dirty="0" err="1" smtClean="0">
                <a:sym typeface="Wingdings" panose="05000000000000000000" pitchFamily="2" charset="2"/>
              </a:rPr>
              <a:t>perlu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dilakukan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penyesuaian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nama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file </a:t>
            </a:r>
            <a:r>
              <a:rPr lang="en-US" dirty="0" err="1" smtClean="0">
                <a:sym typeface="Wingdings" panose="05000000000000000000" pitchFamily="2" charset="2"/>
              </a:rPr>
              <a:t>dgn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mengikuti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jenis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arsip</a:t>
            </a:r>
            <a:r>
              <a:rPr lang="en-US" dirty="0" smtClean="0">
                <a:sym typeface="Wingdings" panose="05000000000000000000" pitchFamily="2" charset="2"/>
              </a:rPr>
              <a:t>, found </a:t>
            </a:r>
            <a:r>
              <a:rPr lang="en-US" dirty="0" err="1" smtClean="0">
                <a:sym typeface="Wingdings" panose="05000000000000000000" pitchFamily="2" charset="2"/>
              </a:rPr>
              <a:t>arsip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nomor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urut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daftar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nomor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urut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arsip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nomor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lembar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arsip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err="1" smtClean="0">
                <a:sym typeface="Wingdings" panose="05000000000000000000" pitchFamily="2" charset="2"/>
              </a:rPr>
              <a:t>Tahap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Pendaftaran</a:t>
            </a:r>
            <a:r>
              <a:rPr lang="en-US" dirty="0" smtClean="0">
                <a:sym typeface="Wingdings" panose="05000000000000000000" pitchFamily="2" charset="2"/>
              </a:rPr>
              <a:t>  </a:t>
            </a:r>
            <a:r>
              <a:rPr lang="en-US" dirty="0" err="1" smtClean="0">
                <a:sym typeface="Wingdings" panose="05000000000000000000" pitchFamily="2" charset="2"/>
              </a:rPr>
              <a:t>hasil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pemindaian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disesuaikan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dengan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arsip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aslinya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kmdian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dilakukan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pembuatan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daftar</a:t>
            </a:r>
            <a:r>
              <a:rPr lang="en-US" dirty="0" smtClean="0">
                <a:sym typeface="Wingdings" panose="05000000000000000000" pitchFamily="2" charset="2"/>
              </a:rPr>
              <a:t> ( </a:t>
            </a:r>
            <a:r>
              <a:rPr lang="en-US" dirty="0" err="1" smtClean="0">
                <a:sym typeface="Wingdings" panose="05000000000000000000" pitchFamily="2" charset="2"/>
              </a:rPr>
              <a:t>dicantumkan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informasi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ttng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nomor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urut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arsip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disesuaikan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dengan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daftar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pertelaan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arsip</a:t>
            </a:r>
            <a:r>
              <a:rPr lang="en-US" dirty="0" smtClean="0">
                <a:sym typeface="Wingdings" panose="05000000000000000000" pitchFamily="2" charset="2"/>
              </a:rPr>
              <a:t> (DPA). Hal </a:t>
            </a:r>
            <a:r>
              <a:rPr lang="en-US" dirty="0" err="1" smtClean="0">
                <a:sym typeface="Wingdings" panose="05000000000000000000" pitchFamily="2" charset="2"/>
              </a:rPr>
              <a:t>ini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diperlukan</a:t>
            </a:r>
            <a:r>
              <a:rPr lang="en-US" dirty="0" smtClean="0">
                <a:sym typeface="Wingdings" panose="05000000000000000000" pitchFamily="2" charset="2"/>
              </a:rPr>
              <a:t> agar </a:t>
            </a:r>
            <a:r>
              <a:rPr lang="en-US" dirty="0" err="1" smtClean="0">
                <a:sym typeface="Wingdings" panose="05000000000000000000" pitchFamily="2" charset="2"/>
              </a:rPr>
              <a:t>arsip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elektronik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yg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dihasilkan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terjaga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dari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kemungkinan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pemalsuan</a:t>
            </a:r>
            <a:r>
              <a:rPr lang="en-US" dirty="0" smtClean="0">
                <a:sym typeface="Wingdings" panose="05000000000000000000" pitchFamily="2" charset="2"/>
              </a:rPr>
              <a:t>   </a:t>
            </a:r>
            <a:r>
              <a:rPr lang="en-US" dirty="0" err="1" smtClean="0">
                <a:sym typeface="Wingdings" panose="05000000000000000000" pitchFamily="2" charset="2"/>
              </a:rPr>
              <a:t>autentik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tercapai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err="1" smtClean="0">
                <a:sym typeface="Wingdings" panose="05000000000000000000" pitchFamily="2" charset="2"/>
              </a:rPr>
              <a:t>Tahap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Pembuatan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Berita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Acara</a:t>
            </a:r>
            <a:r>
              <a:rPr lang="en-US" dirty="0" smtClean="0">
                <a:sym typeface="Wingdings" panose="05000000000000000000" pitchFamily="2" charset="2"/>
              </a:rPr>
              <a:t>  </a:t>
            </a:r>
            <a:r>
              <a:rPr lang="en-US" dirty="0" err="1" smtClean="0">
                <a:sym typeface="Wingdings" panose="05000000000000000000" pitchFamily="2" charset="2"/>
              </a:rPr>
              <a:t>penangungjawa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legalisasi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dari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pejabat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yg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berwenang</a:t>
            </a:r>
            <a:r>
              <a:rPr lang="en-US" dirty="0" smtClean="0">
                <a:sym typeface="Wingdings" panose="05000000000000000000" pitchFamily="2" charset="2"/>
              </a:rPr>
              <a:t>, detail </a:t>
            </a:r>
            <a:r>
              <a:rPr lang="en-US" dirty="0" err="1" smtClean="0">
                <a:sym typeface="Wingdings" panose="05000000000000000000" pitchFamily="2" charset="2"/>
              </a:rPr>
              <a:t>jenis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perangkat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keras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jenis</a:t>
            </a:r>
            <a:r>
              <a:rPr lang="en-US" dirty="0" smtClean="0">
                <a:sym typeface="Wingdings" panose="05000000000000000000" pitchFamily="2" charset="2"/>
              </a:rPr>
              <a:t> computer </a:t>
            </a:r>
            <a:r>
              <a:rPr lang="en-US" dirty="0" err="1" smtClean="0">
                <a:sym typeface="Wingdings" panose="05000000000000000000" pitchFamily="2" charset="2"/>
              </a:rPr>
              <a:t>yg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digunakan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22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Manfaat</a:t>
            </a:r>
            <a:r>
              <a:rPr lang="en-US" dirty="0" smtClean="0"/>
              <a:t> </a:t>
            </a:r>
            <a:r>
              <a:rPr lang="en-US" dirty="0" err="1" smtClean="0"/>
              <a:t>Pengelolaan</a:t>
            </a:r>
            <a:r>
              <a:rPr lang="en-US" dirty="0" smtClean="0"/>
              <a:t> </a:t>
            </a:r>
            <a:r>
              <a:rPr lang="en-US" dirty="0" err="1" smtClean="0"/>
              <a:t>Arsip</a:t>
            </a:r>
            <a:r>
              <a:rPr lang="en-US" dirty="0" smtClean="0"/>
              <a:t> </a:t>
            </a:r>
            <a:r>
              <a:rPr lang="en-US" dirty="0" err="1" smtClean="0"/>
              <a:t>Elektronik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Penaganan</a:t>
            </a:r>
            <a:r>
              <a:rPr lang="en-US" dirty="0" smtClean="0"/>
              <a:t> </a:t>
            </a:r>
            <a:r>
              <a:rPr lang="en-US" dirty="0" err="1" smtClean="0"/>
              <a:t>arsip</a:t>
            </a:r>
            <a:r>
              <a:rPr lang="en-US" dirty="0" smtClean="0"/>
              <a:t> </a:t>
            </a:r>
            <a:r>
              <a:rPr lang="en-US" dirty="0" err="1" smtClean="0"/>
              <a:t>dinamis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arsip</a:t>
            </a:r>
            <a:r>
              <a:rPr lang="en-US" dirty="0" smtClean="0"/>
              <a:t> </a:t>
            </a:r>
            <a:r>
              <a:rPr lang="en-US" dirty="0" err="1" smtClean="0"/>
              <a:t>statis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dikelola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perencanaan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naskah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endParaRPr lang="en-US" dirty="0" smtClean="0"/>
          </a:p>
          <a:p>
            <a:r>
              <a:rPr lang="en-US" dirty="0" err="1" smtClean="0"/>
              <a:t>Memenuhi</a:t>
            </a:r>
            <a:r>
              <a:rPr lang="en-US" dirty="0" smtClean="0"/>
              <a:t> </a:t>
            </a:r>
            <a:r>
              <a:rPr lang="en-US" dirty="0" err="1" smtClean="0"/>
              <a:t>tuntutan</a:t>
            </a:r>
            <a:r>
              <a:rPr lang="en-US" dirty="0" smtClean="0"/>
              <a:t> top management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kecepatan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ketepatan</a:t>
            </a:r>
            <a:endParaRPr lang="en-US" dirty="0" smtClean="0"/>
          </a:p>
          <a:p>
            <a:r>
              <a:rPr lang="en-US" dirty="0" err="1" smtClean="0"/>
              <a:t>Memudahkan</a:t>
            </a:r>
            <a:r>
              <a:rPr lang="en-US" dirty="0" smtClean="0"/>
              <a:t> </a:t>
            </a:r>
            <a:r>
              <a:rPr lang="en-US" dirty="0" err="1" smtClean="0"/>
              <a:t>aksesbilitas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menjamin</a:t>
            </a:r>
            <a:r>
              <a:rPr lang="en-US" dirty="0" smtClean="0"/>
              <a:t> </a:t>
            </a:r>
            <a:r>
              <a:rPr lang="en-US" dirty="0" err="1" smtClean="0"/>
              <a:t>akuntabilitas</a:t>
            </a:r>
            <a:endParaRPr lang="en-US" dirty="0" smtClean="0"/>
          </a:p>
          <a:p>
            <a:r>
              <a:rPr lang="en-US" dirty="0" err="1" smtClean="0"/>
              <a:t>Menuju</a:t>
            </a:r>
            <a:r>
              <a:rPr lang="en-US" dirty="0" smtClean="0"/>
              <a:t> paperless society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menghemat</a:t>
            </a:r>
            <a:r>
              <a:rPr lang="en-US" dirty="0" smtClean="0"/>
              <a:t> </a:t>
            </a:r>
            <a:r>
              <a:rPr lang="en-US" dirty="0" err="1" smtClean="0"/>
              <a:t>ruangan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sarana</a:t>
            </a:r>
            <a:r>
              <a:rPr lang="en-US" dirty="0" smtClean="0"/>
              <a:t> </a:t>
            </a:r>
            <a:r>
              <a:rPr lang="en-US" dirty="0" err="1" smtClean="0"/>
              <a:t>prasarana</a:t>
            </a:r>
            <a:r>
              <a:rPr lang="en-US" dirty="0" smtClean="0"/>
              <a:t> (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gedung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server)</a:t>
            </a:r>
          </a:p>
          <a:p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pengawasan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, </a:t>
            </a:r>
            <a:r>
              <a:rPr lang="en-US" dirty="0" err="1" smtClean="0"/>
              <a:t>cepat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accountable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menuju</a:t>
            </a:r>
            <a:r>
              <a:rPr lang="en-US" dirty="0" smtClean="0">
                <a:sym typeface="Wingdings" panose="05000000000000000000" pitchFamily="2" charset="2"/>
              </a:rPr>
              <a:t> good governance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Meningkatkan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pelayanan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umum</a:t>
            </a:r>
            <a:r>
              <a:rPr lang="en-US" dirty="0" smtClean="0">
                <a:sym typeface="Wingdings" panose="05000000000000000000" pitchFamily="2" charset="2"/>
              </a:rPr>
              <a:t>/ </a:t>
            </a:r>
            <a:r>
              <a:rPr lang="en-US" dirty="0" err="1" smtClean="0">
                <a:sym typeface="Wingdings" panose="05000000000000000000" pitchFamily="2" charset="2"/>
              </a:rPr>
              <a:t>publik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8158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307</TotalTime>
  <Words>1095</Words>
  <Application>Microsoft Office PowerPoint</Application>
  <PresentationFormat>Custom</PresentationFormat>
  <Paragraphs>63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Ion</vt:lpstr>
      <vt:lpstr>Pengelolaan Arsip Elektronik</vt:lpstr>
      <vt:lpstr>Pendahuluan </vt:lpstr>
      <vt:lpstr>Alasan Perlunya Penanganan Arsip Elektronik</vt:lpstr>
      <vt:lpstr>Adanya perundang undangan yang mendukung</vt:lpstr>
      <vt:lpstr>Pengertian Arsip Elektronik</vt:lpstr>
      <vt:lpstr>Lanjutan…</vt:lpstr>
      <vt:lpstr>Proses Penciptaan arsip elektronik</vt:lpstr>
      <vt:lpstr>Tahapan tersebut (Budiman, 2009) : </vt:lpstr>
      <vt:lpstr>Manfaat Pengelolaan Arsip Elektronik</vt:lpstr>
      <vt:lpstr>Rekod elektronik memiliki beberapa keuntungan, diantaranya adalah :</vt:lpstr>
      <vt:lpstr>Permasalahan dalam Pengelolaan Arsip Elektronik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Pengelolaan Arsip Elektronik</dc:title>
  <dc:creator>acer</dc:creator>
  <cp:lastModifiedBy>HP</cp:lastModifiedBy>
  <cp:revision>18</cp:revision>
  <dcterms:created xsi:type="dcterms:W3CDTF">2020-05-12T03:39:39Z</dcterms:created>
  <dcterms:modified xsi:type="dcterms:W3CDTF">2020-06-16T03:20:07Z</dcterms:modified>
</cp:coreProperties>
</file>