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58" r:id="rId10"/>
    <p:sldId id="259" r:id="rId11"/>
    <p:sldId id="260" r:id="rId12"/>
    <p:sldId id="264" r:id="rId13"/>
    <p:sldId id="261" r:id="rId14"/>
    <p:sldId id="262" r:id="rId15"/>
    <p:sldId id="263" r:id="rId16"/>
    <p:sldId id="265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2BDF45-F824-4594-A49D-23795B7B1A5F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Manajemen Arsip In Aktif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Pengambilan Keputusan Oleh Manajer recod harus memperhatikan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Volume rekod yang akan disimpan dan tingkat pertumbuhannya</a:t>
            </a:r>
          </a:p>
          <a:p>
            <a:r>
              <a:rPr lang="id-ID" dirty="0" smtClean="0"/>
              <a:t>Jenis media penyimpanan rekod yang disimpan (kertas, bentuk mikro, media komputer, slide, foto, cetak biru, dll)</a:t>
            </a:r>
          </a:p>
          <a:p>
            <a:r>
              <a:rPr lang="id-ID" dirty="0" smtClean="0"/>
              <a:t>Kondisi lingkungan (suhu, tingkat kelembaban )</a:t>
            </a:r>
          </a:p>
          <a:p>
            <a:r>
              <a:rPr lang="id-ID" dirty="0" smtClean="0"/>
              <a:t>Sering tidaknya rekod akan digunakan ? </a:t>
            </a:r>
          </a:p>
          <a:p>
            <a:r>
              <a:rPr lang="id-ID" dirty="0" smtClean="0"/>
              <a:t> laju kecepatan temu balik (pada saat biasa, dalam kondisi mendesak)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Kriteria Jasa penyimpanan swasta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Pengamanan thd rekod khususnya perlindungan akses terhadap pihak yang tidak berwenang</a:t>
            </a:r>
          </a:p>
          <a:p>
            <a:r>
              <a:rPr lang="id-ID" dirty="0" smtClean="0"/>
              <a:t>Perlindungan terhadap gangguan lingkungan  (suhu, kelembaban, debu, tikus, bencana : kebakaran, banjir ) </a:t>
            </a:r>
            <a:r>
              <a:rPr lang="id-ID" dirty="0" smtClean="0">
                <a:sym typeface="Wingdings" pitchFamily="2" charset="2"/>
              </a:rPr>
              <a:t>water sprinkler system ; sdm (kesalahan penempatan rak / boks dll)</a:t>
            </a:r>
          </a:p>
          <a:p>
            <a:r>
              <a:rPr lang="id-ID" dirty="0" smtClean="0">
                <a:sym typeface="Wingdings" pitchFamily="2" charset="2"/>
              </a:rPr>
              <a:t>Rencana pengembangan</a:t>
            </a:r>
          </a:p>
          <a:p>
            <a:r>
              <a:rPr lang="id-ID" dirty="0" smtClean="0">
                <a:sym typeface="Wingdings" pitchFamily="2" charset="2"/>
              </a:rPr>
              <a:t>Jasa temu balik</a:t>
            </a:r>
          </a:p>
          <a:p>
            <a:r>
              <a:rPr lang="id-ID" dirty="0" smtClean="0">
                <a:sym typeface="Wingdings" pitchFamily="2" charset="2"/>
              </a:rPr>
              <a:t>Jasa pemusnahan</a:t>
            </a:r>
          </a:p>
          <a:p>
            <a:r>
              <a:rPr lang="id-ID" dirty="0" smtClean="0">
                <a:sym typeface="Wingdings" pitchFamily="2" charset="2"/>
              </a:rPr>
              <a:t>Media penyimpanan</a:t>
            </a:r>
          </a:p>
          <a:p>
            <a:r>
              <a:rPr lang="id-ID" dirty="0" smtClean="0">
                <a:sym typeface="Wingdings" pitchFamily="2" charset="2"/>
              </a:rPr>
              <a:t>Mutu hubungan dengan nasabah dan reputasi perusahaan</a:t>
            </a:r>
          </a:p>
          <a:p>
            <a:r>
              <a:rPr lang="id-ID" dirty="0" smtClean="0">
                <a:sym typeface="Wingdings" pitchFamily="2" charset="2"/>
              </a:rPr>
              <a:t>Jasa lain (alih media, temu balik - pengiriman , pelaporan, jra, pengatalogan arsip dll)</a:t>
            </a:r>
          </a:p>
          <a:p>
            <a:r>
              <a:rPr lang="id-ID" dirty="0" smtClean="0">
                <a:sym typeface="Wingdings" pitchFamily="2" charset="2"/>
              </a:rPr>
              <a:t>Kontrak dan pembayaran sewa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Bedanya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swasta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komersial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smtClean="0"/>
              <a:t>agak </a:t>
            </a:r>
            <a:r>
              <a:rPr lang="en-US" dirty="0" err="1" smtClean="0"/>
              <a:t>disingkirkan</a:t>
            </a:r>
            <a:r>
              <a:rPr lang="en-US" dirty="0" smtClean="0"/>
              <a:t> (</a:t>
            </a:r>
            <a:r>
              <a:rPr lang="en-US" dirty="0" err="1" smtClean="0"/>
              <a:t>sdh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) </a:t>
            </a:r>
            <a:r>
              <a:rPr lang="en-US" dirty="0" err="1" smtClean="0"/>
              <a:t>makanya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ditarok</a:t>
            </a:r>
            <a:r>
              <a:rPr lang="en-US" dirty="0" smtClean="0"/>
              <a:t> di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/ </a:t>
            </a:r>
            <a:r>
              <a:rPr lang="en-US" dirty="0" err="1" smtClean="0"/>
              <a:t>swasta</a:t>
            </a:r>
            <a:r>
              <a:rPr lang="en-US" dirty="0" smtClean="0"/>
              <a:t>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ketimbang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(</a:t>
            </a:r>
            <a:r>
              <a:rPr lang="en-US" dirty="0" err="1" smtClean="0"/>
              <a:t>komersial</a:t>
            </a:r>
            <a:r>
              <a:rPr lang="en-US" dirty="0" smtClean="0"/>
              <a:t> record)</a:t>
            </a:r>
            <a:endParaRPr lang="id-ID" dirty="0"/>
          </a:p>
        </p:txBody>
      </p:sp>
      <p:pic>
        <p:nvPicPr>
          <p:cNvPr id="22530" name="Picture 2" descr="https://encrypted-tbn3.gstatic.com/images?q=tbn:ANd9GcQFZ-ND6Y7zyUZTdGyq4QGnIM2sjGQz223v7TgvuVNBL8PyOB0G0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717032"/>
            <a:ext cx="2493129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 descr="https://dian4nggraeni.files.wordpress.com/2010/05/lem-ars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88840"/>
            <a:ext cx="3609975" cy="3743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i21.geccdn.net/site/images/n-picgroup/5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5688632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thefilestore.com/images/Safco/safcofl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869504"/>
            <a:ext cx="5256584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nyu.edu/tisch/preservation/media/images/2005_02_dc/0502dc-smithsonian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79638"/>
            <a:ext cx="5472608" cy="4969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784976" cy="5149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</a:t>
            </a:r>
            <a:r>
              <a:rPr lang="en-US" dirty="0" smtClean="0"/>
              <a:t>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yang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 smtClean="0"/>
              <a:t>. (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34 </a:t>
            </a:r>
            <a:r>
              <a:rPr lang="en-US" dirty="0" err="1"/>
              <a:t>Tahun</a:t>
            </a:r>
            <a:r>
              <a:rPr lang="en-US" dirty="0"/>
              <a:t> 1979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</a:t>
            </a:r>
            <a:r>
              <a:rPr lang="en-US" dirty="0" smtClean="0"/>
              <a:t>1)</a:t>
            </a:r>
          </a:p>
          <a:p>
            <a:pPr algn="just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diutarakan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Jay </a:t>
            </a:r>
            <a:r>
              <a:rPr lang="en-US" dirty="0" err="1"/>
              <a:t>Kenneday</a:t>
            </a:r>
            <a:r>
              <a:rPr lang="en-US" dirty="0"/>
              <a:t> (1998:151) </a:t>
            </a:r>
            <a:r>
              <a:rPr lang="en-US" dirty="0" err="1"/>
              <a:t>bahwa</a:t>
            </a:r>
            <a:r>
              <a:rPr lang="en-US" dirty="0"/>
              <a:t> “</a:t>
            </a:r>
            <a:r>
              <a:rPr lang="en-US" b="1" dirty="0"/>
              <a:t>Inactive records are those records which are seldom accessed but which must </a:t>
            </a:r>
            <a:r>
              <a:rPr lang="en-US" b="1" dirty="0" err="1"/>
              <a:t>beretained</a:t>
            </a:r>
            <a:r>
              <a:rPr lang="en-US" b="1" dirty="0"/>
              <a:t> for occasional reference, or meet statutory retention requirements, or for there long-term value for legal or other reasons”.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yang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retensi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def.arsip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856984" cy="50055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Dari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pengertian</a:t>
            </a:r>
            <a:r>
              <a:rPr lang="en-US" sz="3200" dirty="0" smtClean="0"/>
              <a:t>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disimpulkan</a:t>
            </a:r>
            <a:r>
              <a:rPr lang="en-US" sz="3200" dirty="0" smtClean="0"/>
              <a:t>,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err="1" smtClean="0"/>
              <a:t>arsip</a:t>
            </a:r>
            <a:r>
              <a:rPr lang="en-US" sz="3200" dirty="0" smtClean="0"/>
              <a:t> </a:t>
            </a:r>
            <a:r>
              <a:rPr lang="en-US" sz="3200" dirty="0" err="1" smtClean="0"/>
              <a:t>inaktif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:</a:t>
            </a:r>
          </a:p>
          <a:p>
            <a:pPr lvl="1"/>
            <a:r>
              <a:rPr lang="en-US" sz="3200" dirty="0" err="1"/>
              <a:t>arsip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kepentingan</a:t>
            </a:r>
            <a:r>
              <a:rPr lang="en-US" sz="3200" dirty="0"/>
              <a:t> </a:t>
            </a:r>
            <a:r>
              <a:rPr lang="en-US" sz="3200" dirty="0" err="1"/>
              <a:t>penyelesaian</a:t>
            </a:r>
            <a:r>
              <a:rPr lang="en-US" sz="3200" dirty="0"/>
              <a:t> </a:t>
            </a:r>
            <a:r>
              <a:rPr lang="en-US" sz="3200" dirty="0" err="1"/>
              <a:t>pekerjaan</a:t>
            </a:r>
            <a:r>
              <a:rPr lang="en-US" sz="3200" dirty="0"/>
              <a:t> yang </a:t>
            </a:r>
            <a:r>
              <a:rPr lang="en-US" sz="3200" dirty="0" err="1"/>
              <a:t>sedang</a:t>
            </a:r>
            <a:r>
              <a:rPr lang="en-US" sz="3200" dirty="0"/>
              <a:t> </a:t>
            </a:r>
            <a:r>
              <a:rPr lang="en-US" sz="3200" dirty="0" err="1"/>
              <a:t>berlangsung</a:t>
            </a:r>
            <a:r>
              <a:rPr lang="en-US" sz="3200" dirty="0"/>
              <a:t> di unit </a:t>
            </a:r>
            <a:r>
              <a:rPr lang="en-US" sz="3200" dirty="0" err="1"/>
              <a:t>kerja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kepentingan</a:t>
            </a:r>
            <a:r>
              <a:rPr lang="en-US" sz="3200" dirty="0"/>
              <a:t> </a:t>
            </a:r>
            <a:r>
              <a:rPr lang="en-US" sz="3200" dirty="0" err="1" smtClean="0"/>
              <a:t>referensi</a:t>
            </a:r>
            <a:endParaRPr lang="en-US" sz="3200" dirty="0" smtClean="0"/>
          </a:p>
          <a:p>
            <a:pPr lvl="1"/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memenuhi</a:t>
            </a:r>
            <a:r>
              <a:rPr lang="en-US" sz="3200" dirty="0" smtClean="0"/>
              <a:t> </a:t>
            </a:r>
            <a:r>
              <a:rPr lang="en-US" sz="3200" dirty="0" err="1"/>
              <a:t>persyaratan</a:t>
            </a:r>
            <a:r>
              <a:rPr lang="en-US" sz="3200" dirty="0"/>
              <a:t> </a:t>
            </a:r>
            <a:r>
              <a:rPr lang="en-US" sz="3200" dirty="0" err="1"/>
              <a:t>retensi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3200" dirty="0" err="1"/>
              <a:t>bukti</a:t>
            </a:r>
            <a:r>
              <a:rPr lang="en-US" sz="3200" dirty="0"/>
              <a:t> </a:t>
            </a:r>
            <a:r>
              <a:rPr lang="en-US" sz="3200" dirty="0" err="1"/>
              <a:t>hukum</a:t>
            </a:r>
            <a:r>
              <a:rPr lang="en-US" sz="3200" dirty="0"/>
              <a:t> </a:t>
            </a:r>
            <a:r>
              <a:rPr lang="en-US" sz="3200" dirty="0" err="1"/>
              <a:t>bagi</a:t>
            </a:r>
            <a:r>
              <a:rPr lang="en-US" sz="3200" dirty="0"/>
              <a:t> </a:t>
            </a:r>
            <a:r>
              <a:rPr lang="en-US" sz="3200" dirty="0" err="1"/>
              <a:t>pelaksanaan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instansi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 err="1"/>
              <a:t>dirujuk</a:t>
            </a:r>
            <a:r>
              <a:rPr lang="en-US" sz="3200" dirty="0"/>
              <a:t> </a:t>
            </a:r>
            <a:r>
              <a:rPr lang="en-US" sz="3200" dirty="0" err="1"/>
              <a:t>maksimal</a:t>
            </a:r>
            <a:r>
              <a:rPr lang="en-US" sz="3200" dirty="0"/>
              <a:t> 15 kali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tahun</a:t>
            </a:r>
            <a:r>
              <a:rPr lang="en-US" sz="32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624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orang yang </a:t>
            </a:r>
            <a:r>
              <a:rPr lang="en-US" dirty="0" err="1"/>
              <a:t>dilandasi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orang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yang </a:t>
            </a:r>
            <a:r>
              <a:rPr lang="en-US" dirty="0" err="1"/>
              <a:t>dipergunakan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74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60648"/>
            <a:ext cx="8363272" cy="633670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Jay </a:t>
            </a:r>
            <a:r>
              <a:rPr lang="en-US" dirty="0" err="1" smtClean="0"/>
              <a:t>Kenneday</a:t>
            </a:r>
            <a:r>
              <a:rPr lang="en-US" dirty="0" smtClean="0"/>
              <a:t> (1998)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agar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Retensi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(JRA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JRA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agar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pemindahan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yang </a:t>
            </a:r>
            <a:r>
              <a:rPr lang="en-US" dirty="0" err="1"/>
              <a:t>biayanya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</a:t>
            </a:r>
            <a:r>
              <a:rPr lang="en-US" dirty="0" err="1"/>
              <a:t>kelokasi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/>
              <a:t>Media </a:t>
            </a:r>
            <a:r>
              <a:rPr lang="en-US" dirty="0" err="1" smtClean="0"/>
              <a:t>Arsip</a:t>
            </a:r>
            <a:endParaRPr lang="en-US" dirty="0" smtClean="0"/>
          </a:p>
          <a:p>
            <a:pPr lvl="2"/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media </a:t>
            </a:r>
            <a:r>
              <a:rPr lang="en-US" dirty="0" err="1"/>
              <a:t>kertas</a:t>
            </a:r>
            <a:r>
              <a:rPr lang="en-US" dirty="0"/>
              <a:t>, film, microfilm, magnetic </a:t>
            </a:r>
            <a:r>
              <a:rPr lang="en-US" dirty="0" err="1"/>
              <a:t>atau</a:t>
            </a:r>
            <a:r>
              <a:rPr lang="en-US" dirty="0"/>
              <a:t> media </a:t>
            </a:r>
            <a:r>
              <a:rPr lang="en-US" dirty="0" err="1"/>
              <a:t>optik</a:t>
            </a:r>
            <a:r>
              <a:rPr lang="en-US" dirty="0"/>
              <a:t>. </a:t>
            </a:r>
            <a:r>
              <a:rPr lang="en-US" dirty="0" err="1"/>
              <a:t>Meskipunada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microfilm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omputer</a:t>
            </a:r>
            <a:r>
              <a:rPr lang="en-US" dirty="0" smtClean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media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paling </a:t>
            </a:r>
            <a:r>
              <a:rPr lang="en-US" dirty="0" err="1"/>
              <a:t>murah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 smtClean="0"/>
              <a:t>Penyimpanan</a:t>
            </a:r>
            <a:endParaRPr lang="en-US" dirty="0" smtClean="0"/>
          </a:p>
          <a:p>
            <a:pPr lvl="2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paling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in-house,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memusnahkan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6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856984" cy="514955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/>
              <a:t>M</a:t>
            </a:r>
            <a:r>
              <a:rPr lang="en-US" sz="3000" dirty="0" err="1" smtClean="0"/>
              <a:t>enurut</a:t>
            </a:r>
            <a:r>
              <a:rPr lang="en-US" sz="3000" dirty="0" smtClean="0"/>
              <a:t> </a:t>
            </a:r>
            <a:r>
              <a:rPr lang="en-US" sz="3000" dirty="0"/>
              <a:t>Betty Ricks (1998:269</a:t>
            </a:r>
            <a:r>
              <a:rPr lang="en-US" sz="3000" dirty="0" smtClean="0"/>
              <a:t>), </a:t>
            </a:r>
            <a:r>
              <a:rPr lang="en-US" sz="3000" dirty="0" err="1" smtClean="0"/>
              <a:t>tujuan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Pengelolaan</a:t>
            </a:r>
            <a:r>
              <a:rPr lang="en-US" sz="3000" dirty="0" smtClean="0"/>
              <a:t> </a:t>
            </a:r>
            <a:r>
              <a:rPr lang="en-US" sz="3000" dirty="0" err="1" smtClean="0"/>
              <a:t>Arsip</a:t>
            </a:r>
            <a:r>
              <a:rPr lang="en-US" sz="3000" dirty="0" smtClean="0"/>
              <a:t> </a:t>
            </a:r>
            <a:r>
              <a:rPr lang="en-US" sz="3000" dirty="0" err="1" smtClean="0"/>
              <a:t>Inaktif</a:t>
            </a:r>
            <a:r>
              <a:rPr lang="en-US" sz="3000" dirty="0" smtClean="0"/>
              <a:t> </a:t>
            </a:r>
            <a:r>
              <a:rPr lang="en-US" sz="3000" dirty="0" err="1" smtClean="0"/>
              <a:t>sbb</a:t>
            </a:r>
            <a:r>
              <a:rPr lang="en-US" sz="3000" dirty="0" smtClean="0"/>
              <a:t> :</a:t>
            </a:r>
          </a:p>
          <a:p>
            <a:pPr lvl="1" algn="just"/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jumlah</a:t>
            </a:r>
            <a:r>
              <a:rPr lang="en-US" sz="2600" dirty="0"/>
              <a:t> total </a:t>
            </a:r>
            <a:r>
              <a:rPr lang="en-US" sz="2600" dirty="0" err="1"/>
              <a:t>arsip</a:t>
            </a:r>
            <a:r>
              <a:rPr lang="en-US" sz="2600" dirty="0"/>
              <a:t> yang </a:t>
            </a:r>
            <a:r>
              <a:rPr lang="en-US" sz="2600" dirty="0" err="1"/>
              <a:t>diselenggarakan</a:t>
            </a:r>
            <a:r>
              <a:rPr lang="en-US" sz="2600" dirty="0"/>
              <a:t> di area </a:t>
            </a:r>
            <a:r>
              <a:rPr lang="en-US" sz="2600" dirty="0" err="1"/>
              <a:t>penyimpanan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kantor</a:t>
            </a:r>
            <a:r>
              <a:rPr lang="en-US" sz="2600" dirty="0"/>
              <a:t> </a:t>
            </a:r>
            <a:r>
              <a:rPr lang="en-US" sz="2600" dirty="0" err="1" smtClean="0"/>
              <a:t>sehingga</a:t>
            </a:r>
            <a:r>
              <a:rPr lang="en-US" sz="2600" dirty="0" smtClean="0"/>
              <a:t>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biaya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 smtClean="0"/>
              <a:t>organisasi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Melakukan</a:t>
            </a:r>
            <a:r>
              <a:rPr lang="en-US" sz="2600" dirty="0" smtClean="0"/>
              <a:t> </a:t>
            </a:r>
            <a:r>
              <a:rPr lang="en-US" sz="2600" dirty="0" err="1"/>
              <a:t>pengendalian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menjamin</a:t>
            </a:r>
            <a:r>
              <a:rPr lang="en-US" sz="2600" dirty="0"/>
              <a:t> </a:t>
            </a:r>
            <a:r>
              <a:rPr lang="en-US" sz="2600" dirty="0" err="1"/>
              <a:t>pemindahan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terus-menerus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kantor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tempat</a:t>
            </a:r>
            <a:r>
              <a:rPr lang="en-US" sz="2600" dirty="0"/>
              <a:t> </a:t>
            </a:r>
            <a:r>
              <a:rPr lang="en-US" sz="2600" dirty="0" err="1" smtClean="0"/>
              <a:t>penyimpanan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Membebaskan</a:t>
            </a:r>
            <a:r>
              <a:rPr lang="en-US" sz="2600" dirty="0" smtClean="0"/>
              <a:t> </a:t>
            </a:r>
            <a:r>
              <a:rPr lang="en-US" sz="2600" dirty="0" err="1"/>
              <a:t>ruang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kebutuhan</a:t>
            </a:r>
            <a:r>
              <a:rPr lang="en-US" sz="2600" dirty="0"/>
              <a:t> </a:t>
            </a:r>
            <a:r>
              <a:rPr lang="en-US" sz="2600" dirty="0" err="1"/>
              <a:t>perlengkapan</a:t>
            </a:r>
            <a:r>
              <a:rPr lang="en-US" sz="2600" dirty="0"/>
              <a:t>, </a:t>
            </a:r>
            <a:r>
              <a:rPr lang="en-US" sz="2600" dirty="0" err="1" smtClean="0"/>
              <a:t>serta</a:t>
            </a:r>
            <a:r>
              <a:rPr lang="en-US" sz="2600" dirty="0" smtClean="0"/>
              <a:t> </a:t>
            </a:r>
            <a:r>
              <a:rPr lang="en-US" sz="2600" dirty="0" err="1" smtClean="0"/>
              <a:t>mengurangi</a:t>
            </a:r>
            <a:r>
              <a:rPr lang="en-US" sz="2600" dirty="0" smtClean="0"/>
              <a:t> </a:t>
            </a:r>
            <a:r>
              <a:rPr lang="en-US" sz="2600" dirty="0" err="1"/>
              <a:t>biaya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 </a:t>
            </a:r>
            <a:r>
              <a:rPr lang="en-US" sz="2600" dirty="0" err="1" smtClean="0"/>
              <a:t>arsip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Membuat</a:t>
            </a:r>
            <a:r>
              <a:rPr lang="en-US" sz="2600" dirty="0" smtClean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penemuan</a:t>
            </a:r>
            <a:r>
              <a:rPr lang="en-US" sz="2600" dirty="0"/>
              <a:t> </a:t>
            </a:r>
            <a:r>
              <a:rPr lang="en-US" sz="2600" dirty="0" err="1"/>
              <a:t>kembali</a:t>
            </a:r>
            <a:r>
              <a:rPr lang="en-US" sz="2600" dirty="0"/>
              <a:t> yang </a:t>
            </a:r>
            <a:r>
              <a:rPr lang="en-US" sz="2600" dirty="0" err="1"/>
              <a:t>efisien</a:t>
            </a:r>
            <a:r>
              <a:rPr lang="en-US" sz="2600" dirty="0"/>
              <a:t>, </a:t>
            </a: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akses</a:t>
            </a:r>
            <a:r>
              <a:rPr lang="en-US" sz="2600" dirty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yang </a:t>
            </a:r>
            <a:r>
              <a:rPr lang="en-US" sz="2600" dirty="0" err="1" smtClean="0"/>
              <a:t>sewaktu-waktu</a:t>
            </a:r>
            <a:r>
              <a:rPr lang="en-US" sz="2600" dirty="0" smtClean="0"/>
              <a:t> </a:t>
            </a:r>
            <a:r>
              <a:rPr lang="en-US" sz="2600" dirty="0" err="1" smtClean="0"/>
              <a:t>diperlukan</a:t>
            </a:r>
            <a:r>
              <a:rPr lang="en-US" sz="2600" dirty="0" smtClean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pengambilan</a:t>
            </a:r>
            <a:r>
              <a:rPr lang="en-US" sz="2600" dirty="0"/>
              <a:t> </a:t>
            </a:r>
            <a:r>
              <a:rPr lang="en-US" sz="2600" dirty="0" err="1" smtClean="0"/>
              <a:t>keputusan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Mengembangkan</a:t>
            </a:r>
            <a:r>
              <a:rPr lang="en-US" sz="2600" dirty="0" smtClean="0"/>
              <a:t> </a:t>
            </a:r>
            <a:r>
              <a:rPr lang="en-US" sz="2600" dirty="0"/>
              <a:t>program </a:t>
            </a:r>
            <a:r>
              <a:rPr lang="en-US" sz="2600" dirty="0" smtClean="0"/>
              <a:t>microfilm (</a:t>
            </a:r>
            <a:r>
              <a:rPr lang="en-US" sz="2600" dirty="0" err="1" smtClean="0"/>
              <a:t>digitalisasi</a:t>
            </a:r>
            <a:r>
              <a:rPr lang="en-US" sz="2600" dirty="0" smtClean="0"/>
              <a:t>) </a:t>
            </a:r>
            <a:r>
              <a:rPr lang="en-US" sz="2600" dirty="0"/>
              <a:t>yang </a:t>
            </a:r>
            <a:r>
              <a:rPr lang="en-US" sz="2600" dirty="0" err="1"/>
              <a:t>didukung</a:t>
            </a:r>
            <a:r>
              <a:rPr lang="en-US" sz="2600" dirty="0"/>
              <a:t> </a:t>
            </a:r>
            <a:r>
              <a:rPr lang="en-US" sz="2600" dirty="0" err="1"/>
              <a:t>biaya</a:t>
            </a:r>
            <a:r>
              <a:rPr lang="en-US" sz="2600" dirty="0"/>
              <a:t> (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perlu</a:t>
            </a:r>
            <a:r>
              <a:rPr lang="en-US" sz="2600" dirty="0" smtClean="0"/>
              <a:t>)</a:t>
            </a:r>
          </a:p>
          <a:p>
            <a:pPr lvl="1" algn="just"/>
            <a:r>
              <a:rPr lang="en-US" sz="2600" dirty="0" err="1" smtClean="0"/>
              <a:t>Menjaga</a:t>
            </a:r>
            <a:r>
              <a:rPr lang="en-US" sz="2600" dirty="0" smtClean="0"/>
              <a:t> </a:t>
            </a:r>
            <a:r>
              <a:rPr lang="en-US" sz="2600" dirty="0" err="1"/>
              <a:t>keamanan</a:t>
            </a:r>
            <a:r>
              <a:rPr lang="en-US" sz="2600" dirty="0"/>
              <a:t> </a:t>
            </a:r>
            <a:r>
              <a:rPr lang="en-US" sz="2600" dirty="0" err="1"/>
              <a:t>penuh</a:t>
            </a:r>
            <a:r>
              <a:rPr lang="en-US" sz="2600" dirty="0"/>
              <a:t> </a:t>
            </a:r>
            <a:r>
              <a:rPr lang="en-US" sz="2600" dirty="0" err="1"/>
              <a:t>tentang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/>
              <a:t>perusahaan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1975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r>
              <a:rPr lang="en-US" dirty="0" err="1" smtClean="0"/>
              <a:t>lanjutan</a:t>
            </a:r>
            <a:r>
              <a:rPr lang="en-US" dirty="0" smtClean="0"/>
              <a:t>….</a:t>
            </a: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b="1" dirty="0"/>
              <a:t>Ira A Penn </a:t>
            </a:r>
            <a:r>
              <a:rPr lang="en-US" sz="2800" dirty="0"/>
              <a:t>(1992:181) </a:t>
            </a:r>
            <a:r>
              <a:rPr lang="en-US" sz="2800" dirty="0" err="1"/>
              <a:t>menyebutkan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pengelolaan</a:t>
            </a:r>
            <a:r>
              <a:rPr lang="en-US" sz="2800" dirty="0"/>
              <a:t> </a:t>
            </a:r>
            <a:r>
              <a:rPr lang="en-US" sz="2800" dirty="0" err="1"/>
              <a:t>arsip</a:t>
            </a:r>
            <a:r>
              <a:rPr lang="en-US" sz="2800" dirty="0"/>
              <a:t> </a:t>
            </a:r>
            <a:r>
              <a:rPr lang="en-US" sz="2800" dirty="0" err="1"/>
              <a:t>inaktif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dirty="0" smtClean="0"/>
              <a:t>:</a:t>
            </a:r>
          </a:p>
          <a:p>
            <a:pPr lvl="1"/>
            <a:r>
              <a:rPr lang="en-US" sz="2600" dirty="0" err="1" smtClean="0"/>
              <a:t>Mencapai</a:t>
            </a:r>
            <a:r>
              <a:rPr lang="en-US" sz="2600" dirty="0" smtClean="0"/>
              <a:t> </a:t>
            </a:r>
            <a:r>
              <a:rPr lang="en-US" sz="2600" dirty="0" err="1"/>
              <a:t>efisiensi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ekonomi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, </a:t>
            </a:r>
            <a:r>
              <a:rPr lang="en-US" sz="2600" dirty="0" err="1"/>
              <a:t>pencarian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penyusutan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 smtClean="0"/>
              <a:t>inaktif</a:t>
            </a:r>
            <a:endParaRPr lang="en-US" sz="2600" dirty="0" smtClean="0"/>
          </a:p>
          <a:p>
            <a:pPr lvl="1"/>
            <a:r>
              <a:rPr lang="en-US" sz="2600" dirty="0" err="1" smtClean="0"/>
              <a:t>Menjamin</a:t>
            </a:r>
            <a:r>
              <a:rPr lang="en-US" sz="2600" dirty="0" smtClean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dua</a:t>
            </a:r>
            <a:r>
              <a:rPr lang="en-US" sz="2600" dirty="0"/>
              <a:t> </a:t>
            </a:r>
            <a:r>
              <a:rPr lang="en-US" sz="2600" dirty="0" err="1"/>
              <a:t>hal</a:t>
            </a:r>
            <a:r>
              <a:rPr lang="en-US" sz="2600" dirty="0"/>
              <a:t> </a:t>
            </a:r>
            <a:r>
              <a:rPr lang="en-US" sz="2600" dirty="0" err="1"/>
              <a:t>yaitu</a:t>
            </a:r>
            <a:r>
              <a:rPr lang="en-US" sz="2600" dirty="0"/>
              <a:t> </a:t>
            </a:r>
            <a:r>
              <a:rPr lang="en-US" sz="2600" dirty="0" err="1"/>
              <a:t>akses</a:t>
            </a:r>
            <a:r>
              <a:rPr lang="en-US" sz="2600" dirty="0"/>
              <a:t>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yang </a:t>
            </a:r>
            <a:r>
              <a:rPr lang="en-US" sz="2600" dirty="0" err="1"/>
              <a:t>berhak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penyusutan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/>
              <a:t>inaktif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kebutuhan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ketentuan</a:t>
            </a:r>
            <a:r>
              <a:rPr lang="en-US" sz="2600" dirty="0"/>
              <a:t> yang </a:t>
            </a:r>
            <a:r>
              <a:rPr lang="en-US" sz="2600" dirty="0" err="1" smtClean="0"/>
              <a:t>berlaku</a:t>
            </a:r>
            <a:endParaRPr lang="en-US" sz="2600" dirty="0" smtClean="0"/>
          </a:p>
          <a:p>
            <a:pPr lvl="1"/>
            <a:r>
              <a:rPr lang="en-US" sz="2600" dirty="0" err="1" smtClean="0"/>
              <a:t>Melindungi</a:t>
            </a:r>
            <a:r>
              <a:rPr lang="en-US" sz="2600" dirty="0" smtClean="0"/>
              <a:t> </a:t>
            </a:r>
            <a:r>
              <a:rPr lang="en-US" sz="2600" dirty="0" err="1"/>
              <a:t>arsip</a:t>
            </a:r>
            <a:r>
              <a:rPr lang="en-US" sz="2600" dirty="0"/>
              <a:t> yang </a:t>
            </a:r>
            <a:r>
              <a:rPr lang="en-US" sz="2600" dirty="0" err="1"/>
              <a:t>tersimpan</a:t>
            </a:r>
            <a:r>
              <a:rPr lang="en-US" sz="2600" dirty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resiko</a:t>
            </a:r>
            <a:r>
              <a:rPr lang="en-US" sz="2600" dirty="0"/>
              <a:t> </a:t>
            </a:r>
            <a:r>
              <a:rPr lang="en-US" sz="2600" dirty="0" err="1"/>
              <a:t>bencana</a:t>
            </a:r>
            <a:r>
              <a:rPr lang="en-US" sz="2600" dirty="0"/>
              <a:t> </a:t>
            </a:r>
            <a:r>
              <a:rPr lang="en-US" sz="2600" dirty="0" err="1"/>
              <a:t>alam</a:t>
            </a:r>
            <a:r>
              <a:rPr lang="en-US" sz="2600" dirty="0"/>
              <a:t>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dirty="0" err="1"/>
              <a:t>kebakaran</a:t>
            </a:r>
            <a:r>
              <a:rPr lang="en-US" sz="2600" dirty="0"/>
              <a:t>, </a:t>
            </a:r>
            <a:r>
              <a:rPr lang="en-US" sz="2600" dirty="0" err="1"/>
              <a:t>kebanjiran</a:t>
            </a:r>
            <a:r>
              <a:rPr lang="en-US" sz="2600" dirty="0"/>
              <a:t>, </a:t>
            </a:r>
            <a:r>
              <a:rPr lang="en-US" sz="2600" dirty="0" err="1"/>
              <a:t>gempa</a:t>
            </a:r>
            <a:r>
              <a:rPr lang="en-US" sz="2600" dirty="0"/>
              <a:t> </a:t>
            </a:r>
            <a:r>
              <a:rPr lang="en-US" sz="2600" dirty="0" err="1"/>
              <a:t>bumi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sebagainya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46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Penyimpanan rekod in aktif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Harus mempertimbangkan manajemen rekod juga pemakainya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Pengembangan jadwal pemusnahan</a:t>
            </a:r>
          </a:p>
          <a:p>
            <a:pPr marL="1371600" lvl="2" indent="-514350"/>
            <a:r>
              <a:rPr lang="id-ID" dirty="0" smtClean="0"/>
              <a:t>Telah dimuat dalam JRA </a:t>
            </a:r>
            <a:r>
              <a:rPr lang="id-ID" dirty="0" smtClean="0">
                <a:sym typeface="Wingdings" pitchFamily="2" charset="2"/>
              </a:rPr>
              <a:t>sesuai dengan nilai gunanya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sym typeface="Wingdings" pitchFamily="2" charset="2"/>
              </a:rPr>
              <a:t>Keputusan menyangkut Media Penyimpanannya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Disimpan dalam format apa ?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Perlukah melakukan migrasi ? Apakah tetap mempertahankan format kertas ?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sym typeface="Wingdings" pitchFamily="2" charset="2"/>
              </a:rPr>
              <a:t>Keputusan menyangkut Fasilitas penyimpanan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Menggunakan ruang yang ada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Mendirikan ruang / tempat untuk menyimpan rekod yg jauh lokasinya  ( bisa murah / penyediaan fasilitas + rujulan dan sdm)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Menggunakan jasa commercial  record centre</a:t>
            </a:r>
            <a:endParaRPr lang="id-ID" dirty="0" smtClean="0"/>
          </a:p>
          <a:p>
            <a:pPr marL="971550" lvl="1" indent="-514350">
              <a:buFont typeface="+mj-lt"/>
              <a:buAutoNum type="arabicPeriod"/>
            </a:pPr>
            <a:endParaRPr lang="id-ID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Mengapa menggunakan Jasa Commercial record Centre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507288" cy="5077544"/>
          </a:xfrm>
        </p:spPr>
        <p:txBody>
          <a:bodyPr>
            <a:normAutofit/>
          </a:bodyPr>
          <a:lstStyle/>
          <a:p>
            <a:r>
              <a:rPr lang="id-ID" b="1" dirty="0" smtClean="0"/>
              <a:t>Jumlah rekod in aktif sedikit</a:t>
            </a:r>
          </a:p>
          <a:p>
            <a:r>
              <a:rPr lang="id-ID" b="1" dirty="0" smtClean="0"/>
              <a:t>Perlu menyimpan rekod dalam jarak lebih dari 50 km </a:t>
            </a:r>
            <a:r>
              <a:rPr lang="id-ID" b="1" dirty="0" smtClean="0">
                <a:sym typeface="Wingdings" pitchFamily="2" charset="2"/>
              </a:rPr>
              <a:t> ada beberapa alasan, khususnya rekod vital, rencana penanggulangan bencana </a:t>
            </a:r>
            <a:r>
              <a:rPr lang="id-ID" b="1" dirty="0" smtClean="0">
                <a:sym typeface="Wingdings" pitchFamily="2" charset="2"/>
              </a:rPr>
              <a:t>dll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daripada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membuang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hal-hal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lain </a:t>
            </a:r>
            <a:r>
              <a:rPr lang="en-US" dirty="0" err="1" smtClean="0">
                <a:sym typeface="Wingdings" pitchFamily="2" charset="2"/>
              </a:rPr>
              <a:t>artinya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lebih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boros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jd</a:t>
            </a:r>
            <a:r>
              <a:rPr lang="en-US" dirty="0" smtClean="0">
                <a:sym typeface="Wingdings" pitchFamily="2" charset="2"/>
              </a:rPr>
              <a:t> mending </a:t>
            </a:r>
            <a:r>
              <a:rPr lang="en-US" dirty="0" err="1" smtClean="0">
                <a:sym typeface="Wingdings" pitchFamily="2" charset="2"/>
              </a:rPr>
              <a:t>menggunakan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jasa</a:t>
            </a:r>
            <a:r>
              <a:rPr lang="en-US" dirty="0" smtClean="0">
                <a:sym typeface="Wingdings" pitchFamily="2" charset="2"/>
              </a:rPr>
              <a:t>)</a:t>
            </a:r>
            <a:endParaRPr lang="id-ID" dirty="0" smtClean="0">
              <a:sym typeface="Wingdings" pitchFamily="2" charset="2"/>
            </a:endParaRPr>
          </a:p>
          <a:p>
            <a:r>
              <a:rPr lang="id-ID" b="1" dirty="0" smtClean="0">
                <a:sym typeface="Wingdings" pitchFamily="2" charset="2"/>
              </a:rPr>
              <a:t>Instansi tidak memiliki ruang rekod in aktif yg </a:t>
            </a:r>
            <a:r>
              <a:rPr lang="id-ID" b="1" dirty="0" smtClean="0">
                <a:sym typeface="Wingdings" pitchFamily="2" charset="2"/>
              </a:rPr>
              <a:t>ekonomis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tdk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ruangan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kapasitasnya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terbatas</a:t>
            </a:r>
            <a:r>
              <a:rPr lang="en-US" dirty="0" smtClean="0">
                <a:sym typeface="Wingdings" pitchFamily="2" charset="2"/>
              </a:rPr>
              <a:t>)</a:t>
            </a:r>
            <a:endParaRPr lang="id-ID" dirty="0" smtClean="0">
              <a:sym typeface="Wingdings" pitchFamily="2" charset="2"/>
            </a:endParaRPr>
          </a:p>
          <a:p>
            <a:r>
              <a:rPr lang="id-ID" b="1" dirty="0" smtClean="0">
                <a:sym typeface="Wingdings" pitchFamily="2" charset="2"/>
              </a:rPr>
              <a:t>Kapasitas </a:t>
            </a:r>
            <a:r>
              <a:rPr lang="id-ID" b="1" dirty="0" smtClean="0">
                <a:sym typeface="Wingdings" pitchFamily="2" charset="2"/>
              </a:rPr>
              <a:t>r</a:t>
            </a:r>
            <a:r>
              <a:rPr lang="en-US" b="1" dirty="0" err="1" smtClean="0">
                <a:sym typeface="Wingdings" pitchFamily="2" charset="2"/>
              </a:rPr>
              <a:t>uang</a:t>
            </a:r>
            <a:r>
              <a:rPr lang="id-ID" b="1" dirty="0" smtClean="0">
                <a:sym typeface="Wingdings" pitchFamily="2" charset="2"/>
              </a:rPr>
              <a:t> </a:t>
            </a:r>
            <a:r>
              <a:rPr lang="id-ID" b="1" dirty="0" smtClean="0">
                <a:sym typeface="Wingdings" pitchFamily="2" charset="2"/>
              </a:rPr>
              <a:t>di instansi sdh melebihi </a:t>
            </a:r>
            <a:r>
              <a:rPr lang="id-ID" b="1" dirty="0" smtClean="0">
                <a:sym typeface="Wingdings" pitchFamily="2" charset="2"/>
              </a:rPr>
              <a:t>batas</a:t>
            </a:r>
            <a:r>
              <a:rPr lang="en-US" b="1" dirty="0" smtClean="0">
                <a:sym typeface="Wingdings" pitchFamily="2" charset="2"/>
              </a:rPr>
              <a:t> </a:t>
            </a:r>
            <a:endParaRPr lang="id-ID" b="1" dirty="0" smtClean="0">
              <a:sym typeface="Wingdings" pitchFamily="2" charset="2"/>
            </a:endParaRPr>
          </a:p>
          <a:p>
            <a:r>
              <a:rPr lang="id-ID" dirty="0" smtClean="0">
                <a:sym typeface="Wingdings" pitchFamily="2" charset="2"/>
              </a:rPr>
              <a:t>Instansi tdk bermaksud mengoperasikan pusat rekod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366</TotalTime>
  <Words>924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Manajemen Arsip In Aktif</vt:lpstr>
      <vt:lpstr>Definisi Arsip Inaktif</vt:lpstr>
      <vt:lpstr>….lanjutan def.arsip inaktif</vt:lpstr>
      <vt:lpstr>Manajemen Arsip Inaktif</vt:lpstr>
      <vt:lpstr>PowerPoint Presentation</vt:lpstr>
      <vt:lpstr>Tujuan Pengelolaan Arsip Inaktif</vt:lpstr>
      <vt:lpstr>….lanjutan….tujuan</vt:lpstr>
      <vt:lpstr>Penyimpanan rekod in aktif</vt:lpstr>
      <vt:lpstr>Mengapa menggunakan Jasa Commercial record Centre</vt:lpstr>
      <vt:lpstr>Pengambilan Keputusan Oleh Manajer recod harus memperhatikan</vt:lpstr>
      <vt:lpstr>Kriteria Jasa penyimpanan swasta</vt:lpstr>
      <vt:lpstr>Bedanya arsip swasta dan komersial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Arsip In Aktif</dc:title>
  <dc:creator>atik</dc:creator>
  <cp:lastModifiedBy>HP</cp:lastModifiedBy>
  <cp:revision>12</cp:revision>
  <dcterms:created xsi:type="dcterms:W3CDTF">2015-05-11T06:58:44Z</dcterms:created>
  <dcterms:modified xsi:type="dcterms:W3CDTF">2020-06-15T23:39:43Z</dcterms:modified>
</cp:coreProperties>
</file>