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6" r:id="rId4"/>
    <p:sldId id="287" r:id="rId5"/>
    <p:sldId id="263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BA485-4AAA-41AA-8B1D-14D7F7090AC5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4" csCatId="colorful" phldr="1"/>
      <dgm:spPr/>
    </dgm:pt>
    <dgm:pt modelId="{203B436C-9DDB-42E9-9B5E-99D3BB859943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Dinamis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:</a:t>
          </a:r>
        </a:p>
        <a:p>
          <a:r>
            <a:rPr lang="en-US" sz="2000" b="1" dirty="0" err="1" smtClean="0">
              <a:solidFill>
                <a:srgbClr val="C00000"/>
              </a:solidFill>
            </a:rPr>
            <a:t>Arsip</a:t>
          </a:r>
          <a:r>
            <a:rPr lang="en-US" sz="2000" b="1" dirty="0" smtClean="0">
              <a:solidFill>
                <a:srgbClr val="C00000"/>
              </a:solidFill>
            </a:rPr>
            <a:t> yang </a:t>
          </a:r>
          <a:r>
            <a:rPr lang="id-ID" sz="2000" b="1" dirty="0" smtClean="0">
              <a:solidFill>
                <a:srgbClr val="C00000"/>
              </a:solidFill>
            </a:rPr>
            <a:t>digunakan secara langsung oleh pencipta arsip dan disimpan selama jangka waktu tertentu.</a:t>
          </a:r>
          <a:r>
            <a:rPr lang="en-US" sz="2000" dirty="0" smtClean="0">
              <a:solidFill>
                <a:srgbClr val="C00000"/>
              </a:solidFill>
            </a:rPr>
            <a:t> </a:t>
          </a:r>
          <a:endParaRPr lang="en-US" sz="2000" dirty="0">
            <a:solidFill>
              <a:srgbClr val="C00000"/>
            </a:solidFill>
          </a:endParaRPr>
        </a:p>
      </dgm:t>
    </dgm:pt>
    <dgm:pt modelId="{C8846CA6-A54D-4407-8782-917D544457CF}" type="parTrans" cxnId="{0096C2C1-8C54-4205-8B4B-30C34B77D0F1}">
      <dgm:prSet/>
      <dgm:spPr/>
      <dgm:t>
        <a:bodyPr/>
        <a:lstStyle/>
        <a:p>
          <a:endParaRPr lang="en-US"/>
        </a:p>
      </dgm:t>
    </dgm:pt>
    <dgm:pt modelId="{4EB0E74D-87C4-41B6-9C9B-3C8E43EEA9DB}" type="sibTrans" cxnId="{0096C2C1-8C54-4205-8B4B-30C34B77D0F1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243FD7E3-7844-4B28-BDF5-A5299A7EA2DB}">
      <dgm:prSet phldrT="[Text]" custT="1"/>
      <dgm:spPr/>
      <dgm:t>
        <a:bodyPr/>
        <a:lstStyle/>
        <a:p>
          <a:endParaRPr lang="en-US" sz="2000" b="1" dirty="0" smtClean="0">
            <a:solidFill>
              <a:srgbClr val="FFFF00"/>
            </a:solidFill>
          </a:endParaRPr>
        </a:p>
        <a:p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dirty="0" err="1" smtClean="0">
              <a:solidFill>
                <a:schemeClr val="tx2">
                  <a:lumMod val="10000"/>
                </a:schemeClr>
              </a:solidFill>
            </a:rPr>
            <a:t>Statis</a:t>
          </a:r>
          <a:r>
            <a:rPr lang="en-US" sz="2000" b="1" dirty="0" smtClean="0">
              <a:solidFill>
                <a:schemeClr val="tx2">
                  <a:lumMod val="10000"/>
                </a:schemeClr>
              </a:solidFill>
            </a:rPr>
            <a:t>:</a:t>
          </a:r>
          <a:r>
            <a:rPr lang="en-US" sz="2000" b="1" dirty="0" smtClean="0">
              <a:solidFill>
                <a:srgbClr val="FFFF00"/>
              </a:solidFill>
            </a:rPr>
            <a:t> </a:t>
          </a:r>
          <a:r>
            <a:rPr lang="en-US" sz="2000" b="1" dirty="0" err="1" smtClean="0">
              <a:solidFill>
                <a:srgbClr val="C00000"/>
              </a:solidFill>
            </a:rPr>
            <a:t>Arsip</a:t>
          </a:r>
          <a:r>
            <a:rPr lang="en-US" sz="2000" b="1" dirty="0" smtClean="0">
              <a:solidFill>
                <a:srgbClr val="C00000"/>
              </a:solidFill>
            </a:rPr>
            <a:t> yang </a:t>
          </a:r>
          <a:r>
            <a:rPr lang="sv-SE" sz="2000" b="1" dirty="0" smtClean="0">
              <a:solidFill>
                <a:srgbClr val="C00000"/>
              </a:solidFill>
            </a:rPr>
            <a:t>dihasilkan oleh</a:t>
          </a:r>
          <a:r>
            <a:rPr lang="id-ID" sz="2000" b="1" dirty="0" smtClean="0">
              <a:solidFill>
                <a:srgbClr val="C00000"/>
              </a:solidFill>
            </a:rPr>
            <a:t> pencipta arsip karena memiliki nilai guna </a:t>
          </a:r>
          <a:r>
            <a:rPr lang="es-ES" sz="2000" b="1" dirty="0" err="1" smtClean="0">
              <a:solidFill>
                <a:srgbClr val="C00000"/>
              </a:solidFill>
            </a:rPr>
            <a:t>kesejarahan</a:t>
          </a:r>
          <a:r>
            <a:rPr lang="es-ES" sz="2000" b="1" dirty="0" smtClean="0">
              <a:solidFill>
                <a:srgbClr val="C00000"/>
              </a:solidFill>
            </a:rPr>
            <a:t>,  dan</a:t>
          </a:r>
          <a:r>
            <a:rPr lang="id-ID" sz="2000" b="1" dirty="0" smtClean="0">
              <a:solidFill>
                <a:srgbClr val="C00000"/>
              </a:solidFill>
            </a:rPr>
            <a:t> berketerangan dipermanenkan yg telah di verifikasi oleh ANRI/LK</a:t>
          </a:r>
          <a:endParaRPr lang="en-US" sz="2000" dirty="0">
            <a:solidFill>
              <a:srgbClr val="C00000"/>
            </a:solidFill>
          </a:endParaRPr>
        </a:p>
      </dgm:t>
    </dgm:pt>
    <dgm:pt modelId="{3CDC130D-3AF6-4528-BBF5-B0EB9774C24E}" type="parTrans" cxnId="{C9C1691C-95E8-4C73-BC2C-289A3881852C}">
      <dgm:prSet/>
      <dgm:spPr/>
      <dgm:t>
        <a:bodyPr/>
        <a:lstStyle/>
        <a:p>
          <a:endParaRPr lang="en-US"/>
        </a:p>
      </dgm:t>
    </dgm:pt>
    <dgm:pt modelId="{E50FA02D-470A-4478-B4FD-06636643AE8E}" type="sibTrans" cxnId="{C9C1691C-95E8-4C73-BC2C-289A3881852C}">
      <dgm:prSet/>
      <dgm:spPr/>
      <dgm:t>
        <a:bodyPr/>
        <a:lstStyle/>
        <a:p>
          <a:endParaRPr lang="en-US"/>
        </a:p>
      </dgm:t>
    </dgm:pt>
    <dgm:pt modelId="{6470A8FA-2832-40C0-9570-DD8E7D3D2852}">
      <dgm:prSet phldrT="[Text]" custT="1"/>
      <dgm:spPr/>
      <dgm:t>
        <a:bodyPr/>
        <a:lstStyle/>
        <a:p>
          <a:r>
            <a:rPr lang="en-US" sz="2800" dirty="0" err="1" smtClean="0">
              <a:solidFill>
                <a:srgbClr val="CC00CC"/>
              </a:solidFill>
              <a:latin typeface="Britannic Bold" pitchFamily="34" charset="0"/>
            </a:rPr>
            <a:t>Pembedaan</a:t>
          </a:r>
          <a:r>
            <a:rPr lang="en-US" sz="2800" dirty="0" smtClean="0">
              <a:solidFill>
                <a:srgbClr val="CC00CC"/>
              </a:solidFill>
              <a:latin typeface="Britannic Bold" pitchFamily="34" charset="0"/>
            </a:rPr>
            <a:t> </a:t>
          </a:r>
          <a:r>
            <a:rPr lang="en-US" sz="2800" dirty="0" err="1" smtClean="0">
              <a:solidFill>
                <a:srgbClr val="CC00CC"/>
              </a:solidFill>
              <a:latin typeface="Britannic Bold" pitchFamily="34" charset="0"/>
            </a:rPr>
            <a:t>Arsip</a:t>
          </a:r>
          <a:endParaRPr lang="en-US" sz="2800" dirty="0">
            <a:solidFill>
              <a:srgbClr val="CC00CC"/>
            </a:solidFill>
            <a:latin typeface="Britannic Bold" pitchFamily="34" charset="0"/>
          </a:endParaRPr>
        </a:p>
      </dgm:t>
    </dgm:pt>
    <dgm:pt modelId="{E4F4FAB5-B141-4643-92CA-99E39F7F207F}" type="parTrans" cxnId="{EB2793F8-EF9A-4449-A824-8133F08E31FA}">
      <dgm:prSet/>
      <dgm:spPr/>
      <dgm:t>
        <a:bodyPr/>
        <a:lstStyle/>
        <a:p>
          <a:endParaRPr lang="en-US"/>
        </a:p>
      </dgm:t>
    </dgm:pt>
    <dgm:pt modelId="{DB243B97-46CA-40C6-8A1F-2DC9000EA950}" type="sibTrans" cxnId="{EB2793F8-EF9A-4449-A824-8133F08E31FA}">
      <dgm:prSet/>
      <dgm:spPr/>
      <dgm:t>
        <a:bodyPr/>
        <a:lstStyle/>
        <a:p>
          <a:endParaRPr lang="en-US"/>
        </a:p>
      </dgm:t>
    </dgm:pt>
    <dgm:pt modelId="{0626E67E-0E59-434A-BAF1-E7F408C2699A}" type="pres">
      <dgm:prSet presAssocID="{6DEBA485-4AAA-41AA-8B1D-14D7F7090AC5}" presName="Name0" presStyleCnt="0">
        <dgm:presLayoutVars>
          <dgm:dir/>
          <dgm:resizeHandles val="exact"/>
        </dgm:presLayoutVars>
      </dgm:prSet>
      <dgm:spPr/>
    </dgm:pt>
    <dgm:pt modelId="{5AFDFD6A-5A30-4453-8225-F35B0B749173}" type="pres">
      <dgm:prSet presAssocID="{6DEBA485-4AAA-41AA-8B1D-14D7F7090AC5}" presName="vNodes" presStyleCnt="0"/>
      <dgm:spPr/>
    </dgm:pt>
    <dgm:pt modelId="{9C455514-DC25-4A9A-9737-EEAB8EC5708B}" type="pres">
      <dgm:prSet presAssocID="{203B436C-9DDB-42E9-9B5E-99D3BB859943}" presName="node" presStyleLbl="node1" presStyleIdx="0" presStyleCnt="3" custScaleX="470844" custScaleY="209166" custLinFactY="-3100" custLinFactNeighborX="5322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4D6A0-EF86-42EE-9182-BF33A998A838}" type="pres">
      <dgm:prSet presAssocID="{4EB0E74D-87C4-41B6-9C9B-3C8E43EEA9DB}" presName="spacerT" presStyleCnt="0"/>
      <dgm:spPr/>
    </dgm:pt>
    <dgm:pt modelId="{68B229CF-4089-45EC-BF4A-31D6A5F6907B}" type="pres">
      <dgm:prSet presAssocID="{4EB0E74D-87C4-41B6-9C9B-3C8E43EEA9DB}" presName="sibTrans" presStyleLbl="sibTrans2D1" presStyleIdx="0" presStyleCnt="2" custScaleX="182567" custScaleY="106353"/>
      <dgm:spPr/>
      <dgm:t>
        <a:bodyPr/>
        <a:lstStyle/>
        <a:p>
          <a:endParaRPr lang="id-ID"/>
        </a:p>
      </dgm:t>
    </dgm:pt>
    <dgm:pt modelId="{CE430A17-E6C3-4B3D-9E1B-9B315CBDD272}" type="pres">
      <dgm:prSet presAssocID="{4EB0E74D-87C4-41B6-9C9B-3C8E43EEA9DB}" presName="spacerB" presStyleCnt="0"/>
      <dgm:spPr/>
    </dgm:pt>
    <dgm:pt modelId="{E29EA281-7AEC-4D39-990D-A0BFD3E001C5}" type="pres">
      <dgm:prSet presAssocID="{243FD7E3-7844-4B28-BDF5-A5299A7EA2DB}" presName="node" presStyleLbl="node1" presStyleIdx="1" presStyleCnt="3" custScaleX="491051" custScaleY="274046" custLinFactNeighborX="10452" custLinFactNeighborY="-93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B3AD9-8714-4EF5-A27C-5C20E9F0F63C}" type="pres">
      <dgm:prSet presAssocID="{6DEBA485-4AAA-41AA-8B1D-14D7F7090AC5}" presName="sibTransLast" presStyleLbl="sibTrans2D1" presStyleIdx="1" presStyleCnt="2" custScaleX="1142003" custScaleY="245794" custLinFactX="-200000" custLinFactNeighborX="-265980" custLinFactNeighborY="-17334"/>
      <dgm:spPr/>
      <dgm:t>
        <a:bodyPr/>
        <a:lstStyle/>
        <a:p>
          <a:endParaRPr lang="id-ID"/>
        </a:p>
      </dgm:t>
    </dgm:pt>
    <dgm:pt modelId="{5397334D-47CA-4F3E-ABB9-5323543FB989}" type="pres">
      <dgm:prSet presAssocID="{6DEBA485-4AAA-41AA-8B1D-14D7F7090AC5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F4479F5A-6094-4778-81BD-176A3472E4E8}" type="pres">
      <dgm:prSet presAssocID="{6DEBA485-4AAA-41AA-8B1D-14D7F7090AC5}" presName="lastNode" presStyleLbl="node1" presStyleIdx="2" presStyleCnt="3" custScaleX="181629" custScaleY="63025" custLinFactNeighborX="-13553" custLinFactNeighborY="-10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37D4A-B6AD-4F02-B25E-0376310F0CA8}" type="presOf" srcId="{6DEBA485-4AAA-41AA-8B1D-14D7F7090AC5}" destId="{0626E67E-0E59-434A-BAF1-E7F408C2699A}" srcOrd="0" destOrd="0" presId="urn:microsoft.com/office/officeart/2005/8/layout/equation2"/>
    <dgm:cxn modelId="{1626B426-C497-40D0-8235-611601190AE2}" type="presOf" srcId="{6470A8FA-2832-40C0-9570-DD8E7D3D2852}" destId="{F4479F5A-6094-4778-81BD-176A3472E4E8}" srcOrd="0" destOrd="0" presId="urn:microsoft.com/office/officeart/2005/8/layout/equation2"/>
    <dgm:cxn modelId="{34DA445D-CC3D-47FD-9E5C-E604B7E91E76}" type="presOf" srcId="{E50FA02D-470A-4478-B4FD-06636643AE8E}" destId="{40AB3AD9-8714-4EF5-A27C-5C20E9F0F63C}" srcOrd="0" destOrd="0" presId="urn:microsoft.com/office/officeart/2005/8/layout/equation2"/>
    <dgm:cxn modelId="{A329433E-DA39-4525-9475-B01ED757C21F}" type="presOf" srcId="{203B436C-9DDB-42E9-9B5E-99D3BB859943}" destId="{9C455514-DC25-4A9A-9737-EEAB8EC5708B}" srcOrd="0" destOrd="0" presId="urn:microsoft.com/office/officeart/2005/8/layout/equation2"/>
    <dgm:cxn modelId="{4E463DFF-40DB-42C7-85F3-9383F99AB092}" type="presOf" srcId="{E50FA02D-470A-4478-B4FD-06636643AE8E}" destId="{5397334D-47CA-4F3E-ABB9-5323543FB989}" srcOrd="1" destOrd="0" presId="urn:microsoft.com/office/officeart/2005/8/layout/equation2"/>
    <dgm:cxn modelId="{0096C2C1-8C54-4205-8B4B-30C34B77D0F1}" srcId="{6DEBA485-4AAA-41AA-8B1D-14D7F7090AC5}" destId="{203B436C-9DDB-42E9-9B5E-99D3BB859943}" srcOrd="0" destOrd="0" parTransId="{C8846CA6-A54D-4407-8782-917D544457CF}" sibTransId="{4EB0E74D-87C4-41B6-9C9B-3C8E43EEA9DB}"/>
    <dgm:cxn modelId="{6974BAB6-43BB-4CFC-A1FC-4DFF76779031}" type="presOf" srcId="{243FD7E3-7844-4B28-BDF5-A5299A7EA2DB}" destId="{E29EA281-7AEC-4D39-990D-A0BFD3E001C5}" srcOrd="0" destOrd="0" presId="urn:microsoft.com/office/officeart/2005/8/layout/equation2"/>
    <dgm:cxn modelId="{0E1D50E5-1F58-43BB-98C6-B0FE13262837}" type="presOf" srcId="{4EB0E74D-87C4-41B6-9C9B-3C8E43EEA9DB}" destId="{68B229CF-4089-45EC-BF4A-31D6A5F6907B}" srcOrd="0" destOrd="0" presId="urn:microsoft.com/office/officeart/2005/8/layout/equation2"/>
    <dgm:cxn modelId="{C9C1691C-95E8-4C73-BC2C-289A3881852C}" srcId="{6DEBA485-4AAA-41AA-8B1D-14D7F7090AC5}" destId="{243FD7E3-7844-4B28-BDF5-A5299A7EA2DB}" srcOrd="1" destOrd="0" parTransId="{3CDC130D-3AF6-4528-BBF5-B0EB9774C24E}" sibTransId="{E50FA02D-470A-4478-B4FD-06636643AE8E}"/>
    <dgm:cxn modelId="{EB2793F8-EF9A-4449-A824-8133F08E31FA}" srcId="{6DEBA485-4AAA-41AA-8B1D-14D7F7090AC5}" destId="{6470A8FA-2832-40C0-9570-DD8E7D3D2852}" srcOrd="2" destOrd="0" parTransId="{E4F4FAB5-B141-4643-92CA-99E39F7F207F}" sibTransId="{DB243B97-46CA-40C6-8A1F-2DC9000EA950}"/>
    <dgm:cxn modelId="{5DCE813C-B8A6-4F25-BFC8-B46A788116A3}" type="presParOf" srcId="{0626E67E-0E59-434A-BAF1-E7F408C2699A}" destId="{5AFDFD6A-5A30-4453-8225-F35B0B749173}" srcOrd="0" destOrd="0" presId="urn:microsoft.com/office/officeart/2005/8/layout/equation2"/>
    <dgm:cxn modelId="{5AE47F42-E64F-43E8-A491-EE47546AE9D9}" type="presParOf" srcId="{5AFDFD6A-5A30-4453-8225-F35B0B749173}" destId="{9C455514-DC25-4A9A-9737-EEAB8EC5708B}" srcOrd="0" destOrd="0" presId="urn:microsoft.com/office/officeart/2005/8/layout/equation2"/>
    <dgm:cxn modelId="{9AB58973-7B48-4F5E-8430-F6AD813F74F3}" type="presParOf" srcId="{5AFDFD6A-5A30-4453-8225-F35B0B749173}" destId="{B274D6A0-EF86-42EE-9182-BF33A998A838}" srcOrd="1" destOrd="0" presId="urn:microsoft.com/office/officeart/2005/8/layout/equation2"/>
    <dgm:cxn modelId="{4CDBD70A-C254-4498-A1C4-C4066C88B789}" type="presParOf" srcId="{5AFDFD6A-5A30-4453-8225-F35B0B749173}" destId="{68B229CF-4089-45EC-BF4A-31D6A5F6907B}" srcOrd="2" destOrd="0" presId="urn:microsoft.com/office/officeart/2005/8/layout/equation2"/>
    <dgm:cxn modelId="{692ED8AA-9885-4F94-9FBA-1BAA1EE2D182}" type="presParOf" srcId="{5AFDFD6A-5A30-4453-8225-F35B0B749173}" destId="{CE430A17-E6C3-4B3D-9E1B-9B315CBDD272}" srcOrd="3" destOrd="0" presId="urn:microsoft.com/office/officeart/2005/8/layout/equation2"/>
    <dgm:cxn modelId="{6C83FB34-236E-446C-B39C-55470D0492DB}" type="presParOf" srcId="{5AFDFD6A-5A30-4453-8225-F35B0B749173}" destId="{E29EA281-7AEC-4D39-990D-A0BFD3E001C5}" srcOrd="4" destOrd="0" presId="urn:microsoft.com/office/officeart/2005/8/layout/equation2"/>
    <dgm:cxn modelId="{7DA23633-9378-46FD-8FDF-E96AF43A6489}" type="presParOf" srcId="{0626E67E-0E59-434A-BAF1-E7F408C2699A}" destId="{40AB3AD9-8714-4EF5-A27C-5C20E9F0F63C}" srcOrd="1" destOrd="0" presId="urn:microsoft.com/office/officeart/2005/8/layout/equation2"/>
    <dgm:cxn modelId="{30121C87-6361-4901-89C2-17B471DABED7}" type="presParOf" srcId="{40AB3AD9-8714-4EF5-A27C-5C20E9F0F63C}" destId="{5397334D-47CA-4F3E-ABB9-5323543FB989}" srcOrd="0" destOrd="0" presId="urn:microsoft.com/office/officeart/2005/8/layout/equation2"/>
    <dgm:cxn modelId="{2DF8C8B6-FB4B-4BDC-A734-3361B202DDFC}" type="presParOf" srcId="{0626E67E-0E59-434A-BAF1-E7F408C2699A}" destId="{F4479F5A-6094-4778-81BD-176A3472E4E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B7469-A8F7-438D-A914-2E799FB0E33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0103C-ED14-4DF0-9C45-03F7B624CFF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AKSES ARSIP STATIS</a:t>
          </a:r>
          <a:endParaRPr lang="en-US" dirty="0"/>
        </a:p>
      </dgm:t>
    </dgm:pt>
    <dgm:pt modelId="{47A1EEBA-80FA-48A5-BD91-CAC1F71E9A09}" type="parTrans" cxnId="{D286190A-9811-4A1C-A290-3A562F9BB672}">
      <dgm:prSet/>
      <dgm:spPr/>
      <dgm:t>
        <a:bodyPr/>
        <a:lstStyle/>
        <a:p>
          <a:endParaRPr lang="en-US"/>
        </a:p>
      </dgm:t>
    </dgm:pt>
    <dgm:pt modelId="{8AB5C0BE-ABA4-44A1-8DD4-70795EFDE93A}" type="sibTrans" cxnId="{D286190A-9811-4A1C-A290-3A562F9BB672}">
      <dgm:prSet/>
      <dgm:spPr/>
      <dgm:t>
        <a:bodyPr/>
        <a:lstStyle/>
        <a:p>
          <a:endParaRPr lang="en-US"/>
        </a:p>
      </dgm:t>
    </dgm:pt>
    <dgm:pt modelId="{0A1A5741-80A9-4967-A998-FB8639B46247}">
      <dgm:prSet phldrT="[Text]" custT="1"/>
      <dgm:spPr>
        <a:solidFill>
          <a:srgbClr val="FF3300"/>
        </a:solidFill>
      </dgm:spPr>
      <dgm:t>
        <a:bodyPr/>
        <a:lstStyle/>
        <a:p>
          <a:r>
            <a:rPr lang="en-US" sz="2400" b="1" dirty="0" smtClean="0"/>
            <a:t>AKUISISI</a:t>
          </a:r>
          <a:endParaRPr lang="en-US" sz="2400" b="1" dirty="0"/>
        </a:p>
      </dgm:t>
    </dgm:pt>
    <dgm:pt modelId="{83A0F39C-9538-421A-ABC5-145506A65913}" type="parTrans" cxnId="{D7883D87-BC77-45B5-9ADB-24CDDF94CEB7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7EE772F-7292-4659-B09E-090C75EC3C18}" type="sibTrans" cxnId="{D7883D87-BC77-45B5-9ADB-24CDDF94CEB7}">
      <dgm:prSet/>
      <dgm:spPr/>
      <dgm:t>
        <a:bodyPr/>
        <a:lstStyle/>
        <a:p>
          <a:endParaRPr lang="en-US"/>
        </a:p>
      </dgm:t>
    </dgm:pt>
    <dgm:pt modelId="{C4F37AF2-BA44-4A64-BDFB-DB3957FB962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 smtClean="0">
              <a:solidFill>
                <a:srgbClr val="000000"/>
              </a:solidFill>
            </a:rPr>
            <a:t>PENGOLAHAN ARSIP STATIS</a:t>
          </a:r>
          <a:endParaRPr lang="en-US" sz="2000" b="1" dirty="0">
            <a:solidFill>
              <a:srgbClr val="000000"/>
            </a:solidFill>
          </a:endParaRPr>
        </a:p>
      </dgm:t>
    </dgm:pt>
    <dgm:pt modelId="{67380170-6BBE-420A-B84D-B3559D161323}" type="parTrans" cxnId="{32C8DED5-2382-4E78-A035-E253A158BD1C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3266610-46D7-42E4-B5ED-7F3E2860D329}" type="sibTrans" cxnId="{32C8DED5-2382-4E78-A035-E253A158BD1C}">
      <dgm:prSet/>
      <dgm:spPr/>
      <dgm:t>
        <a:bodyPr/>
        <a:lstStyle/>
        <a:p>
          <a:endParaRPr lang="en-US"/>
        </a:p>
      </dgm:t>
    </dgm:pt>
    <dgm:pt modelId="{0A22DEF4-0201-43FD-B7DB-8DB959EED66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b="1" dirty="0" smtClean="0"/>
            <a:t>PRESERVASI ARSIP STATIS</a:t>
          </a:r>
          <a:endParaRPr lang="en-US" sz="2000" b="1" dirty="0"/>
        </a:p>
      </dgm:t>
    </dgm:pt>
    <dgm:pt modelId="{05D48B6E-F0E8-4E58-8784-9C78A1F21223}" type="parTrans" cxnId="{2BB5F89D-F2F6-402A-A7BE-F3939553C048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C6355C-947E-4F59-B35F-87BC303465D0}" type="sibTrans" cxnId="{2BB5F89D-F2F6-402A-A7BE-F3939553C048}">
      <dgm:prSet/>
      <dgm:spPr/>
      <dgm:t>
        <a:bodyPr/>
        <a:lstStyle/>
        <a:p>
          <a:endParaRPr lang="en-US"/>
        </a:p>
      </dgm:t>
    </dgm:pt>
    <dgm:pt modelId="{3829AD02-7C2B-40E3-83A8-268AC19404D7}" type="pres">
      <dgm:prSet presAssocID="{A02B7469-A8F7-438D-A914-2E799FB0E33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AA413-557F-47F7-A1FB-BD041DDACBEE}" type="pres">
      <dgm:prSet presAssocID="{5CD0103C-ED14-4DF0-9C45-03F7B624CFF6}" presName="centerShape" presStyleLbl="node0" presStyleIdx="0" presStyleCnt="1"/>
      <dgm:spPr/>
      <dgm:t>
        <a:bodyPr/>
        <a:lstStyle/>
        <a:p>
          <a:endParaRPr lang="en-US"/>
        </a:p>
      </dgm:t>
    </dgm:pt>
    <dgm:pt modelId="{1F768D38-C08B-4B7C-911E-DDB37BFD65E3}" type="pres">
      <dgm:prSet presAssocID="{83A0F39C-9538-421A-ABC5-145506A65913}" presName="parTrans" presStyleLbl="bgSibTrans2D1" presStyleIdx="0" presStyleCnt="3" custLinFactNeighborX="6243" custLinFactNeighborY="-1830"/>
      <dgm:spPr/>
      <dgm:t>
        <a:bodyPr/>
        <a:lstStyle/>
        <a:p>
          <a:endParaRPr lang="en-US"/>
        </a:p>
      </dgm:t>
    </dgm:pt>
    <dgm:pt modelId="{A13D6E7D-E749-4A12-813F-3207C6556FBC}" type="pres">
      <dgm:prSet presAssocID="{0A1A5741-80A9-4967-A998-FB8639B462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CD501-ECAE-4555-B049-70DED9C64BA7}" type="pres">
      <dgm:prSet presAssocID="{67380170-6BBE-420A-B84D-B3559D16132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1415945-634C-4BB6-A416-C924A25ED0E4}" type="pres">
      <dgm:prSet presAssocID="{C4F37AF2-BA44-4A64-BDFB-DB3957FB9625}" presName="node" presStyleLbl="node1" presStyleIdx="1" presStyleCnt="3" custScaleX="138847" custRadScaleRad="103116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6245F-BD4F-4190-BA33-5EC2C4A45BC2}" type="pres">
      <dgm:prSet presAssocID="{05D48B6E-F0E8-4E58-8784-9C78A1F21223}" presName="parTrans" presStyleLbl="bgSibTrans2D1" presStyleIdx="2" presStyleCnt="3" custLinFactNeighborX="-5419" custLinFactNeighborY="-1829"/>
      <dgm:spPr/>
      <dgm:t>
        <a:bodyPr/>
        <a:lstStyle/>
        <a:p>
          <a:endParaRPr lang="en-US"/>
        </a:p>
      </dgm:t>
    </dgm:pt>
    <dgm:pt modelId="{20B661FD-9630-4B8C-B249-6E60244459FE}" type="pres">
      <dgm:prSet presAssocID="{0A22DEF4-0201-43FD-B7DB-8DB959EED66A}" presName="node" presStyleLbl="node1" presStyleIdx="2" presStyleCnt="3" custScaleX="109898" custRadScaleRad="111672" custRadScaleInc="2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52D362-2802-4AB5-BA34-663038151E24}" type="presOf" srcId="{0A1A5741-80A9-4967-A998-FB8639B46247}" destId="{A13D6E7D-E749-4A12-813F-3207C6556FBC}" srcOrd="0" destOrd="0" presId="urn:microsoft.com/office/officeart/2005/8/layout/radial4"/>
    <dgm:cxn modelId="{2C83DC14-8F3C-42B8-9398-BE0C96C7F8AD}" type="presOf" srcId="{67380170-6BBE-420A-B84D-B3559D161323}" destId="{DF5CD501-ECAE-4555-B049-70DED9C64BA7}" srcOrd="0" destOrd="0" presId="urn:microsoft.com/office/officeart/2005/8/layout/radial4"/>
    <dgm:cxn modelId="{93647678-4420-4BCB-B78C-B8AA9A192ED4}" type="presOf" srcId="{05D48B6E-F0E8-4E58-8784-9C78A1F21223}" destId="{83A6245F-BD4F-4190-BA33-5EC2C4A45BC2}" srcOrd="0" destOrd="0" presId="urn:microsoft.com/office/officeart/2005/8/layout/radial4"/>
    <dgm:cxn modelId="{F9DCEB5B-7F49-44E6-9F82-A68853169164}" type="presOf" srcId="{83A0F39C-9538-421A-ABC5-145506A65913}" destId="{1F768D38-C08B-4B7C-911E-DDB37BFD65E3}" srcOrd="0" destOrd="0" presId="urn:microsoft.com/office/officeart/2005/8/layout/radial4"/>
    <dgm:cxn modelId="{225F5DDE-B288-4FB6-A073-BD75856DE6F2}" type="presOf" srcId="{0A22DEF4-0201-43FD-B7DB-8DB959EED66A}" destId="{20B661FD-9630-4B8C-B249-6E60244459FE}" srcOrd="0" destOrd="0" presId="urn:microsoft.com/office/officeart/2005/8/layout/radial4"/>
    <dgm:cxn modelId="{DAE1708D-69C5-4002-8ADA-CAB4D96B2A2D}" type="presOf" srcId="{C4F37AF2-BA44-4A64-BDFB-DB3957FB9625}" destId="{01415945-634C-4BB6-A416-C924A25ED0E4}" srcOrd="0" destOrd="0" presId="urn:microsoft.com/office/officeart/2005/8/layout/radial4"/>
    <dgm:cxn modelId="{D286190A-9811-4A1C-A290-3A562F9BB672}" srcId="{A02B7469-A8F7-438D-A914-2E799FB0E33D}" destId="{5CD0103C-ED14-4DF0-9C45-03F7B624CFF6}" srcOrd="0" destOrd="0" parTransId="{47A1EEBA-80FA-48A5-BD91-CAC1F71E9A09}" sibTransId="{8AB5C0BE-ABA4-44A1-8DD4-70795EFDE93A}"/>
    <dgm:cxn modelId="{9573E689-C48D-4E57-BD25-CB2276AFA790}" type="presOf" srcId="{A02B7469-A8F7-438D-A914-2E799FB0E33D}" destId="{3829AD02-7C2B-40E3-83A8-268AC19404D7}" srcOrd="0" destOrd="0" presId="urn:microsoft.com/office/officeart/2005/8/layout/radial4"/>
    <dgm:cxn modelId="{5DF67F00-0456-451C-839B-6742AA581872}" type="presOf" srcId="{5CD0103C-ED14-4DF0-9C45-03F7B624CFF6}" destId="{41CAA413-557F-47F7-A1FB-BD041DDACBEE}" srcOrd="0" destOrd="0" presId="urn:microsoft.com/office/officeart/2005/8/layout/radial4"/>
    <dgm:cxn modelId="{32C8DED5-2382-4E78-A035-E253A158BD1C}" srcId="{5CD0103C-ED14-4DF0-9C45-03F7B624CFF6}" destId="{C4F37AF2-BA44-4A64-BDFB-DB3957FB9625}" srcOrd="1" destOrd="0" parTransId="{67380170-6BBE-420A-B84D-B3559D161323}" sibTransId="{A3266610-46D7-42E4-B5ED-7F3E2860D329}"/>
    <dgm:cxn modelId="{2BB5F89D-F2F6-402A-A7BE-F3939553C048}" srcId="{5CD0103C-ED14-4DF0-9C45-03F7B624CFF6}" destId="{0A22DEF4-0201-43FD-B7DB-8DB959EED66A}" srcOrd="2" destOrd="0" parTransId="{05D48B6E-F0E8-4E58-8784-9C78A1F21223}" sibTransId="{67C6355C-947E-4F59-B35F-87BC303465D0}"/>
    <dgm:cxn modelId="{D7883D87-BC77-45B5-9ADB-24CDDF94CEB7}" srcId="{5CD0103C-ED14-4DF0-9C45-03F7B624CFF6}" destId="{0A1A5741-80A9-4967-A998-FB8639B46247}" srcOrd="0" destOrd="0" parTransId="{83A0F39C-9538-421A-ABC5-145506A65913}" sibTransId="{B7EE772F-7292-4659-B09E-090C75EC3C18}"/>
    <dgm:cxn modelId="{9EF00721-AE0B-4F73-839F-882B0252EF6A}" type="presParOf" srcId="{3829AD02-7C2B-40E3-83A8-268AC19404D7}" destId="{41CAA413-557F-47F7-A1FB-BD041DDACBEE}" srcOrd="0" destOrd="0" presId="urn:microsoft.com/office/officeart/2005/8/layout/radial4"/>
    <dgm:cxn modelId="{010622EB-8CE3-4B48-A6EC-E0B9CCBF5DB3}" type="presParOf" srcId="{3829AD02-7C2B-40E3-83A8-268AC19404D7}" destId="{1F768D38-C08B-4B7C-911E-DDB37BFD65E3}" srcOrd="1" destOrd="0" presId="urn:microsoft.com/office/officeart/2005/8/layout/radial4"/>
    <dgm:cxn modelId="{0B64001C-1F58-47B9-8E40-31F71F476BF0}" type="presParOf" srcId="{3829AD02-7C2B-40E3-83A8-268AC19404D7}" destId="{A13D6E7D-E749-4A12-813F-3207C6556FBC}" srcOrd="2" destOrd="0" presId="urn:microsoft.com/office/officeart/2005/8/layout/radial4"/>
    <dgm:cxn modelId="{76FB9E3B-881E-425D-A70B-E40460A61450}" type="presParOf" srcId="{3829AD02-7C2B-40E3-83A8-268AC19404D7}" destId="{DF5CD501-ECAE-4555-B049-70DED9C64BA7}" srcOrd="3" destOrd="0" presId="urn:microsoft.com/office/officeart/2005/8/layout/radial4"/>
    <dgm:cxn modelId="{92350A2D-0F8F-42AF-BA9F-45D29A10640A}" type="presParOf" srcId="{3829AD02-7C2B-40E3-83A8-268AC19404D7}" destId="{01415945-634C-4BB6-A416-C924A25ED0E4}" srcOrd="4" destOrd="0" presId="urn:microsoft.com/office/officeart/2005/8/layout/radial4"/>
    <dgm:cxn modelId="{98BF08D1-7A01-477B-9AE5-FC82FCE10FEC}" type="presParOf" srcId="{3829AD02-7C2B-40E3-83A8-268AC19404D7}" destId="{83A6245F-BD4F-4190-BA33-5EC2C4A45BC2}" srcOrd="5" destOrd="0" presId="urn:microsoft.com/office/officeart/2005/8/layout/radial4"/>
    <dgm:cxn modelId="{6A6D901F-F57D-4ACB-9351-68CE4640DCFA}" type="presParOf" srcId="{3829AD02-7C2B-40E3-83A8-268AC19404D7}" destId="{20B661FD-9630-4B8C-B249-6E60244459F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2B7469-A8F7-438D-A914-2E799FB0E33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0103C-ED14-4DF0-9C45-03F7B624CFF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SARANA BANTU TEMU BALIK (dg </a:t>
          </a:r>
          <a:r>
            <a:rPr lang="en-US" dirty="0" err="1" smtClean="0"/>
            <a:t>melihat</a:t>
          </a:r>
          <a:r>
            <a:rPr lang="en-US" dirty="0" smtClean="0"/>
            <a:t> </a:t>
          </a:r>
          <a:r>
            <a:rPr lang="en-US" dirty="0" err="1" smtClean="0"/>
            <a:t>tingkat</a:t>
          </a:r>
          <a:r>
            <a:rPr lang="en-US" dirty="0" smtClean="0"/>
            <a:t> </a:t>
          </a:r>
          <a:r>
            <a:rPr lang="en-US" dirty="0" err="1" smtClean="0"/>
            <a:t>kerahasiaan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kegunaan</a:t>
          </a:r>
          <a:r>
            <a:rPr lang="en-US" dirty="0" smtClean="0"/>
            <a:t>) </a:t>
          </a:r>
          <a:endParaRPr lang="en-US" dirty="0"/>
        </a:p>
      </dgm:t>
    </dgm:pt>
    <dgm:pt modelId="{47A1EEBA-80FA-48A5-BD91-CAC1F71E9A09}" type="parTrans" cxnId="{D286190A-9811-4A1C-A290-3A562F9BB672}">
      <dgm:prSet/>
      <dgm:spPr/>
      <dgm:t>
        <a:bodyPr/>
        <a:lstStyle/>
        <a:p>
          <a:endParaRPr lang="en-US"/>
        </a:p>
      </dgm:t>
    </dgm:pt>
    <dgm:pt modelId="{8AB5C0BE-ABA4-44A1-8DD4-70795EFDE93A}" type="sibTrans" cxnId="{D286190A-9811-4A1C-A290-3A562F9BB672}">
      <dgm:prSet/>
      <dgm:spPr/>
      <dgm:t>
        <a:bodyPr/>
        <a:lstStyle/>
        <a:p>
          <a:endParaRPr lang="en-US"/>
        </a:p>
      </dgm:t>
    </dgm:pt>
    <dgm:pt modelId="{0A1A5741-80A9-4967-A998-FB8639B46247}">
      <dgm:prSet phldrT="[Text]" custT="1"/>
      <dgm:spPr>
        <a:solidFill>
          <a:srgbClr val="FF3300"/>
        </a:solidFill>
      </dgm:spPr>
      <dgm:t>
        <a:bodyPr/>
        <a:lstStyle/>
        <a:p>
          <a:r>
            <a:rPr lang="en-US" sz="2400" b="1" dirty="0" smtClean="0"/>
            <a:t>1. MENATA INFORMASI</a:t>
          </a:r>
        </a:p>
        <a:p>
          <a:r>
            <a:rPr lang="en-US" sz="2400" b="1" dirty="0" smtClean="0"/>
            <a:t>(</a:t>
          </a:r>
          <a:r>
            <a:rPr lang="en-US" sz="2400" b="1" dirty="0" err="1" smtClean="0"/>
            <a:t>ada</a:t>
          </a:r>
          <a:r>
            <a:rPr lang="en-US" sz="2400" b="1" dirty="0" smtClean="0"/>
            <a:t> </a:t>
          </a:r>
          <a:r>
            <a:rPr lang="en-US" sz="2400" b="1" dirty="0" err="1" smtClean="0"/>
            <a:t>pemusnahan</a:t>
          </a:r>
          <a:r>
            <a:rPr lang="en-US" sz="2400" b="1" dirty="0" smtClean="0"/>
            <a:t>)</a:t>
          </a:r>
          <a:endParaRPr lang="en-US" sz="2400" b="1" dirty="0"/>
        </a:p>
      </dgm:t>
    </dgm:pt>
    <dgm:pt modelId="{83A0F39C-9538-421A-ABC5-145506A65913}" type="parTrans" cxnId="{D7883D87-BC77-45B5-9ADB-24CDDF94CEB7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7EE772F-7292-4659-B09E-090C75EC3C18}" type="sibTrans" cxnId="{D7883D87-BC77-45B5-9ADB-24CDDF94CEB7}">
      <dgm:prSet/>
      <dgm:spPr/>
      <dgm:t>
        <a:bodyPr/>
        <a:lstStyle/>
        <a:p>
          <a:endParaRPr lang="en-US"/>
        </a:p>
      </dgm:t>
    </dgm:pt>
    <dgm:pt modelId="{0A22DEF4-0201-43FD-B7DB-8DB959EED66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b="1" dirty="0" smtClean="0"/>
            <a:t>2. MENATA FISIK ARSIP </a:t>
          </a:r>
          <a:endParaRPr lang="en-US" sz="2000" b="1" dirty="0"/>
        </a:p>
      </dgm:t>
    </dgm:pt>
    <dgm:pt modelId="{05D48B6E-F0E8-4E58-8784-9C78A1F21223}" type="parTrans" cxnId="{2BB5F89D-F2F6-402A-A7BE-F3939553C048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C6355C-947E-4F59-B35F-87BC303465D0}" type="sibTrans" cxnId="{2BB5F89D-F2F6-402A-A7BE-F3939553C048}">
      <dgm:prSet/>
      <dgm:spPr/>
      <dgm:t>
        <a:bodyPr/>
        <a:lstStyle/>
        <a:p>
          <a:endParaRPr lang="en-US"/>
        </a:p>
      </dgm:t>
    </dgm:pt>
    <dgm:pt modelId="{3829AD02-7C2B-40E3-83A8-268AC19404D7}" type="pres">
      <dgm:prSet presAssocID="{A02B7469-A8F7-438D-A914-2E799FB0E33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AA413-557F-47F7-A1FB-BD041DDACBEE}" type="pres">
      <dgm:prSet presAssocID="{5CD0103C-ED14-4DF0-9C45-03F7B624CFF6}" presName="centerShape" presStyleLbl="node0" presStyleIdx="0" presStyleCnt="1" custLinFactNeighborX="41782" custLinFactNeighborY="-19262"/>
      <dgm:spPr/>
      <dgm:t>
        <a:bodyPr/>
        <a:lstStyle/>
        <a:p>
          <a:endParaRPr lang="en-US"/>
        </a:p>
      </dgm:t>
    </dgm:pt>
    <dgm:pt modelId="{1F768D38-C08B-4B7C-911E-DDB37BFD65E3}" type="pres">
      <dgm:prSet presAssocID="{83A0F39C-9538-421A-ABC5-145506A65913}" presName="parTrans" presStyleLbl="bgSibTrans2D1" presStyleIdx="0" presStyleCnt="2" custAng="21504737" custFlipVert="1" custScaleX="20515" custScaleY="125173" custLinFactNeighborX="-13507" custLinFactNeighborY="-21675"/>
      <dgm:spPr/>
      <dgm:t>
        <a:bodyPr/>
        <a:lstStyle/>
        <a:p>
          <a:endParaRPr lang="en-US"/>
        </a:p>
      </dgm:t>
    </dgm:pt>
    <dgm:pt modelId="{A13D6E7D-E749-4A12-813F-3207C6556FBC}" type="pres">
      <dgm:prSet presAssocID="{0A1A5741-80A9-4967-A998-FB8639B46247}" presName="node" presStyleLbl="node1" presStyleIdx="0" presStyleCnt="2" custRadScaleRad="97703" custRadScaleInc="-9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6245F-BD4F-4190-BA33-5EC2C4A45BC2}" type="pres">
      <dgm:prSet presAssocID="{05D48B6E-F0E8-4E58-8784-9C78A1F21223}" presName="parTrans" presStyleLbl="bgSibTrans2D1" presStyleIdx="1" presStyleCnt="2" custFlipHor="0" custScaleX="43290" custScaleY="78059" custLinFactNeighborX="16006" custLinFactNeighborY="2629"/>
      <dgm:spPr/>
      <dgm:t>
        <a:bodyPr/>
        <a:lstStyle/>
        <a:p>
          <a:endParaRPr lang="en-US"/>
        </a:p>
      </dgm:t>
    </dgm:pt>
    <dgm:pt modelId="{20B661FD-9630-4B8C-B249-6E60244459FE}" type="pres">
      <dgm:prSet presAssocID="{0A22DEF4-0201-43FD-B7DB-8DB959EED66A}" presName="node" presStyleLbl="node1" presStyleIdx="1" presStyleCnt="2" custScaleX="54807" custScaleY="67209" custRadScaleRad="46570" custRadScaleInc="-7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66FC6-14EC-4BA8-AB62-087274CA0F67}" type="presOf" srcId="{A02B7469-A8F7-438D-A914-2E799FB0E33D}" destId="{3829AD02-7C2B-40E3-83A8-268AC19404D7}" srcOrd="0" destOrd="0" presId="urn:microsoft.com/office/officeart/2005/8/layout/radial4"/>
    <dgm:cxn modelId="{5E2899D0-90B2-473B-876B-B1366BF903ED}" type="presOf" srcId="{0A1A5741-80A9-4967-A998-FB8639B46247}" destId="{A13D6E7D-E749-4A12-813F-3207C6556FBC}" srcOrd="0" destOrd="0" presId="urn:microsoft.com/office/officeart/2005/8/layout/radial4"/>
    <dgm:cxn modelId="{2BB5F89D-F2F6-402A-A7BE-F3939553C048}" srcId="{5CD0103C-ED14-4DF0-9C45-03F7B624CFF6}" destId="{0A22DEF4-0201-43FD-B7DB-8DB959EED66A}" srcOrd="1" destOrd="0" parTransId="{05D48B6E-F0E8-4E58-8784-9C78A1F21223}" sibTransId="{67C6355C-947E-4F59-B35F-87BC303465D0}"/>
    <dgm:cxn modelId="{D286190A-9811-4A1C-A290-3A562F9BB672}" srcId="{A02B7469-A8F7-438D-A914-2E799FB0E33D}" destId="{5CD0103C-ED14-4DF0-9C45-03F7B624CFF6}" srcOrd="0" destOrd="0" parTransId="{47A1EEBA-80FA-48A5-BD91-CAC1F71E9A09}" sibTransId="{8AB5C0BE-ABA4-44A1-8DD4-70795EFDE93A}"/>
    <dgm:cxn modelId="{3637C15A-8E45-4622-BB11-5AEC3A515747}" type="presOf" srcId="{83A0F39C-9538-421A-ABC5-145506A65913}" destId="{1F768D38-C08B-4B7C-911E-DDB37BFD65E3}" srcOrd="0" destOrd="0" presId="urn:microsoft.com/office/officeart/2005/8/layout/radial4"/>
    <dgm:cxn modelId="{8D0715E8-3124-4555-93CF-56D416A17677}" type="presOf" srcId="{0A22DEF4-0201-43FD-B7DB-8DB959EED66A}" destId="{20B661FD-9630-4B8C-B249-6E60244459FE}" srcOrd="0" destOrd="0" presId="urn:microsoft.com/office/officeart/2005/8/layout/radial4"/>
    <dgm:cxn modelId="{D7883D87-BC77-45B5-9ADB-24CDDF94CEB7}" srcId="{5CD0103C-ED14-4DF0-9C45-03F7B624CFF6}" destId="{0A1A5741-80A9-4967-A998-FB8639B46247}" srcOrd="0" destOrd="0" parTransId="{83A0F39C-9538-421A-ABC5-145506A65913}" sibTransId="{B7EE772F-7292-4659-B09E-090C75EC3C18}"/>
    <dgm:cxn modelId="{7CBB5654-C26D-4D08-9356-334F52C1599A}" type="presOf" srcId="{5CD0103C-ED14-4DF0-9C45-03F7B624CFF6}" destId="{41CAA413-557F-47F7-A1FB-BD041DDACBEE}" srcOrd="0" destOrd="0" presId="urn:microsoft.com/office/officeart/2005/8/layout/radial4"/>
    <dgm:cxn modelId="{816F5057-9209-44F8-AA5D-F42443394D1C}" type="presOf" srcId="{05D48B6E-F0E8-4E58-8784-9C78A1F21223}" destId="{83A6245F-BD4F-4190-BA33-5EC2C4A45BC2}" srcOrd="0" destOrd="0" presId="urn:microsoft.com/office/officeart/2005/8/layout/radial4"/>
    <dgm:cxn modelId="{8C72D7BB-7B93-45F3-9A92-2992766F437E}" type="presParOf" srcId="{3829AD02-7C2B-40E3-83A8-268AC19404D7}" destId="{41CAA413-557F-47F7-A1FB-BD041DDACBEE}" srcOrd="0" destOrd="0" presId="urn:microsoft.com/office/officeart/2005/8/layout/radial4"/>
    <dgm:cxn modelId="{7ADDBE11-DED1-426D-9831-6A67ECA6DBD1}" type="presParOf" srcId="{3829AD02-7C2B-40E3-83A8-268AC19404D7}" destId="{1F768D38-C08B-4B7C-911E-DDB37BFD65E3}" srcOrd="1" destOrd="0" presId="urn:microsoft.com/office/officeart/2005/8/layout/radial4"/>
    <dgm:cxn modelId="{6444D5EB-F7CF-4FAE-9B33-4CAF5549898F}" type="presParOf" srcId="{3829AD02-7C2B-40E3-83A8-268AC19404D7}" destId="{A13D6E7D-E749-4A12-813F-3207C6556FBC}" srcOrd="2" destOrd="0" presId="urn:microsoft.com/office/officeart/2005/8/layout/radial4"/>
    <dgm:cxn modelId="{7098862C-0E42-4B95-BEBD-6B7E08F0A3EA}" type="presParOf" srcId="{3829AD02-7C2B-40E3-83A8-268AC19404D7}" destId="{83A6245F-BD4F-4190-BA33-5EC2C4A45BC2}" srcOrd="3" destOrd="0" presId="urn:microsoft.com/office/officeart/2005/8/layout/radial4"/>
    <dgm:cxn modelId="{C49058D0-40E4-4E22-B03E-EEB2D91B82FC}" type="presParOf" srcId="{3829AD02-7C2B-40E3-83A8-268AC19404D7}" destId="{20B661FD-9630-4B8C-B249-6E60244459F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55514-DC25-4A9A-9737-EEAB8EC5708B}">
      <dsp:nvSpPr>
        <dsp:cNvPr id="0" name=""/>
        <dsp:cNvSpPr/>
      </dsp:nvSpPr>
      <dsp:spPr>
        <a:xfrm>
          <a:off x="605732" y="184973"/>
          <a:ext cx="4468584" cy="19851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Dinamis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C00000"/>
              </a:solidFill>
            </a:rPr>
            <a:t>Arsip</a:t>
          </a:r>
          <a:r>
            <a:rPr lang="en-US" sz="2000" b="1" kern="1200" dirty="0" smtClean="0">
              <a:solidFill>
                <a:srgbClr val="C00000"/>
              </a:solidFill>
            </a:rPr>
            <a:t> yang </a:t>
          </a:r>
          <a:r>
            <a:rPr lang="id-ID" sz="2000" b="1" kern="1200" dirty="0" smtClean="0">
              <a:solidFill>
                <a:srgbClr val="C00000"/>
              </a:solidFill>
            </a:rPr>
            <a:t>digunakan secara langsung oleh pencipta arsip dan disimpan selama jangka waktu tertentu.</a:t>
          </a:r>
          <a:r>
            <a:rPr lang="en-US" sz="2000" kern="1200" dirty="0" smtClean="0">
              <a:solidFill>
                <a:srgbClr val="C00000"/>
              </a:solidFill>
            </a:rPr>
            <a:t> 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1260141" y="475685"/>
        <a:ext cx="3159766" cy="1403683"/>
      </dsp:txXfrm>
    </dsp:sp>
    <dsp:sp modelId="{68B229CF-4089-45EC-BF4A-31D6A5F6907B}">
      <dsp:nvSpPr>
        <dsp:cNvPr id="0" name=""/>
        <dsp:cNvSpPr/>
      </dsp:nvSpPr>
      <dsp:spPr>
        <a:xfrm>
          <a:off x="1832443" y="2353628"/>
          <a:ext cx="1004947" cy="585424"/>
        </a:xfrm>
        <a:prstGeom prst="mathPlus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65649" y="2577494"/>
        <a:ext cx="738535" cy="137692"/>
      </dsp:txXfrm>
    </dsp:sp>
    <dsp:sp modelId="{E29EA281-7AEC-4D39-990D-A0BFD3E001C5}">
      <dsp:nvSpPr>
        <dsp:cNvPr id="0" name=""/>
        <dsp:cNvSpPr/>
      </dsp:nvSpPr>
      <dsp:spPr>
        <a:xfrm>
          <a:off x="103932" y="2944157"/>
          <a:ext cx="4660360" cy="2600856"/>
        </a:xfrm>
        <a:prstGeom prst="ellipse">
          <a:avLst/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rgbClr val="FFFF00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Arsip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tx2">
                  <a:lumMod val="10000"/>
                </a:schemeClr>
              </a:solidFill>
            </a:rPr>
            <a:t>Statis</a:t>
          </a:r>
          <a:r>
            <a:rPr lang="en-US" sz="2000" b="1" kern="1200" dirty="0" smtClean="0">
              <a:solidFill>
                <a:schemeClr val="tx2">
                  <a:lumMod val="10000"/>
                </a:schemeClr>
              </a:solidFill>
            </a:rPr>
            <a:t>:</a:t>
          </a:r>
          <a:r>
            <a:rPr lang="en-US" sz="2000" b="1" kern="1200" dirty="0" smtClean="0">
              <a:solidFill>
                <a:srgbClr val="FFFF00"/>
              </a:solidFill>
            </a:rPr>
            <a:t> </a:t>
          </a:r>
          <a:r>
            <a:rPr lang="en-US" sz="2000" b="1" kern="1200" dirty="0" err="1" smtClean="0">
              <a:solidFill>
                <a:srgbClr val="C00000"/>
              </a:solidFill>
            </a:rPr>
            <a:t>Arsip</a:t>
          </a:r>
          <a:r>
            <a:rPr lang="en-US" sz="2000" b="1" kern="1200" dirty="0" smtClean="0">
              <a:solidFill>
                <a:srgbClr val="C00000"/>
              </a:solidFill>
            </a:rPr>
            <a:t> yang </a:t>
          </a:r>
          <a:r>
            <a:rPr lang="sv-SE" sz="2000" b="1" kern="1200" dirty="0" smtClean="0">
              <a:solidFill>
                <a:srgbClr val="C00000"/>
              </a:solidFill>
            </a:rPr>
            <a:t>dihasilkan oleh</a:t>
          </a:r>
          <a:r>
            <a:rPr lang="id-ID" sz="2000" b="1" kern="1200" dirty="0" smtClean="0">
              <a:solidFill>
                <a:srgbClr val="C00000"/>
              </a:solidFill>
            </a:rPr>
            <a:t> pencipta arsip karena memiliki nilai guna </a:t>
          </a:r>
          <a:r>
            <a:rPr lang="es-ES" sz="2000" b="1" kern="1200" dirty="0" err="1" smtClean="0">
              <a:solidFill>
                <a:srgbClr val="C00000"/>
              </a:solidFill>
            </a:rPr>
            <a:t>kesejarahan</a:t>
          </a:r>
          <a:r>
            <a:rPr lang="es-ES" sz="2000" b="1" kern="1200" dirty="0" smtClean="0">
              <a:solidFill>
                <a:srgbClr val="C00000"/>
              </a:solidFill>
            </a:rPr>
            <a:t>,  dan</a:t>
          </a:r>
          <a:r>
            <a:rPr lang="id-ID" sz="2000" b="1" kern="1200" dirty="0" smtClean="0">
              <a:solidFill>
                <a:srgbClr val="C00000"/>
              </a:solidFill>
            </a:rPr>
            <a:t> berketerangan dipermanenkan yg telah di verifikasi oleh ANRI/LK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786426" y="3325044"/>
        <a:ext cx="3295372" cy="1839082"/>
      </dsp:txXfrm>
    </dsp:sp>
    <dsp:sp modelId="{40AB3AD9-8714-4EF5-A27C-5C20E9F0F63C}">
      <dsp:nvSpPr>
        <dsp:cNvPr id="0" name=""/>
        <dsp:cNvSpPr/>
      </dsp:nvSpPr>
      <dsp:spPr>
        <a:xfrm rot="21512523">
          <a:off x="4286661" y="2304585"/>
          <a:ext cx="957080" cy="867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/>
        </a:p>
      </dsp:txBody>
      <dsp:txXfrm>
        <a:off x="4286703" y="2481452"/>
        <a:ext cx="696748" cy="520664"/>
      </dsp:txXfrm>
    </dsp:sp>
    <dsp:sp modelId="{F4479F5A-6094-4778-81BD-176A3472E4E8}">
      <dsp:nvSpPr>
        <dsp:cNvPr id="0" name=""/>
        <dsp:cNvSpPr/>
      </dsp:nvSpPr>
      <dsp:spPr>
        <a:xfrm>
          <a:off x="5227774" y="2155820"/>
          <a:ext cx="3447530" cy="1196288"/>
        </a:xfrm>
        <a:prstGeom prst="ellipse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CC00CC"/>
              </a:solidFill>
              <a:latin typeface="Britannic Bold" pitchFamily="34" charset="0"/>
            </a:rPr>
            <a:t>Pembedaan</a:t>
          </a:r>
          <a:r>
            <a:rPr lang="en-US" sz="2800" kern="1200" dirty="0" smtClean="0">
              <a:solidFill>
                <a:srgbClr val="CC00CC"/>
              </a:solidFill>
              <a:latin typeface="Britannic Bold" pitchFamily="34" charset="0"/>
            </a:rPr>
            <a:t> </a:t>
          </a:r>
          <a:r>
            <a:rPr lang="en-US" sz="2800" kern="1200" dirty="0" err="1" smtClean="0">
              <a:solidFill>
                <a:srgbClr val="CC00CC"/>
              </a:solidFill>
              <a:latin typeface="Britannic Bold" pitchFamily="34" charset="0"/>
            </a:rPr>
            <a:t>Arsip</a:t>
          </a:r>
          <a:endParaRPr lang="en-US" sz="2800" kern="1200" dirty="0">
            <a:solidFill>
              <a:srgbClr val="CC00CC"/>
            </a:solidFill>
            <a:latin typeface="Britannic Bold" pitchFamily="34" charset="0"/>
          </a:endParaRPr>
        </a:p>
      </dsp:txBody>
      <dsp:txXfrm>
        <a:off x="5732653" y="2331012"/>
        <a:ext cx="2437772" cy="84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6DE-BE0E-4C14-B5BC-4E197BF3C17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3F5E-039B-4AE8-9CE7-BB8AF224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fld id="{C97AB497-9B31-4FD6-8EFE-5762CD106946}" type="slidenum">
              <a:rPr lang="en-US" sz="1200" smtClean="0">
                <a:latin typeface="Garamond" panose="02020404030301010803" pitchFamily="18" charset="0"/>
              </a:rPr>
              <a:pPr eaLnBrk="0" hangingPunct="0"/>
              <a:t>18</a:t>
            </a:fld>
            <a:endParaRPr lang="en-US" sz="1200" smtClean="0">
              <a:latin typeface="Garamond" panose="02020404030301010803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66986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24B2-9C75-4768-803A-BF42D453339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668B-55CB-43F9-A680-DA568AC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9, </a:t>
            </a:r>
          </a:p>
          <a:p>
            <a:r>
              <a:rPr lang="en-US" dirty="0" smtClean="0"/>
              <a:t>14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53975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latin typeface="Arial Rounded MT Bold" panose="020F0704030504030204" pitchFamily="34" charset="0"/>
              </a:rPr>
              <a:t>KETENTUAN ARSIP STATIS  </a:t>
            </a:r>
            <a:endParaRPr lang="en-US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915400" cy="48006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id-ID" b="1" dirty="0"/>
              <a:t>Arsip statis pada dasarnya bersifat terbuka bagi masyarakat umum. Namun terdapat ketentuan, sbb : </a:t>
            </a:r>
            <a:endParaRPr lang="en-US" b="1" dirty="0"/>
          </a:p>
          <a:p>
            <a:pPr marL="514350" indent="-514350">
              <a:buFontTx/>
              <a:buAutoNum type="alphaLcPeriod"/>
              <a:defRPr/>
            </a:pPr>
            <a:r>
              <a:rPr lang="id-ID" b="1" dirty="0"/>
              <a:t>Apabila terdapat persyaratan tertentu dari </a:t>
            </a:r>
          </a:p>
          <a:p>
            <a:pPr marL="0" indent="0">
              <a:buNone/>
              <a:defRPr/>
            </a:pPr>
            <a:r>
              <a:rPr lang="id-ID" b="1" dirty="0"/>
              <a:t>     pencipta arsip terhadap akses arsip statis</a:t>
            </a:r>
          </a:p>
          <a:p>
            <a:pPr marL="0" indent="0">
              <a:buNone/>
              <a:defRPr/>
            </a:pPr>
            <a:r>
              <a:rPr lang="id-ID" b="1" dirty="0"/>
              <a:t>     yang diserahkan maka dilakukan </a:t>
            </a:r>
          </a:p>
          <a:p>
            <a:pPr marL="0" indent="0">
              <a:buNone/>
              <a:defRPr/>
            </a:pPr>
            <a:r>
              <a:rPr lang="id-ID" b="1" dirty="0"/>
              <a:t>     pemberlakuan terhadap persyaratan tsb.</a:t>
            </a:r>
          </a:p>
          <a:p>
            <a:pPr marL="0" indent="0">
              <a:buNone/>
              <a:defRPr/>
            </a:pPr>
            <a:r>
              <a:rPr lang="id-ID" b="1" dirty="0"/>
              <a:t>b. Terhadap arsip statis yang dinyatakan tertutup</a:t>
            </a:r>
          </a:p>
          <a:p>
            <a:pPr marL="0" indent="0">
              <a:buNone/>
              <a:defRPr/>
            </a:pPr>
            <a:r>
              <a:rPr lang="id-ID" b="1" dirty="0"/>
              <a:t>     maka LK dapat menyatakan arsip statis menjadi</a:t>
            </a:r>
          </a:p>
          <a:p>
            <a:pPr marL="0" indent="0">
              <a:buNone/>
              <a:defRPr/>
            </a:pPr>
            <a:r>
              <a:rPr lang="id-ID" b="1" dirty="0"/>
              <a:t>     terbuka setelah melewati masa penyimpanan </a:t>
            </a:r>
          </a:p>
          <a:p>
            <a:pPr marL="0" indent="0">
              <a:buNone/>
              <a:defRPr/>
            </a:pPr>
            <a:r>
              <a:rPr lang="id-ID" b="1" dirty="0"/>
              <a:t>     selama 25 thn, dengan pertimbangan :</a:t>
            </a:r>
            <a:endParaRPr lang="en-US" b="1" dirty="0"/>
          </a:p>
          <a:p>
            <a:pPr marL="0" indent="0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909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>
                <a:latin typeface="Arial Rounded MT Bold" pitchFamily="34" charset="0"/>
              </a:rPr>
              <a:t>Lanjutan :</a:t>
            </a: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545" y="756745"/>
            <a:ext cx="11729545" cy="5880538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menghambat proses penegakan hukum</a:t>
            </a:r>
            <a:endParaRPr lang="en-US" sz="2400" b="1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mengganggu kepentingan perlindungan hak atas kekayaan intelektual dan perlindungan dari persaingan usaha yg tidak </a:t>
            </a:r>
            <a:r>
              <a:rPr lang="id-ID" sz="2400" b="1" dirty="0" smtClean="0"/>
              <a:t>seha</a:t>
            </a:r>
            <a:r>
              <a:rPr lang="en-US" sz="2400" b="1" dirty="0" smtClean="0"/>
              <a:t>t. </a:t>
            </a:r>
            <a:endParaRPr lang="en-US" sz="2400" b="1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membahayakan pertahanan dan keamanan negara</a:t>
            </a:r>
            <a:r>
              <a:rPr lang="id-ID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data” </a:t>
            </a:r>
            <a:r>
              <a:rPr lang="en-US" sz="2400" dirty="0" err="1" smtClean="0"/>
              <a:t>pertahanan</a:t>
            </a:r>
            <a:r>
              <a:rPr lang="en-US" sz="2400" dirty="0" smtClean="0"/>
              <a:t>, data”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pertahanan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)</a:t>
            </a:r>
            <a:endParaRPr lang="en-US" sz="2400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mengungkap rahasia atau pribadi</a:t>
            </a:r>
            <a:r>
              <a:rPr lang="en-US" sz="2400" b="1" dirty="0"/>
              <a:t>.</a:t>
            </a:r>
            <a:endParaRPr lang="id-ID" sz="2400" b="1" dirty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mengungkap isi akta autentik pribadi dan kemauan terakhir ataupun wasiat seseorang </a:t>
            </a:r>
            <a:r>
              <a:rPr lang="id-ID" sz="2400" b="1" dirty="0" smtClean="0"/>
              <a:t>kecuaali </a:t>
            </a:r>
            <a:r>
              <a:rPr lang="id-ID" sz="2400" b="1" dirty="0"/>
              <a:t>kepada yang berhak secara hukum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r>
              <a:rPr lang="id-ID" sz="2400" b="1" dirty="0"/>
              <a:t>Tidak mengungkapkan memorandum atau surat-surat yang menurut sifatnya perlu dirahasiakan.</a:t>
            </a:r>
          </a:p>
          <a:p>
            <a:pPr marL="0" indent="0">
              <a:buNone/>
              <a:defRPr/>
            </a:pPr>
            <a:r>
              <a:rPr lang="id-ID" sz="2400" b="1" dirty="0">
                <a:solidFill>
                  <a:srgbClr val="FFFF00"/>
                </a:solidFill>
              </a:rPr>
              <a:t>       </a:t>
            </a:r>
            <a:r>
              <a:rPr lang="id-ID" sz="2400" b="1" dirty="0">
                <a:solidFill>
                  <a:srgbClr val="C00000"/>
                </a:solidFill>
              </a:rPr>
              <a:t>(poin 1-6 = Ketertutupan Arsip)</a:t>
            </a:r>
            <a:endParaRPr lang="en-US" sz="2400" b="1" dirty="0">
              <a:solidFill>
                <a:srgbClr val="C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endParaRPr lang="en-US" dirty="0" smtClean="0"/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4114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209800" y="889000"/>
            <a:ext cx="7772400" cy="584200"/>
          </a:xfrm>
        </p:spPr>
        <p:txBody>
          <a:bodyPr>
            <a:noAutofit/>
          </a:bodyPr>
          <a:lstStyle/>
          <a:p>
            <a:r>
              <a:rPr lang="en-US" sz="4000" b="1" dirty="0"/>
              <a:t>KRITERIA ARSIP </a:t>
            </a:r>
            <a:r>
              <a:rPr lang="en-US" sz="4000" b="1" dirty="0" smtClean="0"/>
              <a:t>STATIS</a:t>
            </a:r>
            <a:endParaRPr lang="en-US" sz="4000" b="1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915400" cy="4572000"/>
          </a:xfrm>
        </p:spPr>
        <p:txBody>
          <a:bodyPr/>
          <a:lstStyle/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id-ID" dirty="0"/>
              <a:t>g m</a:t>
            </a:r>
            <a:r>
              <a:rPr lang="en-US" dirty="0" err="1"/>
              <a:t>empunyai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nilai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kesejarahan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ttg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suatu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peristiwa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kegiatan</a:t>
            </a:r>
            <a:r>
              <a:rPr lang="id-ID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perumusan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pelaksanaan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kebijakan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fakta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keterangan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bagaimana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lembaga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diciptakan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tugas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fungsinya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bukti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kekuatan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hukum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kewajiban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warga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negara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pemerintah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termasuk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bukti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peradilan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dirty="0" smtClean="0">
                <a:latin typeface="Arial Rounded MT Bold" pitchFamily="34" charset="0"/>
              </a:rPr>
              <a:t>KRITERIA ARSIP STATIS </a:t>
            </a:r>
            <a:r>
              <a:rPr lang="id-ID" dirty="0" smtClean="0">
                <a:latin typeface="Arial Rounded MT Bold" pitchFamily="34" charset="0"/>
              </a:rPr>
              <a:t>:</a:t>
            </a: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91440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id-ID" b="1" dirty="0"/>
              <a:t>1.Arsip yang memiliki </a:t>
            </a:r>
            <a:r>
              <a:rPr lang="id-ID" b="1" dirty="0">
                <a:solidFill>
                  <a:srgbClr val="C00000"/>
                </a:solidFill>
              </a:rPr>
              <a:t>nilai guna kebuktian</a:t>
            </a:r>
            <a:r>
              <a:rPr lang="id-ID" b="1" dirty="0"/>
              <a:t>, Contoh:</a:t>
            </a:r>
          </a:p>
          <a:p>
            <a:pPr marL="0" indent="0">
              <a:buNone/>
              <a:defRPr/>
            </a:pPr>
            <a:r>
              <a:rPr lang="id-ID" sz="2400" b="1" dirty="0"/>
              <a:t>    -bukti keberadaan, perubahan, pembubaran suatu lembaga </a:t>
            </a:r>
          </a:p>
          <a:p>
            <a:pPr marL="0" indent="0">
              <a:buNone/>
              <a:defRPr/>
            </a:pPr>
            <a:r>
              <a:rPr lang="id-ID" sz="2400" dirty="0"/>
              <a:t>    -bukti dan informasi tentang kebijakan organisasi</a:t>
            </a:r>
          </a:p>
          <a:p>
            <a:pPr marL="0" indent="0">
              <a:buNone/>
              <a:defRPr/>
            </a:pPr>
            <a:r>
              <a:rPr lang="id-ID" sz="2400" dirty="0"/>
              <a:t>    -bukti dan informasi kegiatan pokok</a:t>
            </a:r>
          </a:p>
          <a:p>
            <a:pPr marL="0" indent="0">
              <a:buNone/>
              <a:defRPr/>
            </a:pPr>
            <a:r>
              <a:rPr lang="id-ID" sz="2400" dirty="0"/>
              <a:t>    -bukti dan informasi tentang interaksi organisasi dgn </a:t>
            </a:r>
            <a:r>
              <a:rPr lang="id-ID" sz="2400" dirty="0" smtClean="0"/>
              <a:t>komunitas</a:t>
            </a:r>
            <a:r>
              <a:rPr lang="en-US" sz="2400" dirty="0" smtClean="0"/>
              <a:t>/</a:t>
            </a:r>
            <a:endParaRPr lang="id-ID" sz="2400" dirty="0"/>
          </a:p>
          <a:p>
            <a:pPr marL="0" indent="0">
              <a:buNone/>
              <a:defRPr/>
            </a:pPr>
            <a:r>
              <a:rPr lang="id-ID" sz="2400" dirty="0"/>
              <a:t>     </a:t>
            </a:r>
            <a:r>
              <a:rPr lang="en-US" sz="2400" dirty="0" smtClean="0"/>
              <a:t>k</a:t>
            </a:r>
            <a:r>
              <a:rPr lang="id-ID" sz="2400" dirty="0" smtClean="0"/>
              <a:t>lie</a:t>
            </a:r>
            <a:r>
              <a:rPr lang="en-US" sz="2400" dirty="0"/>
              <a:t>n</a:t>
            </a:r>
            <a:r>
              <a:rPr lang="id-ID" sz="2400" dirty="0" smtClean="0"/>
              <a:t> </a:t>
            </a:r>
            <a:r>
              <a:rPr lang="id-ID" sz="2400" dirty="0"/>
              <a:t>yg dilayani</a:t>
            </a:r>
          </a:p>
          <a:p>
            <a:pPr marL="0" indent="0">
              <a:buNone/>
              <a:defRPr/>
            </a:pPr>
            <a:r>
              <a:rPr lang="id-ID" sz="2400" dirty="0"/>
              <a:t>    -bukti hak dan kewajibanindividu dan organisasi</a:t>
            </a:r>
          </a:p>
          <a:p>
            <a:pPr marL="0" indent="0">
              <a:buNone/>
              <a:defRPr/>
            </a:pPr>
            <a:r>
              <a:rPr lang="id-ID" sz="2400" dirty="0"/>
              <a:t>    -memberi sumbangan untuk pembangunan memori organisasi</a:t>
            </a:r>
          </a:p>
          <a:p>
            <a:pPr marL="0" indent="0">
              <a:buNone/>
              <a:defRPr/>
            </a:pPr>
            <a:r>
              <a:rPr lang="id-ID" sz="2400" dirty="0"/>
              <a:t>    -bukti policy pimpinan seperti :  keputusan pimpinan yang </a:t>
            </a:r>
          </a:p>
          <a:p>
            <a:pPr marL="0" indent="0">
              <a:buNone/>
              <a:defRPr/>
            </a:pPr>
            <a:r>
              <a:rPr lang="id-ID" sz="2400" dirty="0"/>
              <a:t>     sifatnya mengatur : Peraturan Kepala, Keputusan kepala, BA,</a:t>
            </a:r>
          </a:p>
          <a:p>
            <a:pPr marL="0" indent="0">
              <a:buNone/>
              <a:defRPr/>
            </a:pPr>
            <a:r>
              <a:rPr lang="id-ID" sz="2400" dirty="0"/>
              <a:t>     MoU, Laporan tahunan, dsb.</a:t>
            </a:r>
          </a:p>
          <a:p>
            <a:pPr marL="0" indent="0">
              <a:buNone/>
              <a:defRPr/>
            </a:pPr>
            <a:r>
              <a:rPr lang="id-ID" sz="2400" dirty="0"/>
              <a:t>    -bukti tentang prestasi kerja instansi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44036" name="TextBox 1"/>
          <p:cNvSpPr txBox="1">
            <a:spLocks noChangeArrowheads="1"/>
          </p:cNvSpPr>
          <p:nvPr/>
        </p:nvSpPr>
        <p:spPr bwMode="auto">
          <a:xfrm>
            <a:off x="1600199" y="1"/>
            <a:ext cx="1774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d-ID" dirty="0" smtClean="0"/>
              <a:t>Lanjutan</a:t>
            </a:r>
            <a:r>
              <a:rPr lang="en-US" dirty="0" smtClean="0"/>
              <a:t>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308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id-ID" sz="3200" dirty="0" smtClean="0">
                <a:latin typeface="Arial Rounded MT Bold" pitchFamily="34" charset="0"/>
              </a:rPr>
              <a:t>KRITERIA ARSIP STATIS :</a:t>
            </a:r>
            <a:endParaRPr lang="en-US" sz="3200" dirty="0" smtClean="0">
              <a:latin typeface="Arial Rounded MT Bold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8991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2. 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Bernilai Guna Informasional</a:t>
            </a:r>
            <a:r>
              <a:rPr lang="id-ID" sz="2400" b="1" dirty="0">
                <a:latin typeface="+mj-lt"/>
              </a:rPr>
              <a:t>, Contoh </a:t>
            </a:r>
            <a:r>
              <a:rPr lang="id-ID" sz="2400" b="1" dirty="0">
                <a:solidFill>
                  <a:srgbClr val="FFC000"/>
                </a:solidFill>
                <a:latin typeface="+mj-lt"/>
              </a:rPr>
              <a:t>: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-orang penting/tokoh berskala nasional, prov, 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 kab/kota.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-fenomena, peristiwa, kejadian luar biasa, tempat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 penting berskala nas, prov, kab/kota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-masalah penting yang menjadi isu nasional, prov.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     Kab/kota </a:t>
            </a:r>
          </a:p>
          <a:p>
            <a:pPr marL="0" indent="0">
              <a:buNone/>
              <a:defRPr/>
            </a:pPr>
            <a:r>
              <a:rPr lang="id-ID" sz="2400" b="1" dirty="0">
                <a:latin typeface="+mj-lt"/>
              </a:rPr>
              <a:t>3. 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Bernilai Guna Instristik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-Bentuk fisik yang dapat menjadi subyek study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- Ciri fisik yang unik/antik : meliputi unik fisik 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 arsip, informasi umur arsip, dsb</a:t>
            </a:r>
          </a:p>
          <a:p>
            <a:pPr marL="0" indent="0">
              <a:buNone/>
              <a:defRPr/>
            </a:pPr>
            <a:r>
              <a:rPr lang="id-ID" sz="2400" dirty="0">
                <a:latin typeface="+mj-lt"/>
              </a:rPr>
              <a:t>    -Arsip dalam bentuk asli (original)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676399" y="1"/>
            <a:ext cx="1723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d-ID" dirty="0" smtClean="0"/>
              <a:t>Lanjutan</a:t>
            </a:r>
            <a:r>
              <a:rPr lang="en-US" dirty="0" smtClean="0"/>
              <a:t>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3620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7924800" cy="914400"/>
          </a:xfrm>
        </p:spPr>
        <p:txBody>
          <a:bodyPr/>
          <a:lstStyle/>
          <a:p>
            <a:r>
              <a:rPr lang="en-US" smtClean="0"/>
              <a:t>Jenis Arsip Statis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534400" cy="5257800"/>
          </a:xfrm>
        </p:spPr>
        <p:txBody>
          <a:bodyPr/>
          <a:lstStyle/>
          <a:p>
            <a:r>
              <a:rPr lang="en-US"/>
              <a:t>Arsip mengenai kebijakan organisasi</a:t>
            </a:r>
          </a:p>
          <a:p>
            <a:r>
              <a:rPr lang="en-US"/>
              <a:t>Arsip tentang pejabat negara</a:t>
            </a:r>
          </a:p>
          <a:p>
            <a:r>
              <a:rPr lang="en-US"/>
              <a:t>Arsip tentang bukti keberadaan, likuidasi, penggabungan organisasi ( tugas, fungsi, struktur, job dis, sejarah pendirian, dsb )</a:t>
            </a:r>
          </a:p>
          <a:p>
            <a:r>
              <a:rPr lang="en-US"/>
              <a:t>Arsip hasil penelitian /prestasi kerja</a:t>
            </a:r>
          </a:p>
          <a:p>
            <a:r>
              <a:rPr lang="en-US"/>
              <a:t>Arsip ttg fenomena, arsip ttg bangunan yg monumental</a:t>
            </a:r>
          </a:p>
          <a:p>
            <a:r>
              <a:rPr lang="en-US"/>
              <a:t>Arsip ttg para Tokoh Masyarakat</a:t>
            </a:r>
          </a:p>
          <a:p>
            <a:r>
              <a:rPr lang="en-US"/>
              <a:t>Arsip ttg batas wilayah.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57250"/>
            <a:ext cx="7772400" cy="6477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9900"/>
                </a:solidFill>
              </a:rPr>
              <a:t>         </a:t>
            </a:r>
            <a:r>
              <a:rPr lang="id-ID" sz="3600" b="1" dirty="0" smtClean="0"/>
              <a:t>Jenis </a:t>
            </a:r>
            <a:r>
              <a:rPr lang="id-ID" sz="3600" b="1" dirty="0"/>
              <a:t>Arsip Statis</a:t>
            </a:r>
            <a:endParaRPr lang="en-US" sz="3600" b="1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Peraturan</a:t>
            </a:r>
            <a:r>
              <a:rPr lang="en-US" dirty="0" smtClean="0"/>
              <a:t>/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Naskah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Perjanjian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Kontrak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Merger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Likuidasi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Kebangkrutan</a:t>
            </a:r>
            <a:r>
              <a:rPr lang="en-US" dirty="0" smtClean="0"/>
              <a:t>/ </a:t>
            </a:r>
            <a:r>
              <a:rPr lang="en-US" dirty="0" err="1" smtClean="0"/>
              <a:t>kepailitan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Akte</a:t>
            </a:r>
            <a:r>
              <a:rPr lang="en-US" dirty="0" smtClean="0"/>
              <a:t>/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70C0"/>
                </a:solidFill>
              </a:rPr>
              <a:t>(Baer (1997))</a:t>
            </a:r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1752600" y="6096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dirty="0" smtClean="0">
                <a:latin typeface="Times New Roman" panose="02020603050405020304" pitchFamily="18" charset="0"/>
              </a:rPr>
              <a:t>Lanjutan</a:t>
            </a:r>
            <a:r>
              <a:rPr lang="en-US" sz="2400" dirty="0" smtClean="0">
                <a:latin typeface="Times New Roman" panose="02020603050405020304" pitchFamily="18" charset="0"/>
              </a:rPr>
              <a:t>…</a:t>
            </a:r>
            <a:endParaRPr lang="id-ID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8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712789"/>
            <a:ext cx="8229600" cy="631825"/>
          </a:xfrm>
        </p:spPr>
        <p:txBody>
          <a:bodyPr/>
          <a:lstStyle/>
          <a:p>
            <a:pPr eaLnBrk="1" hangingPunct="1"/>
            <a:r>
              <a:rPr lang="en-US" sz="3500" dirty="0" smtClean="0"/>
              <a:t>             </a:t>
            </a:r>
            <a:r>
              <a:rPr lang="id-ID" sz="3500" dirty="0" smtClean="0"/>
              <a:t>Jenis </a:t>
            </a:r>
            <a:r>
              <a:rPr lang="id-ID" sz="3500" dirty="0"/>
              <a:t>Arsip Statis</a:t>
            </a:r>
            <a:endParaRPr lang="en-US" sz="35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0400" y="1885951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Notulen rapat komisaris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Notulen rapat direktur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Notulen rapat pemegang saham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Perjanjian kerjasama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Laporan tahunan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Surat menyurat yang ditandatangani direktur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Daftar komisaris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Daftar direktur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Daftar karyawan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752600" y="457201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dirty="0" smtClean="0">
                <a:latin typeface="Times New Roman" panose="02020603050405020304" pitchFamily="18" charset="0"/>
              </a:rPr>
              <a:t>Lanjutan</a:t>
            </a:r>
            <a:r>
              <a:rPr lang="en-US" sz="2400" dirty="0" smtClean="0">
                <a:latin typeface="Times New Roman" panose="02020603050405020304" pitchFamily="18" charset="0"/>
              </a:rPr>
              <a:t>…</a:t>
            </a:r>
            <a:endParaRPr lang="id-ID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64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25476"/>
            <a:ext cx="9144000" cy="51752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/>
              <a:t>                </a:t>
            </a:r>
            <a:r>
              <a:rPr lang="id-ID" sz="4000" dirty="0" smtClean="0"/>
              <a:t>Jenis </a:t>
            </a:r>
            <a:r>
              <a:rPr lang="id-ID" sz="4000" dirty="0"/>
              <a:t>Arsip Statis</a:t>
            </a:r>
            <a:r>
              <a:rPr lang="en-GB" sz="4000" dirty="0"/>
              <a:t> :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673" y="1371601"/>
            <a:ext cx="9371527" cy="4759381"/>
          </a:xfrm>
        </p:spPr>
        <p:txBody>
          <a:bodyPr vert="horz" wrap="square" lIns="90000" tIns="46800" rIns="90000" bIns="46800" rtlCol="0">
            <a:spAutoFit/>
          </a:bodyPr>
          <a:lstStyle/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1.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yang </a:t>
            </a:r>
            <a:r>
              <a:rPr lang="en-GB" sz="1800" dirty="0" err="1"/>
              <a:t>informasinya</a:t>
            </a:r>
            <a:r>
              <a:rPr lang="en-GB" sz="1800" dirty="0"/>
              <a:t> </a:t>
            </a:r>
            <a:r>
              <a:rPr lang="en-GB" sz="1800" dirty="0" err="1"/>
              <a:t>mengangkut</a:t>
            </a:r>
            <a:r>
              <a:rPr lang="en-GB" sz="1800" dirty="0"/>
              <a:t> </a:t>
            </a:r>
            <a:r>
              <a:rPr lang="en-GB" sz="1800" dirty="0" err="1"/>
              <a:t>kebijakan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keputusan</a:t>
            </a:r>
            <a:r>
              <a:rPr lang="en-GB" sz="1800" dirty="0"/>
              <a:t> </a:t>
            </a:r>
            <a:r>
              <a:rPr lang="en-GB" sz="1800" dirty="0" err="1"/>
              <a:t>publik</a:t>
            </a:r>
            <a:r>
              <a:rPr lang="en-GB" sz="1800" dirty="0"/>
              <a:t> (</a:t>
            </a:r>
            <a:r>
              <a:rPr lang="en-GB" sz="1800" dirty="0" err="1"/>
              <a:t>Pengaturan</a:t>
            </a:r>
            <a:r>
              <a:rPr lang="en-GB" sz="1800" dirty="0"/>
              <a:t>) </a:t>
            </a:r>
            <a:r>
              <a:rPr lang="en-GB" sz="1800" dirty="0" err="1"/>
              <a:t>dari</a:t>
            </a:r>
            <a:r>
              <a:rPr lang="en-GB" sz="1800" dirty="0"/>
              <a:t> Para </a:t>
            </a:r>
            <a:r>
              <a:rPr lang="en-GB" sz="1800" dirty="0" err="1"/>
              <a:t>Pimpinan</a:t>
            </a:r>
            <a:r>
              <a:rPr lang="en-GB" sz="1800" dirty="0"/>
              <a:t> </a:t>
            </a:r>
            <a:r>
              <a:rPr lang="en-GB" sz="1800" dirty="0" err="1"/>
              <a:t>Lembaga</a:t>
            </a:r>
            <a:r>
              <a:rPr lang="en-GB" sz="1800" dirty="0"/>
              <a:t> Negara/</a:t>
            </a:r>
            <a:r>
              <a:rPr lang="en-GB" sz="1800" dirty="0" err="1"/>
              <a:t>Badan-badan</a:t>
            </a:r>
            <a:r>
              <a:rPr lang="en-GB" sz="1800" dirty="0"/>
              <a:t> </a:t>
            </a:r>
            <a:r>
              <a:rPr lang="en-GB" sz="1800" dirty="0" err="1"/>
              <a:t>Pemerintahan</a:t>
            </a:r>
            <a:r>
              <a:rPr lang="en-GB" sz="1800" dirty="0"/>
              <a:t>, </a:t>
            </a:r>
            <a:r>
              <a:rPr lang="en-GB" sz="1800" dirty="0" err="1"/>
              <a:t>pimpinan</a:t>
            </a:r>
            <a:r>
              <a:rPr lang="en-GB" sz="1800" dirty="0"/>
              <a:t> </a:t>
            </a:r>
            <a:r>
              <a:rPr lang="en-GB" sz="1800" dirty="0" err="1"/>
              <a:t>Badan-badan</a:t>
            </a:r>
            <a:r>
              <a:rPr lang="en-GB" sz="1800" dirty="0"/>
              <a:t> Usaha (BUMN/BUMD)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2.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/>
              <a:t>bukti</a:t>
            </a:r>
            <a:r>
              <a:rPr lang="en-GB" sz="1800" dirty="0"/>
              <a:t> </a:t>
            </a:r>
            <a:r>
              <a:rPr lang="en-GB" sz="1800" dirty="0" err="1"/>
              <a:t>keberadaan</a:t>
            </a:r>
            <a:r>
              <a:rPr lang="en-GB" sz="1800" dirty="0"/>
              <a:t> </a:t>
            </a:r>
            <a:r>
              <a:rPr lang="en-GB" sz="1800" dirty="0" err="1"/>
              <a:t>suatu</a:t>
            </a:r>
            <a:r>
              <a:rPr lang="en-GB" sz="1800" dirty="0"/>
              <a:t> </a:t>
            </a:r>
            <a:r>
              <a:rPr lang="en-GB" sz="1800" dirty="0" err="1"/>
              <a:t>instansi</a:t>
            </a:r>
            <a:r>
              <a:rPr lang="en-GB" sz="1800" dirty="0"/>
              <a:t>, </a:t>
            </a:r>
            <a:r>
              <a:rPr lang="en-GB" sz="1800" dirty="0" err="1"/>
              <a:t>lembaga-lembaga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BUMN/BUMD.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Pendirian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Perubahan</a:t>
            </a:r>
            <a:r>
              <a:rPr lang="en-GB" sz="1800" dirty="0"/>
              <a:t> </a:t>
            </a:r>
            <a:r>
              <a:rPr lang="en-GB" sz="1800" dirty="0" err="1"/>
              <a:t>Organisasi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Pengangkatan</a:t>
            </a:r>
            <a:r>
              <a:rPr lang="en-GB" sz="1800" dirty="0"/>
              <a:t> </a:t>
            </a:r>
            <a:r>
              <a:rPr lang="en-GB" sz="1800" dirty="0" err="1"/>
              <a:t>Pejabat</a:t>
            </a:r>
            <a:r>
              <a:rPr lang="en-GB" sz="1800" dirty="0"/>
              <a:t> </a:t>
            </a:r>
            <a:r>
              <a:rPr lang="en-GB" sz="1800" dirty="0" err="1"/>
              <a:t>esselon</a:t>
            </a:r>
            <a:r>
              <a:rPr lang="en-GB" sz="1800" dirty="0"/>
              <a:t> I </a:t>
            </a:r>
            <a:r>
              <a:rPr lang="en-GB" sz="1800" dirty="0" err="1"/>
              <a:t>atau</a:t>
            </a:r>
            <a:r>
              <a:rPr lang="en-GB" sz="1800" dirty="0"/>
              <a:t> </a:t>
            </a:r>
            <a:r>
              <a:rPr lang="en-GB" sz="1800" dirty="0" err="1"/>
              <a:t>Direksi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Pedoman-pedoman</a:t>
            </a:r>
            <a:r>
              <a:rPr lang="en-GB" sz="1800" dirty="0"/>
              <a:t> </a:t>
            </a:r>
            <a:r>
              <a:rPr lang="en-GB" sz="1800" dirty="0" err="1"/>
              <a:t>ketatalaksanaan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lain-lain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3.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/>
              <a:t>prestasi</a:t>
            </a:r>
            <a:r>
              <a:rPr lang="en-GB" sz="1800" dirty="0"/>
              <a:t> </a:t>
            </a:r>
            <a:r>
              <a:rPr lang="en-GB" sz="1800" dirty="0" err="1"/>
              <a:t>kinerja</a:t>
            </a:r>
            <a:r>
              <a:rPr lang="en-GB" sz="1800" dirty="0"/>
              <a:t> </a:t>
            </a:r>
            <a:r>
              <a:rPr lang="en-GB" sz="1800" dirty="0" err="1"/>
              <a:t>instansi</a:t>
            </a:r>
            <a:r>
              <a:rPr lang="en-GB" sz="1800" dirty="0"/>
              <a:t>/</a:t>
            </a:r>
            <a:r>
              <a:rPr lang="en-GB" sz="1800" dirty="0" err="1"/>
              <a:t>lembaga</a:t>
            </a:r>
            <a:r>
              <a:rPr lang="en-GB" sz="1800" dirty="0"/>
              <a:t>/BUMN/BUMD.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Penemuan</a:t>
            </a:r>
            <a:r>
              <a:rPr lang="en-GB" sz="1800" dirty="0"/>
              <a:t> </a:t>
            </a:r>
            <a:r>
              <a:rPr lang="en-GB" sz="1800" dirty="0" err="1"/>
              <a:t>ilmiah</a:t>
            </a:r>
            <a:r>
              <a:rPr lang="en-GB" sz="1800" dirty="0"/>
              <a:t>, </a:t>
            </a:r>
            <a:r>
              <a:rPr lang="en-GB" sz="1800" dirty="0" err="1"/>
              <a:t>laporan</a:t>
            </a:r>
            <a:r>
              <a:rPr lang="en-GB" sz="1800" dirty="0"/>
              <a:t> </a:t>
            </a:r>
            <a:r>
              <a:rPr lang="en-GB" sz="1800" dirty="0" err="1"/>
              <a:t>ilmiah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Produk-produk</a:t>
            </a:r>
            <a:r>
              <a:rPr lang="en-GB" sz="1800" dirty="0"/>
              <a:t> </a:t>
            </a:r>
            <a:r>
              <a:rPr lang="en-GB" sz="1800" dirty="0" err="1"/>
              <a:t>Unggulan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Rancang</a:t>
            </a:r>
            <a:r>
              <a:rPr lang="en-GB" sz="1800" dirty="0"/>
              <a:t> </a:t>
            </a:r>
            <a:r>
              <a:rPr lang="en-GB" sz="1800" dirty="0" err="1"/>
              <a:t>Bangun</a:t>
            </a:r>
            <a:r>
              <a:rPr lang="en-GB" sz="1800" dirty="0"/>
              <a:t> </a:t>
            </a:r>
            <a:r>
              <a:rPr lang="en-GB" sz="1800" dirty="0" err="1"/>
              <a:t>jalan</a:t>
            </a:r>
            <a:r>
              <a:rPr lang="en-GB" sz="1800" dirty="0"/>
              <a:t> </a:t>
            </a:r>
            <a:r>
              <a:rPr lang="en-GB" sz="1800" dirty="0" err="1"/>
              <a:t>Tol</a:t>
            </a:r>
            <a:r>
              <a:rPr lang="en-GB" sz="1800" dirty="0"/>
              <a:t>, </a:t>
            </a:r>
            <a:r>
              <a:rPr lang="en-GB" sz="1800" dirty="0" err="1"/>
              <a:t>Pesawat</a:t>
            </a:r>
            <a:r>
              <a:rPr lang="en-GB" sz="1800" dirty="0"/>
              <a:t>, </a:t>
            </a:r>
            <a:r>
              <a:rPr lang="en-GB" sz="1800" dirty="0" err="1"/>
              <a:t>Jembatan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lain-lain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4. 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/>
              <a:t>fenomena-fenomena</a:t>
            </a:r>
            <a:r>
              <a:rPr lang="en-GB" sz="1800" dirty="0"/>
              <a:t> </a:t>
            </a:r>
            <a:r>
              <a:rPr lang="en-GB" sz="1800" dirty="0" err="1"/>
              <a:t>penting</a:t>
            </a:r>
            <a:r>
              <a:rPr lang="en-GB" sz="1800" dirty="0"/>
              <a:t>, </a:t>
            </a:r>
            <a:r>
              <a:rPr lang="en-GB" sz="1800" dirty="0" err="1"/>
              <a:t>seperti</a:t>
            </a:r>
            <a:r>
              <a:rPr lang="en-GB" sz="1800" dirty="0"/>
              <a:t> :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Kasus</a:t>
            </a:r>
            <a:r>
              <a:rPr lang="en-GB" sz="1800" dirty="0"/>
              <a:t> BLBI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Kerusuhan</a:t>
            </a:r>
            <a:r>
              <a:rPr lang="en-GB" sz="1800" dirty="0"/>
              <a:t> Mei 1998</a:t>
            </a:r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Kerusuhan</a:t>
            </a:r>
            <a:r>
              <a:rPr lang="en-GB" sz="1800" dirty="0"/>
              <a:t> </a:t>
            </a:r>
            <a:r>
              <a:rPr lang="en-GB" sz="1800" dirty="0" err="1" smtClean="0"/>
              <a:t>ambon</a:t>
            </a:r>
            <a:r>
              <a:rPr lang="en-GB" sz="1800" dirty="0" smtClean="0"/>
              <a:t> </a:t>
            </a:r>
            <a:r>
              <a:rPr lang="en-GB" sz="1800" dirty="0" err="1" smtClean="0"/>
              <a:t>dll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	* </a:t>
            </a:r>
            <a:r>
              <a:rPr lang="en-GB" sz="1800" dirty="0" err="1"/>
              <a:t>Pencemaran</a:t>
            </a:r>
            <a:r>
              <a:rPr lang="en-GB" sz="1800" dirty="0"/>
              <a:t> </a:t>
            </a:r>
            <a:r>
              <a:rPr lang="en-GB" sz="1800" dirty="0" err="1"/>
              <a:t>lingkungan</a:t>
            </a:r>
            <a:r>
              <a:rPr lang="en-GB" sz="1800" dirty="0"/>
              <a:t> di </a:t>
            </a:r>
            <a:r>
              <a:rPr lang="en-GB" sz="1800" dirty="0" err="1"/>
              <a:t>Buyat</a:t>
            </a:r>
            <a:r>
              <a:rPr lang="en-GB" sz="1800" dirty="0"/>
              <a:t> </a:t>
            </a:r>
            <a:r>
              <a:rPr lang="en-GB" sz="1800" dirty="0" smtClean="0"/>
              <a:t> (</a:t>
            </a:r>
            <a:r>
              <a:rPr lang="en-GB" sz="1800" dirty="0" err="1" smtClean="0"/>
              <a:t>sulawesi</a:t>
            </a:r>
            <a:r>
              <a:rPr lang="en-GB" sz="1800" dirty="0" smtClean="0"/>
              <a:t> </a:t>
            </a:r>
            <a:r>
              <a:rPr lang="en-GB" sz="1800" dirty="0" err="1" smtClean="0"/>
              <a:t>utara</a:t>
            </a:r>
            <a:r>
              <a:rPr lang="en-GB" sz="1800" dirty="0" smtClean="0"/>
              <a:t>) </a:t>
            </a:r>
            <a:r>
              <a:rPr lang="en-GB" sz="1800" dirty="0" err="1" smtClean="0"/>
              <a:t>dan</a:t>
            </a:r>
            <a:r>
              <a:rPr lang="en-GB" sz="1800" dirty="0" smtClean="0"/>
              <a:t> lain-lain </a:t>
            </a:r>
            <a:endParaRPr lang="en-GB" sz="1800" dirty="0"/>
          </a:p>
          <a:p>
            <a:pPr marL="646113" indent="-646113" defTabSz="457200">
              <a:lnSpc>
                <a:spcPct val="80000"/>
              </a:lnSpc>
              <a:spcBef>
                <a:spcPts val="450"/>
              </a:spcBef>
              <a:buNone/>
              <a:tabLst>
                <a:tab pos="1216025" algn="l"/>
                <a:tab pos="2130425" algn="l"/>
                <a:tab pos="3044825" algn="l"/>
                <a:tab pos="3959225" algn="l"/>
                <a:tab pos="4873625" algn="l"/>
                <a:tab pos="5788025" algn="l"/>
                <a:tab pos="6702425" algn="l"/>
                <a:tab pos="7616825" algn="l"/>
                <a:tab pos="8531225" algn="l"/>
                <a:tab pos="9445625" algn="l"/>
                <a:tab pos="10360025" algn="l"/>
              </a:tabLst>
            </a:pPr>
            <a:r>
              <a:rPr lang="en-GB" sz="1800" dirty="0"/>
              <a:t>5.	</a:t>
            </a:r>
            <a:r>
              <a:rPr lang="en-GB" sz="1800" dirty="0" err="1"/>
              <a:t>Dokumen</a:t>
            </a:r>
            <a:r>
              <a:rPr lang="en-GB" sz="1800" dirty="0"/>
              <a:t>/</a:t>
            </a:r>
            <a:r>
              <a:rPr lang="en-GB" sz="1800" dirty="0" err="1"/>
              <a:t>arsip</a:t>
            </a:r>
            <a:r>
              <a:rPr lang="en-GB" sz="1800" dirty="0"/>
              <a:t> </a:t>
            </a:r>
            <a:r>
              <a:rPr lang="en-GB" sz="1800" dirty="0" err="1"/>
              <a:t>tentang</a:t>
            </a:r>
            <a:r>
              <a:rPr lang="en-GB" sz="1800" dirty="0"/>
              <a:t> </a:t>
            </a:r>
            <a:r>
              <a:rPr lang="en-GB" sz="1800" dirty="0" err="1" smtClean="0"/>
              <a:t>tokoh-tokoh</a:t>
            </a:r>
            <a:r>
              <a:rPr lang="en-GB" sz="1800" dirty="0" smtClean="0"/>
              <a:t> </a:t>
            </a:r>
            <a:r>
              <a:rPr lang="en-GB" sz="1800" dirty="0" err="1"/>
              <a:t>Nasional</a:t>
            </a:r>
            <a:r>
              <a:rPr lang="en-GB" sz="1800" dirty="0"/>
              <a:t>/Daerah</a:t>
            </a:r>
          </a:p>
        </p:txBody>
      </p:sp>
      <p:sp>
        <p:nvSpPr>
          <p:cNvPr id="49156" name="TextBox 1"/>
          <p:cNvSpPr txBox="1">
            <a:spLocks noChangeArrowheads="1"/>
          </p:cNvSpPr>
          <p:nvPr/>
        </p:nvSpPr>
        <p:spPr bwMode="auto">
          <a:xfrm>
            <a:off x="1676400" y="381001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dirty="0" smtClean="0">
                <a:latin typeface="Times New Roman" panose="02020603050405020304" pitchFamily="18" charset="0"/>
              </a:rPr>
              <a:t>Lanjutan</a:t>
            </a:r>
            <a:r>
              <a:rPr lang="en-US" sz="2400" dirty="0" smtClean="0">
                <a:latin typeface="Times New Roman" panose="02020603050405020304" pitchFamily="18" charset="0"/>
              </a:rPr>
              <a:t>...</a:t>
            </a:r>
            <a:endParaRPr lang="id-ID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3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16" descr="Narrow vertical"/>
          <p:cNvSpPr>
            <a:spLocks noChangeArrowheads="1" noChangeShapeType="1" noTextEdit="1"/>
          </p:cNvSpPr>
          <p:nvPr/>
        </p:nvSpPr>
        <p:spPr bwMode="auto">
          <a:xfrm>
            <a:off x="3657600" y="381000"/>
            <a:ext cx="5181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latin typeface="Arial Black" panose="020B0A04020102020204" pitchFamily="34" charset="0"/>
              </a:rPr>
              <a:t>KEGIATAN </a:t>
            </a:r>
          </a:p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latin typeface="Arial Black" panose="020B0A04020102020204" pitchFamily="34" charset="0"/>
              </a:rPr>
              <a:t>PENGELOLAAN ARSIP STATIS</a:t>
            </a:r>
          </a:p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latin typeface="Arial Black" panose="020B0A04020102020204" pitchFamily="34" charset="0"/>
              </a:rPr>
              <a:t>Pasal 59 UU No 43/2009</a:t>
            </a:r>
          </a:p>
          <a:p>
            <a:pPr algn="ctr"/>
            <a:endParaRPr lang="en-US" sz="3600" kern="10">
              <a:ln w="12700">
                <a:solidFill>
                  <a:srgbClr val="000000"/>
                </a:solidFill>
                <a:round/>
                <a:headEnd/>
                <a:tailE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latin typeface="Arial Black" panose="020B0A0402010202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895600" y="1600200"/>
          <a:ext cx="6629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9359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31" y="302064"/>
            <a:ext cx="8400393" cy="911882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2248" y="1087822"/>
            <a:ext cx="11939752" cy="5628288"/>
          </a:xfrm>
        </p:spPr>
        <p:txBody>
          <a:bodyPr>
            <a:normAutofit/>
          </a:bodyPr>
          <a:lstStyle/>
          <a:p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b="1" dirty="0" err="1" smtClean="0"/>
              <a:t>karena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guna</a:t>
            </a:r>
            <a:r>
              <a:rPr lang="en-US" b="1" dirty="0" smtClean="0"/>
              <a:t> </a:t>
            </a:r>
            <a:r>
              <a:rPr lang="en-US" b="1" dirty="0" err="1" smtClean="0"/>
              <a:t>kesejarahan</a:t>
            </a:r>
            <a:r>
              <a:rPr lang="en-US" b="1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retensinya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berketerangan</a:t>
            </a:r>
            <a:r>
              <a:rPr lang="en-US" dirty="0" smtClean="0"/>
              <a:t> </a:t>
            </a:r>
            <a:r>
              <a:rPr lang="en-US" dirty="0" err="1" smtClean="0"/>
              <a:t>dipermanenkan</a:t>
            </a:r>
            <a:r>
              <a:rPr lang="en-US" dirty="0" smtClean="0"/>
              <a:t>,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diverifikasi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ANRI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Kearsipan</a:t>
            </a:r>
            <a:r>
              <a:rPr lang="en-US" dirty="0" smtClean="0"/>
              <a:t> (LK)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(UU NO.43 </a:t>
            </a:r>
            <a:r>
              <a:rPr lang="en-US" dirty="0" err="1" smtClean="0"/>
              <a:t>Thn</a:t>
            </a:r>
            <a:r>
              <a:rPr lang="en-US" dirty="0" smtClean="0"/>
              <a:t> 2009)</a:t>
            </a:r>
          </a:p>
          <a:p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(Archives) </a:t>
            </a:r>
            <a:r>
              <a:rPr lang="en-US" dirty="0" err="1" smtClean="0"/>
              <a:t>diidentikkan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arsip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permanen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UU 43 </a:t>
            </a:r>
            <a:r>
              <a:rPr lang="en-US" dirty="0" err="1" smtClean="0"/>
              <a:t>tahun</a:t>
            </a:r>
            <a:r>
              <a:rPr lang="en-US" dirty="0" smtClean="0"/>
              <a:t> 2009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pasal</a:t>
            </a:r>
            <a:r>
              <a:rPr lang="en-US" dirty="0" smtClean="0">
                <a:sym typeface="Wingdings" panose="05000000000000000000" pitchFamily="2" charset="2"/>
              </a:rPr>
              <a:t> 4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: </a:t>
            </a:r>
            <a:r>
              <a:rPr lang="en-US" dirty="0" err="1" smtClean="0"/>
              <a:t>mewajibkan</a:t>
            </a:r>
            <a:r>
              <a:rPr lang="en-US" dirty="0" smtClean="0"/>
              <a:t> LK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dngn</a:t>
            </a:r>
            <a:r>
              <a:rPr lang="en-US" dirty="0" smtClean="0"/>
              <a:t> </a:t>
            </a:r>
            <a:r>
              <a:rPr lang="en-US" dirty="0" err="1" smtClean="0"/>
              <a:t>kewenangannya</a:t>
            </a:r>
            <a:r>
              <a:rPr lang="en-US" dirty="0" smtClean="0"/>
              <a:t> …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r>
              <a:rPr lang="en-US" dirty="0" err="1" smtClean="0">
                <a:solidFill>
                  <a:srgbClr val="C00000"/>
                </a:solidFill>
              </a:rPr>
              <a:t>Utk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menjamin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keselamatan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keamanan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arsip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sbg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bukti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pertanggungjawaban</a:t>
            </a:r>
            <a:r>
              <a:rPr lang="en-US" dirty="0" smtClean="0">
                <a:solidFill>
                  <a:srgbClr val="C00000"/>
                </a:solidFill>
              </a:rPr>
              <a:t> (</a:t>
            </a:r>
            <a:r>
              <a:rPr lang="en-US" dirty="0" err="1" smtClean="0">
                <a:solidFill>
                  <a:srgbClr val="C00000"/>
                </a:solidFill>
              </a:rPr>
              <a:t>nasional</a:t>
            </a:r>
            <a:r>
              <a:rPr lang="en-US" dirty="0" smtClean="0">
                <a:solidFill>
                  <a:srgbClr val="C00000"/>
                </a:solidFill>
              </a:rPr>
              <a:t>)/ </a:t>
            </a:r>
            <a:r>
              <a:rPr lang="en-US" dirty="0" err="1" smtClean="0">
                <a:solidFill>
                  <a:srgbClr val="C00000"/>
                </a:solidFill>
              </a:rPr>
              <a:t>kemasyarakatan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dalam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kehidupan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bermasyarakat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berbangsa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4294360"/>
              </p:ext>
            </p:extLst>
          </p:nvPr>
        </p:nvGraphicFramePr>
        <p:xfrm>
          <a:off x="375745" y="1359778"/>
          <a:ext cx="11464158" cy="5471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227" name="Rectangle 1"/>
          <p:cNvSpPr>
            <a:spLocks noChangeArrowheads="1"/>
          </p:cNvSpPr>
          <p:nvPr/>
        </p:nvSpPr>
        <p:spPr bwMode="auto">
          <a:xfrm>
            <a:off x="375745" y="283780"/>
            <a:ext cx="48768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TAHA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PAN</a:t>
            </a:r>
            <a:r>
              <a:rPr lang="id-ID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PENGOLAHAN ARSIP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STATIS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1137745" y="1359778"/>
            <a:ext cx="762000" cy="38100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64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971800"/>
            <a:ext cx="7543800" cy="2819400"/>
          </a:xfrm>
          <a:solidFill>
            <a:srgbClr val="CC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</a:pPr>
            <a:r>
              <a:rPr lang="en-US" sz="2400" b="1" dirty="0" err="1">
                <a:solidFill>
                  <a:srgbClr val="09121B"/>
                </a:solidFill>
              </a:rPr>
              <a:t>Prinsip</a:t>
            </a:r>
            <a:r>
              <a:rPr lang="en-US" sz="2400" b="1" dirty="0">
                <a:solidFill>
                  <a:srgbClr val="09121B"/>
                </a:solidFill>
              </a:rPr>
              <a:t> </a:t>
            </a:r>
            <a:r>
              <a:rPr lang="en-US" sz="2400" b="1" dirty="0" err="1">
                <a:solidFill>
                  <a:srgbClr val="09121B"/>
                </a:solidFill>
              </a:rPr>
              <a:t>Asal</a:t>
            </a:r>
            <a:r>
              <a:rPr lang="en-US" sz="2400" b="1" dirty="0">
                <a:solidFill>
                  <a:srgbClr val="09121B"/>
                </a:solidFill>
              </a:rPr>
              <a:t> </a:t>
            </a:r>
            <a:r>
              <a:rPr lang="en-US" sz="2400" b="1" dirty="0" err="1">
                <a:solidFill>
                  <a:srgbClr val="09121B"/>
                </a:solidFill>
              </a:rPr>
              <a:t>Usul</a:t>
            </a:r>
            <a:r>
              <a:rPr lang="en-US" sz="2400" b="1" dirty="0">
                <a:solidFill>
                  <a:srgbClr val="09121B"/>
                </a:solidFill>
              </a:rPr>
              <a:t> </a:t>
            </a:r>
            <a:r>
              <a:rPr lang="en-US" sz="2400" b="1" i="1" dirty="0">
                <a:solidFill>
                  <a:srgbClr val="09121B"/>
                </a:solidFill>
              </a:rPr>
              <a:t>(Principle of Provenance), </a:t>
            </a:r>
            <a:r>
              <a:rPr lang="en-US" sz="2000" b="1" i="1" dirty="0" err="1">
                <a:solidFill>
                  <a:srgbClr val="09121B"/>
                </a:solidFill>
              </a:rPr>
              <a:t>Yaitu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penataan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arsip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berdasarkan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asal-usul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kepemilikan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arsip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ketika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diserahkan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ke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lembaga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kearsipan</a:t>
            </a:r>
            <a:endParaRPr lang="en-US" sz="2000" b="1" i="1" dirty="0">
              <a:solidFill>
                <a:srgbClr val="09121B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</a:pPr>
            <a:r>
              <a:rPr lang="en-US" sz="2400" b="1" dirty="0" err="1">
                <a:solidFill>
                  <a:srgbClr val="09121B"/>
                </a:solidFill>
              </a:rPr>
              <a:t>Prinsip</a:t>
            </a:r>
            <a:r>
              <a:rPr lang="en-US" sz="2400" b="1" dirty="0">
                <a:solidFill>
                  <a:srgbClr val="09121B"/>
                </a:solidFill>
              </a:rPr>
              <a:t> </a:t>
            </a:r>
            <a:r>
              <a:rPr lang="en-US" sz="2400" b="1" dirty="0" err="1">
                <a:solidFill>
                  <a:srgbClr val="09121B"/>
                </a:solidFill>
              </a:rPr>
              <a:t>Aturan</a:t>
            </a:r>
            <a:r>
              <a:rPr lang="en-US" sz="2400" b="1" dirty="0">
                <a:solidFill>
                  <a:srgbClr val="09121B"/>
                </a:solidFill>
              </a:rPr>
              <a:t> </a:t>
            </a:r>
            <a:r>
              <a:rPr lang="en-US" sz="2400" b="1" dirty="0" err="1">
                <a:solidFill>
                  <a:srgbClr val="09121B"/>
                </a:solidFill>
              </a:rPr>
              <a:t>Asli</a:t>
            </a:r>
            <a:r>
              <a:rPr lang="en-US" sz="2400" b="1" dirty="0">
                <a:solidFill>
                  <a:srgbClr val="09121B"/>
                </a:solidFill>
              </a:rPr>
              <a:t> </a:t>
            </a:r>
            <a:r>
              <a:rPr lang="en-US" sz="2400" b="1" i="1" dirty="0">
                <a:solidFill>
                  <a:srgbClr val="09121B"/>
                </a:solidFill>
              </a:rPr>
              <a:t>(Principle of Original order)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rgbClr val="09121B"/>
                </a:solidFill>
              </a:rPr>
              <a:t>	</a:t>
            </a:r>
            <a:r>
              <a:rPr lang="en-US" sz="2000" b="1" i="1" dirty="0" err="1">
                <a:solidFill>
                  <a:srgbClr val="09121B"/>
                </a:solidFill>
              </a:rPr>
              <a:t>Yaitu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pengaturan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arsip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selain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didasarkan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pada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asal</a:t>
            </a:r>
            <a:r>
              <a:rPr lang="en-US" sz="2000" b="1" i="1" dirty="0">
                <a:solidFill>
                  <a:srgbClr val="09121B"/>
                </a:solidFill>
              </a:rPr>
              <a:t>  </a:t>
            </a:r>
            <a:r>
              <a:rPr lang="en-US" sz="2000" b="1" i="1" dirty="0" err="1">
                <a:solidFill>
                  <a:srgbClr val="09121B"/>
                </a:solidFill>
              </a:rPr>
              <a:t>usul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kepemilikan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juga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diatur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berdasarkan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pengaturan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asli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ketika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>
                <a:solidFill>
                  <a:srgbClr val="09121B"/>
                </a:solidFill>
              </a:rPr>
              <a:t>arsip</a:t>
            </a:r>
            <a:r>
              <a:rPr lang="en-US" sz="2000" b="1" i="1" dirty="0">
                <a:solidFill>
                  <a:srgbClr val="09121B"/>
                </a:solidFill>
              </a:rPr>
              <a:t>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dinamis</a:t>
            </a:r>
            <a:r>
              <a:rPr lang="en-US" sz="2000" b="1" i="1" dirty="0" smtClean="0">
                <a:solidFill>
                  <a:srgbClr val="09121B"/>
                </a:solidFill>
              </a:rPr>
              <a:t>. Unit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kearsipan</a:t>
            </a:r>
            <a:r>
              <a:rPr lang="en-US" sz="2000" b="1" i="1" dirty="0" smtClean="0">
                <a:solidFill>
                  <a:srgbClr val="09121B"/>
                </a:solidFill>
              </a:rPr>
              <a:t> (</a:t>
            </a:r>
            <a:r>
              <a:rPr lang="en-US" sz="2000" b="1" i="1" dirty="0" err="1" smtClean="0">
                <a:solidFill>
                  <a:srgbClr val="09121B"/>
                </a:solidFill>
              </a:rPr>
              <a:t>yg</a:t>
            </a:r>
            <a:r>
              <a:rPr lang="en-US" sz="2000" b="1" i="1" dirty="0" smtClean="0">
                <a:solidFill>
                  <a:srgbClr val="09121B"/>
                </a:solidFill>
              </a:rPr>
              <a:t>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ada</a:t>
            </a:r>
            <a:r>
              <a:rPr lang="en-US" sz="2000" b="1" i="1" dirty="0" smtClean="0">
                <a:solidFill>
                  <a:srgbClr val="09121B"/>
                </a:solidFill>
              </a:rPr>
              <a:t> di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kantor</a:t>
            </a:r>
            <a:r>
              <a:rPr lang="en-US" sz="2000" b="1" i="1" dirty="0" smtClean="0">
                <a:solidFill>
                  <a:srgbClr val="09121B"/>
                </a:solidFill>
              </a:rPr>
              <a:t>)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kalau</a:t>
            </a:r>
            <a:r>
              <a:rPr lang="en-US" sz="2000" b="1" i="1" dirty="0" smtClean="0">
                <a:solidFill>
                  <a:srgbClr val="09121B"/>
                </a:solidFill>
              </a:rPr>
              <a:t>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lembaga</a:t>
            </a:r>
            <a:r>
              <a:rPr lang="en-US" sz="2000" b="1" i="1" dirty="0" smtClean="0">
                <a:solidFill>
                  <a:srgbClr val="09121B"/>
                </a:solidFill>
              </a:rPr>
              <a:t> (</a:t>
            </a:r>
            <a:r>
              <a:rPr lang="en-US" sz="2000" b="1" i="1" dirty="0" err="1" smtClean="0">
                <a:solidFill>
                  <a:srgbClr val="09121B"/>
                </a:solidFill>
              </a:rPr>
              <a:t>depo</a:t>
            </a:r>
            <a:r>
              <a:rPr lang="en-US" sz="2000" b="1" i="1" dirty="0" smtClean="0">
                <a:solidFill>
                  <a:srgbClr val="09121B"/>
                </a:solidFill>
              </a:rPr>
              <a:t> </a:t>
            </a:r>
            <a:r>
              <a:rPr lang="en-US" sz="2000" b="1" i="1" dirty="0" err="1" smtClean="0">
                <a:solidFill>
                  <a:srgbClr val="09121B"/>
                </a:solidFill>
              </a:rPr>
              <a:t>arsip</a:t>
            </a:r>
            <a:r>
              <a:rPr lang="en-US" sz="2000" b="1" i="1" dirty="0" smtClean="0">
                <a:solidFill>
                  <a:srgbClr val="09121B"/>
                </a:solidFill>
              </a:rPr>
              <a:t>)</a:t>
            </a:r>
            <a:endParaRPr lang="en-US" sz="2000" b="1" i="1" dirty="0">
              <a:solidFill>
                <a:srgbClr val="09121B"/>
              </a:solidFill>
            </a:endParaRPr>
          </a:p>
        </p:txBody>
      </p:sp>
      <p:sp>
        <p:nvSpPr>
          <p:cNvPr id="45059" name="WordArt 4"/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8458200" cy="38100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id-ID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  <a:t>PRINSIP</a:t>
            </a:r>
            <a:r>
              <a:rPr lang="id-ID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PENGOLAHAN </a:t>
            </a:r>
            <a:r>
              <a:rPr lang="id-ID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ARSIP</a:t>
            </a:r>
            <a:r>
              <a:rPr lang="en-US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STATIS</a:t>
            </a:r>
            <a:r>
              <a:rPr lang="id-ID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id-ID" sz="36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 rot="5400000">
            <a:off x="5410200" y="1752600"/>
            <a:ext cx="457200" cy="13716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53253" name="TextBox 1"/>
          <p:cNvSpPr txBox="1">
            <a:spLocks noChangeArrowheads="1"/>
          </p:cNvSpPr>
          <p:nvPr/>
        </p:nvSpPr>
        <p:spPr bwMode="auto">
          <a:xfrm>
            <a:off x="1828800" y="304801"/>
            <a:ext cx="647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>
                <a:latin typeface="Times New Roman" panose="02020603050405020304" pitchFamily="18" charset="0"/>
              </a:rPr>
              <a:t>Menata Fisik dan Informasi, memperhatiakan :</a:t>
            </a:r>
          </a:p>
        </p:txBody>
      </p:sp>
    </p:spTree>
    <p:extLst>
      <p:ext uri="{BB962C8B-B14F-4D97-AF65-F5344CB8AC3E}">
        <p14:creationId xmlns:p14="http://schemas.microsoft.com/office/powerpoint/2010/main" val="193797277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143000"/>
            <a:ext cx="3048000" cy="457200"/>
          </a:xfrm>
          <a:ln w="76200">
            <a:solidFill>
              <a:srgbClr val="0E0ED2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PENATAAN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1" y="1600200"/>
            <a:ext cx="11272345" cy="4974021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id-ID" sz="2400" b="1" dirty="0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id-ID" b="1" dirty="0" smtClean="0"/>
              <a:t>Pemilahan</a:t>
            </a:r>
            <a:r>
              <a:rPr lang="en-US" b="1" dirty="0" smtClean="0"/>
              <a:t> (</a:t>
            </a:r>
            <a:r>
              <a:rPr lang="en-US" b="1" dirty="0" err="1" smtClean="0"/>
              <a:t>antara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permanen</a:t>
            </a:r>
            <a:r>
              <a:rPr lang="en-US" b="1" dirty="0" smtClean="0"/>
              <a:t>,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masi</a:t>
            </a:r>
            <a:r>
              <a:rPr lang="en-US" b="1" dirty="0" smtClean="0"/>
              <a:t> </a:t>
            </a:r>
            <a:r>
              <a:rPr lang="en-US" b="1" dirty="0" err="1" smtClean="0"/>
              <a:t>digunakan</a:t>
            </a:r>
            <a:r>
              <a:rPr lang="en-US" b="1" dirty="0" smtClean="0"/>
              <a:t>)</a:t>
            </a:r>
            <a:endParaRPr lang="id-ID" b="1" dirty="0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 dirty="0" err="1" smtClean="0"/>
              <a:t>Deskrispsi</a:t>
            </a:r>
            <a:r>
              <a:rPr lang="en-US" b="1" dirty="0" smtClean="0"/>
              <a:t> ( </a:t>
            </a:r>
            <a:r>
              <a:rPr lang="en-US" b="1" dirty="0" err="1" smtClean="0"/>
              <a:t>dinamis</a:t>
            </a:r>
            <a:r>
              <a:rPr lang="en-US" b="1" dirty="0" smtClean="0"/>
              <a:t> </a:t>
            </a:r>
            <a:r>
              <a:rPr lang="en-US" b="1" dirty="0" err="1" smtClean="0"/>
              <a:t>masi</a:t>
            </a:r>
            <a:r>
              <a:rPr lang="en-US" b="1" dirty="0" smtClean="0"/>
              <a:t> </a:t>
            </a:r>
            <a:r>
              <a:rPr lang="en-US" b="1" dirty="0" err="1" smtClean="0"/>
              <a:t>lembaran</a:t>
            </a:r>
            <a:r>
              <a:rPr lang="en-US" b="1" dirty="0" smtClean="0"/>
              <a:t>,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semakin</a:t>
            </a:r>
            <a:r>
              <a:rPr lang="en-US" b="1" dirty="0" smtClean="0"/>
              <a:t> lama </a:t>
            </a:r>
            <a:r>
              <a:rPr lang="en-US" b="1" dirty="0" err="1" smtClean="0"/>
              <a:t>lembaran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smakin</a:t>
            </a:r>
            <a:r>
              <a:rPr lang="en-US" b="1" dirty="0" smtClean="0"/>
              <a:t> </a:t>
            </a:r>
            <a:r>
              <a:rPr lang="en-US" b="1" dirty="0" err="1" smtClean="0"/>
              <a:t>bertambah</a:t>
            </a:r>
            <a:r>
              <a:rPr lang="en-US" b="1" dirty="0" smtClean="0"/>
              <a:t> </a:t>
            </a:r>
            <a:r>
              <a:rPr lang="en-US" b="1" dirty="0" err="1" smtClean="0"/>
              <a:t>sehingga</a:t>
            </a:r>
            <a:r>
              <a:rPr lang="en-US" b="1" dirty="0" smtClean="0"/>
              <a:t> di </a:t>
            </a:r>
            <a:r>
              <a:rPr lang="en-US" b="1" dirty="0" err="1" smtClean="0"/>
              <a:t>statis</a:t>
            </a:r>
            <a:r>
              <a:rPr lang="en-US" b="1" dirty="0" smtClean="0"/>
              <a:t> </a:t>
            </a:r>
            <a:r>
              <a:rPr lang="en-US" b="1" dirty="0" err="1" smtClean="0"/>
              <a:t>sdh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berkas</a:t>
            </a:r>
            <a:r>
              <a:rPr lang="en-US" b="1" dirty="0" smtClean="0"/>
              <a:t>. </a:t>
            </a:r>
            <a:r>
              <a:rPr lang="en-US" b="1" dirty="0" err="1" smtClean="0"/>
              <a:t>berkas</a:t>
            </a:r>
            <a:r>
              <a:rPr lang="en-US" b="1" dirty="0" smtClean="0"/>
              <a:t>” </a:t>
            </a:r>
            <a:r>
              <a:rPr lang="en-US" b="1" dirty="0" err="1" smtClean="0"/>
              <a:t>sblm</a:t>
            </a:r>
            <a:r>
              <a:rPr lang="en-US" b="1" dirty="0" smtClean="0"/>
              <a:t> </a:t>
            </a:r>
            <a:r>
              <a:rPr lang="en-US" b="1" dirty="0" err="1" smtClean="0"/>
              <a:t>dimasukkan</a:t>
            </a:r>
            <a:r>
              <a:rPr lang="en-US" b="1" dirty="0" smtClean="0"/>
              <a:t> di </a:t>
            </a:r>
            <a:r>
              <a:rPr lang="en-US" b="1" dirty="0" err="1" smtClean="0"/>
              <a:t>deskripsikan</a:t>
            </a:r>
            <a:r>
              <a:rPr lang="en-US" b="1" dirty="0" smtClean="0"/>
              <a:t> </a:t>
            </a:r>
            <a:r>
              <a:rPr lang="en-US" b="1" dirty="0" err="1" smtClean="0"/>
              <a:t>dulu</a:t>
            </a:r>
            <a:r>
              <a:rPr lang="en-US" b="1" dirty="0" smtClean="0"/>
              <a:t>)</a:t>
            </a:r>
            <a:endParaRPr lang="en-US" b="1" dirty="0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 dirty="0" err="1"/>
              <a:t>Pe</a:t>
            </a:r>
            <a:r>
              <a:rPr lang="id-ID" b="1" dirty="0"/>
              <a:t>nomoran</a:t>
            </a:r>
            <a:endParaRPr lang="en-US" b="1" dirty="0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 dirty="0" err="1"/>
              <a:t>Pe</a:t>
            </a:r>
            <a:r>
              <a:rPr lang="id-ID" b="1" dirty="0"/>
              <a:t>mbungkusan dan Pe</a:t>
            </a:r>
            <a:r>
              <a:rPr lang="en-US" b="1" dirty="0"/>
              <a:t>l</a:t>
            </a:r>
            <a:r>
              <a:rPr lang="id-ID" b="1" dirty="0"/>
              <a:t>a</a:t>
            </a:r>
            <a:r>
              <a:rPr lang="en-US" b="1" dirty="0" err="1"/>
              <a:t>belan</a:t>
            </a:r>
            <a:endParaRPr lang="en-US" b="1" dirty="0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b="1" dirty="0" err="1"/>
              <a:t>Penempatan</a:t>
            </a:r>
            <a:r>
              <a:rPr lang="en-US" b="1" dirty="0"/>
              <a:t> </a:t>
            </a:r>
            <a:r>
              <a:rPr lang="en-US" b="1" dirty="0" err="1"/>
              <a:t>arsip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id-ID" b="1" dirty="0"/>
              <a:t>boks</a:t>
            </a:r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id-ID" b="1" dirty="0"/>
              <a:t>Pembuatan Daftar </a:t>
            </a:r>
            <a:r>
              <a:rPr lang="id-ID" b="1" dirty="0" smtClean="0"/>
              <a:t>Arsip</a:t>
            </a:r>
            <a:r>
              <a:rPr lang="en-US" b="1" dirty="0" smtClean="0"/>
              <a:t> (</a:t>
            </a:r>
            <a:r>
              <a:rPr lang="en-US" b="1" dirty="0" err="1" smtClean="0"/>
              <a:t>ketika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pelayanan</a:t>
            </a:r>
            <a:r>
              <a:rPr lang="en-US" b="1" dirty="0" smtClean="0"/>
              <a:t>, </a:t>
            </a:r>
            <a:r>
              <a:rPr lang="en-US" b="1" dirty="0" err="1" smtClean="0"/>
              <a:t>tahap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 </a:t>
            </a:r>
            <a:r>
              <a:rPr lang="en-US" b="1" dirty="0" err="1" smtClean="0"/>
              <a:t>ketika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mengambil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dibutuhkan</a:t>
            </a:r>
            <a:r>
              <a:rPr lang="en-US" b="1" dirty="0" smtClean="0"/>
              <a:t>)</a:t>
            </a:r>
            <a:endParaRPr lang="id-ID" b="1" dirty="0"/>
          </a:p>
          <a:p>
            <a:pPr marL="858838" lvl="1" indent="-401638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id-ID" b="1" dirty="0"/>
              <a:t>Penyimpanan dalam rak/lemari arsip</a:t>
            </a:r>
            <a:endParaRPr lang="en-US" b="1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524001" y="228601"/>
            <a:ext cx="8615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id-ID" sz="240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>
                <a:latin typeface="Garamond" panose="02020404030301010803" pitchFamily="18" charset="0"/>
              </a:rPr>
              <a:t>Pengaturan Informasi dan Fisik Arsip, melalui kegiatan :</a:t>
            </a:r>
            <a:endParaRPr lang="en-US" sz="24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 PEMILAHAN ARSIP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434" y="1671145"/>
            <a:ext cx="11130456" cy="466659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memilah-milah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non </a:t>
            </a:r>
            <a:r>
              <a:rPr lang="en-US" dirty="0" err="1" smtClean="0"/>
              <a:t>arsip</a:t>
            </a:r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per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per </a:t>
            </a:r>
            <a:r>
              <a:rPr lang="en-US" dirty="0" err="1" smtClean="0"/>
              <a:t>berkas</a:t>
            </a:r>
            <a:r>
              <a:rPr lang="en-US" dirty="0" smtClean="0"/>
              <a:t>. (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” </a:t>
            </a:r>
            <a:r>
              <a:rPr lang="en-US" dirty="0" err="1" smtClean="0"/>
              <a:t>berkasnya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6"/>
          <p:cNvSpPr txBox="1">
            <a:spLocks noChangeArrowheads="1"/>
          </p:cNvSpPr>
          <p:nvPr/>
        </p:nvSpPr>
        <p:spPr bwMode="auto">
          <a:xfrm>
            <a:off x="2672881" y="478262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800" dirty="0"/>
              <a:t>DESKRIPSI ARSIP</a:t>
            </a:r>
            <a:r>
              <a:rPr lang="en-US" sz="2800" dirty="0">
                <a:solidFill>
                  <a:srgbClr val="FF6600"/>
                </a:solidFill>
              </a:rPr>
              <a:t>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400" dirty="0">
                <a:latin typeface="Garamond" panose="02020404030301010803" pitchFamily="18" charset="0"/>
              </a:rPr>
              <a:t>	</a:t>
            </a:r>
            <a:r>
              <a:rPr lang="en-US" sz="2400" dirty="0" err="1"/>
              <a:t>Penyusunan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gambaran</a:t>
            </a:r>
            <a:r>
              <a:rPr lang="en-US" sz="2400" dirty="0"/>
              <a:t> yang 	</a:t>
            </a:r>
            <a:r>
              <a:rPr lang="en-US" sz="2400" dirty="0" err="1"/>
              <a:t>akurat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unit </a:t>
            </a:r>
            <a:r>
              <a:rPr lang="en-US" sz="2400" dirty="0" err="1"/>
              <a:t>arsip</a:t>
            </a:r>
            <a:r>
              <a:rPr lang="en-US" sz="2400" dirty="0"/>
              <a:t> yang 	</a:t>
            </a:r>
            <a:r>
              <a:rPr lang="en-US" sz="2400" dirty="0" err="1"/>
              <a:t>dideskripsi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beserta</a:t>
            </a:r>
            <a:r>
              <a:rPr lang="en-US" sz="2400" dirty="0"/>
              <a:t> 	</a:t>
            </a:r>
            <a:r>
              <a:rPr lang="en-US" sz="2400" dirty="0" err="1"/>
              <a:t>segenap</a:t>
            </a:r>
            <a:r>
              <a:rPr lang="en-US" sz="2400" dirty="0"/>
              <a:t> </a:t>
            </a:r>
            <a:r>
              <a:rPr lang="en-US" sz="2400" dirty="0" err="1"/>
              <a:t>komponennya</a:t>
            </a:r>
            <a:r>
              <a:rPr lang="en-US" sz="2400" dirty="0"/>
              <a:t>.</a:t>
            </a:r>
          </a:p>
        </p:txBody>
      </p:sp>
      <p:sp>
        <p:nvSpPr>
          <p:cNvPr id="56323" name="Text Box 8"/>
          <p:cNvSpPr txBox="1">
            <a:spLocks noChangeArrowheads="1"/>
          </p:cNvSpPr>
          <p:nvPr/>
        </p:nvSpPr>
        <p:spPr bwMode="auto">
          <a:xfrm>
            <a:off x="2667000" y="3124201"/>
            <a:ext cx="7467600" cy="2568575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000"/>
              <a:t>Bertujuan memberikan akses informasi mengenai: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 Asal-usul, isi dan sumber dari berbagai kumpulan arsip.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Struktur pemberkasannya.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Hubungan dengan arsip lain</a:t>
            </a:r>
          </a:p>
          <a:p>
            <a:pPr>
              <a:spcBef>
                <a:spcPct val="50000"/>
              </a:spcBef>
              <a:buSzTx/>
              <a:buFontTx/>
              <a:buBlip>
                <a:blip r:embed="rId3"/>
              </a:buBlip>
            </a:pPr>
            <a:r>
              <a:rPr lang="en-US" sz="2000"/>
              <a:t>Cara bagaimana arsip tersebut dapat ditemukan dan   digunakan</a:t>
            </a:r>
          </a:p>
        </p:txBody>
      </p:sp>
      <p:sp>
        <p:nvSpPr>
          <p:cNvPr id="56324" name="AutoShape 10"/>
          <p:cNvSpPr>
            <a:spLocks noChangeArrowheads="1"/>
          </p:cNvSpPr>
          <p:nvPr/>
        </p:nvSpPr>
        <p:spPr bwMode="auto">
          <a:xfrm>
            <a:off x="2286000" y="1275008"/>
            <a:ext cx="381000" cy="112702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id-ID" sz="2400">
              <a:latin typeface="Garamond" panose="02020404030301010803" pitchFamily="18" charset="0"/>
            </a:endParaRPr>
          </a:p>
        </p:txBody>
      </p:sp>
      <p:sp>
        <p:nvSpPr>
          <p:cNvPr id="56325" name="AutoShape 11"/>
          <p:cNvSpPr>
            <a:spLocks noChangeArrowheads="1"/>
          </p:cNvSpPr>
          <p:nvPr/>
        </p:nvSpPr>
        <p:spPr bwMode="auto">
          <a:xfrm rot="9721791">
            <a:off x="1928611" y="2284752"/>
            <a:ext cx="457200" cy="3276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1640446" y="2145271"/>
            <a:ext cx="8301507" cy="4180984"/>
          </a:xfrm>
          <a:blipFill dpi="0" rotWithShape="1">
            <a:blip/>
            <a:srcRect/>
            <a:tile tx="0" ty="0" sx="100000" sy="100000" flip="none" algn="tl"/>
          </a:blipFill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Bentuk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Redaksi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Surat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Memo,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Laporan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Foto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dll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Isi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Informasi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berkas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siapa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kapan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dinama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Tingkat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Perkembangan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konsep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tembusan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asli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turunan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kutipan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dsb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Kurun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Waktu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tanggal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surat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Wujud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Fisik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lembar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berkas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sampul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yang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menunjukkan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volume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arsip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Kondisi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Arsip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lapuk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robek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berjamur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dll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9121B"/>
              </a:buClr>
              <a:buFont typeface="Wingdings" panose="05000000000000000000" pitchFamily="2" charset="2"/>
              <a:buChar char="M"/>
              <a:defRPr/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Nomor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berkas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nomor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identitas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pendeskripsi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347" name="Down Arrow 1"/>
          <p:cNvSpPr>
            <a:spLocks noChangeArrowheads="1"/>
          </p:cNvSpPr>
          <p:nvPr/>
        </p:nvSpPr>
        <p:spPr bwMode="auto">
          <a:xfrm>
            <a:off x="5105400" y="1371600"/>
            <a:ext cx="1371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2871989" y="533401"/>
            <a:ext cx="6043411" cy="600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id-ID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UNSUR MINIMAL DISKRIPSI </a:t>
            </a:r>
            <a:r>
              <a:rPr lang="id-ID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ARSIP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STATIS</a:t>
            </a:r>
            <a:endParaRPr lang="id-ID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1777285" y="2286001"/>
            <a:ext cx="8831150" cy="3867955"/>
          </a:xfrm>
          <a:blipFill dpi="0" rotWithShape="1">
            <a:blip/>
            <a:srcRect/>
            <a:tile tx="0" ty="0" sx="100000" sy="100000" flip="none" algn="tl"/>
          </a:blipFill>
          <a:effectLst>
            <a:reflection blurRad="6350" stA="52000" endA="300" endPos="35000" dir="5400000" sy="-100000" algn="bl" rotWithShape="0"/>
          </a:effectLst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</p:spPr>
        <p:txBody>
          <a:bodyPr>
            <a:flatTx/>
          </a:bodyPr>
          <a:lstStyle/>
          <a:p>
            <a:pPr indent="3175" algn="r">
              <a:lnSpc>
                <a:spcPct val="80000"/>
              </a:lnSpc>
              <a:spcBef>
                <a:spcPct val="50000"/>
              </a:spcBef>
              <a:buClr>
                <a:srgbClr val="09121B"/>
              </a:buClr>
              <a:buNone/>
            </a:pPr>
            <a:endParaRPr lang="en-US" sz="1800" b="1" dirty="0">
              <a:solidFill>
                <a:srgbClr val="09121B"/>
              </a:solidFill>
            </a:endParaRPr>
          </a:p>
          <a:p>
            <a:pPr indent="3175">
              <a:lnSpc>
                <a:spcPct val="80000"/>
              </a:lnSpc>
              <a:spcBef>
                <a:spcPct val="50000"/>
              </a:spcBef>
              <a:buClr>
                <a:srgbClr val="09121B"/>
              </a:buClr>
              <a:buNone/>
            </a:pPr>
            <a:endParaRPr lang="en-US" sz="1800" b="1" dirty="0">
              <a:solidFill>
                <a:srgbClr val="09121B"/>
              </a:solidFill>
            </a:endParaRPr>
          </a:p>
          <a:p>
            <a:pPr indent="3175">
              <a:spcBef>
                <a:spcPct val="50000"/>
              </a:spcBef>
              <a:buClr>
                <a:srgbClr val="09121B"/>
              </a:buClr>
              <a:buNone/>
            </a:pPr>
            <a:r>
              <a:rPr lang="en-US" sz="2000" b="1" dirty="0" err="1">
                <a:solidFill>
                  <a:srgbClr val="FFC000"/>
                </a:solidFill>
              </a:rPr>
              <a:t>Surat</a:t>
            </a:r>
            <a:r>
              <a:rPr lang="en-US" sz="2000" b="1" dirty="0">
                <a:solidFill>
                  <a:srgbClr val="FFC000"/>
                </a:solidFill>
              </a:rPr>
              <a:t>  </a:t>
            </a:r>
            <a:r>
              <a:rPr lang="en-US" sz="2000" b="1" dirty="0" err="1">
                <a:solidFill>
                  <a:srgbClr val="FFC000"/>
                </a:solidFill>
              </a:rPr>
              <a:t>Gubernur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Propinsi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Jawa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Timur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Nomor</a:t>
            </a:r>
            <a:r>
              <a:rPr lang="en-US" sz="2000" b="1" dirty="0">
                <a:solidFill>
                  <a:srgbClr val="FFC000"/>
                </a:solidFill>
              </a:rPr>
              <a:t>: P.21/6/48 </a:t>
            </a:r>
            <a:r>
              <a:rPr lang="en-US" sz="2000" b="1" dirty="0" err="1">
                <a:solidFill>
                  <a:srgbClr val="FFC000"/>
                </a:solidFill>
              </a:rPr>
              <a:t>tanggal</a:t>
            </a:r>
            <a:r>
              <a:rPr lang="en-US" sz="2000" b="1" dirty="0">
                <a:solidFill>
                  <a:srgbClr val="FFC000"/>
                </a:solidFill>
              </a:rPr>
              <a:t> 12 </a:t>
            </a:r>
            <a:r>
              <a:rPr lang="en-US" sz="2000" b="1" dirty="0" err="1">
                <a:solidFill>
                  <a:srgbClr val="FFC000"/>
                </a:solidFill>
              </a:rPr>
              <a:t>Desember</a:t>
            </a:r>
            <a:r>
              <a:rPr lang="en-US" sz="2000" b="1" dirty="0">
                <a:solidFill>
                  <a:srgbClr val="FFC000"/>
                </a:solidFill>
              </a:rPr>
              <a:t> 1948 </a:t>
            </a:r>
            <a:r>
              <a:rPr lang="en-US" sz="2000" b="1" dirty="0" err="1">
                <a:solidFill>
                  <a:srgbClr val="FFC000"/>
                </a:solidFill>
              </a:rPr>
              <a:t>kepada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Bupati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Sidoarjo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tentang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pemberian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bantuan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bahan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makanan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kepada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masyarakat</a:t>
            </a:r>
            <a:r>
              <a:rPr lang="en-US" sz="2000" b="1" dirty="0">
                <a:solidFill>
                  <a:srgbClr val="FFC000"/>
                </a:solidFill>
              </a:rPr>
              <a:t> di </a:t>
            </a:r>
            <a:r>
              <a:rPr lang="en-US" sz="2000" b="1" dirty="0" err="1">
                <a:solidFill>
                  <a:srgbClr val="FFC000"/>
                </a:solidFill>
              </a:rPr>
              <a:t>sekitar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Stasiun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Gedangan</a:t>
            </a:r>
            <a:r>
              <a:rPr lang="en-US" sz="2000" b="1" dirty="0">
                <a:solidFill>
                  <a:srgbClr val="FFC000"/>
                </a:solidFill>
              </a:rPr>
              <a:t> yang </a:t>
            </a:r>
            <a:r>
              <a:rPr lang="en-US" sz="2000" b="1" dirty="0" err="1">
                <a:solidFill>
                  <a:srgbClr val="FFC000"/>
                </a:solidFill>
              </a:rPr>
              <a:t>menjaga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garis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demarkasi</a:t>
            </a:r>
            <a:r>
              <a:rPr lang="en-US" sz="2000" b="1" dirty="0">
                <a:solidFill>
                  <a:srgbClr val="FFC000"/>
                </a:solidFill>
              </a:rPr>
              <a:t> RI.</a:t>
            </a:r>
          </a:p>
          <a:p>
            <a:pPr indent="3175" algn="r">
              <a:lnSpc>
                <a:spcPct val="80000"/>
              </a:lnSpc>
              <a:spcBef>
                <a:spcPct val="10000"/>
              </a:spcBef>
              <a:buClr>
                <a:srgbClr val="09121B"/>
              </a:buClr>
              <a:buNone/>
            </a:pPr>
            <a:r>
              <a:rPr lang="en-US" sz="2000" b="1" dirty="0">
                <a:solidFill>
                  <a:srgbClr val="FFC000"/>
                </a:solidFill>
              </a:rPr>
              <a:t>2 </a:t>
            </a:r>
            <a:r>
              <a:rPr lang="en-US" sz="2000" b="1" dirty="0" err="1">
                <a:solidFill>
                  <a:srgbClr val="FFC000"/>
                </a:solidFill>
              </a:rPr>
              <a:t>lembar</a:t>
            </a:r>
            <a:endParaRPr lang="en-US" sz="2000" b="1" dirty="0">
              <a:solidFill>
                <a:srgbClr val="FFC000"/>
              </a:solidFill>
            </a:endParaRPr>
          </a:p>
          <a:p>
            <a:pPr indent="3175" algn="r">
              <a:lnSpc>
                <a:spcPct val="80000"/>
              </a:lnSpc>
              <a:spcBef>
                <a:spcPct val="10000"/>
              </a:spcBef>
              <a:buClr>
                <a:srgbClr val="09121B"/>
              </a:buClr>
              <a:buNone/>
            </a:pPr>
            <a:r>
              <a:rPr lang="en-US" sz="2000" b="1" dirty="0" err="1">
                <a:solidFill>
                  <a:srgbClr val="FFC000"/>
                </a:solidFill>
              </a:rPr>
              <a:t>Asli</a:t>
            </a:r>
            <a:r>
              <a:rPr lang="en-US" sz="2000" b="1" dirty="0">
                <a:solidFill>
                  <a:srgbClr val="FFC000"/>
                </a:solidFill>
              </a:rPr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baik</a:t>
            </a:r>
            <a:endParaRPr lang="en-US" sz="2000" b="1" dirty="0">
              <a:solidFill>
                <a:srgbClr val="FFC000"/>
              </a:solidFill>
            </a:endParaRPr>
          </a:p>
          <a:p>
            <a:pPr indent="3175" algn="r">
              <a:lnSpc>
                <a:spcPct val="80000"/>
              </a:lnSpc>
              <a:spcBef>
                <a:spcPct val="10000"/>
              </a:spcBef>
              <a:buClr>
                <a:srgbClr val="09121B"/>
              </a:buClr>
              <a:buNone/>
            </a:pPr>
            <a:r>
              <a:rPr lang="en-US" sz="2000" b="1" dirty="0" err="1">
                <a:solidFill>
                  <a:srgbClr val="FFC000"/>
                </a:solidFill>
              </a:rPr>
              <a:t>Bahasa</a:t>
            </a:r>
            <a:r>
              <a:rPr lang="en-US" sz="2000" b="1" dirty="0">
                <a:solidFill>
                  <a:srgbClr val="FFC000"/>
                </a:solidFill>
              </a:rPr>
              <a:t> Indonesia</a:t>
            </a:r>
          </a:p>
        </p:txBody>
      </p:sp>
      <p:sp>
        <p:nvSpPr>
          <p:cNvPr id="58371" name="WordArt 5"/>
          <p:cNvSpPr>
            <a:spLocks noChangeArrowheads="1" noChangeShapeType="1" noTextEdit="1"/>
          </p:cNvSpPr>
          <p:nvPr/>
        </p:nvSpPr>
        <p:spPr bwMode="auto">
          <a:xfrm>
            <a:off x="3272306" y="412125"/>
            <a:ext cx="4828505" cy="607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contoh</a:t>
            </a:r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600" i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pendeskripsian</a:t>
            </a:r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600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Arsip</a:t>
            </a:r>
            <a:r>
              <a:rPr lang="en-US" sz="3600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600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Statis</a:t>
            </a:r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8372" name="Down Arrow 1"/>
          <p:cNvSpPr>
            <a:spLocks noChangeArrowheads="1"/>
          </p:cNvSpPr>
          <p:nvPr/>
        </p:nvSpPr>
        <p:spPr bwMode="auto">
          <a:xfrm>
            <a:off x="4724400" y="1219200"/>
            <a:ext cx="1600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58373" name="TextBox 2"/>
          <p:cNvSpPr txBox="1">
            <a:spLocks noChangeArrowheads="1"/>
          </p:cNvSpPr>
          <p:nvPr/>
        </p:nvSpPr>
        <p:spPr bwMode="auto">
          <a:xfrm>
            <a:off x="8458200" y="2286001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>
                <a:solidFill>
                  <a:srgbClr val="FF0000"/>
                </a:solidFill>
                <a:latin typeface="Times New Roman" panose="02020603050405020304" pitchFamily="18" charset="0"/>
              </a:rPr>
              <a:t>N/1</a:t>
            </a:r>
          </a:p>
        </p:txBody>
      </p:sp>
    </p:spTree>
    <p:extLst>
      <p:ext uri="{BB962C8B-B14F-4D97-AF65-F5344CB8AC3E}">
        <p14:creationId xmlns:p14="http://schemas.microsoft.com/office/powerpoint/2010/main" val="29048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200" y="779464"/>
            <a:ext cx="8229600" cy="769937"/>
          </a:xfrm>
        </p:spPr>
        <p:txBody>
          <a:bodyPr/>
          <a:lstStyle/>
          <a:p>
            <a:r>
              <a:rPr lang="id-ID" dirty="0" smtClean="0"/>
              <a:t>LEMBAR D</a:t>
            </a:r>
            <a:r>
              <a:rPr lang="en-US" dirty="0"/>
              <a:t>E</a:t>
            </a:r>
            <a:r>
              <a:rPr lang="id-ID" dirty="0" smtClean="0"/>
              <a:t>SKRIPSI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1741488"/>
          <a:ext cx="8229600" cy="335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62"/>
                <a:gridCol w="773723"/>
                <a:gridCol w="2039815"/>
                <a:gridCol w="3200400"/>
              </a:tblGrid>
              <a:tr h="800665">
                <a:tc gridSpan="2">
                  <a:txBody>
                    <a:bodyPr/>
                    <a:lstStyle/>
                    <a:p>
                      <a:r>
                        <a:rPr lang="id-ID" sz="1500" dirty="0" smtClean="0"/>
                        <a:t>Indeks: </a:t>
                      </a:r>
                      <a:r>
                        <a:rPr lang="id-ID" sz="1500" baseline="0" dirty="0" smtClean="0"/>
                        <a:t>audit dana </a:t>
                      </a:r>
                    </a:p>
                    <a:p>
                      <a:r>
                        <a:rPr lang="id-ID" sz="1500" baseline="0" dirty="0" smtClean="0"/>
                        <a:t>             kampanye pilgub.</a:t>
                      </a:r>
                      <a:endParaRPr lang="id-ID" sz="1500" dirty="0" smtClean="0"/>
                    </a:p>
                    <a:p>
                      <a:r>
                        <a:rPr lang="id-ID" sz="1500" dirty="0" smtClean="0"/>
                        <a:t>Kode PL.</a:t>
                      </a:r>
                      <a:r>
                        <a:rPr lang="id-ID" sz="1500" baseline="0" dirty="0" smtClean="0"/>
                        <a:t> 03.4</a:t>
                      </a:r>
                      <a:endParaRPr lang="id-ID" sz="1500" dirty="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       </a:t>
                      </a:r>
                      <a:r>
                        <a:rPr lang="id-ID" sz="1500" dirty="0" smtClean="0"/>
                        <a:t>Instansi</a:t>
                      </a:r>
                    </a:p>
                    <a:p>
                      <a:r>
                        <a:rPr lang="id-ID" sz="1500" dirty="0" smtClean="0"/>
                        <a:t>  KPU Prov.</a:t>
                      </a:r>
                      <a:r>
                        <a:rPr lang="id-ID" sz="1500" baseline="0" dirty="0" smtClean="0"/>
                        <a:t>Jatim</a:t>
                      </a:r>
                      <a:endParaRPr lang="id-ID" sz="1500" dirty="0"/>
                    </a:p>
                  </a:txBody>
                  <a:tcPr marL="84406" marR="84406" marT="42195" marB="42195"/>
                </a:tc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              </a:t>
                      </a:r>
                      <a:r>
                        <a:rPr lang="id-ID" sz="1500" dirty="0" smtClean="0"/>
                        <a:t>Nomor</a:t>
                      </a:r>
                    </a:p>
                    <a:p>
                      <a:r>
                        <a:rPr lang="id-ID" sz="1500" dirty="0" smtClean="0"/>
                        <a:t>Sementara        Definitif</a:t>
                      </a:r>
                    </a:p>
                    <a:p>
                      <a:r>
                        <a:rPr lang="id-ID" sz="1500" dirty="0" smtClean="0"/>
                        <a:t>    N/1</a:t>
                      </a:r>
                      <a:endParaRPr lang="id-ID" sz="1500" dirty="0"/>
                    </a:p>
                  </a:txBody>
                  <a:tcPr marL="84406" marR="84406" marT="42195" marB="42195"/>
                </a:tc>
              </a:tr>
              <a:tr h="1350218">
                <a:tc gridSpan="4">
                  <a:txBody>
                    <a:bodyPr/>
                    <a:lstStyle/>
                    <a:p>
                      <a:r>
                        <a:rPr lang="id-ID" sz="1700" b="1" dirty="0" smtClean="0"/>
                        <a:t>Uraian Masalah</a:t>
                      </a:r>
                    </a:p>
                    <a:p>
                      <a:endParaRPr lang="id-ID" sz="1700" b="1" dirty="0" smtClean="0">
                        <a:solidFill>
                          <a:srgbClr val="09121B"/>
                        </a:solidFill>
                      </a:endParaRPr>
                    </a:p>
                    <a:p>
                      <a:r>
                        <a:rPr lang="id-ID" sz="1700" b="1" dirty="0" smtClean="0">
                          <a:solidFill>
                            <a:srgbClr val="09121B"/>
                          </a:solidFill>
                        </a:rPr>
                        <a:t>Berkas tentang laporan hasil audit dana kampanye Pilgub. Jatim tahun 2009</a:t>
                      </a:r>
                      <a:endParaRPr lang="id-ID" sz="1700" dirty="0" smtClean="0"/>
                    </a:p>
                    <a:p>
                      <a:endParaRPr lang="id-ID" sz="1700" dirty="0" smtClean="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43468"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Tahun penciptaan</a:t>
                      </a:r>
                      <a:endParaRPr lang="id-ID" sz="1700" dirty="0"/>
                    </a:p>
                  </a:txBody>
                  <a:tcPr marL="84406" marR="84406" marT="42195" marB="42195"/>
                </a:tc>
                <a:tc gridSpan="2">
                  <a:txBody>
                    <a:bodyPr/>
                    <a:lstStyle/>
                    <a:p>
                      <a:r>
                        <a:rPr lang="id-ID" sz="1700" dirty="0" smtClean="0"/>
                        <a:t>2009</a:t>
                      </a:r>
                      <a:endParaRPr lang="id-ID" sz="1700" dirty="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Jumlah 1 berkas</a:t>
                      </a:r>
                      <a:endParaRPr lang="id-ID" sz="1700" dirty="0"/>
                    </a:p>
                  </a:txBody>
                  <a:tcPr marL="84406" marR="84406" marT="42195" marB="42195"/>
                </a:tc>
              </a:tr>
              <a:tr h="861625"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Catatan</a:t>
                      </a:r>
                    </a:p>
                    <a:p>
                      <a:endParaRPr lang="id-ID" sz="1700" dirty="0" smtClean="0"/>
                    </a:p>
                    <a:p>
                      <a:endParaRPr lang="id-ID" sz="1700" dirty="0"/>
                    </a:p>
                  </a:txBody>
                  <a:tcPr marL="84406" marR="84406" marT="42195" marB="42195"/>
                </a:tc>
                <a:tc gridSpan="2">
                  <a:txBody>
                    <a:bodyPr/>
                    <a:lstStyle/>
                    <a:p>
                      <a:endParaRPr lang="id-ID" sz="1700"/>
                    </a:p>
                  </a:txBody>
                  <a:tcPr marL="84406" marR="84406" marT="42195" marB="42195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700" dirty="0"/>
                    </a:p>
                  </a:txBody>
                  <a:tcPr marL="84406" marR="84406" marT="42195" marB="42195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28/7/2009</a:t>
            </a:r>
            <a:endParaRPr lang="en-US"/>
          </a:p>
        </p:txBody>
      </p:sp>
      <p:sp>
        <p:nvSpPr>
          <p:cNvPr id="59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D27845B-38BF-48B7-95DB-2D335B788A74}" type="slidenum">
              <a:rPr lang="en-US" sz="14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sz="14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011" name="Rectangle 7"/>
          <p:cNvSpPr>
            <a:spLocks noChangeArrowheads="1"/>
          </p:cNvSpPr>
          <p:nvPr/>
        </p:nvSpPr>
        <p:spPr bwMode="auto">
          <a:xfrm>
            <a:off x="1804988" y="381000"/>
            <a:ext cx="4138612" cy="374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id-ID" sz="2215" dirty="0"/>
              <a:t>Contoh :  </a:t>
            </a:r>
            <a:r>
              <a:rPr lang="id-ID" sz="2215" dirty="0" smtClean="0"/>
              <a:t>Pend</a:t>
            </a:r>
            <a:r>
              <a:rPr lang="en-US" sz="2215" dirty="0"/>
              <a:t>e</a:t>
            </a:r>
            <a:r>
              <a:rPr lang="id-ID" sz="2215" dirty="0" smtClean="0"/>
              <a:t>skripsian </a:t>
            </a:r>
            <a:endParaRPr lang="id-ID" sz="2215" dirty="0"/>
          </a:p>
        </p:txBody>
      </p:sp>
    </p:spTree>
    <p:extLst>
      <p:ext uri="{BB962C8B-B14F-4D97-AF65-F5344CB8AC3E}">
        <p14:creationId xmlns:p14="http://schemas.microsoft.com/office/powerpoint/2010/main" val="4125292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74675"/>
            <a:ext cx="8077200" cy="831850"/>
          </a:xfrm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2400" b="1" dirty="0"/>
              <a:t>PENOMORAN DEFINITIF</a:t>
            </a:r>
            <a:r>
              <a:rPr lang="id-ID" sz="2400" b="1" dirty="0"/>
              <a:t>,</a:t>
            </a:r>
            <a:r>
              <a:rPr lang="en-US" sz="2400" b="1" dirty="0"/>
              <a:t> PEMBUNGKUSAN ARSIP</a:t>
            </a:r>
            <a:r>
              <a:rPr lang="id-ID" sz="2400" b="1" dirty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id-ID" sz="2400" b="1" dirty="0" smtClean="0"/>
              <a:t>DAN PEL</a:t>
            </a:r>
            <a:r>
              <a:rPr lang="en-US" sz="2400" b="1" dirty="0" smtClean="0"/>
              <a:t>A</a:t>
            </a:r>
            <a:r>
              <a:rPr lang="id-ID" sz="2400" b="1" dirty="0" smtClean="0"/>
              <a:t>BELAN</a:t>
            </a:r>
            <a:endParaRPr lang="en-US" sz="2400" b="1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86000"/>
            <a:ext cx="8077200" cy="4191000"/>
          </a:xfrm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z="2400" b="1" dirty="0" err="1"/>
              <a:t>Penomoran</a:t>
            </a:r>
            <a:r>
              <a:rPr lang="en-US" sz="2400" b="1" dirty="0"/>
              <a:t> </a:t>
            </a:r>
            <a:r>
              <a:rPr lang="en-US" sz="2400" b="1" dirty="0" err="1"/>
              <a:t>definitif</a:t>
            </a:r>
            <a:r>
              <a:rPr lang="en-US" sz="2400" b="1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Pemberian</a:t>
            </a:r>
            <a:r>
              <a:rPr lang="en-US" sz="2400" b="1" dirty="0"/>
              <a:t> </a:t>
            </a:r>
            <a:r>
              <a:rPr lang="en-US" sz="2400" b="1" dirty="0" err="1"/>
              <a:t>nomor</a:t>
            </a:r>
            <a:r>
              <a:rPr lang="en-US" sz="2400" b="1" dirty="0"/>
              <a:t> 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kartu</a:t>
            </a:r>
            <a:r>
              <a:rPr lang="en-US" sz="2400" b="1" dirty="0"/>
              <a:t> </a:t>
            </a:r>
            <a:r>
              <a:rPr lang="en-US" sz="2400" b="1" dirty="0" err="1"/>
              <a:t>deskripsi</a:t>
            </a:r>
            <a:r>
              <a:rPr lang="id-ID" sz="2400" b="1" dirty="0"/>
              <a:t> di </a:t>
            </a:r>
            <a:r>
              <a:rPr lang="en-US" sz="2400" b="1" dirty="0" err="1"/>
              <a:t>sampul</a:t>
            </a:r>
            <a:r>
              <a:rPr lang="en-US" sz="2400" b="1" dirty="0"/>
              <a:t> </a:t>
            </a:r>
            <a:r>
              <a:rPr lang="en-US" sz="2400" b="1" dirty="0" err="1"/>
              <a:t>berkas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berurut</a:t>
            </a:r>
            <a:r>
              <a:rPr lang="en-US" sz="2400" b="1" dirty="0" smtClean="0"/>
              <a:t>. 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z="2400" b="1" dirty="0" err="1"/>
              <a:t>Pembungkusan</a:t>
            </a:r>
            <a:r>
              <a:rPr lang="en-US" sz="2400" b="1" dirty="0"/>
              <a:t> </a:t>
            </a:r>
            <a:r>
              <a:rPr lang="en-US" sz="2400" b="1" dirty="0" err="1"/>
              <a:t>arsip</a:t>
            </a:r>
            <a:r>
              <a:rPr lang="en-US" sz="2400" b="1" dirty="0"/>
              <a:t>:</a:t>
            </a:r>
            <a:endParaRPr lang="id-ID" sz="2400" b="1" dirty="0"/>
          </a:p>
          <a:p>
            <a:pPr marL="0" indent="0">
              <a:buNone/>
              <a:defRPr/>
            </a:pPr>
            <a:r>
              <a:rPr lang="id-ID" sz="2400" b="1" dirty="0"/>
              <a:t>    </a:t>
            </a:r>
            <a:r>
              <a:rPr lang="en-US" sz="2400" b="1" dirty="0" err="1"/>
              <a:t>Kegiatan</a:t>
            </a:r>
            <a:r>
              <a:rPr lang="en-US" sz="2400" b="1" dirty="0"/>
              <a:t> </a:t>
            </a:r>
            <a:r>
              <a:rPr lang="en-US" sz="2400" b="1" dirty="0" err="1"/>
              <a:t>membungkus</a:t>
            </a:r>
            <a:r>
              <a:rPr lang="en-US" sz="2400" b="1" dirty="0"/>
              <a:t> </a:t>
            </a:r>
            <a:r>
              <a:rPr lang="en-US" sz="2400" b="1" dirty="0" err="1"/>
              <a:t>arsip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kertas</a:t>
            </a:r>
            <a:r>
              <a:rPr lang="en-US" sz="2400" b="1" dirty="0"/>
              <a:t> </a:t>
            </a:r>
            <a:r>
              <a:rPr lang="id-ID" sz="2400" b="1" dirty="0"/>
              <a:t>   </a:t>
            </a:r>
            <a:r>
              <a:rPr lang="en-US" sz="2400" b="1" dirty="0" err="1"/>
              <a:t>pembungkus</a:t>
            </a:r>
            <a:r>
              <a:rPr lang="en-US" sz="2400" b="1" dirty="0"/>
              <a:t> </a:t>
            </a:r>
            <a:r>
              <a:rPr lang="en-US" sz="2400" b="1" dirty="0" err="1"/>
              <a:t>khusus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menjaga</a:t>
            </a:r>
            <a:r>
              <a:rPr lang="en-US" sz="2400" b="1" dirty="0"/>
              <a:t> </a:t>
            </a:r>
            <a:r>
              <a:rPr lang="en-US" sz="2400" b="1" dirty="0" err="1"/>
              <a:t>keutuhan</a:t>
            </a:r>
            <a:r>
              <a:rPr lang="en-US" sz="2400" b="1" dirty="0"/>
              <a:t> </a:t>
            </a:r>
            <a:r>
              <a:rPr lang="en-US" sz="2400" b="1" dirty="0" err="1"/>
              <a:t>fisik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informasinya</a:t>
            </a:r>
            <a:r>
              <a:rPr lang="en-US" sz="2400" b="1" dirty="0"/>
              <a:t>.</a:t>
            </a:r>
            <a:endParaRPr lang="id-ID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id-ID" sz="2400" b="1" dirty="0"/>
              <a:t>Pelebelan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/>
              <a:t>	</a:t>
            </a:r>
            <a:r>
              <a:rPr lang="id-ID" sz="2400" b="1" dirty="0"/>
              <a:t>Memberikan label dan penomoran pada bungkus arsip dan pada label boks arsip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b="1" dirty="0"/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5400000">
            <a:off x="5981700" y="1104900"/>
            <a:ext cx="457200" cy="1447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96925"/>
            <a:ext cx="7772400" cy="768350"/>
          </a:xfrm>
        </p:spPr>
        <p:txBody>
          <a:bodyPr/>
          <a:lstStyle/>
          <a:p>
            <a:pPr eaLnBrk="1" hangingPunct="1"/>
            <a:r>
              <a:rPr lang="id-ID" smtClean="0">
                <a:solidFill>
                  <a:srgbClr val="FF0000"/>
                </a:solidFill>
              </a:rPr>
              <a:t>Pembungkusan arsip</a:t>
            </a:r>
            <a:endParaRPr lang="en-US" smtClean="0">
              <a:solidFill>
                <a:srgbClr val="FF0000"/>
              </a:solidFill>
            </a:endParaRPr>
          </a:p>
        </p:txBody>
      </p:sp>
      <p:pic>
        <p:nvPicPr>
          <p:cNvPr id="61443" name="Picture 3" descr="gb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811338"/>
            <a:ext cx="8610600" cy="4284662"/>
          </a:xfrm>
          <a:noFill/>
        </p:spPr>
      </p:pic>
    </p:spTree>
    <p:extLst>
      <p:ext uri="{BB962C8B-B14F-4D97-AF65-F5344CB8AC3E}">
        <p14:creationId xmlns:p14="http://schemas.microsoft.com/office/powerpoint/2010/main" val="1545014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299545"/>
            <a:ext cx="11824138" cy="597513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kesejarahan</a:t>
            </a:r>
            <a:r>
              <a:rPr lang="en-US" dirty="0"/>
              <a:t> 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retensinya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berketerangan</a:t>
            </a:r>
            <a:r>
              <a:rPr lang="en-US" dirty="0"/>
              <a:t> </a:t>
            </a:r>
            <a:r>
              <a:rPr lang="en-US" dirty="0" err="1"/>
              <a:t>dipermanenkan</a:t>
            </a:r>
            <a:r>
              <a:rPr lang="en-US" dirty="0"/>
              <a:t>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ANRI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Kearsipan</a:t>
            </a:r>
            <a:r>
              <a:rPr lang="en-US" dirty="0"/>
              <a:t> (LK)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(</a:t>
            </a:r>
            <a:r>
              <a:rPr lang="en-US" b="1" dirty="0"/>
              <a:t>UU NO.43 </a:t>
            </a:r>
            <a:r>
              <a:rPr lang="en-US" b="1" dirty="0" err="1"/>
              <a:t>Thn</a:t>
            </a:r>
            <a:r>
              <a:rPr lang="en-US" b="1" dirty="0"/>
              <a:t> 2009</a:t>
            </a:r>
            <a:r>
              <a:rPr lang="en-US" b="1" dirty="0" smtClean="0"/>
              <a:t>)</a:t>
            </a:r>
          </a:p>
          <a:p>
            <a:pPr marL="457200" indent="-457200" algn="l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sdh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, </a:t>
            </a:r>
            <a:r>
              <a:rPr lang="en-US" dirty="0" err="1" smtClean="0"/>
              <a:t>lembaga</a:t>
            </a:r>
            <a:r>
              <a:rPr lang="en-US" dirty="0" smtClean="0"/>
              <a:t>,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JRA </a:t>
            </a:r>
            <a:r>
              <a:rPr lang="en-US" dirty="0" err="1" smtClean="0"/>
              <a:t>nya</a:t>
            </a:r>
            <a:r>
              <a:rPr lang="en-US" dirty="0" smtClean="0"/>
              <a:t>, yang </a:t>
            </a:r>
            <a:r>
              <a:rPr lang="en-US" dirty="0" err="1" smtClean="0"/>
              <a:t>diverifikasi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anri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kearsipan</a:t>
            </a:r>
            <a:r>
              <a:rPr lang="en-US" dirty="0" smtClean="0"/>
              <a:t>.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.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, </a:t>
            </a:r>
            <a:r>
              <a:rPr lang="en-US" dirty="0" err="1" smtClean="0"/>
              <a:t>sejarah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smtClean="0"/>
              <a:t>. 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1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 descr="DSCN0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1" y="3640139"/>
            <a:ext cx="3565525" cy="2179637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4" descr="DSCN05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4" y="896938"/>
            <a:ext cx="3621087" cy="2601912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6" descr="DSCN05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896938"/>
            <a:ext cx="3606800" cy="2601912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297113" y="176500"/>
            <a:ext cx="6542086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215" b="1" dirty="0"/>
              <a:t>PROSES PENATAAN ARSIP </a:t>
            </a:r>
            <a:r>
              <a:rPr lang="en-US" sz="2215" b="1" dirty="0" smtClean="0"/>
              <a:t>INAKTIF &amp; STATIS</a:t>
            </a:r>
            <a:endParaRPr lang="en-US" sz="2215" b="1" dirty="0"/>
          </a:p>
        </p:txBody>
      </p:sp>
      <p:pic>
        <p:nvPicPr>
          <p:cNvPr id="62470" name="Picture 11" descr="DSCN06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40139"/>
            <a:ext cx="3657600" cy="22510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0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7" y="189186"/>
            <a:ext cx="11745311" cy="6227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PERTANYAAN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500" dirty="0" err="1"/>
              <a:t>Ketika</a:t>
            </a:r>
            <a:r>
              <a:rPr lang="en-US" sz="2500" dirty="0"/>
              <a:t> </a:t>
            </a:r>
            <a:r>
              <a:rPr lang="en-US" sz="2500" dirty="0" err="1"/>
              <a:t>masa</a:t>
            </a:r>
            <a:r>
              <a:rPr lang="en-US" sz="2500" dirty="0"/>
              <a:t> </a:t>
            </a:r>
            <a:r>
              <a:rPr lang="en-US" sz="2500" dirty="0" err="1"/>
              <a:t>jra</a:t>
            </a:r>
            <a:r>
              <a:rPr lang="en-US" sz="2500" dirty="0"/>
              <a:t> </a:t>
            </a:r>
            <a:r>
              <a:rPr lang="en-US" sz="2500" dirty="0" err="1"/>
              <a:t>nya</a:t>
            </a:r>
            <a:r>
              <a:rPr lang="en-US" sz="2500" dirty="0"/>
              <a:t> </a:t>
            </a:r>
            <a:r>
              <a:rPr lang="en-US" sz="2500" dirty="0" err="1"/>
              <a:t>belum</a:t>
            </a:r>
            <a:r>
              <a:rPr lang="en-US" sz="2500" dirty="0"/>
              <a:t> </a:t>
            </a:r>
            <a:r>
              <a:rPr lang="en-US" sz="2500" dirty="0" err="1"/>
              <a:t>habis</a:t>
            </a:r>
            <a:r>
              <a:rPr lang="en-US" sz="2500" dirty="0"/>
              <a:t>, </a:t>
            </a:r>
            <a:r>
              <a:rPr lang="en-US" sz="2500" dirty="0" err="1"/>
              <a:t>kemudian</a:t>
            </a:r>
            <a:r>
              <a:rPr lang="en-US" sz="2500" dirty="0"/>
              <a:t> </a:t>
            </a:r>
            <a:r>
              <a:rPr lang="en-US" sz="2500" dirty="0" err="1"/>
              <a:t>disimpannya</a:t>
            </a:r>
            <a:r>
              <a:rPr lang="en-US" sz="2500" dirty="0"/>
              <a:t> </a:t>
            </a:r>
            <a:r>
              <a:rPr lang="en-US" sz="2500" dirty="0" err="1"/>
              <a:t>itu</a:t>
            </a:r>
            <a:r>
              <a:rPr lang="en-US" sz="2500" dirty="0"/>
              <a:t> </a:t>
            </a:r>
            <a:r>
              <a:rPr lang="en-US" sz="2500" dirty="0" err="1"/>
              <a:t>bagaimana</a:t>
            </a:r>
            <a:r>
              <a:rPr lang="en-US" sz="2500" dirty="0"/>
              <a:t>, </a:t>
            </a:r>
            <a:r>
              <a:rPr lang="en-US" sz="2500" dirty="0" err="1"/>
              <a:t>apakah</a:t>
            </a:r>
            <a:r>
              <a:rPr lang="en-US" sz="2500" dirty="0"/>
              <a:t> </a:t>
            </a:r>
            <a:r>
              <a:rPr lang="en-US" sz="2500" dirty="0" err="1"/>
              <a:t>sama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arsip</a:t>
            </a:r>
            <a:r>
              <a:rPr lang="en-US" sz="2500" dirty="0"/>
              <a:t> </a:t>
            </a:r>
            <a:r>
              <a:rPr lang="en-US" sz="2500" dirty="0" err="1"/>
              <a:t>inaktif</a:t>
            </a:r>
            <a:r>
              <a:rPr lang="en-US" sz="2500" dirty="0" smtClean="0"/>
              <a:t>?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500" dirty="0" err="1" smtClean="0"/>
              <a:t>Ketika</a:t>
            </a:r>
            <a:r>
              <a:rPr lang="en-US" sz="2500" dirty="0" smtClean="0"/>
              <a:t> </a:t>
            </a:r>
            <a:r>
              <a:rPr lang="en-US" sz="2500" dirty="0" err="1" smtClean="0"/>
              <a:t>ada</a:t>
            </a:r>
            <a:r>
              <a:rPr lang="en-US" sz="2500" dirty="0" smtClean="0"/>
              <a:t> </a:t>
            </a:r>
            <a:r>
              <a:rPr lang="en-US" sz="2500" dirty="0" err="1" smtClean="0"/>
              <a:t>peristiwa</a:t>
            </a:r>
            <a:r>
              <a:rPr lang="en-US" sz="2500" dirty="0" smtClean="0"/>
              <a:t> yang </a:t>
            </a:r>
            <a:r>
              <a:rPr lang="en-US" sz="2500" dirty="0" err="1" smtClean="0"/>
              <a:t>sdh</a:t>
            </a:r>
            <a:r>
              <a:rPr lang="en-US" sz="2500" dirty="0" smtClean="0"/>
              <a:t> </a:t>
            </a:r>
            <a:r>
              <a:rPr lang="en-US" sz="2500" dirty="0" err="1" smtClean="0"/>
              <a:t>gagal</a:t>
            </a:r>
            <a:r>
              <a:rPr lang="en-US" sz="2500" dirty="0" smtClean="0"/>
              <a:t> di </a:t>
            </a:r>
            <a:r>
              <a:rPr lang="en-US" sz="2500" dirty="0" err="1" smtClean="0"/>
              <a:t>pengadilan</a:t>
            </a:r>
            <a:r>
              <a:rPr lang="en-US" sz="2500" dirty="0" smtClean="0"/>
              <a:t>, </a:t>
            </a:r>
            <a:r>
              <a:rPr lang="en-US" sz="2500" dirty="0" err="1" smtClean="0"/>
              <a:t>apakah</a:t>
            </a:r>
            <a:r>
              <a:rPr lang="en-US" sz="2500" dirty="0" smtClean="0"/>
              <a:t> </a:t>
            </a:r>
            <a:r>
              <a:rPr lang="en-US" sz="2500" dirty="0" err="1" smtClean="0"/>
              <a:t>arsip</a:t>
            </a:r>
            <a:r>
              <a:rPr lang="en-US" sz="2500" dirty="0" smtClean="0"/>
              <a:t> </a:t>
            </a:r>
            <a:r>
              <a:rPr lang="en-US" sz="2500" dirty="0" err="1" smtClean="0"/>
              <a:t>trsbt</a:t>
            </a:r>
            <a:r>
              <a:rPr lang="en-US" sz="2500" dirty="0" smtClean="0"/>
              <a:t> di </a:t>
            </a:r>
            <a:r>
              <a:rPr lang="en-US" sz="2500" dirty="0" err="1" smtClean="0"/>
              <a:t>musnahkan</a:t>
            </a:r>
            <a:r>
              <a:rPr lang="en-US" sz="2500" dirty="0" smtClean="0"/>
              <a:t> </a:t>
            </a:r>
            <a:r>
              <a:rPr lang="en-US" sz="2500" dirty="0" err="1" smtClean="0"/>
              <a:t>dan</a:t>
            </a:r>
            <a:r>
              <a:rPr lang="en-US" sz="2500" dirty="0" smtClean="0"/>
              <a:t> </a:t>
            </a:r>
            <a:r>
              <a:rPr lang="en-US" sz="2500" dirty="0" err="1" smtClean="0"/>
              <a:t>menjadi</a:t>
            </a:r>
            <a:r>
              <a:rPr lang="en-US" sz="2500" dirty="0" smtClean="0"/>
              <a:t> </a:t>
            </a:r>
            <a:r>
              <a:rPr lang="en-US" sz="2500" dirty="0" err="1" smtClean="0"/>
              <a:t>bilik</a:t>
            </a:r>
            <a:r>
              <a:rPr lang="en-US" sz="2500" dirty="0" smtClean="0"/>
              <a:t> </a:t>
            </a:r>
            <a:r>
              <a:rPr lang="en-US" sz="2500" dirty="0" err="1" smtClean="0"/>
              <a:t>hukum</a:t>
            </a:r>
            <a:r>
              <a:rPr lang="en-US" sz="2500" dirty="0" smtClean="0"/>
              <a:t>?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JAWABAN</a:t>
            </a:r>
          </a:p>
          <a:p>
            <a:r>
              <a:rPr lang="en-US" sz="2500" dirty="0" err="1"/>
              <a:t>Jra</a:t>
            </a:r>
            <a:r>
              <a:rPr lang="en-US" sz="2500" dirty="0"/>
              <a:t> </a:t>
            </a:r>
            <a:r>
              <a:rPr lang="en-US" sz="2500" dirty="0" err="1"/>
              <a:t>itu</a:t>
            </a:r>
            <a:r>
              <a:rPr lang="en-US" sz="2500" dirty="0"/>
              <a:t> </a:t>
            </a:r>
            <a:r>
              <a:rPr lang="en-US" sz="2500" dirty="0" err="1"/>
              <a:t>ada</a:t>
            </a:r>
            <a:r>
              <a:rPr lang="en-US" sz="2500" dirty="0"/>
              <a:t> </a:t>
            </a:r>
            <a:r>
              <a:rPr lang="en-US" sz="2500" dirty="0" err="1"/>
              <a:t>yg</a:t>
            </a:r>
            <a:r>
              <a:rPr lang="en-US" sz="2500" dirty="0"/>
              <a:t> </a:t>
            </a:r>
            <a:r>
              <a:rPr lang="en-US" sz="2500" dirty="0" err="1"/>
              <a:t>panjang</a:t>
            </a:r>
            <a:r>
              <a:rPr lang="en-US" sz="2500" dirty="0"/>
              <a:t> (</a:t>
            </a:r>
            <a:r>
              <a:rPr lang="en-US" sz="2500" dirty="0" err="1"/>
              <a:t>biasanya</a:t>
            </a:r>
            <a:r>
              <a:rPr lang="en-US" sz="2500" dirty="0"/>
              <a:t> </a:t>
            </a:r>
            <a:r>
              <a:rPr lang="en-US" sz="2500" dirty="0" err="1"/>
              <a:t>ada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inaktif</a:t>
            </a:r>
            <a:r>
              <a:rPr lang="en-US" sz="2500" dirty="0"/>
              <a:t>)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pendek</a:t>
            </a:r>
            <a:r>
              <a:rPr lang="en-US" sz="2500" dirty="0"/>
              <a:t>, </a:t>
            </a:r>
            <a:r>
              <a:rPr lang="en-US" sz="2500" dirty="0" err="1"/>
              <a:t>kalau</a:t>
            </a:r>
            <a:r>
              <a:rPr lang="en-US" sz="2500" dirty="0"/>
              <a:t> </a:t>
            </a:r>
            <a:r>
              <a:rPr lang="en-US" sz="2500" dirty="0" err="1"/>
              <a:t>digambarkan</a:t>
            </a:r>
            <a:r>
              <a:rPr lang="en-US" sz="2500" dirty="0"/>
              <a:t> </a:t>
            </a:r>
            <a:r>
              <a:rPr lang="en-US" sz="2500" dirty="0" err="1"/>
              <a:t>terdapat</a:t>
            </a:r>
            <a:r>
              <a:rPr lang="en-US" sz="2500" dirty="0"/>
              <a:t> </a:t>
            </a:r>
            <a:r>
              <a:rPr lang="en-US" sz="2500" dirty="0" err="1"/>
              <a:t>tiga</a:t>
            </a:r>
            <a:r>
              <a:rPr lang="en-US" sz="2500" dirty="0"/>
              <a:t> </a:t>
            </a:r>
            <a:r>
              <a:rPr lang="en-US" sz="2500" dirty="0" err="1"/>
              <a:t>kolom</a:t>
            </a:r>
            <a:r>
              <a:rPr lang="en-US" sz="2500" dirty="0"/>
              <a:t>, </a:t>
            </a:r>
            <a:r>
              <a:rPr lang="en-US" sz="2500" dirty="0" err="1"/>
              <a:t>masing</a:t>
            </a:r>
            <a:r>
              <a:rPr lang="en-US" sz="2500" dirty="0"/>
              <a:t>” </a:t>
            </a:r>
            <a:r>
              <a:rPr lang="en-US" sz="2500" dirty="0" err="1"/>
              <a:t>kolom</a:t>
            </a:r>
            <a:r>
              <a:rPr lang="en-US" sz="2500" dirty="0"/>
              <a:t> </a:t>
            </a:r>
            <a:r>
              <a:rPr lang="en-US" sz="2500" dirty="0" err="1"/>
              <a:t>berisi</a:t>
            </a:r>
            <a:r>
              <a:rPr lang="en-US" sz="2500" dirty="0"/>
              <a:t> </a:t>
            </a:r>
            <a:r>
              <a:rPr lang="en-US" sz="2500" dirty="0" err="1"/>
              <a:t>masi</a:t>
            </a:r>
            <a:r>
              <a:rPr lang="en-US" sz="2500" dirty="0"/>
              <a:t> </a:t>
            </a:r>
            <a:r>
              <a:rPr lang="en-US" sz="2500" dirty="0" err="1"/>
              <a:t>aktif</a:t>
            </a:r>
            <a:r>
              <a:rPr lang="en-US" sz="2500" dirty="0"/>
              <a:t>, </a:t>
            </a:r>
            <a:r>
              <a:rPr lang="en-US" sz="2500" dirty="0" err="1"/>
              <a:t>inaktif</a:t>
            </a:r>
            <a:r>
              <a:rPr lang="en-US" sz="2500" dirty="0"/>
              <a:t>, </a:t>
            </a:r>
            <a:r>
              <a:rPr lang="en-US" sz="2500" dirty="0" err="1"/>
              <a:t>aktif</a:t>
            </a:r>
            <a:r>
              <a:rPr lang="en-US" sz="2500" dirty="0"/>
              <a:t>. Dari </a:t>
            </a:r>
            <a:r>
              <a:rPr lang="en-US" sz="2500" dirty="0" err="1"/>
              <a:t>sini</a:t>
            </a:r>
            <a:r>
              <a:rPr lang="en-US" sz="2500" dirty="0"/>
              <a:t> (</a:t>
            </a:r>
            <a:r>
              <a:rPr lang="en-US" sz="2500" dirty="0" err="1"/>
              <a:t>inaktif</a:t>
            </a:r>
            <a:r>
              <a:rPr lang="en-US" sz="2500" dirty="0"/>
              <a:t>) </a:t>
            </a:r>
            <a:r>
              <a:rPr lang="en-US" sz="2500" dirty="0" err="1"/>
              <a:t>baru</a:t>
            </a:r>
            <a:r>
              <a:rPr lang="en-US" sz="2500" dirty="0"/>
              <a:t> </a:t>
            </a:r>
            <a:r>
              <a:rPr lang="en-US" sz="2500" dirty="0" err="1"/>
              <a:t>diletakkan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masuk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lembaga</a:t>
            </a:r>
            <a:r>
              <a:rPr lang="en-US" sz="2500" dirty="0"/>
              <a:t> </a:t>
            </a:r>
            <a:r>
              <a:rPr lang="en-US" sz="2500" dirty="0" err="1"/>
              <a:t>kearsipan</a:t>
            </a:r>
            <a:r>
              <a:rPr lang="en-US" sz="2500" dirty="0"/>
              <a:t>, di </a:t>
            </a:r>
            <a:r>
              <a:rPr lang="en-US" sz="2500" dirty="0" err="1"/>
              <a:t>inaktif</a:t>
            </a:r>
            <a:r>
              <a:rPr lang="en-US" sz="2500" dirty="0"/>
              <a:t> </a:t>
            </a:r>
            <a:r>
              <a:rPr lang="en-US" sz="2500" dirty="0" err="1"/>
              <a:t>harus</a:t>
            </a:r>
            <a:r>
              <a:rPr lang="en-US" sz="2500" dirty="0"/>
              <a:t> </a:t>
            </a:r>
            <a:r>
              <a:rPr lang="en-US" sz="2500" dirty="0" err="1"/>
              <a:t>sdh</a:t>
            </a:r>
            <a:r>
              <a:rPr lang="en-US" sz="2500" dirty="0"/>
              <a:t> </a:t>
            </a:r>
            <a:r>
              <a:rPr lang="en-US" sz="2500" dirty="0" err="1"/>
              <a:t>selesai</a:t>
            </a:r>
            <a:r>
              <a:rPr lang="en-US" sz="2500" dirty="0"/>
              <a:t> </a:t>
            </a:r>
            <a:r>
              <a:rPr lang="en-US" sz="2500" dirty="0" err="1"/>
              <a:t>baru</a:t>
            </a:r>
            <a:r>
              <a:rPr lang="en-US" sz="2500" dirty="0"/>
              <a:t> </a:t>
            </a:r>
            <a:r>
              <a:rPr lang="en-US" sz="2500" dirty="0" err="1"/>
              <a:t>boleh</a:t>
            </a:r>
            <a:r>
              <a:rPr lang="en-US" sz="2500" dirty="0"/>
              <a:t> </a:t>
            </a:r>
            <a:r>
              <a:rPr lang="en-US" sz="2500" dirty="0" err="1"/>
              <a:t>masuk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jra</a:t>
            </a:r>
            <a:r>
              <a:rPr lang="en-US" sz="2500" dirty="0"/>
              <a:t> LK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 smtClean="0"/>
              <a:t>aktif</a:t>
            </a:r>
            <a:endParaRPr lang="en-US" sz="2500" dirty="0" smtClean="0"/>
          </a:p>
          <a:p>
            <a:r>
              <a:rPr lang="en-US" sz="2500" dirty="0" smtClean="0"/>
              <a:t>Yang </a:t>
            </a:r>
            <a:r>
              <a:rPr lang="en-US" sz="2500" dirty="0" err="1" smtClean="0"/>
              <a:t>namanya</a:t>
            </a:r>
            <a:r>
              <a:rPr lang="en-US" sz="2500" dirty="0" smtClean="0"/>
              <a:t> </a:t>
            </a:r>
            <a:r>
              <a:rPr lang="en-US" sz="2500" dirty="0" err="1" smtClean="0"/>
              <a:t>arsip</a:t>
            </a:r>
            <a:r>
              <a:rPr lang="en-US" sz="2500" dirty="0" smtClean="0"/>
              <a:t> </a:t>
            </a:r>
            <a:r>
              <a:rPr lang="en-US" sz="2500" dirty="0" err="1" smtClean="0"/>
              <a:t>terkait</a:t>
            </a:r>
            <a:r>
              <a:rPr lang="en-US" sz="2500" dirty="0" smtClean="0"/>
              <a:t> dg </a:t>
            </a:r>
            <a:r>
              <a:rPr lang="en-US" sz="2500" dirty="0" err="1" smtClean="0"/>
              <a:t>peristiwa</a:t>
            </a:r>
            <a:r>
              <a:rPr lang="en-US" sz="2500" dirty="0" smtClean="0"/>
              <a:t> </a:t>
            </a:r>
            <a:r>
              <a:rPr lang="en-US" sz="2500" dirty="0" err="1" smtClean="0"/>
              <a:t>besar</a:t>
            </a:r>
            <a:r>
              <a:rPr lang="en-US" sz="2500" dirty="0" smtClean="0"/>
              <a:t> </a:t>
            </a:r>
            <a:r>
              <a:rPr lang="en-US" sz="2500" dirty="0" err="1" smtClean="0"/>
              <a:t>tdk</a:t>
            </a:r>
            <a:r>
              <a:rPr lang="en-US" sz="2500" dirty="0" smtClean="0"/>
              <a:t> </a:t>
            </a:r>
            <a:r>
              <a:rPr lang="en-US" sz="2500" dirty="0" err="1" smtClean="0"/>
              <a:t>akan</a:t>
            </a:r>
            <a:r>
              <a:rPr lang="en-US" sz="2500" dirty="0" smtClean="0"/>
              <a:t> </a:t>
            </a:r>
            <a:r>
              <a:rPr lang="en-US" sz="2500" dirty="0" err="1" smtClean="0"/>
              <a:t>dimusnahkan</a:t>
            </a:r>
            <a:r>
              <a:rPr lang="en-US" sz="2500" dirty="0" smtClean="0"/>
              <a:t>, </a:t>
            </a:r>
            <a:r>
              <a:rPr lang="en-US" sz="2500" dirty="0" err="1" smtClean="0"/>
              <a:t>wlpn</a:t>
            </a:r>
            <a:r>
              <a:rPr lang="en-US" sz="2500" dirty="0" smtClean="0"/>
              <a:t> </a:t>
            </a:r>
            <a:r>
              <a:rPr lang="en-US" sz="2500" dirty="0" err="1" smtClean="0"/>
              <a:t>skrg</a:t>
            </a:r>
            <a:r>
              <a:rPr lang="en-US" sz="2500" dirty="0" smtClean="0"/>
              <a:t> </a:t>
            </a:r>
            <a:r>
              <a:rPr lang="en-US" sz="2500" dirty="0" err="1" smtClean="0"/>
              <a:t>tdk</a:t>
            </a:r>
            <a:r>
              <a:rPr lang="en-US" sz="2500" dirty="0" smtClean="0"/>
              <a:t> </a:t>
            </a:r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kepentingan</a:t>
            </a:r>
            <a:r>
              <a:rPr lang="en-US" sz="2500" dirty="0"/>
              <a:t> </a:t>
            </a:r>
            <a:r>
              <a:rPr lang="en-US" sz="2500" dirty="0" err="1" smtClean="0"/>
              <a:t>hukum</a:t>
            </a:r>
            <a:r>
              <a:rPr lang="en-US" sz="2500" dirty="0" smtClean="0"/>
              <a:t>, </a:t>
            </a:r>
            <a:r>
              <a:rPr lang="en-US" sz="2500" dirty="0" err="1" smtClean="0"/>
              <a:t>namun</a:t>
            </a:r>
            <a:r>
              <a:rPr lang="en-US" sz="2500" dirty="0" smtClean="0"/>
              <a:t> </a:t>
            </a:r>
            <a:r>
              <a:rPr lang="en-US" sz="2500" dirty="0" err="1" smtClean="0"/>
              <a:t>ini</a:t>
            </a:r>
            <a:r>
              <a:rPr lang="en-US" sz="2500" dirty="0" smtClean="0"/>
              <a:t> </a:t>
            </a:r>
            <a:r>
              <a:rPr lang="en-US" sz="2500" dirty="0" err="1" smtClean="0"/>
              <a:t>akan</a:t>
            </a:r>
            <a:r>
              <a:rPr lang="en-US" sz="2500" dirty="0" smtClean="0"/>
              <a:t> </a:t>
            </a:r>
            <a:r>
              <a:rPr lang="en-US" sz="2500" dirty="0" err="1" smtClean="0"/>
              <a:t>tetap</a:t>
            </a:r>
            <a:r>
              <a:rPr lang="en-US" sz="2500" dirty="0" smtClean="0"/>
              <a:t> </a:t>
            </a:r>
            <a:r>
              <a:rPr lang="en-US" sz="2500" dirty="0" err="1" smtClean="0"/>
              <a:t>menjadi</a:t>
            </a:r>
            <a:r>
              <a:rPr lang="en-US" sz="2500" dirty="0" smtClean="0"/>
              <a:t> </a:t>
            </a:r>
            <a:r>
              <a:rPr lang="en-US" sz="2500" dirty="0" err="1" smtClean="0"/>
              <a:t>bukti</a:t>
            </a:r>
            <a:r>
              <a:rPr lang="en-US" sz="2500" dirty="0" smtClean="0"/>
              <a:t> </a:t>
            </a:r>
            <a:r>
              <a:rPr lang="en-US" sz="2500" dirty="0" err="1" smtClean="0"/>
              <a:t>sejarah</a:t>
            </a:r>
            <a:r>
              <a:rPr lang="en-US" sz="2500" dirty="0" smtClean="0"/>
              <a:t> </a:t>
            </a:r>
            <a:r>
              <a:rPr lang="en-US" sz="2500" dirty="0" err="1" smtClean="0"/>
              <a:t>peristiwa</a:t>
            </a:r>
            <a:r>
              <a:rPr lang="en-US" sz="2500" dirty="0" smtClean="0"/>
              <a:t> </a:t>
            </a:r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 err="1" smtClean="0"/>
              <a:t>waktu</a:t>
            </a:r>
            <a:r>
              <a:rPr lang="en-US" sz="2500" dirty="0" smtClean="0"/>
              <a:t> </a:t>
            </a:r>
            <a:r>
              <a:rPr lang="en-US" sz="2500" dirty="0" err="1" smtClean="0"/>
              <a:t>itu</a:t>
            </a:r>
            <a:r>
              <a:rPr lang="en-US" sz="2500" dirty="0" smtClean="0"/>
              <a:t>. </a:t>
            </a:r>
            <a:r>
              <a:rPr lang="en-US" sz="2500" dirty="0" err="1" smtClean="0"/>
              <a:t>Jadi</a:t>
            </a:r>
            <a:r>
              <a:rPr lang="en-US" sz="2500" dirty="0" smtClean="0"/>
              <a:t> </a:t>
            </a:r>
            <a:r>
              <a:rPr lang="en-US" sz="2500" dirty="0" err="1" smtClean="0"/>
              <a:t>ini</a:t>
            </a:r>
            <a:r>
              <a:rPr lang="en-US" sz="2500" dirty="0" smtClean="0"/>
              <a:t> </a:t>
            </a:r>
            <a:r>
              <a:rPr lang="en-US" sz="2500" dirty="0" err="1" smtClean="0"/>
              <a:t>akan</a:t>
            </a:r>
            <a:r>
              <a:rPr lang="en-US" sz="2500" dirty="0" smtClean="0"/>
              <a:t> </a:t>
            </a:r>
            <a:r>
              <a:rPr lang="en-US" sz="2500" dirty="0" err="1" smtClean="0"/>
              <a:t>hanya</a:t>
            </a:r>
            <a:r>
              <a:rPr lang="en-US" sz="2500" dirty="0" smtClean="0"/>
              <a:t> </a:t>
            </a:r>
            <a:r>
              <a:rPr lang="en-US" sz="2500" dirty="0" err="1" smtClean="0"/>
              <a:t>menjadi</a:t>
            </a:r>
            <a:r>
              <a:rPr lang="en-US" sz="2500" dirty="0" smtClean="0"/>
              <a:t> </a:t>
            </a:r>
            <a:r>
              <a:rPr lang="en-US" sz="2500" dirty="0" err="1" smtClean="0"/>
              <a:t>sejarah</a:t>
            </a:r>
            <a:r>
              <a:rPr lang="en-US" sz="2500" dirty="0" smtClean="0"/>
              <a:t> </a:t>
            </a:r>
            <a:r>
              <a:rPr lang="en-US" sz="2500" dirty="0" err="1" smtClean="0"/>
              <a:t>bukan</a:t>
            </a:r>
            <a:r>
              <a:rPr lang="en-US" sz="2500" dirty="0" smtClean="0"/>
              <a:t> </a:t>
            </a:r>
            <a:r>
              <a:rPr lang="en-US" sz="2500" dirty="0" err="1" smtClean="0"/>
              <a:t>menjadi</a:t>
            </a:r>
            <a:r>
              <a:rPr lang="en-US" sz="2500" dirty="0" smtClean="0"/>
              <a:t> </a:t>
            </a:r>
            <a:r>
              <a:rPr lang="en-US" sz="2500" dirty="0" err="1" smtClean="0"/>
              <a:t>bilik</a:t>
            </a:r>
            <a:r>
              <a:rPr lang="en-US" sz="2500" dirty="0" smtClean="0"/>
              <a:t> </a:t>
            </a:r>
            <a:r>
              <a:rPr lang="en-US" sz="2500" dirty="0" err="1" smtClean="0"/>
              <a:t>hukum</a:t>
            </a:r>
            <a:r>
              <a:rPr lang="en-US" sz="2500" dirty="0" smtClean="0"/>
              <a:t> </a:t>
            </a:r>
            <a:r>
              <a:rPr lang="en-US" sz="2500" dirty="0" err="1" smtClean="0"/>
              <a:t>lagi</a:t>
            </a:r>
            <a:r>
              <a:rPr lang="en-US" sz="2500" dirty="0" smtClean="0"/>
              <a:t>.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314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381001"/>
            <a:ext cx="7772400" cy="1516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>
                <a:latin typeface="Arial Rounded MT Bold" panose="020F0704030504030204" pitchFamily="34" charset="0"/>
              </a:rPr>
              <a:t>Ruang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Lingkup</a:t>
            </a:r>
            <a:r>
              <a:rPr lang="en-US" dirty="0" smtClean="0">
                <a:latin typeface="Arial Rounded MT Bold" panose="020F0704030504030204" pitchFamily="34" charset="0"/>
              </a:rPr>
              <a:t> PENGELOLAAN ARSIP STATIS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876" y="2133600"/>
            <a:ext cx="7822324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id-ID" b="1" dirty="0" smtClean="0"/>
              <a:t>Adalah proses pengendalian arsip statis secara efisien, efektif dan sist</a:t>
            </a:r>
            <a:r>
              <a:rPr lang="en-US" b="1" dirty="0" smtClean="0"/>
              <a:t>e</a:t>
            </a:r>
            <a:r>
              <a:rPr lang="id-ID" b="1" dirty="0" smtClean="0"/>
              <a:t>matis meliputi akuisisi, pengolahan, preservasi, pemanfaata</a:t>
            </a:r>
            <a:r>
              <a:rPr lang="en-US" b="1" dirty="0" smtClean="0"/>
              <a:t>n, </a:t>
            </a:r>
            <a:r>
              <a:rPr lang="id-ID" b="1" dirty="0" smtClean="0"/>
              <a:t> pendayagunaan, dan pelayanan publik dalam suatu sistem kearsipan nasional.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37892" name="Down Arrow 2"/>
          <p:cNvSpPr>
            <a:spLocks noChangeArrowheads="1"/>
          </p:cNvSpPr>
          <p:nvPr/>
        </p:nvSpPr>
        <p:spPr bwMode="auto">
          <a:xfrm>
            <a:off x="5181600" y="1752600"/>
            <a:ext cx="11430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sz="2400">
              <a:latin typeface="Times New Roman" panose="02020603050405020304" pitchFamily="18" charset="0"/>
            </a:endParaRPr>
          </a:p>
        </p:txBody>
      </p:sp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6566080" y="5486401"/>
            <a:ext cx="3059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-ID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UU 43/2009 ps. 1. (26)</a:t>
            </a:r>
          </a:p>
        </p:txBody>
      </p:sp>
    </p:spTree>
    <p:extLst>
      <p:ext uri="{BB962C8B-B14F-4D97-AF65-F5344CB8AC3E}">
        <p14:creationId xmlns:p14="http://schemas.microsoft.com/office/powerpoint/2010/main" val="34166118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47651"/>
            <a:ext cx="6311900" cy="955675"/>
          </a:xfrm>
        </p:spPr>
        <p:txBody>
          <a:bodyPr/>
          <a:lstStyle/>
          <a:p>
            <a:pPr eaLnBrk="1" hangingPunct="1"/>
            <a:r>
              <a:rPr lang="en-US" sz="2800" b="1"/>
              <a:t>LINGKUP </a:t>
            </a:r>
            <a:r>
              <a:rPr lang="id-ID" sz="2800" b="1"/>
              <a:t>PENGELOLAAN (</a:t>
            </a:r>
            <a:r>
              <a:rPr lang="en-US" sz="2800" b="1"/>
              <a:t>MANAJEMEN</a:t>
            </a:r>
            <a:r>
              <a:rPr lang="id-ID" sz="2800" b="1"/>
              <a:t>)</a:t>
            </a:r>
            <a:r>
              <a:rPr lang="en-US" sz="2800" b="1"/>
              <a:t> KEARSIPAN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43200" y="1371600"/>
            <a:ext cx="2209800" cy="60960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Pengelolaan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A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rsip 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D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inamis</a:t>
            </a:r>
            <a:endParaRPr lang="en-US" altLang="en-US" sz="24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848600" y="1371600"/>
            <a:ext cx="2133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Pengelolaan 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A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rsip 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S</a:t>
            </a:r>
            <a:r>
              <a:rPr lang="id-ID" altLang="en-US" sz="2400">
                <a:solidFill>
                  <a:srgbClr val="000000"/>
                </a:solidFill>
                <a:latin typeface="Arial Unicode MS" panose="020B0604020202020204" pitchFamily="34" charset="-128"/>
              </a:rPr>
              <a:t>tatis</a:t>
            </a:r>
            <a:endParaRPr lang="en-US" altLang="en-US" sz="24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590800" y="2286000"/>
            <a:ext cx="2057400" cy="6096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Penciptaan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590800" y="2971800"/>
            <a:ext cx="2286000" cy="9144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Pengklasifikasian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343400" y="3810000"/>
            <a:ext cx="2590800" cy="9144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Penggunaan &amp;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Pemeliharaan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962400" y="5029200"/>
            <a:ext cx="2362200" cy="533400"/>
          </a:xfrm>
          <a:prstGeom prst="ellipse">
            <a:avLst/>
          </a:prstGeom>
          <a:solidFill>
            <a:srgbClr val="F3F82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Penyusutan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477000" y="4800600"/>
            <a:ext cx="23622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Akuisisi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7162800" y="3886200"/>
            <a:ext cx="25908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id-ID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924800" y="2819400"/>
            <a:ext cx="23622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Pelayanan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257800" y="1143000"/>
            <a:ext cx="1600200" cy="510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543800" y="3962401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Preservasi</a:t>
            </a: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2743200" y="5715000"/>
            <a:ext cx="7696200" cy="533400"/>
          </a:xfrm>
          <a:prstGeom prst="curvedUpArrow">
            <a:avLst>
              <a:gd name="adj1" fmla="val 129256"/>
              <a:gd name="adj2" fmla="val 448956"/>
              <a:gd name="adj3" fmla="val 29167"/>
            </a:avLst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 rot="-4315659">
            <a:off x="4837113" y="2039938"/>
            <a:ext cx="2057400" cy="7651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ORGANISASI</a:t>
            </a:r>
            <a:r>
              <a:rPr lang="en-US" altLang="en-US" sz="1600">
                <a:latin typeface="Trebuchet MS" panose="020B0603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PENCIPTA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 rot="-4296248">
            <a:off x="6057900" y="2552700"/>
            <a:ext cx="1752600" cy="609600"/>
          </a:xfrm>
          <a:prstGeom prst="rect">
            <a:avLst/>
          </a:prstGeom>
          <a:solidFill>
            <a:srgbClr val="52C8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LEMBAGA</a:t>
            </a:r>
            <a:r>
              <a:rPr lang="en-US" altLang="en-US" sz="1600">
                <a:latin typeface="Verdan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KEARSIPAN</a:t>
            </a:r>
          </a:p>
        </p:txBody>
      </p:sp>
    </p:spTree>
    <p:extLst>
      <p:ext uri="{BB962C8B-B14F-4D97-AF65-F5344CB8AC3E}">
        <p14:creationId xmlns:p14="http://schemas.microsoft.com/office/powerpoint/2010/main" val="389784217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9986669"/>
              </p:ext>
            </p:extLst>
          </p:nvPr>
        </p:nvGraphicFramePr>
        <p:xfrm>
          <a:off x="1984375" y="474786"/>
          <a:ext cx="8686800" cy="590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23" name="Picture 2" descr="F:\ismi file 2015\gambar kucing\Gambar-Animasi-4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5950"/>
            <a:ext cx="269557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AutoShape 4" descr="https://pandisuryadi.files.wordpress.com/2013/01/pak-guru.png"/>
          <p:cNvSpPr>
            <a:spLocks noChangeAspect="1" noChangeArrowheads="1"/>
          </p:cNvSpPr>
          <p:nvPr/>
        </p:nvSpPr>
        <p:spPr bwMode="auto">
          <a:xfrm>
            <a:off x="1679575" y="130175"/>
            <a:ext cx="304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id-ID" sz="2215"/>
          </a:p>
        </p:txBody>
      </p:sp>
      <p:pic>
        <p:nvPicPr>
          <p:cNvPr id="30725" name="Picture 6" descr="Image result for gambar animasi pertambahan buku bergera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273550"/>
            <a:ext cx="26670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8978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>
                <a:solidFill>
                  <a:srgbClr val="FFFF00"/>
                </a:solidFill>
                <a:latin typeface="Arial Rounded MT Bold" pitchFamily="34" charset="0"/>
              </a:rPr>
              <a:t/>
            </a:r>
            <a:br>
              <a:rPr lang="id-ID" dirty="0" smtClean="0">
                <a:solidFill>
                  <a:srgbClr val="FFFF00"/>
                </a:solidFill>
                <a:latin typeface="Arial Rounded MT Bold" pitchFamily="34" charset="0"/>
              </a:rPr>
            </a:br>
            <a:r>
              <a:rPr lang="id-ID" dirty="0" smtClean="0">
                <a:latin typeface="Arial Rounded MT Bold" pitchFamily="34" charset="0"/>
              </a:rPr>
              <a:t>PEMAHAMAN ARSIP STATIS </a:t>
            </a: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8006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sz="2400" b="1"/>
              <a:t>Arsip yg berkriteria statis adalah arsip yang  memiliki nilai informasi kesejarahan, bersifat permanen, dan telah habis masa retensinya berdasarkan Jadwal Retensi Arsip (JRA). 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400" b="1"/>
              <a:t>Me</a:t>
            </a:r>
            <a:r>
              <a:rPr lang="id-ID" sz="2400" b="1"/>
              <a:t>menuhi unsur keterangan telah di verifikasi oleh lembaga kearsipan.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sz="2400" b="1"/>
              <a:t>Unsur verifikasi menjadi penting sehingga LK hanya menerima arsip statis yang memiliki nilai informasional dan evidential yang tinggi. 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sz="2400" b="1"/>
              <a:t>Apabila dalam melakukan verifikasi terdapat arsip yang tidak memenuhi kriteria sebagai arsip statis maka LK berhak menolak arsip statis yg akan diserahkan. </a:t>
            </a:r>
            <a:endParaRPr lang="en-US" sz="2400" b="1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smtClean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713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Arial Rounded MT Bold" pitchFamily="34" charset="0"/>
              </a:rPr>
              <a:t>TUJUAN PENGELOLAAN ARSIP STATIS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Menyelamatkan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yang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historis</a:t>
            </a:r>
            <a:r>
              <a:rPr lang="en-US" b="1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Melestarikan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yang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guna</a:t>
            </a:r>
            <a:r>
              <a:rPr lang="en-US" b="1" dirty="0" smtClean="0"/>
              <a:t> </a:t>
            </a:r>
            <a:r>
              <a:rPr lang="en-US" b="1" dirty="0" err="1" smtClean="0"/>
              <a:t>sekunder</a:t>
            </a:r>
            <a:r>
              <a:rPr lang="en-US" b="1" dirty="0" smtClean="0"/>
              <a:t>. </a:t>
            </a:r>
            <a:r>
              <a:rPr lang="en-US" b="1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diharuskan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Menjamin</a:t>
            </a:r>
            <a:r>
              <a:rPr lang="en-US" b="1" dirty="0" smtClean="0"/>
              <a:t> </a:t>
            </a:r>
            <a:r>
              <a:rPr lang="en-US" b="1" dirty="0" err="1" smtClean="0"/>
              <a:t>ketersediaan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. </a:t>
            </a:r>
            <a:r>
              <a:rPr lang="en-US" b="1" dirty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b="1" dirty="0" err="1" smtClean="0"/>
              <a:t>Menyebarluaskan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.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alau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, </a:t>
            </a:r>
            <a:r>
              <a:rPr lang="en-US" dirty="0" err="1" smtClean="0"/>
              <a:t>sftnya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dirty="0" smtClean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2584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1655</Words>
  <Application>Microsoft Office PowerPoint</Application>
  <PresentationFormat>Custom</PresentationFormat>
  <Paragraphs>241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Arsip statis </vt:lpstr>
      <vt:lpstr>Definisi Arsip Statis</vt:lpstr>
      <vt:lpstr>PowerPoint Presentation</vt:lpstr>
      <vt:lpstr>PowerPoint Presentation</vt:lpstr>
      <vt:lpstr>Ruang Lingkup PENGELOLAAN ARSIP STATIS</vt:lpstr>
      <vt:lpstr>LINGKUP PENGELOLAAN (MANAJEMEN) KEARSIPAN</vt:lpstr>
      <vt:lpstr>PowerPoint Presentation</vt:lpstr>
      <vt:lpstr> PEMAHAMAN ARSIP STATIS </vt:lpstr>
      <vt:lpstr>TUJUAN PENGELOLAAN ARSIP STATIS</vt:lpstr>
      <vt:lpstr>KETENTUAN ARSIP STATIS  </vt:lpstr>
      <vt:lpstr>Lanjutan :</vt:lpstr>
      <vt:lpstr>KRITERIA ARSIP STATIS</vt:lpstr>
      <vt:lpstr>KRITERIA ARSIP STATIS :</vt:lpstr>
      <vt:lpstr>KRITERIA ARSIP STATIS :</vt:lpstr>
      <vt:lpstr>Jenis Arsip Statis</vt:lpstr>
      <vt:lpstr>         Jenis Arsip Statis</vt:lpstr>
      <vt:lpstr>             Jenis Arsip Statis</vt:lpstr>
      <vt:lpstr>                Jenis Arsip Statis :</vt:lpstr>
      <vt:lpstr>PowerPoint Presentation</vt:lpstr>
      <vt:lpstr>PowerPoint Presentation</vt:lpstr>
      <vt:lpstr>PowerPoint Presentation</vt:lpstr>
      <vt:lpstr>PENATAAN</vt:lpstr>
      <vt:lpstr> PEMILAHAN ARSIP</vt:lpstr>
      <vt:lpstr>PowerPoint Presentation</vt:lpstr>
      <vt:lpstr>PowerPoint Presentation</vt:lpstr>
      <vt:lpstr>PowerPoint Presentation</vt:lpstr>
      <vt:lpstr>LEMBAR DESKRIPSI</vt:lpstr>
      <vt:lpstr> PENOMORAN DEFINITIF, PEMBUNGKUSAN ARSIP  DAN PELABELAN</vt:lpstr>
      <vt:lpstr>Pembungkusan arsip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Arsip statis</dc:title>
  <dc:creator>acer</dc:creator>
  <cp:lastModifiedBy>HP</cp:lastModifiedBy>
  <cp:revision>35</cp:revision>
  <dcterms:created xsi:type="dcterms:W3CDTF">2020-04-14T00:00:17Z</dcterms:created>
  <dcterms:modified xsi:type="dcterms:W3CDTF">2020-06-16T01:25:04Z</dcterms:modified>
</cp:coreProperties>
</file>