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sldIdLst>
    <p:sldId r:id="rId5" id="256"/>
    <p:sldId r:id="rId6" id="257"/>
    <p:sldId r:id="rId7" id="258"/>
    <p:sldId r:id="rId8" id="259"/>
    <p:sldId r:id="rId9" id="260"/>
    <p:sldId r:id="rId10" id="261"/>
    <p:sldId r:id="rId11" id="262"/>
    <p:sldId r:id="rId12" id="263"/>
    <p:sldId r:id="rId13" id="264"/>
    <p:sldId r:id="rId14" id="265"/>
    <p:sldId r:id="rId15" id="266"/>
    <p:sldId r:id="rId16" id="267"/>
    <p:sldId r:id="rId17" id="268"/>
    <p:sldId r:id="rId18" id="269"/>
    <p:sldId r:id="rId19" id="270"/>
    <p:sldId r:id="rId20" id="271"/>
    <p:sldId r:id="rId21" id="272"/>
    <p:sldId r:id="rId22" id="273"/>
    <p:sldId r:id="rId23" id="274"/>
    <p:sldId r:id="rId24" id="275"/>
    <p:sldId r:id="rId25" id="276"/>
    <p:sldId r:id="rId26" id="277"/>
    <p:sldId r:id="rId27" id="278"/>
    <p:sldId r:id="rId28" id="279"/>
    <p:sldId r:id="rId29" id="280"/>
  </p:sldIdLst>
  <p:sldSz cx="9144000" cy="6858000" type="screen4x3"/>
  <p:notesSz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6858000" cy="9144000"/>
  <p:defaultText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>
      <a:defRPr lang="id-ID">
        <a:uFillTx/>
      </a:defRPr>
    </a:defPPr>
    <a:lvl1pPr algn="l" defTabSz="914400" eaLnBrk="1" hangingPunct="1" latinLnBrk="0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tableStyles.xml><?xml version="1.0" encoding="utf-8"?>
<a:tblStyleLst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def="{5C22544A-7EE6-4342-B048-85BDC9FD1C3A}"/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lastView="sldThumbnailView">
  <p:normalViewPr>
    <p:restoredLeft sz="15620"/>
    <p:restoredTop sz="94660"/>
  </p:normalViewPr>
  <p:slideViewPr>
    <p:cSldViewPr>
      <p:cViewPr varScale="1">
  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sx d="100" n="42"/>
          <a:sy d="100" n="42"/>
        </p:scale>
  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1320" y="60"/>
      </p:cViewPr>
      <p:guideLst>
        <p:guide orient="horz" pos="2160"/>
        <p:guide pos="2880"/>
      </p:guideLst>
    </p:cSldViewPr>
  </p:slideViewPr>
  <p:notesTextViewPr>
    <p:cViewPr>
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sx d="100" n="100"/>
        <a:sy d="100" n="100"/>
      </p:scale>
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0"/>
    </p:cViewPr>
  </p:notesTextViewPr>
  <p:gridSpacing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72008" cy="72008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slides/slide1.xml" Type="http://schemas.openxmlformats.org/officeDocument/2006/relationships/slide"></Relationship><Relationship Id="rId6" Target="slides/slide2.xml" Type="http://schemas.openxmlformats.org/officeDocument/2006/relationships/slide"></Relationship><Relationship Id="rId7" Target="slides/slide3.xml" Type="http://schemas.openxmlformats.org/officeDocument/2006/relationships/slide"></Relationship><Relationship Id="rId8" Target="slides/slide4.xml" Type="http://schemas.openxmlformats.org/officeDocument/2006/relationships/slide"></Relationship><Relationship Id="rId9" Target="slides/slide5.xml" Type="http://schemas.openxmlformats.org/officeDocument/2006/relationships/slide"></Relationship><Relationship Id="rId10" Target="slides/slide6.xml" Type="http://schemas.openxmlformats.org/officeDocument/2006/relationships/slide"></Relationship><Relationship Id="rId11" Target="slides/slide7.xml" Type="http://schemas.openxmlformats.org/officeDocument/2006/relationships/slide"></Relationship><Relationship Id="rId12" Target="slides/slide8.xml" Type="http://schemas.openxmlformats.org/officeDocument/2006/relationships/slide"></Relationship><Relationship Id="rId13" Target="slides/slide9.xml" Type="http://schemas.openxmlformats.org/officeDocument/2006/relationships/slide"></Relationship><Relationship Id="rId14" Target="slides/slide10.xml" Type="http://schemas.openxmlformats.org/officeDocument/2006/relationships/slide"></Relationship><Relationship Id="rId15" Target="slides/slide11.xml" Type="http://schemas.openxmlformats.org/officeDocument/2006/relationships/slide"></Relationship><Relationship Id="rId16" Target="slides/slide12.xml" Type="http://schemas.openxmlformats.org/officeDocument/2006/relationships/slide"></Relationship><Relationship Id="rId17" Target="slides/slide13.xml" Type="http://schemas.openxmlformats.org/officeDocument/2006/relationships/slide"></Relationship><Relationship Id="rId18" Target="slides/slide14.xml" Type="http://schemas.openxmlformats.org/officeDocument/2006/relationships/slide"></Relationship><Relationship Id="rId19" Target="slides/slide15.xml" Type="http://schemas.openxmlformats.org/officeDocument/2006/relationships/slide"></Relationship><Relationship Id="rId20" Target="slides/slide16.xml" Type="http://schemas.openxmlformats.org/officeDocument/2006/relationships/slide"></Relationship><Relationship Id="rId21" Target="slides/slide17.xml" Type="http://schemas.openxmlformats.org/officeDocument/2006/relationships/slide"></Relationship><Relationship Id="rId22" Target="slides/slide18.xml" Type="http://schemas.openxmlformats.org/officeDocument/2006/relationships/slide"></Relationship><Relationship Id="rId23" Target="slides/slide19.xml" Type="http://schemas.openxmlformats.org/officeDocument/2006/relationships/slide"></Relationship><Relationship Id="rId24" Target="slides/slide20.xml" Type="http://schemas.openxmlformats.org/officeDocument/2006/relationships/slide"></Relationship><Relationship Id="rId25" Target="slides/slide21.xml" Type="http://schemas.openxmlformats.org/officeDocument/2006/relationships/slide"></Relationship><Relationship Id="rId26" Target="slides/slide22.xml" Type="http://schemas.openxmlformats.org/officeDocument/2006/relationships/slide"></Relationship><Relationship Id="rId27" Target="slides/slide23.xml" Type="http://schemas.openxmlformats.org/officeDocument/2006/relationships/slide"></Relationship><Relationship Id="rId28" Target="slides/slide24.xml" Type="http://schemas.openxmlformats.org/officeDocument/2006/relationships/slide"></Relationship><Relationship Id="rId29" Target="slides/slide25.xml" Type="http://schemas.openxmlformats.org/officeDocument/2006/relationships/slide"></Relationship><Relationship Id="rId30" Target="theme/theme1.xml" Type="http://schemas.openxmlformats.org/officeDocument/2006/relationships/theme"></Relationship></Relationship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Title Slide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2130425"/>
            <a:ext cx="7772400" cy="14700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ub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3886200"/>
            <a:ext cx="6400800" cy="1752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 smtClean="0">
                <a:uFillTx/>
              </a:rPr>
              <a:t>Click to edit Master subtitle style</a:t>
            </a:r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50804FB-45FB-4FF2-8390-2C97B1168AF1}" type="datetimeFigureOut">
              <a:rPr lang="id-ID" smtClean="0">
                <a:uFillTx/>
              </a:rPr>
              <a:t>03/03/2020</a:t>
            </a:fld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91BCF03-61C1-4950-B6D7-514F0F283BDB}" type="slidenum">
              <a:rPr lang="id-ID" smtClean="0">
                <a:uFillTx/>
              </a:rPr>
              <a:t>‹#›</a:t>
            </a:fld>
            <a:endParaRPr lang="id-ID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le and Vertical 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50804FB-45FB-4FF2-8390-2C97B1168AF1}" type="datetimeFigureOut">
              <a:rPr lang="id-ID" smtClean="0">
                <a:uFillTx/>
              </a:rPr>
              <a:t>03/03/2020</a:t>
            </a:fld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91BCF03-61C1-4950-B6D7-514F0F283BDB}" type="slidenum">
              <a:rPr lang="id-ID" smtClean="0">
                <a:uFillTx/>
              </a:rPr>
              <a:t>‹#›</a:t>
            </a:fld>
            <a:endParaRPr lang="id-ID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Vertical Title and 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Vertical 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orient="vert"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629400" y="274638"/>
            <a:ext cx="2057400" cy="58515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r>
              <a:rPr lang="en-US" smtClean="0">
                <a:uFillTx/>
              </a:rPr>
              <a:t>Click to edit Master title style</a:t>
            </a:r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274638"/>
            <a:ext cx="6019800" cy="58515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50804FB-45FB-4FF2-8390-2C97B1168AF1}" type="datetimeFigureOut">
              <a:rPr lang="id-ID" smtClean="0">
                <a:uFillTx/>
              </a:rPr>
              <a:t>03/03/2020</a:t>
            </a:fld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91BCF03-61C1-4950-B6D7-514F0F283BDB}" type="slidenum">
              <a:rPr lang="id-ID" smtClean="0">
                <a:uFillTx/>
              </a:rPr>
              <a:t>‹#›</a:t>
            </a:fld>
            <a:endParaRPr lang="id-ID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Title and Conten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50804FB-45FB-4FF2-8390-2C97B1168AF1}" type="datetimeFigureOut">
              <a:rPr lang="id-ID" smtClean="0">
                <a:uFillTx/>
              </a:rPr>
              <a:t>03/03/2020</a:t>
            </a:fld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91BCF03-61C1-4950-B6D7-514F0F283BDB}" type="slidenum">
              <a:rPr lang="id-ID" smtClean="0">
                <a:uFillTx/>
              </a:rPr>
              <a:t>‹#›</a:t>
            </a:fld>
            <a:endParaRPr lang="id-ID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Section Header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22313" y="4406900"/>
            <a:ext cx="7772400" cy="136207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/>
          <a:lstStyle>
            <a:lvl1pPr algn="l">
              <a:defRPr b="1" cap="all" sz="4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22313" y="2906713"/>
            <a:ext cx="7772400" cy="150018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50804FB-45FB-4FF2-8390-2C97B1168AF1}" type="datetimeFigureOut">
              <a:rPr lang="id-ID" smtClean="0">
                <a:uFillTx/>
              </a:rPr>
              <a:t>03/03/2020</a:t>
            </a:fld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91BCF03-61C1-4950-B6D7-514F0F283BDB}" type="slidenum">
              <a:rPr lang="id-ID" smtClean="0">
                <a:uFillTx/>
              </a:rPr>
              <a:t>‹#›</a:t>
            </a:fld>
            <a:endParaRPr lang="id-ID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1600200"/>
            <a:ext cx="4038600" cy="45259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48200" y="1600200"/>
            <a:ext cx="4038600" cy="45259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50804FB-45FB-4FF2-8390-2C97B1168AF1}" type="datetimeFigureOut">
              <a:rPr lang="id-ID" smtClean="0">
                <a:uFillTx/>
              </a:rPr>
              <a:t>03/03/2020</a:t>
            </a:fld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91BCF03-61C1-4950-B6D7-514F0F283BDB}" type="slidenum">
              <a:rPr lang="id-ID" smtClean="0">
                <a:uFillTx/>
              </a:rPr>
              <a:t>‹#›</a:t>
            </a:fld>
            <a:endParaRPr lang="id-ID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is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1535113"/>
            <a:ext cx="4040188" cy="6397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2174875"/>
            <a:ext cx="4040188" cy="39512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ext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45025" y="1535113"/>
            <a:ext cx="4041775" cy="6397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Content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45025" y="2174875"/>
            <a:ext cx="4041775" cy="39512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Date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50804FB-45FB-4FF2-8390-2C97B1168AF1}" type="datetimeFigureOut">
              <a:rPr lang="id-ID" smtClean="0">
                <a:uFillTx/>
              </a:rPr>
              <a:t>03/03/2020</a:t>
            </a:fld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Footer Placeholder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Slide Number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91BCF03-61C1-4950-B6D7-514F0F283BDB}" type="slidenum">
              <a:rPr lang="id-ID" smtClean="0">
                <a:uFillTx/>
              </a:rPr>
              <a:t>‹#›</a:t>
            </a:fld>
            <a:endParaRPr lang="id-ID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le Only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Dat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50804FB-45FB-4FF2-8390-2C97B1168AF1}" type="datetimeFigureOut">
              <a:rPr lang="id-ID" smtClean="0">
                <a:uFillTx/>
              </a:rPr>
              <a:t>03/03/2020</a:t>
            </a:fld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Foot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lide Numb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91BCF03-61C1-4950-B6D7-514F0F283BDB}" type="slidenum">
              <a:rPr lang="id-ID" smtClean="0">
                <a:uFillTx/>
              </a:rPr>
              <a:t>‹#›</a:t>
            </a:fld>
            <a:endParaRPr lang="id-ID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Blank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Dat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50804FB-45FB-4FF2-8390-2C97B1168AF1}" type="datetimeFigureOut">
              <a:rPr lang="id-ID" smtClean="0">
                <a:uFillTx/>
              </a:rPr>
              <a:t>03/03/2020</a:t>
            </a:fld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Footer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91BCF03-61C1-4950-B6D7-514F0F283BDB}" type="slidenum">
              <a:rPr lang="id-ID" smtClean="0">
                <a:uFillTx/>
              </a:rPr>
              <a:t>‹#›</a:t>
            </a:fld>
            <a:endParaRPr lang="id-ID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Content with Capti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273050"/>
            <a:ext cx="3008313" cy="116205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algn="l">
              <a:defRPr b="1" sz="2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5050" y="273050"/>
            <a:ext cx="5111750" cy="585311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1435100"/>
            <a:ext cx="3008313" cy="46910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50804FB-45FB-4FF2-8390-2C97B1168AF1}" type="datetimeFigureOut">
              <a:rPr lang="id-ID" smtClean="0">
                <a:uFillTx/>
              </a:rPr>
              <a:t>03/03/2020</a:t>
            </a:fld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91BCF03-61C1-4950-B6D7-514F0F283BDB}" type="slidenum">
              <a:rPr lang="id-ID" smtClean="0">
                <a:uFillTx/>
              </a:rPr>
              <a:t>‹#›</a:t>
            </a:fld>
            <a:endParaRPr lang="id-ID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Picture with Capti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92288" y="4800600"/>
            <a:ext cx="5486400" cy="5667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algn="l">
              <a:defRPr b="1" sz="2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Pictur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92288" y="612775"/>
            <a:ext cx="5486400" cy="41148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92288" y="5367338"/>
            <a:ext cx="5486400" cy="8048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50804FB-45FB-4FF2-8390-2C97B1168AF1}" type="datetimeFigureOut">
              <a:rPr lang="id-ID" smtClean="0">
                <a:uFillTx/>
              </a:rPr>
              <a:t>03/03/2020</a:t>
            </a:fld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D91BCF03-61C1-4950-B6D7-514F0F283BDB}" type="slidenum">
              <a:rPr lang="id-ID" smtClean="0">
                <a:uFillTx/>
              </a:rPr>
              <a:t>‹#›</a:t>
            </a:fld>
            <a:endParaRPr lang="id-ID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1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274638"/>
            <a:ext cx="8229600" cy="11430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>
            <a:normAutofit/>
          </a:bodyPr>
          <a:lstStyle/>
          <a:p>
            <a:r>
              <a:rPr lang="en-US" smtClean="0">
                <a:uFillTx/>
              </a:rPr>
              <a:t>Click to edit Master title style</a:t>
            </a:r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1600200"/>
            <a:ext cx="8229600" cy="4525963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6356350"/>
            <a:ext cx="213360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850804FB-45FB-4FF2-8390-2C97B1168AF1}" type="datetimeFigureOut">
              <a:rPr lang="id-ID" smtClean="0">
                <a:uFillTx/>
              </a:rPr>
              <a:t>03/03/2020</a:t>
            </a:fld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24200" y="6356350"/>
            <a:ext cx="289560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553200" y="6356350"/>
            <a:ext cx="213360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D91BCF03-61C1-4950-B6D7-514F0F283BDB}" type="slidenum">
              <a:rPr lang="id-ID" smtClean="0">
                <a:uFillTx/>
              </a:rPr>
              <a:t>‹#›</a:t>
            </a:fld>
            <a:endParaRPr lang="id-ID"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</p:sldLayoutIdLst>
  <p:txStyles>
    <p:title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>
        <a:defRPr lang="id-ID"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1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jpeg" Type="http://schemas.openxmlformats.org/officeDocument/2006/relationships/image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id-ID" smtClean="0">
                <a:uFillTx/>
              </a:rPr>
              <a:t>Manajemen Arsip</a:t>
            </a:r>
            <a:endParaRPr dirty="0"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ub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id-ID" smtClean="0">
                <a:uFillTx/>
              </a:rPr>
              <a:t>Manajemen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Naskah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Dinas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</a:t>
            </a:r>
          </a:p>
          <a:p>
            <a:r>
              <a:rPr dirty="0" lang="id-ID" smtClean="0">
                <a:uFillTx/>
              </a:rPr>
              <a:t> Surat Edaran4</a:t>
            </a:r>
            <a:endParaRPr dirty="0" lang="id-ID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err="1" lang="en-US" smtClean="0">
                <a:uFillTx/>
              </a:rPr>
              <a:t>Penyiapan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Naskah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Dinas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85000" lnSpcReduction="20000"/>
          </a:bodyPr>
          <a:lstStyle/>
          <a:p>
            <a:r>
              <a:rPr dirty="0" err="1" lang="en-US" smtClean="0">
                <a:uFillTx/>
              </a:rPr>
              <a:t>Penyusunan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Naskah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  <a:sym charset="2" panose="05000000000000000000" pitchFamily="2" typeface="Wingdings"/>
              </a:rPr>
              <a:t>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inisiatif</a:t>
            </a:r>
            <a:r>
              <a:rPr dirty="0" lang="en-US" smtClean="0">
                <a:uFillTx/>
                <a:sym charset="2" panose="05000000000000000000" pitchFamily="2" typeface="Wingdings"/>
              </a:rPr>
              <a:t> –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disposisi</a:t>
            </a:r>
            <a:r>
              <a:rPr dirty="0" lang="en-US" smtClean="0">
                <a:uFillTx/>
                <a:sym charset="2" panose="05000000000000000000" pitchFamily="2" typeface="Wingdings"/>
              </a:rPr>
              <a:t>, nota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dinas</a:t>
            </a:r>
            <a:r>
              <a:rPr dirty="0" lang="en-US" smtClean="0">
                <a:uFillTx/>
                <a:sym charset="2" panose="05000000000000000000" pitchFamily="2" typeface="Wingdings"/>
              </a:rPr>
              <a:t>, memo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dll</a:t>
            </a:r>
            <a:r>
              <a:rPr dirty="0" lang="en-US" smtClean="0">
                <a:uFillTx/>
                <a:sym charset="2" panose="05000000000000000000" pitchFamily="2" typeface="Wingdings"/>
              </a:rPr>
              <a:t> …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pembuatan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konsep</a:t>
            </a:r>
            <a:r>
              <a:rPr dirty="0" lang="en-US" smtClean="0">
                <a:uFillTx/>
                <a:sym charset="2" panose="05000000000000000000" pitchFamily="2" typeface="Wingdings"/>
              </a:rPr>
              <a:t> –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redaksional</a:t>
            </a:r>
            <a:r>
              <a:rPr dirty="0" lang="en-US" smtClean="0">
                <a:uFillTx/>
                <a:sym charset="2" panose="05000000000000000000" pitchFamily="2" typeface="Wingdings"/>
              </a:rPr>
              <a:t> –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bhs</a:t>
            </a:r>
            <a:r>
              <a:rPr dirty="0" lang="en-US" smtClean="0">
                <a:uFillTx/>
                <a:sym charset="2" panose="05000000000000000000" pitchFamily="2" typeface="Wingdings"/>
              </a:rPr>
              <a:t> –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teliti</a:t>
            </a:r>
            <a:r>
              <a:rPr dirty="0" lang="en-US" smtClean="0">
                <a:uFillTx/>
                <a:sym charset="2" panose="05000000000000000000" pitchFamily="2" typeface="Wingdings"/>
              </a:rPr>
              <a:t>,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singkat</a:t>
            </a:r>
            <a:r>
              <a:rPr dirty="0" lang="en-US" smtClean="0">
                <a:uFillTx/>
                <a:sym charset="2" panose="05000000000000000000" pitchFamily="2" typeface="Wingdings"/>
              </a:rPr>
              <a:t>,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padat</a:t>
            </a:r>
            <a:r>
              <a:rPr dirty="0" lang="en-US" smtClean="0">
                <a:uFillTx/>
                <a:sym charset="2" panose="05000000000000000000" pitchFamily="2" typeface="Wingdings"/>
              </a:rPr>
              <a:t>,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jelas</a:t>
            </a:r>
            <a:r>
              <a:rPr dirty="0" lang="en-US" smtClean="0">
                <a:uFillTx/>
                <a:sym charset="2" panose="05000000000000000000" pitchFamily="2" typeface="Wingdings"/>
              </a:rPr>
              <a:t>,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baku</a:t>
            </a:r>
            <a:r>
              <a:rPr dirty="0" lang="en-US" smtClean="0">
                <a:uFillTx/>
                <a:sym charset="2" panose="05000000000000000000" pitchFamily="2" typeface="Wingdings"/>
              </a:rPr>
              <a:t>---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persetujuan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--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penandatanganan</a:t>
            </a:r>
            <a:endParaRPr dirty="0" lang="en-US" smtClean="0">
              <a:uFillTx/>
            </a:endParaRPr>
          </a:p>
          <a:p>
            <a:r>
              <a:rPr dirty="0" err="1" lang="en-US" smtClean="0">
                <a:uFillTx/>
              </a:rPr>
              <a:t>Pengklasifikasian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Informasi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meliputi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tingkat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keaslian</a:t>
            </a:r>
            <a:r>
              <a:rPr dirty="0" lang="en-US" smtClean="0">
                <a:uFillTx/>
              </a:rPr>
              <a:t> (</a:t>
            </a:r>
            <a:r>
              <a:rPr dirty="0" err="1" lang="en-US" smtClean="0">
                <a:uFillTx/>
              </a:rPr>
              <a:t>asli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tembusan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salinan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petikan</a:t>
            </a:r>
            <a:r>
              <a:rPr dirty="0" lang="en-US" smtClean="0">
                <a:uFillTx/>
              </a:rPr>
              <a:t>), </a:t>
            </a:r>
            <a:r>
              <a:rPr dirty="0" err="1" lang="en-US" smtClean="0">
                <a:uFillTx/>
              </a:rPr>
              <a:t>bobot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informasi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tingkat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kerahasiaan</a:t>
            </a:r>
            <a:r>
              <a:rPr dirty="0" lang="en-US" smtClean="0">
                <a:uFillTx/>
              </a:rPr>
              <a:t> ( </a:t>
            </a:r>
            <a:r>
              <a:rPr dirty="0" err="1" lang="en-US" smtClean="0">
                <a:uFillTx/>
              </a:rPr>
              <a:t>sangat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rahasia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surat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rahasia,surat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terbatas,surat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biasa</a:t>
            </a:r>
            <a:r>
              <a:rPr dirty="0" lang="en-US" smtClean="0">
                <a:uFillTx/>
              </a:rPr>
              <a:t>),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tingkat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penyampaian</a:t>
            </a:r>
            <a:r>
              <a:rPr dirty="0" lang="en-US" smtClean="0">
                <a:uFillTx/>
              </a:rPr>
              <a:t> (</a:t>
            </a:r>
            <a:r>
              <a:rPr dirty="0" err="1" lang="en-US" smtClean="0">
                <a:uFillTx/>
              </a:rPr>
              <a:t>sangat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segera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segera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biasa</a:t>
            </a:r>
            <a:r>
              <a:rPr dirty="0" lang="en-US" smtClean="0">
                <a:uFillTx/>
              </a:rPr>
              <a:t>)</a:t>
            </a:r>
          </a:p>
          <a:p>
            <a:r>
              <a:rPr dirty="0" lang="en-US" smtClean="0">
                <a:uFillTx/>
              </a:rPr>
              <a:t>Proses </a:t>
            </a:r>
            <a:r>
              <a:rPr dirty="0" err="1" lang="en-US" smtClean="0">
                <a:uFillTx/>
              </a:rPr>
              <a:t>pengetikan</a:t>
            </a:r>
            <a:endParaRPr dirty="0" lang="en-US" smtClean="0">
              <a:uFillTx/>
            </a:endParaRPr>
          </a:p>
          <a:p>
            <a:r>
              <a:rPr dirty="0" err="1" lang="en-US" smtClean="0">
                <a:uFillTx/>
              </a:rPr>
              <a:t>Penggandaan</a:t>
            </a:r>
            <a:endParaRPr dirty="0" lang="en-US" smtClean="0">
              <a:uFillTx/>
            </a:endParaRPr>
          </a:p>
          <a:p>
            <a:r>
              <a:rPr dirty="0" err="1" lang="en-US" smtClean="0">
                <a:uFillTx/>
              </a:rPr>
              <a:t>Pendistribusian</a:t>
            </a:r>
            <a:r>
              <a:rPr dirty="0" lang="en-US" smtClean="0">
                <a:uFillTx/>
              </a:rPr>
              <a:t> </a:t>
            </a:r>
          </a:p>
          <a:p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err="1" lang="en-US" smtClean="0">
                <a:uFillTx/>
              </a:rPr>
              <a:t>Surat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Edaran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err="1" lang="en-US" smtClean="0">
                <a:uFillTx/>
              </a:rPr>
              <a:t>Surat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edaran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merupakan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isu</a:t>
            </a:r>
            <a:r>
              <a:rPr dirty="0" lang="en-US" smtClean="0">
                <a:uFillTx/>
              </a:rPr>
              <a:t> yang </a:t>
            </a:r>
            <a:r>
              <a:rPr dirty="0" err="1" lang="en-US" smtClean="0">
                <a:uFillTx/>
              </a:rPr>
              <a:t>memandu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memerintahkan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atau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memberi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informasi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kepada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karyawan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dalam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sebuah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badan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korporasi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tentang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pekerjaan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mereka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id-ID" smtClean="0">
                <a:uFillTx/>
              </a:rPr>
              <a:t>Sistem Surat Edaran</a:t>
            </a:r>
            <a:endParaRPr dirty="0"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lnSpcReduction="10000"/>
          </a:bodyPr>
          <a:lstStyle/>
          <a:p>
            <a:r>
              <a:rPr dirty="0" lang="id-ID" smtClean="0">
                <a:uFillTx/>
              </a:rPr>
              <a:t>Aras Tunggal (single level)</a:t>
            </a:r>
          </a:p>
          <a:p>
            <a:pPr lvl="1"/>
            <a:r>
              <a:rPr dirty="0" lang="id-ID" smtClean="0">
                <a:uFillTx/>
              </a:rPr>
              <a:t>Hanya ada satu sistem yang ada untuk seluruh badan korporasi, dan semua itu harus sesuai dengan standar tunggal</a:t>
            </a:r>
          </a:p>
          <a:p>
            <a:r>
              <a:rPr dirty="0" lang="id-ID" smtClean="0">
                <a:uFillTx/>
              </a:rPr>
              <a:t>Aras Ganda (multiple level)</a:t>
            </a:r>
          </a:p>
          <a:p>
            <a:pPr lvl="1"/>
            <a:r>
              <a:rPr dirty="0" lang="id-ID" smtClean="0">
                <a:uFillTx/>
              </a:rPr>
              <a:t>Pada sistem ini, pada tingkat administratif tertinggi disusun sistem utama, sedangkan sistem individual diperbolehkan pada aras yg lebih rendah namun tetap berpegang pada skema klasifikasi subyek standar</a:t>
            </a:r>
            <a:endParaRPr dirty="0" lang="id-ID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id-ID" smtClean="0">
                <a:uFillTx/>
              </a:rPr>
              <a:t>Surat Edaran permanen</a:t>
            </a:r>
          </a:p>
          <a:p>
            <a:pPr lvl="1"/>
            <a:r>
              <a:rPr dirty="0" lang="id-ID" smtClean="0">
                <a:uFillTx/>
              </a:rPr>
              <a:t>Surat edaran yang berlaku terus sampai saat dicabut atau digantikan dengan surat edaran baru</a:t>
            </a:r>
          </a:p>
          <a:p>
            <a:r>
              <a:rPr dirty="0" lang="id-ID" smtClean="0">
                <a:uFillTx/>
              </a:rPr>
              <a:t>Surat Edaran sementara</a:t>
            </a:r>
          </a:p>
          <a:p>
            <a:pPr lvl="1"/>
            <a:r>
              <a:rPr dirty="0" lang="id-ID" smtClean="0">
                <a:uFillTx/>
              </a:rPr>
              <a:t>Suatu surat edaran yang terkait kebijakan dan prosedur sementara yang tidak memiliki nilai rujukan berkesinambungan </a:t>
            </a:r>
            <a:r>
              <a:rPr dirty="0" lang="id-ID" smtClean="0">
                <a:uFillTx/>
                <a:sym charset="2" pitchFamily="2" typeface="Wingdings"/>
              </a:rPr>
              <a:t> menyusun program jangka pendek, menguji atau menetapkan prosedur intern, serta membuat pengumuman</a:t>
            </a:r>
            <a:endParaRPr dirty="0" lang="id-ID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0000"/>
          </a:bodyPr>
          <a:lstStyle/>
          <a:p>
            <a:r>
              <a:rPr dirty="0" lang="id-ID" smtClean="0">
                <a:uFillTx/>
              </a:rPr>
              <a:t>Surat Edaran dianggap sbg surat edaran permanen jika :</a:t>
            </a:r>
            <a:endParaRPr dirty="0"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2500" lnSpcReduction="10000"/>
          </a:bodyPr>
          <a:lstStyle/>
          <a:p>
            <a:r>
              <a:rPr dirty="0" lang="id-ID" smtClean="0">
                <a:uFillTx/>
              </a:rPr>
              <a:t>Menetapkan atau mengubah struktur organisasi</a:t>
            </a:r>
          </a:p>
          <a:p>
            <a:r>
              <a:rPr dirty="0" lang="id-ID" smtClean="0">
                <a:uFillTx/>
              </a:rPr>
              <a:t>Mendelegasikan wewenang atau mengatur tanggung jawab</a:t>
            </a:r>
          </a:p>
          <a:p>
            <a:r>
              <a:rPr dirty="0" lang="id-ID" smtClean="0">
                <a:uFillTx/>
              </a:rPr>
              <a:t>Menentukan atau meninjau ulang kebijakan atau garis haluan(policy) </a:t>
            </a:r>
          </a:p>
          <a:p>
            <a:r>
              <a:rPr dirty="0" lang="id-ID" smtClean="0">
                <a:uFillTx/>
              </a:rPr>
              <a:t>Menguraikan metode atau prosedur</a:t>
            </a:r>
          </a:p>
          <a:p>
            <a:r>
              <a:rPr dirty="0" lang="id-ID" smtClean="0">
                <a:uFillTx/>
              </a:rPr>
              <a:t>Menetapkan standard operasi</a:t>
            </a:r>
          </a:p>
          <a:p>
            <a:r>
              <a:rPr dirty="0" lang="id-ID" smtClean="0">
                <a:uFillTx/>
              </a:rPr>
              <a:t>Merevisi atau membatalkan surat edaran lainnya</a:t>
            </a:r>
          </a:p>
          <a:p>
            <a:r>
              <a:rPr dirty="0" lang="id-ID" smtClean="0">
                <a:uFillTx/>
              </a:rPr>
              <a:t>Mengatur formulir atau laporan</a:t>
            </a:r>
            <a:endParaRPr dirty="0" lang="id-ID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id-ID" smtClean="0">
                <a:uFillTx/>
              </a:rPr>
              <a:t>Indeks Surat Edaran</a:t>
            </a:r>
            <a:endParaRPr dirty="0"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id-ID" smtClean="0">
                <a:uFillTx/>
              </a:rPr>
              <a:t>Indeks Numerik</a:t>
            </a:r>
          </a:p>
          <a:p>
            <a:pPr lvl="1"/>
            <a:r>
              <a:rPr dirty="0" lang="id-ID" smtClean="0">
                <a:uFillTx/>
              </a:rPr>
              <a:t>Sebuah daftar surat edaran mutakhir yang disusun menurut nomor kontrol, seringkali disebut senarai uji/  daftar inventaris. </a:t>
            </a:r>
          </a:p>
          <a:p>
            <a:r>
              <a:rPr dirty="0" lang="id-ID" smtClean="0">
                <a:uFillTx/>
              </a:rPr>
              <a:t>Indeks Subyek</a:t>
            </a:r>
          </a:p>
          <a:p>
            <a:pPr lvl="1"/>
            <a:r>
              <a:rPr dirty="0" lang="id-ID" smtClean="0">
                <a:uFillTx/>
              </a:rPr>
              <a:t>Berisi daftar kata kunci yang disusun menurut abjad sesuai dengan nomor kontrol yang berkaitan dengan surat edaran. Indeks subyek digunakan sebagai alat bantu temu kembali</a:t>
            </a:r>
          </a:p>
          <a:p>
            <a:pPr lvl="1"/>
            <a:endParaRPr dirty="0" lang="id-ID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id-ID" smtClean="0">
                <a:uFillTx/>
              </a:rPr>
              <a:t>Klasifikasi </a:t>
            </a:r>
            <a:r>
              <a:rPr dirty="0" err="1" lang="en-US" smtClean="0">
                <a:uFillTx/>
              </a:rPr>
              <a:t>Arsip</a:t>
            </a:r>
            <a:endParaRPr dirty="0"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indent="0" marL="0">
              <a:buNone/>
            </a:pPr>
            <a:r>
              <a:rPr dirty="0" err="1" lang="en-US" smtClean="0">
                <a:uFillTx/>
              </a:rPr>
              <a:t>Klasifikasi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adalah</a:t>
            </a:r>
            <a:endParaRPr dirty="0" lang="en-US" smtClean="0">
              <a:uFillTx/>
            </a:endParaRPr>
          </a:p>
          <a:p>
            <a:r>
              <a:rPr dirty="0" lang="id-ID" smtClean="0">
                <a:uFillTx/>
              </a:rPr>
              <a:t>Metode </a:t>
            </a:r>
            <a:r>
              <a:rPr dirty="0" lang="id-ID" smtClean="0">
                <a:uFillTx/>
              </a:rPr>
              <a:t>identifikasi yang sistematis, seragam dalam mengidentifikasi dan menentukan lokasi surat </a:t>
            </a:r>
            <a:r>
              <a:rPr dirty="0" err="1" lang="en-US" smtClean="0">
                <a:uFillTx/>
              </a:rPr>
              <a:t>arsip</a:t>
            </a:r>
            <a:r>
              <a:rPr dirty="0" lang="id-ID" smtClean="0">
                <a:uFillTx/>
              </a:rPr>
              <a:t> berdasarkan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acuan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tertentu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semisal</a:t>
            </a:r>
            <a:r>
              <a:rPr dirty="0" lang="id-ID" smtClean="0">
                <a:uFillTx/>
              </a:rPr>
              <a:t> </a:t>
            </a:r>
            <a:r>
              <a:rPr dirty="0" lang="id-ID" smtClean="0">
                <a:uFillTx/>
              </a:rPr>
              <a:t>subyek</a:t>
            </a:r>
          </a:p>
          <a:p>
            <a:pPr lvl="1">
              <a:buNone/>
            </a:pPr>
            <a:r>
              <a:rPr dirty="0" lang="id-ID" smtClean="0">
                <a:uFillTx/>
                <a:sym charset="2" pitchFamily="2" typeface="Wingdings"/>
              </a:rPr>
              <a:t>mencegah duplikasi, konflik, kelemahan prosedural</a:t>
            </a:r>
          </a:p>
          <a:p>
            <a:pPr lvl="1"/>
            <a:endParaRPr dirty="0" lang="id-ID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err="1" lang="en-US" smtClean="0">
                <a:uFillTx/>
              </a:rPr>
              <a:t>Pengertian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Klasifikasi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Arsip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2500" lnSpcReduction="10000"/>
          </a:bodyPr>
          <a:lstStyle/>
          <a:p>
            <a:r>
              <a:rPr dirty="0" err="1" lang="en-US" smtClean="0">
                <a:uFillTx/>
              </a:rPr>
              <a:t>Klasifikasi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arsip</a:t>
            </a:r>
            <a:r>
              <a:rPr dirty="0" lang="en-US" smtClean="0">
                <a:uFillTx/>
              </a:rPr>
              <a:t> (Filing Classification) </a:t>
            </a:r>
            <a:r>
              <a:rPr dirty="0" err="1" lang="en-US" smtClean="0">
                <a:uFillTx/>
              </a:rPr>
              <a:t>adalah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penggolongan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atau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pengelompokkan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arsip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menurut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urusan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atau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masalah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secara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logis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kronologis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sistematis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berdasarkan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fungsi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kegiatan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organisasi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pencipta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merupakan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pedoman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untuk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pengaturan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panataan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penemuan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kembali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arsip</a:t>
            </a:r>
            <a:endParaRPr dirty="0" lang="en-US" smtClean="0">
              <a:uFillTx/>
            </a:endParaRPr>
          </a:p>
          <a:p>
            <a:r>
              <a:rPr dirty="0" err="1" lang="en-US" smtClean="0">
                <a:uFillTx/>
              </a:rPr>
              <a:t>Menurut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definisi</a:t>
            </a:r>
            <a:r>
              <a:rPr dirty="0" lang="en-US" smtClean="0">
                <a:uFillTx/>
              </a:rPr>
              <a:t> ANRI </a:t>
            </a:r>
            <a:r>
              <a:rPr dirty="0" err="1" lang="en-US" smtClean="0">
                <a:uFillTx/>
              </a:rPr>
              <a:t>klasifikasi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arsip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adalah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pola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pengaturan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arsip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secara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berjenjang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dari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hasil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pelaksanaan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fungsi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tugas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instansi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err="1" lang="en-US" smtClean="0">
                <a:uFillTx/>
              </a:rPr>
              <a:t>Tujuan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Klasifikasi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indent="0" lvl="1" marL="457200">
              <a:buNone/>
            </a:pPr>
            <a:r>
              <a:rPr dirty="0" err="1" lang="en-US" smtClean="0">
                <a:uFillTx/>
              </a:rPr>
              <a:t>Tujuan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klasifikasi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adalah</a:t>
            </a:r>
            <a:r>
              <a:rPr dirty="0" lang="en-US" smtClean="0">
                <a:uFillTx/>
              </a:rPr>
              <a:t> :</a:t>
            </a:r>
          </a:p>
          <a:p>
            <a:pPr indent="0" lvl="1" marL="457200">
              <a:buNone/>
            </a:pPr>
            <a:r>
              <a:rPr dirty="0" lang="en-US">
                <a:uFillTx/>
              </a:rPr>
              <a:t>	</a:t>
            </a:r>
            <a:r>
              <a:rPr dirty="0" err="1" lang="en-US" smtClean="0">
                <a:uFillTx/>
              </a:rPr>
              <a:t>Untuk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menjamin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pengelolaan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arsip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aktif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secara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efektif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efisien</a:t>
            </a:r>
            <a:r>
              <a:rPr dirty="0" lang="en-US" smtClean="0">
                <a:uFillTx/>
              </a:rPr>
              <a:t> </a:t>
            </a:r>
          </a:p>
          <a:p>
            <a:pPr lvl="1">
              <a:buFont charset="2" panose="05000000000000000000" pitchFamily="2" typeface="Wingdings"/>
              <a:buChar char="à"/>
            </a:pPr>
            <a:r>
              <a:rPr dirty="0" err="1" lang="en-US" smtClean="0">
                <a:uFillTx/>
                <a:sym charset="2" panose="05000000000000000000" pitchFamily="2" typeface="Wingdings"/>
              </a:rPr>
              <a:t>Mempercepat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temu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kembali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arsip</a:t>
            </a:r>
            <a:endParaRPr dirty="0" lang="en-US" smtClean="0">
              <a:uFillTx/>
              <a:sym charset="2" panose="05000000000000000000" pitchFamily="2" typeface="Wingdings"/>
            </a:endParaRPr>
          </a:p>
          <a:p>
            <a:pPr lvl="1">
              <a:buFont charset="2" panose="05000000000000000000" pitchFamily="2" typeface="Wingdings"/>
              <a:buChar char="à"/>
            </a:pPr>
            <a:r>
              <a:rPr dirty="0" err="1" lang="en-US" smtClean="0">
                <a:uFillTx/>
                <a:sym charset="2" panose="05000000000000000000" pitchFamily="2" typeface="Wingdings"/>
              </a:rPr>
              <a:t>Pengendalian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arsip</a:t>
            </a:r>
            <a:endParaRPr dirty="0" lang="en-US" smtClean="0">
              <a:uFillTx/>
              <a:sym charset="2" panose="05000000000000000000" pitchFamily="2" typeface="Wingdings"/>
            </a:endParaRPr>
          </a:p>
          <a:p>
            <a:pPr lvl="1">
              <a:buFont charset="2" panose="05000000000000000000" pitchFamily="2" typeface="Wingdings"/>
              <a:buChar char="à"/>
            </a:pPr>
            <a:r>
              <a:rPr dirty="0" err="1" lang="en-US" smtClean="0">
                <a:uFillTx/>
                <a:sym charset="2" panose="05000000000000000000" pitchFamily="2" typeface="Wingdings"/>
              </a:rPr>
              <a:t>Penyusutan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arsip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err="1" lang="en-US" smtClean="0">
                <a:uFillTx/>
              </a:rPr>
              <a:t>Kegunaan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Klasifikasi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Arsip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9512" y="1600200"/>
            <a:ext cx="8784976" cy="506916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dirty="0" err="1" lang="en-US" smtClean="0">
                <a:uFillTx/>
              </a:rPr>
              <a:t>Menurut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Prihatmi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Wuryatmini</a:t>
            </a:r>
            <a:r>
              <a:rPr dirty="0" lang="en-US" smtClean="0">
                <a:uFillTx/>
              </a:rPr>
              <a:t> (2015), </a:t>
            </a:r>
            <a:r>
              <a:rPr dirty="0" err="1" lang="en-US" smtClean="0">
                <a:uFillTx/>
              </a:rPr>
              <a:t>kegunaan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pengklasifikasian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arsip</a:t>
            </a:r>
            <a:r>
              <a:rPr dirty="0" lang="en-US" smtClean="0">
                <a:uFillTx/>
              </a:rPr>
              <a:t> :</a:t>
            </a:r>
          </a:p>
          <a:p>
            <a:pPr lvl="1"/>
            <a:r>
              <a:rPr dirty="0" err="1" lang="en-US" smtClean="0">
                <a:uFillTx/>
              </a:rPr>
              <a:t>Pedoman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baku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berdasar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pada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pemberkasan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subyek</a:t>
            </a:r>
            <a:endParaRPr dirty="0" lang="en-US" smtClean="0">
              <a:uFillTx/>
            </a:endParaRPr>
          </a:p>
          <a:p>
            <a:pPr lvl="1"/>
            <a:r>
              <a:rPr dirty="0" err="1" lang="en-US" smtClean="0">
                <a:uFillTx/>
              </a:rPr>
              <a:t>Keutuhan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informasi</a:t>
            </a:r>
            <a:r>
              <a:rPr dirty="0" lang="en-US" smtClean="0">
                <a:uFillTx/>
              </a:rPr>
              <a:t> (</a:t>
            </a:r>
            <a:r>
              <a:rPr dirty="0" err="1" lang="en-US" smtClean="0">
                <a:uFillTx/>
              </a:rPr>
              <a:t>kegiatan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atau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masalah</a:t>
            </a:r>
            <a:r>
              <a:rPr dirty="0" lang="en-US" smtClean="0">
                <a:uFillTx/>
              </a:rPr>
              <a:t> yang </a:t>
            </a:r>
            <a:r>
              <a:rPr dirty="0" err="1" lang="en-US" smtClean="0">
                <a:uFillTx/>
              </a:rPr>
              <a:t>sama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akan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mengelompok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dlm</a:t>
            </a:r>
            <a:r>
              <a:rPr dirty="0" lang="en-US" smtClean="0">
                <a:uFillTx/>
              </a:rPr>
              <a:t> 1 </a:t>
            </a:r>
            <a:r>
              <a:rPr dirty="0" err="1" lang="en-US" smtClean="0">
                <a:uFillTx/>
              </a:rPr>
              <a:t>berkas</a:t>
            </a:r>
            <a:r>
              <a:rPr dirty="0" lang="en-US" smtClean="0">
                <a:uFillTx/>
              </a:rPr>
              <a:t>)</a:t>
            </a:r>
          </a:p>
          <a:p>
            <a:pPr lvl="1"/>
            <a:r>
              <a:rPr dirty="0" err="1" lang="en-US" smtClean="0">
                <a:uFillTx/>
              </a:rPr>
              <a:t>Mengatur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penyimpanan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arsip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secara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logis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sistematis</a:t>
            </a:r>
            <a:endParaRPr dirty="0" lang="en-US" smtClean="0">
              <a:uFillTx/>
            </a:endParaRPr>
          </a:p>
          <a:p>
            <a:pPr lvl="1"/>
            <a:r>
              <a:rPr dirty="0" err="1" lang="en-US" smtClean="0">
                <a:uFillTx/>
              </a:rPr>
              <a:t>Mendukung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secara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langsung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dalam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penyusutan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arsip</a:t>
            </a:r>
            <a:endParaRPr dirty="0" lang="en-US" smtClean="0">
              <a:uFillTx/>
            </a:endParaRPr>
          </a:p>
          <a:p>
            <a:pPr lvl="1"/>
            <a:r>
              <a:rPr dirty="0" err="1" lang="en-US" smtClean="0">
                <a:uFillTx/>
              </a:rPr>
              <a:t>Sarana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pengendalian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untuk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membantu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temu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kembali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arsip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0000"/>
          </a:bodyPr>
          <a:lstStyle/>
          <a:p>
            <a:r>
              <a:rPr dirty="0" err="1" lang="en-US" smtClean="0">
                <a:uFillTx/>
              </a:rPr>
              <a:t>Pengertian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kedudukan</a:t>
            </a:r>
            <a:r>
              <a:rPr dirty="0" lang="en-US" smtClean="0">
                <a:uFillTx/>
              </a:rPr>
              <a:t> </a:t>
            </a:r>
            <a:br>
              <a:rPr dirty="0" lang="en-US" smtClean="0">
                <a:uFillTx/>
              </a:rPr>
            </a:br>
            <a:r>
              <a:rPr dirty="0" err="1" lang="en-US" smtClean="0">
                <a:uFillTx/>
              </a:rPr>
              <a:t>Naskah</a:t>
            </a:r>
            <a:r>
              <a:rPr dirty="0" lang="en-US" smtClean="0">
                <a:uFillTx/>
              </a:rPr>
              <a:t> </a:t>
            </a:r>
            <a:r>
              <a:rPr dirty="0" err="1" lang="en-US">
                <a:uFillTx/>
              </a:rPr>
              <a:t>D</a:t>
            </a:r>
            <a:r>
              <a:rPr dirty="0" err="1" lang="en-US" smtClean="0">
                <a:uFillTx/>
              </a:rPr>
              <a:t>inas</a:t>
            </a:r>
            <a:r>
              <a:rPr dirty="0" lang="en-US" smtClean="0">
                <a:uFillTx/>
              </a:rPr>
              <a:t> 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1600200"/>
            <a:ext cx="8229600" cy="45259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85000" lnSpcReduction="20000"/>
          </a:bodyPr>
          <a:lstStyle/>
          <a:p>
            <a:r>
              <a:rPr dirty="0" err="1" lang="en-US" smtClean="0">
                <a:uFillTx/>
              </a:rPr>
              <a:t>Naskah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dinas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adalah</a:t>
            </a:r>
            <a:r>
              <a:rPr dirty="0" lang="en-US" smtClean="0">
                <a:uFillTx/>
              </a:rPr>
              <a:t> :</a:t>
            </a:r>
          </a:p>
          <a:p>
            <a:pPr lvl="1"/>
            <a:r>
              <a:rPr dirty="0" err="1" lang="en-US" smtClean="0">
                <a:uFillTx/>
              </a:rPr>
              <a:t>Alat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komunikasi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resmi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organisasi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baik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pemerintah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maupun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swasta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dalam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bentuk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tertulis</a:t>
            </a:r>
            <a:endParaRPr dirty="0" lang="en-US" smtClean="0">
              <a:uFillTx/>
            </a:endParaRPr>
          </a:p>
          <a:p>
            <a:endParaRPr dirty="0" lang="en-US">
              <a:uFillTx/>
            </a:endParaRPr>
          </a:p>
          <a:p>
            <a:r>
              <a:rPr dirty="0" err="1" lang="en-US" smtClean="0">
                <a:uFillTx/>
              </a:rPr>
              <a:t>Naskah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Dinas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menjadi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salah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satu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arsip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penting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dalam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organisasi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karena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merupakan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alat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komunikasi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sehari-hari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organisasi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baik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komunikasi</a:t>
            </a:r>
            <a:r>
              <a:rPr dirty="0" lang="en-US" smtClean="0">
                <a:uFillTx/>
              </a:rPr>
              <a:t> internal </a:t>
            </a:r>
            <a:r>
              <a:rPr dirty="0" err="1" lang="en-US" smtClean="0">
                <a:uFillTx/>
              </a:rPr>
              <a:t>maupun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eksternal</a:t>
            </a:r>
            <a:endParaRPr dirty="0" lang="en-US" smtClean="0">
              <a:uFillTx/>
            </a:endParaRPr>
          </a:p>
          <a:p>
            <a:r>
              <a:rPr dirty="0" lang="en-US" smtClean="0">
                <a:uFillTx/>
              </a:rPr>
              <a:t>Tata </a:t>
            </a:r>
            <a:r>
              <a:rPr dirty="0" err="1" lang="en-US" smtClean="0">
                <a:uFillTx/>
              </a:rPr>
              <a:t>cara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penyusunan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naskah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dinas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perlu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diatur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dibakukan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secara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hukum</a:t>
            </a:r>
            <a:endParaRPr dirty="0" lang="en-US" smtClean="0">
              <a:uFillTx/>
            </a:endParaRPr>
          </a:p>
          <a:p>
            <a:pPr lvl="1"/>
            <a:r>
              <a:rPr dirty="0" lang="en-US" smtClean="0">
                <a:uFillTx/>
              </a:rPr>
              <a:t>Tata </a:t>
            </a:r>
            <a:r>
              <a:rPr dirty="0" err="1" lang="en-US" smtClean="0">
                <a:uFillTx/>
              </a:rPr>
              <a:t>naskah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dinas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klasifikasi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arsip</a:t>
            </a:r>
            <a:r>
              <a:rPr dirty="0" lang="en-US" smtClean="0">
                <a:uFillTx/>
              </a:rPr>
              <a:t>, JRA,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keamanan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akses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arsip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err="1" lang="en-US" smtClean="0">
                <a:uFillTx/>
              </a:rPr>
              <a:t>Unsur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Klasifikasi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2500" lnSpcReduction="20000"/>
          </a:bodyPr>
          <a:lstStyle/>
          <a:p>
            <a:r>
              <a:rPr dirty="0" err="1" lang="en-US" smtClean="0">
                <a:uFillTx/>
              </a:rPr>
              <a:t>Meliputi</a:t>
            </a:r>
            <a:r>
              <a:rPr dirty="0" lang="en-US" smtClean="0">
                <a:uFillTx/>
              </a:rPr>
              <a:t> :</a:t>
            </a:r>
          </a:p>
          <a:p>
            <a:pPr lvl="1"/>
            <a:r>
              <a:rPr dirty="0" err="1" lang="en-US" smtClean="0">
                <a:uFillTx/>
              </a:rPr>
              <a:t>Kelompok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Informasi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Arsip</a:t>
            </a:r>
            <a:endParaRPr dirty="0" lang="en-US" smtClean="0">
              <a:uFillTx/>
            </a:endParaRPr>
          </a:p>
          <a:p>
            <a:pPr lvl="2"/>
            <a:r>
              <a:rPr dirty="0" err="1" lang="en-US" smtClean="0">
                <a:uFillTx/>
              </a:rPr>
              <a:t>Unsur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Fungsi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  <a:sym charset="2" panose="05000000000000000000" pitchFamily="2" typeface="Wingdings"/>
              </a:rPr>
              <a:t>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tanggungjwb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utk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melaksanakan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kegiatan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organisasi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sesuai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tujuan</a:t>
            </a:r>
            <a:endParaRPr dirty="0" lang="en-US" smtClean="0">
              <a:uFillTx/>
            </a:endParaRPr>
          </a:p>
          <a:p>
            <a:pPr lvl="3"/>
            <a:r>
              <a:rPr dirty="0" err="1" lang="en-US" smtClean="0">
                <a:uFillTx/>
              </a:rPr>
              <a:t>Kegiatan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Substantif</a:t>
            </a:r>
            <a:r>
              <a:rPr dirty="0" lang="en-US" smtClean="0">
                <a:uFillTx/>
              </a:rPr>
              <a:t> : </a:t>
            </a:r>
            <a:r>
              <a:rPr dirty="0" err="1" lang="en-US" smtClean="0">
                <a:uFillTx/>
              </a:rPr>
              <a:t>kegiatan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pokok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bersifat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teknis</a:t>
            </a:r>
            <a:r>
              <a:rPr dirty="0" lang="en-US" smtClean="0">
                <a:uFillTx/>
              </a:rPr>
              <a:t> professional </a:t>
            </a:r>
            <a:r>
              <a:rPr dirty="0" err="1" lang="en-US" smtClean="0">
                <a:uFillTx/>
              </a:rPr>
              <a:t>atau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tugas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operasional</a:t>
            </a:r>
            <a:endParaRPr dirty="0" lang="en-US" smtClean="0">
              <a:uFillTx/>
            </a:endParaRPr>
          </a:p>
          <a:p>
            <a:pPr lvl="3"/>
            <a:r>
              <a:rPr dirty="0" err="1" lang="en-US" smtClean="0">
                <a:uFillTx/>
              </a:rPr>
              <a:t>Kegiatan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Fasilitatif</a:t>
            </a:r>
            <a:r>
              <a:rPr dirty="0" lang="en-US" smtClean="0">
                <a:uFillTx/>
              </a:rPr>
              <a:t> : </a:t>
            </a:r>
            <a:r>
              <a:rPr dirty="0" err="1" lang="en-US" smtClean="0">
                <a:uFillTx/>
              </a:rPr>
              <a:t>kegiatan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penunjang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organisasi</a:t>
            </a:r>
            <a:r>
              <a:rPr dirty="0" lang="en-US" smtClean="0">
                <a:uFillTx/>
              </a:rPr>
              <a:t> (</a:t>
            </a:r>
            <a:r>
              <a:rPr dirty="0" err="1" lang="en-US" smtClean="0">
                <a:uFillTx/>
              </a:rPr>
              <a:t>semua</a:t>
            </a:r>
            <a:r>
              <a:rPr dirty="0" lang="en-US" smtClean="0">
                <a:uFillTx/>
              </a:rPr>
              <a:t> org </a:t>
            </a:r>
            <a:r>
              <a:rPr dirty="0" err="1" lang="en-US" smtClean="0">
                <a:uFillTx/>
              </a:rPr>
              <a:t>punya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fungsi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fasilitasif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yg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sama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semisal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kepegawaian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keuangan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perlengkapan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dll</a:t>
            </a:r>
            <a:r>
              <a:rPr dirty="0" lang="en-US" smtClean="0">
                <a:uFillTx/>
              </a:rPr>
              <a:t>)</a:t>
            </a:r>
          </a:p>
          <a:p>
            <a:pPr lvl="2"/>
            <a:r>
              <a:rPr dirty="0" err="1" lang="en-US" smtClean="0">
                <a:uFillTx/>
              </a:rPr>
              <a:t>Unsur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Struktur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organisasi</a:t>
            </a:r>
            <a:endParaRPr dirty="0" lang="en-US" smtClean="0">
              <a:uFillTx/>
            </a:endParaRPr>
          </a:p>
          <a:p>
            <a:pPr lvl="2"/>
            <a:r>
              <a:rPr dirty="0" err="1" lang="en-US" smtClean="0">
                <a:uFillTx/>
              </a:rPr>
              <a:t>Unsur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Masalah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atau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subyek</a:t>
            </a:r>
            <a:endParaRPr dirty="0" lang="en-US" smtClean="0">
              <a:uFillTx/>
            </a:endParaRPr>
          </a:p>
          <a:p>
            <a:pPr lvl="1"/>
            <a:r>
              <a:rPr dirty="0" err="1" lang="en-US" smtClean="0">
                <a:uFillTx/>
              </a:rPr>
              <a:t>Kode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Arsip</a:t>
            </a:r>
            <a:r>
              <a:rPr dirty="0" lang="en-US" smtClean="0">
                <a:uFillTx/>
              </a:rPr>
              <a:t> : </a:t>
            </a:r>
            <a:r>
              <a:rPr dirty="0" err="1" lang="en-US" smtClean="0">
                <a:uFillTx/>
              </a:rPr>
              <a:t>tanda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pengenal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urusan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arsip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dari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klasifikasi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sebagai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penuntun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ke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tempat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arsipnya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pada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umumnya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berbentuk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angka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huruf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atau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keduanya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id-ID" smtClean="0">
                <a:uFillTx/>
              </a:rPr>
              <a:t>Sifat Bagan klasifikasi</a:t>
            </a:r>
            <a:endParaRPr dirty="0"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id-ID" smtClean="0">
                <a:uFillTx/>
              </a:rPr>
              <a:t>Lengkap </a:t>
            </a:r>
            <a:r>
              <a:rPr dirty="0" lang="id-ID" smtClean="0">
                <a:uFillTx/>
                <a:sym charset="2" pitchFamily="2" typeface="Wingdings"/>
              </a:rPr>
              <a:t> berisi semua kategori surat edaran yang ada</a:t>
            </a:r>
          </a:p>
          <a:p>
            <a:r>
              <a:rPr dirty="0" lang="id-ID" smtClean="0">
                <a:uFillTx/>
                <a:sym charset="2" pitchFamily="2" typeface="Wingdings"/>
              </a:rPr>
              <a:t>Luwes  memungkinkan ekspansi atau pengurangan bidang subjek</a:t>
            </a:r>
          </a:p>
          <a:p>
            <a:r>
              <a:rPr dirty="0" lang="id-ID" smtClean="0">
                <a:uFillTx/>
                <a:sym charset="2" pitchFamily="2" typeface="Wingdings"/>
              </a:rPr>
              <a:t>Logis  dikelompokkan sehingga jelas alasan penyusunan</a:t>
            </a:r>
          </a:p>
          <a:p>
            <a:r>
              <a:rPr dirty="0" lang="id-ID" smtClean="0">
                <a:uFillTx/>
                <a:sym charset="2" pitchFamily="2" typeface="Wingdings"/>
              </a:rPr>
              <a:t>Terbatas subyek bersifat eksklusif</a:t>
            </a:r>
          </a:p>
          <a:p>
            <a:r>
              <a:rPr dirty="0" lang="id-ID" smtClean="0">
                <a:uFillTx/>
                <a:sym charset="2" pitchFamily="2" typeface="Wingdings"/>
              </a:rPr>
              <a:t>Tepat setiap subyek jelas dapat dikenali</a:t>
            </a:r>
            <a:endParaRPr dirty="0" lang="id-ID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err="1" lang="en-US" smtClean="0">
                <a:uFillTx/>
              </a:rPr>
              <a:t>Kegunaan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Kode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Arsip</a:t>
            </a:r>
            <a:r>
              <a:rPr dirty="0" lang="en-US" smtClean="0">
                <a:uFillTx/>
              </a:rPr>
              <a:t> 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lnSpcReduction="10000"/>
          </a:bodyPr>
          <a:lstStyle/>
          <a:p>
            <a:r>
              <a:rPr dirty="0" err="1" lang="en-US" smtClean="0">
                <a:uFillTx/>
              </a:rPr>
              <a:t>Sebagai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alat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mengenali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masalah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yg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dikandung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arsip</a:t>
            </a:r>
            <a:r>
              <a:rPr dirty="0" lang="en-US" smtClean="0">
                <a:uFillTx/>
              </a:rPr>
              <a:t> (</a:t>
            </a:r>
            <a:r>
              <a:rPr dirty="0" err="1" lang="en-US" smtClean="0">
                <a:uFillTx/>
              </a:rPr>
              <a:t>sarana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mengenal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masalah</a:t>
            </a:r>
            <a:r>
              <a:rPr dirty="0" lang="en-US" smtClean="0">
                <a:uFillTx/>
              </a:rPr>
              <a:t> primer, </a:t>
            </a:r>
            <a:r>
              <a:rPr dirty="0" err="1" lang="en-US" smtClean="0">
                <a:uFillTx/>
              </a:rPr>
              <a:t>sekunder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tersier</a:t>
            </a:r>
            <a:r>
              <a:rPr dirty="0" lang="en-US" smtClean="0">
                <a:uFillTx/>
              </a:rPr>
              <a:t>) </a:t>
            </a:r>
          </a:p>
          <a:p>
            <a:r>
              <a:rPr dirty="0" err="1" lang="en-US" smtClean="0">
                <a:uFillTx/>
              </a:rPr>
              <a:t>Sarana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pemberkasan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arsip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utk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menentukan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letak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penyimpanannya</a:t>
            </a:r>
            <a:endParaRPr dirty="0" lang="en-US" smtClean="0">
              <a:uFillTx/>
            </a:endParaRPr>
          </a:p>
          <a:p>
            <a:r>
              <a:rPr dirty="0" err="1" lang="en-US" smtClean="0">
                <a:uFillTx/>
              </a:rPr>
              <a:t>Sarana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penghubung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masalah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dengan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pola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klasifikasi</a:t>
            </a:r>
            <a:endParaRPr dirty="0" lang="en-US" smtClean="0">
              <a:uFillTx/>
            </a:endParaRPr>
          </a:p>
          <a:p>
            <a:r>
              <a:rPr dirty="0" err="1" lang="en-US" smtClean="0">
                <a:uFillTx/>
              </a:rPr>
              <a:t>Mengatur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susunan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urutan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berkas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dalam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penyimpanan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arsip</a:t>
            </a:r>
            <a:r>
              <a:rPr dirty="0" lang="en-US" smtClean="0">
                <a:uFillTx/>
              </a:rPr>
              <a:t> 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0000"/>
          </a:bodyPr>
          <a:lstStyle/>
          <a:p>
            <a:r>
              <a:rPr dirty="0" err="1" lang="en-US" smtClean="0">
                <a:uFillTx/>
              </a:rPr>
              <a:t>Langkah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Penyusunan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Kode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Klasifikasi</a:t>
            </a:r>
            <a:endParaRPr dirty="0" lang="id-ID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1600200"/>
            <a:ext cx="9144000" cy="52578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85000" lnSpcReduction="10000"/>
          </a:bodyPr>
          <a:lstStyle/>
          <a:p>
            <a:r>
              <a:rPr dirty="0" err="1" lang="en-US" smtClean="0">
                <a:uFillTx/>
              </a:rPr>
              <a:t>Identifikasi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tugas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fungsi</a:t>
            </a:r>
            <a:endParaRPr dirty="0" lang="en-US" smtClean="0">
              <a:uFillTx/>
            </a:endParaRPr>
          </a:p>
          <a:p>
            <a:pPr lvl="1"/>
            <a:r>
              <a:rPr dirty="0" err="1" lang="en-US" smtClean="0">
                <a:uFillTx/>
              </a:rPr>
              <a:t>Memeriksa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struktur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organisasi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tugas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pokok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fungsi</a:t>
            </a:r>
            <a:endParaRPr dirty="0" lang="en-US" smtClean="0">
              <a:uFillTx/>
            </a:endParaRPr>
          </a:p>
          <a:p>
            <a:pPr lvl="1"/>
            <a:r>
              <a:rPr dirty="0" err="1" lang="en-US" smtClean="0">
                <a:uFillTx/>
              </a:rPr>
              <a:t>Mengidentifikasi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fungsi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kegiatan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setiap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satuan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atau</a:t>
            </a:r>
            <a:r>
              <a:rPr dirty="0" lang="en-US" smtClean="0">
                <a:uFillTx/>
              </a:rPr>
              <a:t> unit </a:t>
            </a:r>
            <a:r>
              <a:rPr dirty="0" err="1" lang="en-US" smtClean="0">
                <a:uFillTx/>
              </a:rPr>
              <a:t>kerja</a:t>
            </a:r>
            <a:endParaRPr dirty="0" lang="en-US" smtClean="0">
              <a:uFillTx/>
            </a:endParaRPr>
          </a:p>
          <a:p>
            <a:pPr lvl="1"/>
            <a:r>
              <a:rPr dirty="0" err="1" lang="en-US" smtClean="0">
                <a:uFillTx/>
              </a:rPr>
              <a:t>Mendaftar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fungsi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kegiatan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dari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hsl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identifikasi</a:t>
            </a:r>
            <a:endParaRPr dirty="0" lang="en-US" smtClean="0">
              <a:uFillTx/>
            </a:endParaRPr>
          </a:p>
          <a:p>
            <a:pPr lvl="1"/>
            <a:r>
              <a:rPr dirty="0" err="1" lang="en-US" smtClean="0">
                <a:uFillTx/>
              </a:rPr>
              <a:t>Memerikasi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hasil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apakah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sudah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lengkap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atau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belum</a:t>
            </a:r>
            <a:endParaRPr dirty="0" lang="en-US" smtClean="0">
              <a:uFillTx/>
            </a:endParaRPr>
          </a:p>
          <a:p>
            <a:r>
              <a:rPr dirty="0" err="1" lang="en-US" smtClean="0">
                <a:uFillTx/>
              </a:rPr>
              <a:t>Mengelompokkan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subyek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atau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masalah</a:t>
            </a:r>
            <a:endParaRPr dirty="0" lang="en-US" smtClean="0">
              <a:uFillTx/>
            </a:endParaRPr>
          </a:p>
          <a:p>
            <a:pPr lvl="1"/>
            <a:r>
              <a:rPr dirty="0" err="1" lang="en-US" smtClean="0">
                <a:uFillTx/>
              </a:rPr>
              <a:t>Memisahkan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antara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fungsi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kegiatan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fasilitatif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kegiatan</a:t>
            </a:r>
            <a:r>
              <a:rPr dirty="0" lang="en-US" smtClean="0">
                <a:uFillTx/>
              </a:rPr>
              <a:t> substantive</a:t>
            </a:r>
          </a:p>
          <a:p>
            <a:pPr lvl="1"/>
            <a:r>
              <a:rPr dirty="0" err="1" lang="en-US" smtClean="0">
                <a:uFillTx/>
              </a:rPr>
              <a:t>Menentukan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subyek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pokok</a:t>
            </a:r>
            <a:r>
              <a:rPr dirty="0" lang="en-US" smtClean="0">
                <a:uFillTx/>
              </a:rPr>
              <a:t> (primer) </a:t>
            </a:r>
            <a:r>
              <a:rPr dirty="0" err="1" lang="en-US" smtClean="0">
                <a:uFillTx/>
              </a:rPr>
              <a:t>secara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tepat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logis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sistematis</a:t>
            </a:r>
            <a:endParaRPr dirty="0" lang="en-US" smtClean="0">
              <a:uFillTx/>
            </a:endParaRPr>
          </a:p>
          <a:p>
            <a:pPr lvl="1"/>
            <a:r>
              <a:rPr dirty="0" err="1" lang="en-US" smtClean="0">
                <a:uFillTx/>
              </a:rPr>
              <a:t>Memerinci</a:t>
            </a:r>
            <a:r>
              <a:rPr dirty="0" lang="en-US" smtClean="0">
                <a:uFillTx/>
              </a:rPr>
              <a:t> subyek2 </a:t>
            </a:r>
            <a:r>
              <a:rPr dirty="0" err="1" lang="en-US" smtClean="0">
                <a:uFillTx/>
              </a:rPr>
              <a:t>pokok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ke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dalam</a:t>
            </a:r>
            <a:r>
              <a:rPr dirty="0" lang="en-US" smtClean="0">
                <a:uFillTx/>
              </a:rPr>
              <a:t> subsubyek2  </a:t>
            </a:r>
            <a:r>
              <a:rPr dirty="0" err="1" lang="en-US" smtClean="0">
                <a:uFillTx/>
              </a:rPr>
              <a:t>sekunder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tersier</a:t>
            </a:r>
            <a:endParaRPr dirty="0" lang="en-US" smtClean="0">
              <a:uFillTx/>
            </a:endParaRPr>
          </a:p>
          <a:p>
            <a:pPr lvl="1"/>
            <a:r>
              <a:rPr dirty="0" err="1" lang="en-US" smtClean="0">
                <a:uFillTx/>
              </a:rPr>
              <a:t>Memeriksa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pengelompokannya</a:t>
            </a:r>
            <a:r>
              <a:rPr dirty="0" lang="en-US" smtClean="0">
                <a:uFillTx/>
              </a:rPr>
              <a:t>  (</a:t>
            </a:r>
            <a:r>
              <a:rPr dirty="0" err="1" lang="en-US" smtClean="0">
                <a:uFillTx/>
              </a:rPr>
              <a:t>sdh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benar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atau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belum</a:t>
            </a:r>
            <a:r>
              <a:rPr dirty="0" lang="en-US" smtClean="0">
                <a:uFillTx/>
              </a:rPr>
              <a:t>)</a:t>
            </a:r>
            <a:endParaRPr dirty="0" lang="id-ID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algn="r"/>
            <a:r>
              <a:rPr dirty="0" err="1" lang="en-US" smtClean="0">
                <a:uFillTx/>
              </a:rPr>
              <a:t>Lanjutan</a:t>
            </a:r>
            <a:r>
              <a:rPr dirty="0" lang="en-US" smtClean="0">
                <a:uFillTx/>
              </a:rPr>
              <a:t>….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9512" y="1600200"/>
            <a:ext cx="8964488" cy="52578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2500" lnSpcReduction="10000"/>
          </a:bodyPr>
          <a:lstStyle/>
          <a:p>
            <a:r>
              <a:rPr dirty="0" err="1" lang="en-US" smtClean="0">
                <a:uFillTx/>
              </a:rPr>
              <a:t>Menentukan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Judul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Subyek</a:t>
            </a:r>
            <a:r>
              <a:rPr dirty="0" lang="en-US" smtClean="0">
                <a:uFillTx/>
              </a:rPr>
              <a:t> (caption)</a:t>
            </a:r>
          </a:p>
          <a:p>
            <a:pPr lvl="1"/>
            <a:r>
              <a:rPr dirty="0" err="1" lang="en-US" smtClean="0">
                <a:uFillTx/>
              </a:rPr>
              <a:t>Subyek</a:t>
            </a:r>
            <a:r>
              <a:rPr dirty="0" lang="en-US" smtClean="0">
                <a:uFillTx/>
              </a:rPr>
              <a:t> primer, </a:t>
            </a:r>
            <a:r>
              <a:rPr dirty="0" err="1" lang="en-US" smtClean="0">
                <a:uFillTx/>
              </a:rPr>
              <a:t>sekunder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tersier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perlu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ditentukan</a:t>
            </a:r>
            <a:r>
              <a:rPr dirty="0" lang="en-US" smtClean="0">
                <a:uFillTx/>
              </a:rPr>
              <a:t> kata </a:t>
            </a:r>
            <a:r>
              <a:rPr dirty="0" err="1" lang="en-US" smtClean="0">
                <a:uFillTx/>
              </a:rPr>
              <a:t>tangkap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atau</a:t>
            </a:r>
            <a:r>
              <a:rPr dirty="0" lang="en-US" smtClean="0">
                <a:uFillTx/>
              </a:rPr>
              <a:t> caption </a:t>
            </a:r>
            <a:r>
              <a:rPr dirty="0" err="1" lang="en-US" smtClean="0">
                <a:uFillTx/>
              </a:rPr>
              <a:t>nya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scr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tepat</a:t>
            </a:r>
            <a:endParaRPr dirty="0" lang="en-US" smtClean="0">
              <a:uFillTx/>
            </a:endParaRPr>
          </a:p>
          <a:p>
            <a:pPr lvl="1"/>
            <a:r>
              <a:rPr dirty="0" err="1" lang="en-US" smtClean="0">
                <a:uFillTx/>
              </a:rPr>
              <a:t>Dalam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menentukan</a:t>
            </a:r>
            <a:r>
              <a:rPr dirty="0" lang="en-US" smtClean="0">
                <a:uFillTx/>
              </a:rPr>
              <a:t> caption… </a:t>
            </a:r>
            <a:r>
              <a:rPr dirty="0" err="1" lang="en-US" smtClean="0">
                <a:uFillTx/>
              </a:rPr>
              <a:t>perlu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adanya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kesepakatan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pada</a:t>
            </a:r>
            <a:r>
              <a:rPr dirty="0" lang="en-US" smtClean="0">
                <a:uFillTx/>
              </a:rPr>
              <a:t> caption </a:t>
            </a:r>
            <a:r>
              <a:rPr dirty="0" err="1" lang="en-US" smtClean="0">
                <a:uFillTx/>
              </a:rPr>
              <a:t>yg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dipilih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mampu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menampung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perkembangan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subyek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yg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ada</a:t>
            </a:r>
            <a:r>
              <a:rPr dirty="0" lang="en-US" smtClean="0">
                <a:uFillTx/>
              </a:rPr>
              <a:t> (</a:t>
            </a:r>
            <a:r>
              <a:rPr dirty="0" err="1" lang="en-US" smtClean="0">
                <a:uFillTx/>
              </a:rPr>
              <a:t>fleksible</a:t>
            </a:r>
            <a:r>
              <a:rPr dirty="0" lang="en-US" smtClean="0">
                <a:uFillTx/>
              </a:rPr>
              <a:t>), simple, </a:t>
            </a:r>
            <a:r>
              <a:rPr dirty="0" err="1" lang="en-US" smtClean="0">
                <a:uFillTx/>
              </a:rPr>
              <a:t>jelas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spesifik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shngga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mudah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dikenali</a:t>
            </a:r>
            <a:endParaRPr dirty="0" lang="en-US" smtClean="0">
              <a:uFillTx/>
            </a:endParaRPr>
          </a:p>
          <a:p>
            <a:r>
              <a:rPr dirty="0" err="1" lang="en-US" smtClean="0">
                <a:uFillTx/>
              </a:rPr>
              <a:t>Menentukan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Kode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Klasifikasi</a:t>
            </a:r>
            <a:endParaRPr dirty="0" lang="en-US" smtClean="0">
              <a:uFillTx/>
            </a:endParaRPr>
          </a:p>
          <a:p>
            <a:r>
              <a:rPr dirty="0" err="1" lang="en-US" smtClean="0">
                <a:uFillTx/>
              </a:rPr>
              <a:t>Menyusun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Rancang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Pola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Klasifikasi</a:t>
            </a:r>
            <a:endParaRPr dirty="0" lang="en-US" smtClean="0">
              <a:uFillTx/>
            </a:endParaRPr>
          </a:p>
          <a:p>
            <a:pPr lvl="1"/>
            <a:r>
              <a:rPr dirty="0" err="1" lang="en-US" smtClean="0">
                <a:uFillTx/>
              </a:rPr>
              <a:t>Menyusun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judul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subyek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scr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logis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sistematis</a:t>
            </a:r>
            <a:endParaRPr dirty="0" lang="en-US" smtClean="0">
              <a:uFillTx/>
            </a:endParaRPr>
          </a:p>
          <a:p>
            <a:pPr lvl="1"/>
            <a:r>
              <a:rPr dirty="0" err="1" lang="en-US" smtClean="0">
                <a:uFillTx/>
              </a:rPr>
              <a:t>Memberi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keterangan</a:t>
            </a:r>
            <a:r>
              <a:rPr dirty="0" lang="en-US" smtClean="0">
                <a:uFillTx/>
              </a:rPr>
              <a:t>  </a:t>
            </a:r>
            <a:r>
              <a:rPr dirty="0" err="1" lang="en-US" smtClean="0">
                <a:uFillTx/>
              </a:rPr>
              <a:t>disretai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contoh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indeks</a:t>
            </a:r>
            <a:r>
              <a:rPr dirty="0" lang="en-US" smtClean="0">
                <a:uFillTx/>
              </a:rPr>
              <a:t> file</a:t>
            </a:r>
          </a:p>
          <a:p>
            <a:pPr lvl="1"/>
            <a:r>
              <a:rPr dirty="0" err="1" lang="en-US" smtClean="0">
                <a:uFillTx/>
              </a:rPr>
              <a:t>Memeriksa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kebenaran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rancangan</a:t>
            </a:r>
            <a:r>
              <a:rPr dirty="0" lang="en-US" smtClean="0">
                <a:uFillTx/>
              </a:rPr>
              <a:t> </a:t>
            </a:r>
          </a:p>
          <a:p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it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Content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http://image.slidesharecdn.com/kesekretariatandankersipanpelatihanjrcab-aceh-111230230656-phpapp02/95/kesekretariatan-dan-kersipan-pelatihan-jr-cab-aceh-43-728.jpg?cb=1325308813" id="1026" name="Picture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363729" y="349568"/>
            <a:ext cx="8330379" cy="6247784"/>
          </a:xfrm>
          <a:prstGeom prst="rect">
            <a:avLst/>
          </a:prstGeom>
          <a:noFill/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err="1" lang="en-US" smtClean="0">
                <a:uFillTx/>
              </a:rPr>
              <a:t>Komunikasi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dalam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organisasi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85000" lnSpcReduction="20000"/>
          </a:bodyPr>
          <a:lstStyle/>
          <a:p>
            <a:r>
              <a:rPr dirty="0" lang="en-US" smtClean="0">
                <a:uFillTx/>
              </a:rPr>
              <a:t>Shannon &amp; Weaver</a:t>
            </a:r>
            <a:r>
              <a:rPr dirty="0" lang="en-US">
                <a:uFillTx/>
              </a:rPr>
              <a:t>	</a:t>
            </a:r>
            <a:endParaRPr dirty="0" lang="en-US" smtClean="0">
              <a:uFillTx/>
            </a:endParaRPr>
          </a:p>
          <a:p>
            <a:pPr lvl="1"/>
            <a:r>
              <a:rPr dirty="0" err="1" lang="en-US" smtClean="0">
                <a:uFillTx/>
              </a:rPr>
              <a:t>Komunikasi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mencakup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semua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prosedur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dengan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mana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satu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pikiran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dapat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mempengaruhi</a:t>
            </a:r>
            <a:r>
              <a:rPr dirty="0" lang="en-US" smtClean="0">
                <a:uFillTx/>
              </a:rPr>
              <a:t> yang lain. </a:t>
            </a:r>
            <a:r>
              <a:rPr dirty="0" err="1" lang="en-US" smtClean="0">
                <a:uFillTx/>
              </a:rPr>
              <a:t>Ini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tentu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saja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tidak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hanya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mencakup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tulisan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pidato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lisan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tetapi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juga</a:t>
            </a:r>
            <a:r>
              <a:rPr dirty="0" lang="en-US" smtClean="0">
                <a:uFillTx/>
              </a:rPr>
              <a:t> music, </a:t>
            </a:r>
            <a:r>
              <a:rPr dirty="0" err="1" lang="en-US" smtClean="0">
                <a:uFillTx/>
              </a:rPr>
              <a:t>seni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gambar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teater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balet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sebenarnya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meliputi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semua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perilaku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manusia</a:t>
            </a:r>
            <a:endParaRPr dirty="0" lang="en-US" smtClean="0">
              <a:uFillTx/>
            </a:endParaRPr>
          </a:p>
          <a:p>
            <a:r>
              <a:rPr dirty="0" lang="en-US" smtClean="0">
                <a:uFillTx/>
                <a:sym charset="2" panose="05000000000000000000" pitchFamily="2" typeface="Wingdings"/>
              </a:rPr>
              <a:t>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manusia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merupakan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makhluk</a:t>
            </a:r>
            <a:r>
              <a:rPr dirty="0" lang="en-US" smtClean="0">
                <a:uFillTx/>
                <a:sym charset="2" panose="05000000000000000000" pitchFamily="2" typeface="Wingdings"/>
              </a:rPr>
              <a:t> social.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Komunikasi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diperlukan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dalam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kehidupan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sehari-hari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manusia</a:t>
            </a:r>
            <a:r>
              <a:rPr dirty="0" lang="en-US" smtClean="0">
                <a:uFillTx/>
                <a:sym charset="2" panose="05000000000000000000" pitchFamily="2" typeface="Wingdings"/>
              </a:rPr>
              <a:t>.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Dalam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dunia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kerja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komunikasi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menduduki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peranan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sangat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penting</a:t>
            </a:r>
            <a:r>
              <a:rPr dirty="0" lang="en-US" smtClean="0">
                <a:uFillTx/>
                <a:sym charset="2" panose="05000000000000000000" pitchFamily="2" typeface="Wingdings"/>
              </a:rPr>
              <a:t>.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Seluruh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fungsi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manajemen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organisasitdk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dpt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dijalankan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tanpa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melalui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kegiatan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komunikasi</a:t>
            </a:r>
            <a:r>
              <a:rPr dirty="0" lang="en-US" smtClean="0">
                <a:uFillTx/>
                <a:sym charset="2" panose="05000000000000000000" pitchFamily="2" typeface="Wingdings"/>
              </a:rPr>
              <a:t>.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Perencanaan</a:t>
            </a:r>
            <a:r>
              <a:rPr dirty="0" lang="en-US" smtClean="0">
                <a:uFillTx/>
                <a:sym charset="2" panose="05000000000000000000" pitchFamily="2" typeface="Wingdings"/>
              </a:rPr>
              <a:t>,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pengorganisasian</a:t>
            </a:r>
            <a:r>
              <a:rPr dirty="0" lang="en-US" smtClean="0">
                <a:uFillTx/>
                <a:sym charset="2" panose="05000000000000000000" pitchFamily="2" typeface="Wingdings"/>
              </a:rPr>
              <a:t>,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penyelenggaraan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pengawasam</a:t>
            </a:r>
            <a:endParaRPr dirty="0" lang="en-US" smtClean="0">
              <a:uFillTx/>
            </a:endParaRPr>
          </a:p>
          <a:p>
            <a:pPr lvl="1"/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0000"/>
          </a:bodyPr>
          <a:lstStyle/>
          <a:p>
            <a:r>
              <a:rPr dirty="0" err="1" lang="en-US" smtClean="0">
                <a:uFillTx/>
              </a:rPr>
              <a:t>Naskah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Dinas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sebagai</a:t>
            </a:r>
            <a:r>
              <a:rPr dirty="0" lang="en-US" smtClean="0">
                <a:uFillTx/>
              </a:rPr>
              <a:t> Media </a:t>
            </a:r>
            <a:r>
              <a:rPr dirty="0" err="1" lang="en-US" smtClean="0">
                <a:uFillTx/>
              </a:rPr>
              <a:t>Komunikasi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Organisasi</a:t>
            </a:r>
            <a:r>
              <a:rPr dirty="0" lang="en-US" smtClean="0">
                <a:uFillTx/>
              </a:rPr>
              <a:t/>
            </a:r>
            <a:br>
              <a:rPr dirty="0" lang="en-US" smtClean="0">
                <a:uFillTx/>
              </a:rPr>
            </a:b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85000" lnSpcReduction="10000"/>
          </a:bodyPr>
          <a:lstStyle/>
          <a:p>
            <a:r>
              <a:rPr dirty="0" err="1" lang="en-US" smtClean="0">
                <a:uFillTx/>
              </a:rPr>
              <a:t>Laswell</a:t>
            </a:r>
            <a:r>
              <a:rPr dirty="0" lang="en-US" smtClean="0">
                <a:uFillTx/>
              </a:rPr>
              <a:t>, komponen2 </a:t>
            </a:r>
            <a:r>
              <a:rPr dirty="0" err="1" lang="en-US" smtClean="0">
                <a:uFillTx/>
              </a:rPr>
              <a:t>komunikasi</a:t>
            </a:r>
            <a:r>
              <a:rPr dirty="0" lang="en-US" smtClean="0">
                <a:uFillTx/>
              </a:rPr>
              <a:t> :</a:t>
            </a:r>
          </a:p>
          <a:p>
            <a:pPr lvl="1"/>
            <a:r>
              <a:rPr dirty="0" lang="en-US" smtClean="0">
                <a:uFillTx/>
              </a:rPr>
              <a:t>Who (</a:t>
            </a:r>
            <a:r>
              <a:rPr dirty="0" err="1" lang="en-US" smtClean="0">
                <a:uFillTx/>
              </a:rPr>
              <a:t>komunikator</a:t>
            </a:r>
            <a:r>
              <a:rPr dirty="0" lang="en-US" smtClean="0">
                <a:uFillTx/>
              </a:rPr>
              <a:t>/sender), what (</a:t>
            </a:r>
            <a:r>
              <a:rPr dirty="0" err="1" lang="en-US" smtClean="0">
                <a:uFillTx/>
              </a:rPr>
              <a:t>pesan</a:t>
            </a:r>
            <a:r>
              <a:rPr dirty="0" lang="en-US" smtClean="0">
                <a:uFillTx/>
              </a:rPr>
              <a:t>/message), channel (</a:t>
            </a:r>
            <a:r>
              <a:rPr dirty="0" err="1" lang="en-US" smtClean="0">
                <a:uFillTx/>
              </a:rPr>
              <a:t>saluran</a:t>
            </a:r>
            <a:r>
              <a:rPr dirty="0" lang="en-US" smtClean="0">
                <a:uFillTx/>
              </a:rPr>
              <a:t>), whom (</a:t>
            </a:r>
            <a:r>
              <a:rPr dirty="0" err="1" lang="en-US" smtClean="0">
                <a:uFillTx/>
              </a:rPr>
              <a:t>Penerima</a:t>
            </a:r>
            <a:r>
              <a:rPr dirty="0" lang="en-US" smtClean="0">
                <a:uFillTx/>
              </a:rPr>
              <a:t>/</a:t>
            </a:r>
            <a:r>
              <a:rPr dirty="0" err="1" lang="en-US" smtClean="0">
                <a:uFillTx/>
              </a:rPr>
              <a:t>komunikan</a:t>
            </a:r>
            <a:r>
              <a:rPr dirty="0" lang="en-US" smtClean="0">
                <a:uFillTx/>
              </a:rPr>
              <a:t>), effect ( feedback = </a:t>
            </a:r>
            <a:r>
              <a:rPr dirty="0" err="1" lang="en-US" smtClean="0">
                <a:uFillTx/>
              </a:rPr>
              <a:t>umpan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balik</a:t>
            </a:r>
            <a:r>
              <a:rPr dirty="0" lang="en-US" smtClean="0">
                <a:uFillTx/>
              </a:rPr>
              <a:t>))</a:t>
            </a:r>
          </a:p>
          <a:p>
            <a:endParaRPr dirty="0" lang="en-US">
              <a:uFillTx/>
            </a:endParaRPr>
          </a:p>
          <a:p>
            <a:r>
              <a:rPr dirty="0" err="1" lang="en-US" smtClean="0">
                <a:uFillTx/>
              </a:rPr>
              <a:t>Jika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diimplementasikan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dalam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komunikasi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organisasi</a:t>
            </a:r>
            <a:r>
              <a:rPr dirty="0" lang="en-US" smtClean="0">
                <a:uFillTx/>
              </a:rPr>
              <a:t> :</a:t>
            </a:r>
          </a:p>
          <a:p>
            <a:r>
              <a:rPr dirty="0" err="1" lang="en-US" smtClean="0">
                <a:uFillTx/>
              </a:rPr>
              <a:t>Komunikator</a:t>
            </a:r>
            <a:r>
              <a:rPr dirty="0" lang="en-US" smtClean="0">
                <a:uFillTx/>
              </a:rPr>
              <a:t> : </a:t>
            </a:r>
            <a:r>
              <a:rPr dirty="0" err="1" lang="en-US" smtClean="0">
                <a:uFillTx/>
              </a:rPr>
              <a:t>organisasi</a:t>
            </a:r>
            <a:r>
              <a:rPr dirty="0" lang="en-US" smtClean="0">
                <a:uFillTx/>
              </a:rPr>
              <a:t> yang </a:t>
            </a:r>
            <a:r>
              <a:rPr dirty="0" err="1" lang="en-US" smtClean="0">
                <a:uFillTx/>
              </a:rPr>
              <a:t>membuat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naskah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dinas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yg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ingin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menyampaikan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informasi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pada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yg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dituju</a:t>
            </a:r>
            <a:endParaRPr dirty="0" lang="en-US" smtClean="0">
              <a:uFillTx/>
            </a:endParaRPr>
          </a:p>
          <a:p>
            <a:r>
              <a:rPr dirty="0" err="1" lang="en-US" smtClean="0">
                <a:uFillTx/>
              </a:rPr>
              <a:t>Pesan</a:t>
            </a:r>
            <a:r>
              <a:rPr dirty="0" lang="en-US" smtClean="0">
                <a:uFillTx/>
              </a:rPr>
              <a:t> : </a:t>
            </a:r>
            <a:r>
              <a:rPr dirty="0" err="1" lang="en-US" smtClean="0">
                <a:uFillTx/>
              </a:rPr>
              <a:t>informasi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yg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disampaikan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oleh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organisasi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atau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isi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naskah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dinas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0000"/>
          </a:bodyPr>
          <a:lstStyle/>
          <a:p>
            <a:pPr algn="l"/>
            <a:r>
              <a:rPr dirty="0" lang="en-US" smtClean="0">
                <a:uFillTx/>
              </a:rPr>
              <a:t/>
            </a:r>
            <a:br>
              <a:rPr dirty="0" lang="en-US" smtClean="0">
                <a:uFillTx/>
              </a:rPr>
            </a:br>
            <a:r>
              <a:rPr dirty="0" err="1" lang="en-US" smtClean="0">
                <a:uFillTx/>
              </a:rPr>
              <a:t>Lanjutan</a:t>
            </a:r>
            <a:r>
              <a:rPr dirty="0" lang="en-US" smtClean="0">
                <a:uFillTx/>
              </a:rPr>
              <a:t> ……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2500" lnSpcReduction="20000"/>
          </a:bodyPr>
          <a:lstStyle/>
          <a:p>
            <a:r>
              <a:rPr dirty="0" err="1" lang="en-US" smtClean="0">
                <a:uFillTx/>
              </a:rPr>
              <a:t>Komunikan</a:t>
            </a:r>
            <a:r>
              <a:rPr dirty="0" lang="en-US" smtClean="0">
                <a:uFillTx/>
              </a:rPr>
              <a:t>: </a:t>
            </a:r>
            <a:r>
              <a:rPr dirty="0" err="1" lang="en-US" smtClean="0">
                <a:uFillTx/>
              </a:rPr>
              <a:t>adalah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kepada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siapa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naskah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dinas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ini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ditujukan</a:t>
            </a:r>
            <a:endParaRPr dirty="0" lang="en-US" smtClean="0">
              <a:uFillTx/>
            </a:endParaRPr>
          </a:p>
          <a:p>
            <a:r>
              <a:rPr dirty="0" err="1" lang="en-US" smtClean="0">
                <a:uFillTx/>
              </a:rPr>
              <a:t>Saluran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adalah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alat</a:t>
            </a:r>
            <a:r>
              <a:rPr dirty="0" lang="en-US" smtClean="0">
                <a:uFillTx/>
              </a:rPr>
              <a:t> yang </a:t>
            </a:r>
            <a:r>
              <a:rPr dirty="0" err="1" lang="en-US" smtClean="0">
                <a:uFillTx/>
              </a:rPr>
              <a:t>digunakan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untuk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mengirimkan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pesan</a:t>
            </a:r>
            <a:r>
              <a:rPr dirty="0" lang="en-US" smtClean="0">
                <a:uFillTx/>
              </a:rPr>
              <a:t> (</a:t>
            </a:r>
            <a:r>
              <a:rPr dirty="0" err="1" lang="en-US" smtClean="0">
                <a:uFillTx/>
              </a:rPr>
              <a:t>naskah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dinas</a:t>
            </a:r>
            <a:r>
              <a:rPr dirty="0" lang="en-US" smtClean="0">
                <a:uFillTx/>
              </a:rPr>
              <a:t>)</a:t>
            </a:r>
          </a:p>
          <a:p>
            <a:r>
              <a:rPr dirty="0" err="1" lang="en-US" smtClean="0">
                <a:uFillTx/>
              </a:rPr>
              <a:t>Umpan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balik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adalah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tanggapan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atau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balasan</a:t>
            </a:r>
            <a:r>
              <a:rPr dirty="0" lang="en-US" smtClean="0">
                <a:uFillTx/>
              </a:rPr>
              <a:t> </a:t>
            </a:r>
          </a:p>
          <a:p>
            <a:r>
              <a:rPr dirty="0" lang="en-US" smtClean="0">
                <a:uFillTx/>
                <a:sym charset="2" panose="05000000000000000000" pitchFamily="2" typeface="Wingdings"/>
              </a:rPr>
              <a:t> </a:t>
            </a:r>
            <a:r>
              <a:rPr dirty="0" err="1" lang="en-US" smtClean="0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aturan</a:t>
            </a:r>
            <a:r>
              <a:rPr dirty="0" lang="en-US" smtClean="0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komunikasi</a:t>
            </a:r>
            <a:r>
              <a:rPr dirty="0" lang="en-US" smtClean="0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dalam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komunikasi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organisasi</a:t>
            </a:r>
            <a:r>
              <a:rPr dirty="0" lang="en-US" smtClean="0">
                <a:uFillTx/>
                <a:sym charset="2" panose="05000000000000000000" pitchFamily="2" typeface="Wingdings"/>
              </a:rPr>
              <a:t> yang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bersifat</a:t>
            </a:r>
            <a:r>
              <a:rPr dirty="0" lang="en-US" smtClean="0">
                <a:uFillTx/>
                <a:sym charset="2" panose="05000000000000000000" pitchFamily="2" typeface="Wingdings"/>
              </a:rPr>
              <a:t> formal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tertulis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dapat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disebut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dengan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tata</a:t>
            </a:r>
            <a:r>
              <a:rPr dirty="0" lang="en-US" smtClean="0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naskah</a:t>
            </a:r>
            <a:r>
              <a:rPr dirty="0" lang="en-US" smtClean="0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dinas</a:t>
            </a:r>
            <a:endParaRPr dirty="0" lang="en-US" smtClean="0">
              <a:solidFill>
                <a:srgbClr val="FF0000"/>
              </a:solidFill>
              <a:uFillTx/>
              <a:sym charset="2" panose="05000000000000000000" pitchFamily="2" typeface="Wingdings"/>
            </a:endParaRPr>
          </a:p>
          <a:p>
            <a:r>
              <a:rPr dirty="0" lang="en-US" smtClean="0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</a:t>
            </a:r>
            <a:r>
              <a:rPr dirty="0" err="1" lang="en-US" smtClean="0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dalam</a:t>
            </a:r>
            <a:r>
              <a:rPr dirty="0" lang="en-US" smtClean="0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daur</a:t>
            </a:r>
            <a:r>
              <a:rPr dirty="0" lang="en-US" smtClean="0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hidup</a:t>
            </a:r>
            <a:r>
              <a:rPr dirty="0" lang="en-US" smtClean="0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arsip</a:t>
            </a:r>
            <a:r>
              <a:rPr dirty="0" lang="en-US" smtClean="0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, </a:t>
            </a:r>
            <a:r>
              <a:rPr dirty="0" err="1" lang="en-US" smtClean="0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tata</a:t>
            </a:r>
            <a:r>
              <a:rPr dirty="0" lang="en-US" smtClean="0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naskah</a:t>
            </a:r>
            <a:r>
              <a:rPr dirty="0" lang="en-US" smtClean="0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merupakan</a:t>
            </a:r>
            <a:r>
              <a:rPr dirty="0" lang="en-US" smtClean="0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tahap</a:t>
            </a:r>
            <a:r>
              <a:rPr dirty="0" lang="en-US" smtClean="0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awal</a:t>
            </a:r>
            <a:r>
              <a:rPr dirty="0" lang="en-US" smtClean="0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penciptaan</a:t>
            </a:r>
            <a:r>
              <a:rPr dirty="0" lang="en-US" smtClean="0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arsip</a:t>
            </a:r>
            <a:endParaRPr dirty="0" lang="en-US">
              <a:solidFill>
                <a:srgbClr val="FF0000"/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err="1" lang="en-US" smtClean="0">
                <a:uFillTx/>
              </a:rPr>
              <a:t>Tujuan</a:t>
            </a:r>
            <a:r>
              <a:rPr dirty="0" lang="en-US" smtClean="0">
                <a:uFillTx/>
              </a:rPr>
              <a:t> Tata </a:t>
            </a:r>
            <a:r>
              <a:rPr dirty="0" err="1" lang="en-US">
                <a:uFillTx/>
              </a:rPr>
              <a:t>N</a:t>
            </a:r>
            <a:r>
              <a:rPr dirty="0" err="1" lang="en-US" smtClean="0">
                <a:uFillTx/>
              </a:rPr>
              <a:t>askah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Dinas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1600200"/>
            <a:ext cx="9144000" cy="52578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2500"/>
          </a:bodyPr>
          <a:lstStyle/>
          <a:p>
            <a:r>
              <a:rPr dirty="0" err="1" lang="en-US" smtClean="0">
                <a:uFillTx/>
              </a:rPr>
              <a:t>Memenuhi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autentisitas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reliabilitas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arsip</a:t>
            </a:r>
            <a:endParaRPr dirty="0" lang="en-US" smtClean="0">
              <a:uFillTx/>
            </a:endParaRPr>
          </a:p>
          <a:p>
            <a:r>
              <a:rPr dirty="0" err="1" lang="en-US" smtClean="0">
                <a:uFillTx/>
              </a:rPr>
              <a:t>Menjamin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ketersediaan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arsip</a:t>
            </a:r>
            <a:r>
              <a:rPr dirty="0" lang="en-US" smtClean="0">
                <a:uFillTx/>
              </a:rPr>
              <a:t> yang </a:t>
            </a:r>
            <a:r>
              <a:rPr dirty="0" err="1" lang="en-US" smtClean="0">
                <a:uFillTx/>
              </a:rPr>
              <a:t>autentik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utuh</a:t>
            </a:r>
            <a:endParaRPr dirty="0" lang="en-US" smtClean="0">
              <a:uFillTx/>
            </a:endParaRPr>
          </a:p>
          <a:p>
            <a:r>
              <a:rPr dirty="0" err="1" lang="en-US" smtClean="0">
                <a:uFillTx/>
              </a:rPr>
              <a:t>Mewujudkan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arsip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sbg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tulang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punggung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manajemen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memori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kolektif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simpul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pemersatu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bangsa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dalam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kerangka</a:t>
            </a:r>
            <a:r>
              <a:rPr dirty="0" lang="en-US" smtClean="0">
                <a:uFillTx/>
              </a:rPr>
              <a:t> NKRI</a:t>
            </a:r>
          </a:p>
          <a:p>
            <a:pPr indent="0" marL="0">
              <a:buNone/>
            </a:pPr>
            <a:r>
              <a:rPr dirty="0" lang="en-US" smtClean="0">
                <a:uFillTx/>
                <a:sym charset="2" panose="05000000000000000000" pitchFamily="2" typeface="Wingdings"/>
              </a:rPr>
              <a:t>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Menciptakan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keseragaman</a:t>
            </a:r>
            <a:r>
              <a:rPr dirty="0" lang="en-US" smtClean="0">
                <a:uFillTx/>
                <a:sym charset="2" panose="05000000000000000000" pitchFamily="2" typeface="Wingdings"/>
              </a:rPr>
              <a:t>,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mewujudkam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keterpaduan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tata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persuratan</a:t>
            </a:r>
            <a:r>
              <a:rPr dirty="0" lang="en-US" smtClean="0">
                <a:uFillTx/>
                <a:sym charset="2" panose="05000000000000000000" pitchFamily="2" typeface="Wingdings"/>
              </a:rPr>
              <a:t>,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menunjang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kelancaran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komunikasi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kedinasan</a:t>
            </a:r>
            <a:r>
              <a:rPr dirty="0" lang="en-US" smtClean="0">
                <a:uFillTx/>
                <a:sym charset="2" panose="05000000000000000000" pitchFamily="2" typeface="Wingdings"/>
              </a:rPr>
              <a:t>,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meningkatkan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daya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guna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hasil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guna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serta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mencegah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mengurangi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kesimpangsiuran</a:t>
            </a:r>
            <a:r>
              <a:rPr dirty="0" lang="en-US" smtClean="0">
                <a:uFillTx/>
                <a:sym charset="2" panose="05000000000000000000" pitchFamily="2" typeface="Wingdings"/>
              </a:rPr>
              <a:t>,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tumpang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tindih</a:t>
            </a:r>
            <a:r>
              <a:rPr dirty="0" lang="en-US" smtClean="0">
                <a:uFillTx/>
                <a:sym charset="2" panose="05000000000000000000" pitchFamily="2" typeface="Wingdings"/>
              </a:rPr>
              <a:t>,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salah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tafsir</a:t>
            </a:r>
            <a:r>
              <a:rPr dirty="0" lang="en-US" smtClean="0">
                <a:uFillTx/>
                <a:sym charset="2" panose="05000000000000000000" pitchFamily="2" typeface="Wingdings"/>
              </a:rPr>
              <a:t>,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dalam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komunikasi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kedinasan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err="1" lang="en-US" smtClean="0">
                <a:uFillTx/>
              </a:rPr>
              <a:t>Asas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Penerapan</a:t>
            </a:r>
            <a:r>
              <a:rPr dirty="0" lang="en-US" smtClean="0">
                <a:uFillTx/>
              </a:rPr>
              <a:t> Tata </a:t>
            </a:r>
            <a:r>
              <a:rPr dirty="0" err="1" lang="en-US" smtClean="0">
                <a:uFillTx/>
              </a:rPr>
              <a:t>Naskah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Dinas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1417638"/>
            <a:ext cx="9144000" cy="54403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2500" lnSpcReduction="20000"/>
          </a:bodyPr>
          <a:lstStyle/>
          <a:p>
            <a:r>
              <a:rPr dirty="0" err="1" lang="en-US" smtClean="0">
                <a:uFillTx/>
              </a:rPr>
              <a:t>Asas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Effisiensi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  <a:sym charset="2" panose="05000000000000000000" pitchFamily="2" typeface="Wingdings"/>
              </a:rPr>
              <a:t>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penulisan</a:t>
            </a:r>
            <a:r>
              <a:rPr dirty="0" lang="en-US" smtClean="0">
                <a:uFillTx/>
                <a:sym charset="2" panose="05000000000000000000" pitchFamily="2" typeface="Wingdings"/>
              </a:rPr>
              <a:t>,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lembar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naskah</a:t>
            </a:r>
            <a:r>
              <a:rPr dirty="0" lang="en-US" smtClean="0">
                <a:uFillTx/>
                <a:sym charset="2" panose="05000000000000000000" pitchFamily="2" typeface="Wingdings"/>
              </a:rPr>
              <a:t>,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spesifikasi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informasi</a:t>
            </a:r>
            <a:r>
              <a:rPr dirty="0" lang="en-US" smtClean="0">
                <a:uFillTx/>
                <a:sym charset="2" panose="05000000000000000000" pitchFamily="2" typeface="Wingdings"/>
              </a:rPr>
              <a:t>,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bahasa</a:t>
            </a:r>
            <a:r>
              <a:rPr dirty="0" lang="en-US" smtClean="0">
                <a:uFillTx/>
                <a:sym charset="2" panose="05000000000000000000" pitchFamily="2" typeface="Wingdings"/>
              </a:rPr>
              <a:t> (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baik</a:t>
            </a:r>
            <a:r>
              <a:rPr dirty="0" lang="en-US" smtClean="0">
                <a:uFillTx/>
                <a:sym charset="2" panose="05000000000000000000" pitchFamily="2" typeface="Wingdings"/>
              </a:rPr>
              <a:t>,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benar</a:t>
            </a:r>
            <a:r>
              <a:rPr dirty="0" lang="en-US" smtClean="0">
                <a:uFillTx/>
                <a:sym charset="2" panose="05000000000000000000" pitchFamily="2" typeface="Wingdings"/>
              </a:rPr>
              <a:t>,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lugas</a:t>
            </a:r>
            <a:r>
              <a:rPr dirty="0" lang="en-US" smtClean="0">
                <a:uFillTx/>
                <a:sym charset="2" panose="05000000000000000000" pitchFamily="2" typeface="Wingdings"/>
              </a:rPr>
              <a:t>)</a:t>
            </a:r>
          </a:p>
          <a:p>
            <a:r>
              <a:rPr dirty="0" err="1" lang="en-US" smtClean="0">
                <a:uFillTx/>
                <a:sym charset="2" panose="05000000000000000000" pitchFamily="2" typeface="Wingdings"/>
              </a:rPr>
              <a:t>AsasPembakuan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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Disusun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berdasar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tata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aturan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yg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telah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disepakati</a:t>
            </a:r>
            <a:r>
              <a:rPr dirty="0" lang="en-US" smtClean="0">
                <a:uFillTx/>
                <a:sym charset="2" panose="05000000000000000000" pitchFamily="2" typeface="Wingdings"/>
              </a:rPr>
              <a:t> (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ada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juknis</a:t>
            </a:r>
            <a:r>
              <a:rPr dirty="0" lang="en-US" smtClean="0">
                <a:uFillTx/>
                <a:sym charset="2" panose="05000000000000000000" pitchFamily="2" typeface="Wingdings"/>
              </a:rPr>
              <a:t>)</a:t>
            </a:r>
          </a:p>
          <a:p>
            <a:r>
              <a:rPr dirty="0" err="1" lang="en-US" smtClean="0">
                <a:uFillTx/>
                <a:sym charset="2" panose="05000000000000000000" pitchFamily="2" typeface="Wingdings"/>
              </a:rPr>
              <a:t>Asas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Pertanggungjawaban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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dpt</a:t>
            </a:r>
            <a:r>
              <a:rPr dirty="0" lang="en-US" smtClean="0">
                <a:uFillTx/>
                <a:sym charset="2" panose="05000000000000000000" pitchFamily="2" typeface="Wingdings"/>
              </a:rPr>
              <a:t> di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pertanggungjawabkan</a:t>
            </a:r>
            <a:r>
              <a:rPr dirty="0" lang="en-US" smtClean="0">
                <a:uFillTx/>
                <a:sym charset="2" panose="05000000000000000000" pitchFamily="2" typeface="Wingdings"/>
              </a:rPr>
              <a:t>,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baik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scr</a:t>
            </a:r>
            <a:r>
              <a:rPr dirty="0" lang="en-US" smtClean="0">
                <a:uFillTx/>
                <a:sym charset="2" panose="05000000000000000000" pitchFamily="2" typeface="Wingdings"/>
              </a:rPr>
              <a:t> format,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isi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prosedur</a:t>
            </a:r>
            <a:r>
              <a:rPr dirty="0" lang="en-US" smtClean="0">
                <a:uFillTx/>
                <a:sym charset="2" panose="05000000000000000000" pitchFamily="2" typeface="Wingdings"/>
              </a:rPr>
              <a:t> (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terkait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dngn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pejabat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yg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menandatangani</a:t>
            </a:r>
            <a:r>
              <a:rPr dirty="0" lang="en-US" smtClean="0">
                <a:uFillTx/>
                <a:sym charset="2" panose="05000000000000000000" pitchFamily="2" typeface="Wingdings"/>
              </a:rPr>
              <a:t>)</a:t>
            </a:r>
          </a:p>
          <a:p>
            <a:r>
              <a:rPr dirty="0" err="1" lang="en-US" smtClean="0">
                <a:uFillTx/>
                <a:sym charset="2" panose="05000000000000000000" pitchFamily="2" typeface="Wingdings"/>
              </a:rPr>
              <a:t>Asas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Keterkaitan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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Sbg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bagian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dari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kegiatan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integral</a:t>
            </a:r>
          </a:p>
          <a:p>
            <a:r>
              <a:rPr dirty="0" err="1" lang="en-US" smtClean="0">
                <a:uFillTx/>
                <a:sym charset="2" panose="05000000000000000000" pitchFamily="2" typeface="Wingdings"/>
              </a:rPr>
              <a:t>Asas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Kecepatan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Ketepatan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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terkait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dngn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ketepatan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waktu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sasaran</a:t>
            </a:r>
            <a:endParaRPr dirty="0" lang="en-US" smtClean="0">
              <a:uFillTx/>
              <a:sym charset="2" panose="05000000000000000000" pitchFamily="2" typeface="Wingdings"/>
            </a:endParaRPr>
          </a:p>
          <a:p>
            <a:r>
              <a:rPr dirty="0" err="1" lang="en-US" smtClean="0">
                <a:uFillTx/>
                <a:sym charset="2" panose="05000000000000000000" pitchFamily="2" typeface="Wingdings"/>
              </a:rPr>
              <a:t>Asas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Keamanan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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tingkat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keamanan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tertentu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sesuai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klasifikasi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err="1" lang="en-US" smtClean="0">
                <a:uFillTx/>
              </a:rPr>
              <a:t>Jenis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Naskah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Dinas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1417638"/>
            <a:ext cx="9144000" cy="54403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2500" lnSpcReduction="20000"/>
          </a:bodyPr>
          <a:lstStyle/>
          <a:p>
            <a:r>
              <a:rPr dirty="0" err="1" lang="en-US" smtClean="0">
                <a:uFillTx/>
              </a:rPr>
              <a:t>Naskah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dinas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Arahan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  <a:sym charset="2" panose="05000000000000000000" pitchFamily="2" typeface="Wingdings"/>
              </a:rPr>
              <a:t>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memuat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kebijakan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pokok</a:t>
            </a:r>
            <a:r>
              <a:rPr dirty="0" lang="en-US" smtClean="0">
                <a:uFillTx/>
                <a:sym charset="2" panose="05000000000000000000" pitchFamily="2" typeface="Wingdings"/>
              </a:rPr>
              <a:t>/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pelaksanaan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sbg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pedoman</a:t>
            </a:r>
            <a:r>
              <a:rPr dirty="0" lang="en-US" smtClean="0">
                <a:uFillTx/>
                <a:sym charset="2" panose="05000000000000000000" pitchFamily="2" typeface="Wingdings"/>
              </a:rPr>
              <a:t>/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produk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hukum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bersifat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pengaturan</a:t>
            </a:r>
            <a:r>
              <a:rPr dirty="0" lang="en-US" smtClean="0">
                <a:uFillTx/>
                <a:sym charset="2" panose="05000000000000000000" pitchFamily="2" typeface="Wingdings"/>
              </a:rPr>
              <a:t>/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penetapan</a:t>
            </a:r>
            <a:r>
              <a:rPr dirty="0" lang="en-US" smtClean="0">
                <a:uFillTx/>
                <a:sym charset="2" panose="05000000000000000000" pitchFamily="2" typeface="Wingdings"/>
              </a:rPr>
              <a:t>/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penugasan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</a:p>
          <a:p>
            <a:pPr lvl="1"/>
            <a:r>
              <a:rPr dirty="0" err="1" lang="en-US" smtClean="0">
                <a:uFillTx/>
                <a:sym charset="2" panose="05000000000000000000" pitchFamily="2" typeface="Wingdings"/>
              </a:rPr>
              <a:t>Naskah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Dinas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Pengaturan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endParaRPr dirty="0" lang="en-US" smtClean="0">
              <a:uFillTx/>
            </a:endParaRPr>
          </a:p>
          <a:p>
            <a:pPr lvl="2"/>
            <a:r>
              <a:rPr dirty="0" err="1" lang="en-US" smtClean="0">
                <a:uFillTx/>
              </a:rPr>
              <a:t>Peraturan</a:t>
            </a:r>
            <a:endParaRPr dirty="0" lang="en-US" smtClean="0">
              <a:uFillTx/>
            </a:endParaRPr>
          </a:p>
          <a:p>
            <a:pPr lvl="2"/>
            <a:r>
              <a:rPr dirty="0" err="1" lang="en-US" smtClean="0">
                <a:uFillTx/>
              </a:rPr>
              <a:t>Pedoman</a:t>
            </a:r>
            <a:r>
              <a:rPr dirty="0" lang="en-US" smtClean="0">
                <a:uFillTx/>
              </a:rPr>
              <a:t> </a:t>
            </a:r>
          </a:p>
          <a:p>
            <a:pPr lvl="2"/>
            <a:r>
              <a:rPr dirty="0" err="1" lang="en-US" smtClean="0">
                <a:uFillTx/>
              </a:rPr>
              <a:t>Instruksi</a:t>
            </a:r>
            <a:endParaRPr dirty="0" lang="en-US" smtClean="0">
              <a:uFillTx/>
            </a:endParaRPr>
          </a:p>
          <a:p>
            <a:pPr lvl="1"/>
            <a:r>
              <a:rPr dirty="0" err="1" lang="en-US" smtClean="0">
                <a:uFillTx/>
              </a:rPr>
              <a:t>Naskah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Dinas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Penetapan</a:t>
            </a:r>
            <a:endParaRPr dirty="0" lang="en-US" smtClean="0">
              <a:uFillTx/>
            </a:endParaRPr>
          </a:p>
          <a:p>
            <a:pPr lvl="2"/>
            <a:r>
              <a:rPr dirty="0" err="1" lang="en-US" smtClean="0">
                <a:uFillTx/>
              </a:rPr>
              <a:t>Menetapkan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atau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mengubah</a:t>
            </a:r>
            <a:r>
              <a:rPr dirty="0" lang="en-US" smtClean="0">
                <a:uFillTx/>
              </a:rPr>
              <a:t> status </a:t>
            </a:r>
            <a:r>
              <a:rPr dirty="0" err="1" lang="en-US" smtClean="0">
                <a:uFillTx/>
              </a:rPr>
              <a:t>kepeg</a:t>
            </a:r>
            <a:r>
              <a:rPr dirty="0" lang="en-US" smtClean="0">
                <a:uFillTx/>
              </a:rPr>
              <a:t>/personal/material/</a:t>
            </a:r>
            <a:r>
              <a:rPr dirty="0" err="1" lang="en-US" smtClean="0">
                <a:uFillTx/>
              </a:rPr>
              <a:t>peristiwa</a:t>
            </a:r>
            <a:endParaRPr dirty="0" lang="en-US" smtClean="0">
              <a:uFillTx/>
            </a:endParaRPr>
          </a:p>
          <a:p>
            <a:pPr lvl="2"/>
            <a:r>
              <a:rPr dirty="0" err="1" lang="en-US" smtClean="0">
                <a:uFillTx/>
              </a:rPr>
              <a:t>Menetapkan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mengubah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atau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membubarkan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pantia</a:t>
            </a:r>
            <a:r>
              <a:rPr dirty="0" lang="en-US" smtClean="0">
                <a:uFillTx/>
              </a:rPr>
              <a:t>/</a:t>
            </a:r>
            <a:r>
              <a:rPr dirty="0" err="1" lang="en-US" smtClean="0">
                <a:uFillTx/>
              </a:rPr>
              <a:t>tim</a:t>
            </a:r>
            <a:endParaRPr dirty="0" lang="en-US" smtClean="0">
              <a:uFillTx/>
            </a:endParaRPr>
          </a:p>
          <a:p>
            <a:pPr lvl="2"/>
            <a:r>
              <a:rPr dirty="0" err="1" lang="en-US" smtClean="0">
                <a:uFillTx/>
              </a:rPr>
              <a:t>Menetapkan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pelimpahan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wewenang</a:t>
            </a:r>
            <a:r>
              <a:rPr dirty="0" lang="en-US" smtClean="0">
                <a:uFillTx/>
              </a:rPr>
              <a:t> – SK</a:t>
            </a:r>
          </a:p>
          <a:p>
            <a:pPr lvl="1"/>
            <a:r>
              <a:rPr dirty="0" err="1" lang="en-US" smtClean="0">
                <a:uFillTx/>
              </a:rPr>
              <a:t>Naskah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Dinas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Penugasan</a:t>
            </a:r>
            <a:endParaRPr dirty="0" lang="en-US" smtClean="0">
              <a:uFillTx/>
            </a:endParaRPr>
          </a:p>
          <a:p>
            <a:pPr lvl="2"/>
            <a:r>
              <a:rPr dirty="0" err="1" lang="en-US" smtClean="0">
                <a:uFillTx/>
              </a:rPr>
              <a:t>Surat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tugas</a:t>
            </a:r>
            <a:r>
              <a:rPr dirty="0" lang="en-US" smtClean="0">
                <a:uFillTx/>
              </a:rPr>
              <a:t>/ </a:t>
            </a:r>
            <a:r>
              <a:rPr dirty="0" err="1" lang="en-US" smtClean="0">
                <a:uFillTx/>
              </a:rPr>
              <a:t>surat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perintah</a:t>
            </a:r>
            <a:endParaRPr dirty="0" lang="en-US" smtClean="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0"/>
            <a:ext cx="82296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0000"/>
          </a:bodyPr>
          <a:lstStyle/>
          <a:p>
            <a:pPr algn="r"/>
            <a:r>
              <a:rPr dirty="0" err="1" lang="en-US" smtClean="0">
                <a:uFillTx/>
              </a:rPr>
              <a:t>Jenis</a:t>
            </a:r>
            <a:r>
              <a:rPr dirty="0" lang="en-US" smtClean="0">
                <a:uFillTx/>
              </a:rPr>
              <a:t> </a:t>
            </a:r>
            <a:r>
              <a:rPr dirty="0" err="1" lang="en-US">
                <a:uFillTx/>
              </a:rPr>
              <a:t>N</a:t>
            </a:r>
            <a:r>
              <a:rPr dirty="0" err="1" lang="en-US" smtClean="0">
                <a:uFillTx/>
              </a:rPr>
              <a:t>askah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Dinas</a:t>
            </a:r>
            <a:r>
              <a:rPr dirty="0" lang="en-US" smtClean="0">
                <a:uFillTx/>
              </a:rPr>
              <a:t>……</a:t>
            </a:r>
            <a:br>
              <a:rPr dirty="0" lang="en-US" smtClean="0">
                <a:uFillTx/>
              </a:rPr>
            </a:br>
            <a:r>
              <a:rPr dirty="0" err="1" lang="en-US" smtClean="0">
                <a:uFillTx/>
              </a:rPr>
              <a:t>lanjutan</a:t>
            </a:r>
            <a:r>
              <a:rPr dirty="0" lang="en-US" smtClean="0">
                <a:uFillTx/>
              </a:rPr>
              <a:t> ….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1600200"/>
            <a:ext cx="9144000" cy="52578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77500" lnSpcReduction="20000"/>
          </a:bodyPr>
          <a:lstStyle/>
          <a:p>
            <a:r>
              <a:rPr dirty="0" err="1" lang="en-US" smtClean="0">
                <a:uFillTx/>
              </a:rPr>
              <a:t>Naskah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Dinas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Korespondensi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  <a:sym charset="2" panose="05000000000000000000" pitchFamily="2" typeface="Wingdings"/>
              </a:rPr>
              <a:t>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naskah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yg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berisi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inf.terkait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dengan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pelaksanaan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tugas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baik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dari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pimpinan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kpd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bawahannya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ataupun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sebaliknya</a:t>
            </a:r>
            <a:endParaRPr dirty="0" lang="en-US" smtClean="0">
              <a:uFillTx/>
              <a:sym charset="2" panose="05000000000000000000" pitchFamily="2" typeface="Wingdings"/>
            </a:endParaRPr>
          </a:p>
          <a:p>
            <a:pPr lvl="1"/>
            <a:r>
              <a:rPr dirty="0" err="1" lang="en-US" smtClean="0">
                <a:uFillTx/>
                <a:sym charset="2" panose="05000000000000000000" pitchFamily="2" typeface="Wingdings"/>
              </a:rPr>
              <a:t>Naskah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koreskondensi</a:t>
            </a:r>
            <a:r>
              <a:rPr dirty="0" lang="en-US" smtClean="0">
                <a:uFillTx/>
                <a:sym charset="2" panose="05000000000000000000" pitchFamily="2" typeface="Wingdings"/>
              </a:rPr>
              <a:t> intern</a:t>
            </a:r>
          </a:p>
          <a:p>
            <a:pPr lvl="2"/>
            <a:r>
              <a:rPr dirty="0" lang="en-US" smtClean="0">
                <a:uFillTx/>
                <a:sym charset="2" panose="05000000000000000000" pitchFamily="2" typeface="Wingdings"/>
              </a:rPr>
              <a:t>Nota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dinas</a:t>
            </a:r>
            <a:r>
              <a:rPr dirty="0" lang="en-US" smtClean="0">
                <a:uFillTx/>
                <a:sym charset="2" panose="05000000000000000000" pitchFamily="2" typeface="Wingdings"/>
              </a:rPr>
              <a:t> 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rutin</a:t>
            </a:r>
            <a:r>
              <a:rPr dirty="0" lang="en-US" smtClean="0">
                <a:uFillTx/>
                <a:sym charset="2" panose="05000000000000000000" pitchFamily="2" typeface="Wingdings"/>
              </a:rPr>
              <a:t>,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ringkas</a:t>
            </a:r>
            <a:r>
              <a:rPr dirty="0" lang="en-US" smtClean="0">
                <a:uFillTx/>
                <a:sym charset="2" panose="05000000000000000000" pitchFamily="2" typeface="Wingdings"/>
              </a:rPr>
              <a:t> 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dilanjutkan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dngn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disposisi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pd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pejabat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yg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ditunjuk</a:t>
            </a:r>
            <a:endParaRPr dirty="0" lang="en-US" smtClean="0">
              <a:uFillTx/>
              <a:sym charset="2" panose="05000000000000000000" pitchFamily="2" typeface="Wingdings"/>
            </a:endParaRPr>
          </a:p>
          <a:p>
            <a:pPr lvl="2"/>
            <a:r>
              <a:rPr dirty="0" lang="en-US" smtClean="0">
                <a:uFillTx/>
                <a:sym charset="2" panose="05000000000000000000" pitchFamily="2" typeface="Wingdings"/>
              </a:rPr>
              <a:t>Memorandum 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menyampaikan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arahan</a:t>
            </a:r>
            <a:r>
              <a:rPr dirty="0" lang="en-US" smtClean="0">
                <a:uFillTx/>
                <a:sym charset="2" panose="05000000000000000000" pitchFamily="2" typeface="Wingdings"/>
              </a:rPr>
              <a:t>, saran,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pendapat</a:t>
            </a:r>
            <a:endParaRPr dirty="0" lang="en-US" smtClean="0">
              <a:uFillTx/>
              <a:sym charset="2" panose="05000000000000000000" pitchFamily="2" typeface="Wingdings"/>
            </a:endParaRPr>
          </a:p>
          <a:p>
            <a:pPr lvl="1"/>
            <a:r>
              <a:rPr dirty="0" err="1" lang="en-US" smtClean="0">
                <a:uFillTx/>
                <a:sym charset="2" panose="05000000000000000000" pitchFamily="2" typeface="Wingdings"/>
              </a:rPr>
              <a:t>Naskah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korespondensi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ekstern</a:t>
            </a:r>
            <a:endParaRPr dirty="0" lang="en-US" smtClean="0">
              <a:uFillTx/>
              <a:sym charset="2" panose="05000000000000000000" pitchFamily="2" typeface="Wingdings"/>
            </a:endParaRPr>
          </a:p>
          <a:p>
            <a:pPr lvl="1"/>
            <a:r>
              <a:rPr dirty="0" err="1" lang="en-US" smtClean="0">
                <a:uFillTx/>
                <a:sym charset="2" panose="05000000000000000000" pitchFamily="2" typeface="Wingdings"/>
              </a:rPr>
              <a:t>Surat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undangan</a:t>
            </a:r>
            <a:endParaRPr dirty="0" lang="en-US" smtClean="0">
              <a:uFillTx/>
              <a:sym charset="2" panose="05000000000000000000" pitchFamily="2" typeface="Wingdings"/>
            </a:endParaRPr>
          </a:p>
          <a:p>
            <a:r>
              <a:rPr dirty="0" err="1" lang="en-US" smtClean="0">
                <a:uFillTx/>
                <a:sym charset="2" panose="05000000000000000000" pitchFamily="2" typeface="Wingdings"/>
              </a:rPr>
              <a:t>Naskah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Dinas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Khusus</a:t>
            </a:r>
            <a:endParaRPr dirty="0" lang="en-US" smtClean="0">
              <a:uFillTx/>
              <a:sym charset="2" panose="05000000000000000000" pitchFamily="2" typeface="Wingdings"/>
            </a:endParaRPr>
          </a:p>
          <a:p>
            <a:pPr lvl="1"/>
            <a:r>
              <a:rPr dirty="0" err="1" lang="en-US" smtClean="0">
                <a:uFillTx/>
                <a:sym charset="2" panose="05000000000000000000" pitchFamily="2" typeface="Wingdings"/>
              </a:rPr>
              <a:t>Surat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perjanjian</a:t>
            </a:r>
            <a:endParaRPr dirty="0" lang="en-US" smtClean="0">
              <a:uFillTx/>
              <a:sym charset="2" panose="05000000000000000000" pitchFamily="2" typeface="Wingdings"/>
            </a:endParaRPr>
          </a:p>
          <a:p>
            <a:pPr lvl="1"/>
            <a:r>
              <a:rPr dirty="0" err="1" lang="en-US" smtClean="0">
                <a:uFillTx/>
                <a:sym charset="2" panose="05000000000000000000" pitchFamily="2" typeface="Wingdings"/>
              </a:rPr>
              <a:t>Surat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kuasa</a:t>
            </a:r>
            <a:endParaRPr dirty="0" lang="en-US" smtClean="0">
              <a:uFillTx/>
              <a:sym charset="2" panose="05000000000000000000" pitchFamily="2" typeface="Wingdings"/>
            </a:endParaRPr>
          </a:p>
          <a:p>
            <a:pPr lvl="1"/>
            <a:r>
              <a:rPr dirty="0" err="1" lang="en-US" smtClean="0">
                <a:uFillTx/>
                <a:sym charset="2" panose="05000000000000000000" pitchFamily="2" typeface="Wingdings"/>
              </a:rPr>
              <a:t>Berita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acara</a:t>
            </a:r>
            <a:endParaRPr dirty="0" lang="en-US" smtClean="0">
              <a:uFillTx/>
              <a:sym charset="2" panose="05000000000000000000" pitchFamily="2" typeface="Wingdings"/>
            </a:endParaRPr>
          </a:p>
          <a:p>
            <a:pPr lvl="1"/>
            <a:r>
              <a:rPr dirty="0" err="1" lang="en-US" smtClean="0">
                <a:uFillTx/>
                <a:sym charset="2" panose="05000000000000000000" pitchFamily="2" typeface="Wingdings"/>
              </a:rPr>
              <a:t>Surat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keterangan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dan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surat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pengantar</a:t>
            </a:r>
            <a:endParaRPr dirty="0" lang="en-US" smtClean="0">
              <a:uFillTx/>
              <a:sym charset="2" panose="05000000000000000000" pitchFamily="2" typeface="Wingdings"/>
            </a:endParaRPr>
          </a:p>
          <a:p>
            <a:r>
              <a:rPr dirty="0" err="1" lang="en-US" smtClean="0">
                <a:uFillTx/>
                <a:sym charset="2" panose="05000000000000000000" pitchFamily="2" typeface="Wingdings"/>
              </a:rPr>
              <a:t>Laporan</a:t>
            </a:r>
            <a:r>
              <a:rPr dirty="0" lang="en-US" smtClean="0">
                <a:uFillTx/>
                <a:sym charset="2" panose="05000000000000000000" pitchFamily="2" typeface="Wingdings"/>
              </a:rPr>
              <a:t> &amp;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Telaah</a:t>
            </a:r>
            <a:r>
              <a:rPr dirty="0" lang="en-US" smtClean="0">
                <a:uFillTx/>
                <a:sym charset="2" panose="05000000000000000000" pitchFamily="2" typeface="Wingdings"/>
              </a:rPr>
              <a:t> </a:t>
            </a:r>
            <a:r>
              <a:rPr dirty="0" err="1" lang="en-US" smtClean="0">
                <a:uFillTx/>
                <a:sym charset="2" panose="05000000000000000000" pitchFamily="2" typeface="Wingdings"/>
              </a:rPr>
              <a:t>Staf</a:t>
            </a:r>
            <a:endParaRPr dirty="0" lang="en-US" smtClean="0">
              <a:uFillTx/>
              <a:sym charset="2" panose="05000000000000000000" pitchFamily="2" typeface="Wingdings"/>
            </a:endParaRPr>
          </a:p>
          <a:p>
            <a:r>
              <a:rPr dirty="0" err="1" lang="en-US" smtClean="0">
                <a:uFillTx/>
                <a:sym charset="2" panose="05000000000000000000" pitchFamily="2" typeface="Wingdings"/>
              </a:rPr>
              <a:t>Formulir</a:t>
            </a:r>
            <a:endParaRPr dirty="0" lang="en-US" smtClean="0">
              <a:uFillTx/>
              <a:sym charset="2" panose="05000000000000000000" pitchFamily="2" typeface="Wingdings"/>
            </a:endParaRPr>
          </a:p>
          <a:p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theme/theme1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</TotalTime>
  <Words>1260</Words>
  <Application>Microsoft Office PowerPoint</Application>
  <PresentationFormat>On-screen Show (4:3)</PresentationFormat>
  <Paragraphs>155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Theme</vt:lpstr>
      <vt:lpstr>Manajemen Arsip</vt:lpstr>
      <vt:lpstr>Pengertian dan kedudukan  Naskah Dinas </vt:lpstr>
      <vt:lpstr>Komunikasi dalam organisasi</vt:lpstr>
      <vt:lpstr>Naskah Dinas sebagai Media Komunikasi Organisasi </vt:lpstr>
      <vt:lpstr> Lanjutan ……</vt:lpstr>
      <vt:lpstr>Tujuan Tata Naskah Dinas</vt:lpstr>
      <vt:lpstr>Asas Penerapan Tata Naskah Dinas</vt:lpstr>
      <vt:lpstr>Jenis Naskah Dinas</vt:lpstr>
      <vt:lpstr>Jenis Naskah Dinas…… lanjutan ….</vt:lpstr>
      <vt:lpstr>Penyiapan Naskah Dinas</vt:lpstr>
      <vt:lpstr>Surat Edaran</vt:lpstr>
      <vt:lpstr>Sistem Surat Edaran</vt:lpstr>
      <vt:lpstr>PowerPoint Presentation</vt:lpstr>
      <vt:lpstr>Surat Edaran dianggap sbg surat edaran permanen jika :</vt:lpstr>
      <vt:lpstr>Indeks Surat Edaran</vt:lpstr>
      <vt:lpstr>Klasifikasi Arsip</vt:lpstr>
      <vt:lpstr>Pengertian Klasifikasi Arsip</vt:lpstr>
      <vt:lpstr>Tujuan Klasifikasi</vt:lpstr>
      <vt:lpstr>Kegunaan Klasifikasi Arsip</vt:lpstr>
      <vt:lpstr>Unsur Klasifikasi</vt:lpstr>
      <vt:lpstr>Sifat Bagan klasifikasi</vt:lpstr>
      <vt:lpstr>Kegunaan Kode Arsip </vt:lpstr>
      <vt:lpstr>Langkah Penyusunan Kode Klasifikasi</vt:lpstr>
      <vt:lpstr>Lanjutan….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Arsip</dc:title>
  <dc:creator>atik</dc:creator>
  <cp:lastModifiedBy>acer</cp:lastModifiedBy>
  <cp:revision>31</cp:revision>
  <dcterms:created xsi:type="dcterms:W3CDTF">2015-03-16T06:15:56Z</dcterms:created>
  <dcterms:modified xsi:type="dcterms:W3CDTF">2020-03-03T09:24:01Z</dcterms:modified>
</cp:coreProperties>
</file>