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72" r:id="rId6"/>
    <p:sldId id="257" r:id="rId7"/>
    <p:sldId id="267" r:id="rId8"/>
    <p:sldId id="269" r:id="rId9"/>
    <p:sldId id="268" r:id="rId10"/>
    <p:sldId id="270" r:id="rId11"/>
    <p:sldId id="271" r:id="rId12"/>
    <p:sldId id="264" r:id="rId13"/>
    <p:sldId id="263" r:id="rId14"/>
  </p:sldIdLst>
  <p:sldSz cx="18288000" cy="10287000"/>
  <p:notesSz cx="6858000" cy="9144000"/>
  <p:embeddedFontLst>
    <p:embeddedFont>
      <p:font typeface="Cormorant Garamond Bold" charset="0"/>
      <p:regular r:id="rId15"/>
    </p:embeddedFon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Poppins Light" charset="0"/>
      <p:regular r:id="rId20"/>
    </p:embeddedFont>
    <p:embeddedFont>
      <p:font typeface="Poppins Medium Bold" charset="0"/>
      <p:regular r:id="rId21"/>
    </p:embeddedFont>
    <p:embeddedFont>
      <p:font typeface="Poppins Light Bold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1" d="100"/>
          <a:sy n="51" d="100"/>
        </p:scale>
        <p:origin x="-45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C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963400" y="2237342"/>
            <a:ext cx="2008130" cy="173794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286941">
            <a:off x="1742048" y="4281448"/>
            <a:ext cx="1693039" cy="198968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905417" y="3769876"/>
            <a:ext cx="14477166" cy="203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/>
            <a:r>
              <a:rPr lang="id-ID" sz="6600" b="1" spc="-540" dirty="0" smtClean="0">
                <a:solidFill>
                  <a:srgbClr val="FFE4DC"/>
                </a:solidFill>
                <a:latin typeface="Cormorant Garamond Bold"/>
              </a:rPr>
              <a:t>Preservation  And  Dissemination </a:t>
            </a:r>
            <a:r>
              <a:rPr lang="id-ID" sz="6600" b="1" spc="-540" dirty="0">
                <a:solidFill>
                  <a:srgbClr val="FFE4DC"/>
                </a:solidFill>
                <a:latin typeface="Cormorant Garamond Bold"/>
              </a:rPr>
              <a:t>Of </a:t>
            </a:r>
            <a:r>
              <a:rPr lang="id-ID" sz="6600" b="1" spc="-540" dirty="0" smtClean="0">
                <a:solidFill>
                  <a:srgbClr val="FFE4DC"/>
                </a:solidFill>
                <a:latin typeface="Cormorant Garamond Bold"/>
              </a:rPr>
              <a:t>  Women </a:t>
            </a:r>
            <a:r>
              <a:rPr lang="id-ID" sz="6600" b="1" spc="-540" dirty="0">
                <a:solidFill>
                  <a:srgbClr val="FFE4DC"/>
                </a:solidFill>
                <a:latin typeface="Cormorant Garamond Bold"/>
              </a:rPr>
              <a:t>‘s </a:t>
            </a:r>
            <a:r>
              <a:rPr lang="id-ID" sz="6600" b="1" spc="-540" dirty="0" smtClean="0">
                <a:solidFill>
                  <a:srgbClr val="FFE4DC"/>
                </a:solidFill>
                <a:latin typeface="Cormorant Garamond Bold"/>
              </a:rPr>
              <a:t> Cultural </a:t>
            </a:r>
            <a:r>
              <a:rPr lang="id-ID" sz="6600" b="1" spc="-540" dirty="0">
                <a:solidFill>
                  <a:srgbClr val="FFE4DC"/>
                </a:solidFill>
                <a:latin typeface="Cormorant Garamond Bold"/>
              </a:rPr>
              <a:t>Heritage </a:t>
            </a:r>
            <a:r>
              <a:rPr lang="id-ID" sz="6600" b="1" spc="-540" dirty="0" smtClean="0">
                <a:solidFill>
                  <a:srgbClr val="FFE4DC"/>
                </a:solidFill>
                <a:latin typeface="Cormorant Garamond Bold"/>
              </a:rPr>
              <a:t> In  Nigerian </a:t>
            </a:r>
            <a:r>
              <a:rPr lang="id-ID" sz="6600" b="1" spc="-540" dirty="0">
                <a:solidFill>
                  <a:srgbClr val="FFE4DC"/>
                </a:solidFill>
                <a:latin typeface="Cormorant Garamond Bold"/>
              </a:rPr>
              <a:t>University  </a:t>
            </a:r>
            <a:r>
              <a:rPr lang="id-ID" sz="6600" b="1" spc="-540" dirty="0" smtClean="0">
                <a:solidFill>
                  <a:srgbClr val="FFE4DC"/>
                </a:solidFill>
                <a:latin typeface="Cormorant Garamond Bold"/>
              </a:rPr>
              <a:t>Libraries</a:t>
            </a:r>
            <a:endParaRPr lang="en-US" sz="6600" b="1" spc="-540" dirty="0">
              <a:solidFill>
                <a:srgbClr val="FFE4DC"/>
              </a:solidFill>
              <a:latin typeface="Cormorant Garamond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720388" y="6128692"/>
            <a:ext cx="8847223" cy="403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id-ID" sz="2000" spc="280" dirty="0" smtClean="0">
                <a:solidFill>
                  <a:srgbClr val="FFE4DC"/>
                </a:solidFill>
                <a:latin typeface="Poppins Light Bold"/>
              </a:rPr>
              <a:t>Review Jurnal Mata Kuliah Preservasi</a:t>
            </a:r>
            <a:endParaRPr lang="en-US" sz="2000" spc="280" dirty="0">
              <a:solidFill>
                <a:srgbClr val="FFE4DC"/>
              </a:solidFill>
              <a:latin typeface="Poppins Light Bold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309909" y="7131132"/>
            <a:ext cx="2763872" cy="63317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778738" y="2700871"/>
            <a:ext cx="825905" cy="8108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C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816639" y="8863479"/>
            <a:ext cx="2254509" cy="516488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47615" y="7588489"/>
            <a:ext cx="2610770" cy="153323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6888920">
            <a:off x="10193152" y="7753564"/>
            <a:ext cx="1650937" cy="201333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816639" y="178230"/>
            <a:ext cx="2429592" cy="224847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286000" y="364971"/>
            <a:ext cx="15542373" cy="3714539"/>
            <a:chOff x="0" y="276225"/>
            <a:chExt cx="22034311" cy="2099015"/>
          </a:xfrm>
        </p:grpSpPr>
        <p:sp>
          <p:nvSpPr>
            <p:cNvPr id="5" name="TextBox 5"/>
            <p:cNvSpPr txBox="1"/>
            <p:nvPr/>
          </p:nvSpPr>
          <p:spPr>
            <a:xfrm>
              <a:off x="0" y="276225"/>
              <a:ext cx="19661132" cy="8261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1400"/>
                </a:lnSpc>
                <a:spcBef>
                  <a:spcPct val="0"/>
                </a:spcBef>
              </a:pPr>
              <a:r>
                <a:rPr lang="en-US" sz="8800" spc="-359" dirty="0">
                  <a:solidFill>
                    <a:srgbClr val="FFE4DC"/>
                  </a:solidFill>
                  <a:latin typeface="Cormorant Garamond Bold"/>
                </a:rPr>
                <a:t>	</a:t>
              </a:r>
              <a:r>
                <a:rPr lang="en-US" sz="8800" spc="-359" dirty="0" err="1" smtClean="0">
                  <a:solidFill>
                    <a:srgbClr val="FFE4DC"/>
                  </a:solidFill>
                  <a:latin typeface="Cormorant Garamond Bold"/>
                </a:rPr>
                <a:t>Hasil</a:t>
              </a:r>
              <a:r>
                <a:rPr lang="en-US" sz="8800" spc="-359" dirty="0" smtClean="0">
                  <a:solidFill>
                    <a:srgbClr val="FFE4DC"/>
                  </a:solidFill>
                  <a:latin typeface="Cormorant Garamond Bold"/>
                </a:rPr>
                <a:t> </a:t>
              </a:r>
              <a:r>
                <a:rPr lang="en-US" sz="8800" spc="-359" dirty="0" err="1" smtClean="0">
                  <a:solidFill>
                    <a:srgbClr val="FFE4DC"/>
                  </a:solidFill>
                  <a:latin typeface="Cormorant Garamond Bold"/>
                </a:rPr>
                <a:t>dan</a:t>
              </a:r>
              <a:r>
                <a:rPr lang="en-US" sz="8800" spc="-359" dirty="0" smtClean="0">
                  <a:solidFill>
                    <a:srgbClr val="FFE4DC"/>
                  </a:solidFill>
                  <a:latin typeface="Cormorant Garamond Bold"/>
                </a:rPr>
                <a:t> </a:t>
              </a:r>
              <a:r>
                <a:rPr lang="en-US" sz="8800" spc="-359" dirty="0" err="1" smtClean="0">
                  <a:solidFill>
                    <a:srgbClr val="FFE4DC"/>
                  </a:solidFill>
                  <a:latin typeface="Cormorant Garamond Bold"/>
                </a:rPr>
                <a:t>Analisis</a:t>
              </a:r>
              <a:endParaRPr lang="en-US" sz="8800" u="none" spc="-359" dirty="0">
                <a:solidFill>
                  <a:srgbClr val="FFE4DC"/>
                </a:solidFill>
                <a:latin typeface="Cormorant Garamond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3564930" y="2165088"/>
              <a:ext cx="18469381" cy="2101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940"/>
                </a:lnSpc>
              </a:pPr>
              <a:endParaRPr lang="id-ID" sz="2400" b="1" spc="21" dirty="0" smtClean="0">
                <a:solidFill>
                  <a:schemeClr val="bg1"/>
                </a:solidFill>
                <a:latin typeface="Poppins Light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652137" y="2461118"/>
            <a:ext cx="809689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err="1">
                <a:solidFill>
                  <a:schemeClr val="bg1"/>
                </a:solidFill>
              </a:rPr>
              <a:t>Terdapat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enam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keuntungan</a:t>
            </a:r>
            <a:r>
              <a:rPr lang="en-US" sz="2500" dirty="0">
                <a:solidFill>
                  <a:schemeClr val="bg1"/>
                </a:solidFill>
              </a:rPr>
              <a:t> yang </a:t>
            </a:r>
            <a:r>
              <a:rPr lang="en-US" sz="2500" dirty="0" err="1">
                <a:solidFill>
                  <a:schemeClr val="bg1"/>
                </a:solidFill>
              </a:rPr>
              <a:t>didapatkan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dalam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melakukan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preservasi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warisan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budaya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perempuan</a:t>
            </a:r>
            <a:r>
              <a:rPr lang="en-US" sz="2500" dirty="0">
                <a:solidFill>
                  <a:schemeClr val="bg1"/>
                </a:solidFill>
              </a:rPr>
              <a:t> Nigeria </a:t>
            </a:r>
            <a:r>
              <a:rPr lang="en-US" sz="2500" dirty="0" err="1">
                <a:solidFill>
                  <a:schemeClr val="bg1"/>
                </a:solidFill>
              </a:rPr>
              <a:t>sebagai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berikut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587" y="1839938"/>
            <a:ext cx="25078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</a:rPr>
              <a:t>3. MANFAAT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34601" y="3476079"/>
            <a:ext cx="7391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dirty="0" err="1">
                <a:solidFill>
                  <a:schemeClr val="bg1"/>
                </a:solidFill>
              </a:rPr>
              <a:t>Sebanyak</a:t>
            </a:r>
            <a:r>
              <a:rPr lang="en-US" sz="2500" dirty="0">
                <a:solidFill>
                  <a:schemeClr val="bg1"/>
                </a:solidFill>
              </a:rPr>
              <a:t> 88% </a:t>
            </a:r>
            <a:r>
              <a:rPr lang="en-US" sz="2500" dirty="0" err="1">
                <a:solidFill>
                  <a:schemeClr val="bg1"/>
                </a:solidFill>
              </a:rPr>
              <a:t>responden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berpendapat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bahwa</a:t>
            </a:r>
            <a:r>
              <a:rPr lang="en-US" sz="2500" dirty="0">
                <a:solidFill>
                  <a:schemeClr val="bg1"/>
                </a:solidFill>
              </a:rPr>
              <a:t>  </a:t>
            </a:r>
            <a:r>
              <a:rPr lang="en-US" sz="2500" dirty="0" err="1">
                <a:solidFill>
                  <a:schemeClr val="bg1"/>
                </a:solidFill>
              </a:rPr>
              <a:t>preservasi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ini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dapat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memperbaiki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persepsi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publik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terhadap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perempuan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dan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memberi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kemudahan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kepada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publik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untuk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mengakses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informasi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mengenai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warisan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budaya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perempuan</a:t>
            </a:r>
            <a:r>
              <a:rPr lang="en-US" sz="2500" dirty="0">
                <a:solidFill>
                  <a:schemeClr val="bg1"/>
                </a:solidFill>
              </a:rPr>
              <a:t> yang </a:t>
            </a:r>
            <a:r>
              <a:rPr lang="en-US" sz="2500" dirty="0" err="1">
                <a:solidFill>
                  <a:schemeClr val="bg1"/>
                </a:solidFill>
              </a:rPr>
              <a:t>ada</a:t>
            </a:r>
            <a:r>
              <a:rPr lang="en-US" sz="2500" dirty="0">
                <a:solidFill>
                  <a:schemeClr val="bg1"/>
                </a:solidFill>
              </a:rPr>
              <a:t> di Nigeria. </a:t>
            </a:r>
            <a:r>
              <a:rPr lang="en-US" sz="2500" dirty="0" err="1">
                <a:solidFill>
                  <a:schemeClr val="bg1"/>
                </a:solidFill>
              </a:rPr>
              <a:t>Selain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itu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juga</a:t>
            </a:r>
            <a:r>
              <a:rPr lang="en-US" sz="2500" dirty="0">
                <a:solidFill>
                  <a:schemeClr val="bg1"/>
                </a:solidFill>
              </a:rPr>
              <a:t> 75%  </a:t>
            </a:r>
            <a:r>
              <a:rPr lang="en-US" sz="2500" dirty="0" err="1">
                <a:solidFill>
                  <a:schemeClr val="bg1"/>
                </a:solidFill>
              </a:rPr>
              <a:t>berpendapat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bahwa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hal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ini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dapat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menunjukkan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kehadiran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perempuan</a:t>
            </a:r>
            <a:r>
              <a:rPr lang="en-US" sz="2500" dirty="0">
                <a:solidFill>
                  <a:schemeClr val="bg1"/>
                </a:solidFill>
              </a:rPr>
              <a:t> di </a:t>
            </a:r>
            <a:r>
              <a:rPr lang="en-US" sz="2500" dirty="0" err="1">
                <a:solidFill>
                  <a:schemeClr val="bg1"/>
                </a:solidFill>
              </a:rPr>
              <a:t>tengah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masyarakat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dan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tidak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boleh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dipandang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sebelah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mata</a:t>
            </a:r>
            <a:endParaRPr lang="en-US" sz="25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4" t="40625" r="21027" b="37707"/>
          <a:stretch/>
        </p:blipFill>
        <p:spPr bwMode="auto">
          <a:xfrm>
            <a:off x="780986" y="4079510"/>
            <a:ext cx="8968140" cy="196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3869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C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00084" y="7436962"/>
            <a:ext cx="2254509" cy="516488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56864" y="3124702"/>
            <a:ext cx="2610770" cy="153323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6888920">
            <a:off x="10193152" y="7753564"/>
            <a:ext cx="1650937" cy="201333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470576" y="6561109"/>
            <a:ext cx="2429592" cy="224847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438400" y="571500"/>
            <a:ext cx="14246972" cy="4436002"/>
            <a:chOff x="0" y="276225"/>
            <a:chExt cx="20197831" cy="2506700"/>
          </a:xfrm>
        </p:grpSpPr>
        <p:sp>
          <p:nvSpPr>
            <p:cNvPr id="5" name="TextBox 5"/>
            <p:cNvSpPr txBox="1"/>
            <p:nvPr/>
          </p:nvSpPr>
          <p:spPr>
            <a:xfrm>
              <a:off x="0" y="276225"/>
              <a:ext cx="19661132" cy="8261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1400"/>
                </a:lnSpc>
                <a:spcBef>
                  <a:spcPct val="0"/>
                </a:spcBef>
              </a:pPr>
              <a:r>
                <a:rPr lang="id-ID" sz="8800" spc="-359" dirty="0" smtClean="0">
                  <a:solidFill>
                    <a:srgbClr val="FFE4DC"/>
                  </a:solidFill>
                  <a:latin typeface="Cormorant Garamond Bold"/>
                </a:rPr>
                <a:t>Hasil dan </a:t>
              </a:r>
              <a:r>
                <a:rPr lang="id-ID" sz="8800" spc="-359" dirty="0" smtClean="0">
                  <a:solidFill>
                    <a:srgbClr val="FFE4DC"/>
                  </a:solidFill>
                  <a:latin typeface="Cormorant Garamond Bold"/>
                </a:rPr>
                <a:t>Analisis</a:t>
              </a:r>
              <a:endParaRPr lang="en-US" sz="8800" u="none" spc="-359" dirty="0">
                <a:solidFill>
                  <a:srgbClr val="FFE4DC"/>
                </a:solidFill>
                <a:latin typeface="Cormorant Garamond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728451" y="1942318"/>
              <a:ext cx="18469380" cy="84060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940"/>
                </a:lnSpc>
              </a:pPr>
              <a:r>
                <a:rPr lang="id-ID" sz="2100" spc="21" dirty="0" smtClean="0">
                  <a:solidFill>
                    <a:srgbClr val="FFE4DC"/>
                  </a:solidFill>
                  <a:latin typeface="Poppins Light"/>
                </a:rPr>
                <a:t>	</a:t>
              </a:r>
              <a:endParaRPr lang="id-ID" sz="2400" b="1" spc="21" dirty="0" smtClean="0">
                <a:solidFill>
                  <a:schemeClr val="bg1"/>
                </a:solidFill>
                <a:latin typeface="Poppins Light"/>
              </a:endParaRPr>
            </a:p>
            <a:p>
              <a:pPr algn="just">
                <a:lnSpc>
                  <a:spcPts val="2940"/>
                </a:lnSpc>
              </a:pPr>
              <a:r>
                <a:rPr lang="id-ID" sz="2400" b="1" spc="21" dirty="0">
                  <a:solidFill>
                    <a:schemeClr val="bg1"/>
                  </a:solidFill>
                  <a:latin typeface="Poppins Light"/>
                </a:rPr>
                <a:t>	</a:t>
              </a:r>
              <a:endParaRPr lang="id-ID" sz="2400" b="1" spc="21" dirty="0" smtClean="0">
                <a:solidFill>
                  <a:schemeClr val="bg1"/>
                </a:solidFill>
                <a:latin typeface="Poppins Light"/>
              </a:endParaRPr>
            </a:p>
            <a:p>
              <a:pPr algn="just">
                <a:lnSpc>
                  <a:spcPts val="2940"/>
                </a:lnSpc>
              </a:pPr>
              <a:endParaRPr lang="id-ID" sz="2400" b="1" spc="21" dirty="0" smtClean="0">
                <a:solidFill>
                  <a:schemeClr val="bg1"/>
                </a:solidFill>
                <a:latin typeface="Poppins Light"/>
              </a:endParaRPr>
            </a:p>
            <a:p>
              <a:pPr algn="just">
                <a:lnSpc>
                  <a:spcPts val="2940"/>
                </a:lnSpc>
              </a:pPr>
              <a:endParaRPr lang="id-ID" sz="2400" b="1" spc="21" dirty="0" smtClean="0">
                <a:solidFill>
                  <a:schemeClr val="bg1"/>
                </a:solidFill>
                <a:latin typeface="Poppins Ligh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13587" y="5007502"/>
            <a:ext cx="309732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</a:rPr>
              <a:t>4. TANTANGAN 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7800" y="3255508"/>
            <a:ext cx="9372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chemeClr val="bg1"/>
                </a:solidFill>
              </a:rPr>
              <a:t>Sebanyak</a:t>
            </a:r>
            <a:r>
              <a:rPr lang="en-US" sz="3000" dirty="0" smtClean="0">
                <a:solidFill>
                  <a:schemeClr val="bg1"/>
                </a:solidFill>
              </a:rPr>
              <a:t> 70% </a:t>
            </a:r>
            <a:r>
              <a:rPr lang="en-US" sz="3000" dirty="0" err="1" smtClean="0">
                <a:solidFill>
                  <a:schemeClr val="bg1"/>
                </a:solidFill>
              </a:rPr>
              <a:t>responden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berpendapat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bahwa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perlu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dilakukan</a:t>
            </a:r>
            <a:r>
              <a:rPr lang="en-US" sz="3000" dirty="0" smtClean="0">
                <a:solidFill>
                  <a:schemeClr val="bg1"/>
                </a:solidFill>
              </a:rPr>
              <a:t> 'cleaning and dusting' </a:t>
            </a:r>
            <a:r>
              <a:rPr lang="en-US" sz="3000" dirty="0" err="1" smtClean="0">
                <a:solidFill>
                  <a:schemeClr val="bg1"/>
                </a:solidFill>
              </a:rPr>
              <a:t>secara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efisien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dan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efektif.Responden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juga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percaya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bahwa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iklim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tropis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adalah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tantangan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utama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dari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preservasi</a:t>
            </a:r>
            <a:r>
              <a:rPr lang="en-US" sz="3000" dirty="0" smtClean="0">
                <a:solidFill>
                  <a:schemeClr val="bg1"/>
                </a:solidFill>
              </a:rPr>
              <a:t> material </a:t>
            </a:r>
            <a:r>
              <a:rPr lang="en-US" sz="3000" dirty="0" err="1" smtClean="0">
                <a:solidFill>
                  <a:schemeClr val="bg1"/>
                </a:solidFill>
              </a:rPr>
              <a:t>warisan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budaya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perempuan</a:t>
            </a:r>
            <a:r>
              <a:rPr lang="en-US" sz="3000" dirty="0" smtClean="0">
                <a:solidFill>
                  <a:schemeClr val="bg1"/>
                </a:solidFill>
              </a:rPr>
              <a:t> yang </a:t>
            </a:r>
            <a:r>
              <a:rPr lang="en-US" sz="3000" dirty="0" err="1" smtClean="0">
                <a:solidFill>
                  <a:schemeClr val="bg1"/>
                </a:solidFill>
              </a:rPr>
              <a:t>dilakukan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karena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iklim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tropis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memiliki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tingkat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kelembapan</a:t>
            </a:r>
            <a:r>
              <a:rPr lang="en-US" sz="3000" dirty="0" smtClean="0">
                <a:solidFill>
                  <a:schemeClr val="bg1"/>
                </a:solidFill>
              </a:rPr>
              <a:t> yang </a:t>
            </a:r>
            <a:r>
              <a:rPr lang="en-US" sz="3000" dirty="0" err="1" smtClean="0">
                <a:solidFill>
                  <a:schemeClr val="bg1"/>
                </a:solidFill>
              </a:rPr>
              <a:t>tinggi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suhu</a:t>
            </a:r>
            <a:r>
              <a:rPr lang="en-US" sz="3000" dirty="0" smtClean="0">
                <a:solidFill>
                  <a:schemeClr val="bg1"/>
                </a:solidFill>
              </a:rPr>
              <a:t> yang </a:t>
            </a:r>
            <a:r>
              <a:rPr lang="en-US" sz="3000" dirty="0" err="1" smtClean="0">
                <a:solidFill>
                  <a:schemeClr val="bg1"/>
                </a:solidFill>
              </a:rPr>
              <a:t>berubah-ubah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dan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udara</a:t>
            </a:r>
            <a:r>
              <a:rPr lang="en-US" sz="3000" dirty="0" smtClean="0">
                <a:solidFill>
                  <a:schemeClr val="bg1"/>
                </a:solidFill>
              </a:rPr>
              <a:t> yang </a:t>
            </a:r>
            <a:r>
              <a:rPr lang="en-US" sz="3000" dirty="0" err="1" smtClean="0">
                <a:solidFill>
                  <a:schemeClr val="bg1"/>
                </a:solidFill>
              </a:rPr>
              <a:t>berdebu</a:t>
            </a:r>
            <a:r>
              <a:rPr lang="en-US" sz="3000" dirty="0" smtClean="0">
                <a:solidFill>
                  <a:schemeClr val="bg1"/>
                </a:solidFill>
              </a:rPr>
              <a:t>.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334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1658600" y="1820521"/>
            <a:ext cx="6121959" cy="5347768"/>
            <a:chOff x="0" y="0"/>
            <a:chExt cx="5975350" cy="5219700"/>
          </a:xfrm>
        </p:grpSpPr>
        <p:sp>
          <p:nvSpPr>
            <p:cNvPr id="3" name="Freeform 3"/>
            <p:cNvSpPr/>
            <p:nvPr/>
          </p:nvSpPr>
          <p:spPr>
            <a:xfrm>
              <a:off x="-519430" y="-910590"/>
              <a:ext cx="7381240" cy="6188710"/>
            </a:xfrm>
            <a:custGeom>
              <a:avLst/>
              <a:gdLst/>
              <a:ahLst/>
              <a:cxnLst/>
              <a:rect l="l" t="t" r="r" b="b"/>
              <a:pathLst>
                <a:path w="7381240" h="6188710">
                  <a:moveTo>
                    <a:pt x="2861310" y="5034280"/>
                  </a:moveTo>
                  <a:cubicBezTo>
                    <a:pt x="4353560" y="5034280"/>
                    <a:pt x="3549650" y="6188710"/>
                    <a:pt x="5092700" y="6121400"/>
                  </a:cubicBezTo>
                  <a:cubicBezTo>
                    <a:pt x="6408420" y="6064250"/>
                    <a:pt x="7381240" y="3489960"/>
                    <a:pt x="5207000" y="2288540"/>
                  </a:cubicBezTo>
                  <a:cubicBezTo>
                    <a:pt x="3470910" y="1328420"/>
                    <a:pt x="629920" y="0"/>
                    <a:pt x="1029970" y="1830070"/>
                  </a:cubicBezTo>
                  <a:cubicBezTo>
                    <a:pt x="1430020" y="3660140"/>
                    <a:pt x="0" y="4232910"/>
                    <a:pt x="744220" y="5205730"/>
                  </a:cubicBezTo>
                  <a:cubicBezTo>
                    <a:pt x="1488440" y="6178550"/>
                    <a:pt x="1544320" y="5034280"/>
                    <a:pt x="2861310" y="5034280"/>
                  </a:cubicBezTo>
                  <a:close/>
                </a:path>
              </a:pathLst>
            </a:custGeom>
            <a:blipFill>
              <a:blip r:embed="rId2"/>
              <a:stretch>
                <a:fillRect l="108" t="-48484" r="94" b="-11484"/>
              </a:stretch>
            </a:blip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419817" y="5788890"/>
            <a:ext cx="2429592" cy="224847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263972">
            <a:off x="15765938" y="2126155"/>
            <a:ext cx="2166942" cy="187539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762000" y="1562100"/>
            <a:ext cx="10515600" cy="7562374"/>
            <a:chOff x="0" y="0"/>
            <a:chExt cx="7410312" cy="5257631"/>
          </a:xfrm>
        </p:grpSpPr>
        <p:sp>
          <p:nvSpPr>
            <p:cNvPr id="7" name="TextBox 7"/>
            <p:cNvSpPr txBox="1"/>
            <p:nvPr/>
          </p:nvSpPr>
          <p:spPr>
            <a:xfrm>
              <a:off x="161094" y="635723"/>
              <a:ext cx="7249218" cy="46219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lvl="0" indent="-342900" algn="just" fontAlgn="base">
                <a:spcAft>
                  <a:spcPts val="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ID" sz="2400" dirty="0" err="1" smtClean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Studi</a:t>
              </a:r>
              <a:r>
                <a:rPr lang="en-ID" sz="2400" dirty="0" smtClean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ini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dilatarbelakangi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oleh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pentingnya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preservasi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material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warisan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budaya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perempuan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di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perpustakaan-perpustakaan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universitas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di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negara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berkembang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seperti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Nigeria.</a:t>
              </a:r>
              <a:endParaRPr lang="id-ID" sz="2400" dirty="0"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endParaRPr>
            </a:p>
            <a:p>
              <a:pPr marL="342900" lvl="0" indent="-342900" algn="just" fontAlgn="base">
                <a:spcAft>
                  <a:spcPts val="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Terdapat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material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atau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bahan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non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cetak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yang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dipreservasi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sebanyak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28% di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perpustakan-perpustakaan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universitas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yang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menjadi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sampel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. Hal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ini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menunjukkan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bahwa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kuantitas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warisan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budaya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perempuan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Nigeria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dapat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dikatakan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sedikit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.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Akibatnya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,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pengembangan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dalam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mengumpulkan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dan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melakukan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preservasi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tidak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terlalu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dibutuhkan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.</a:t>
              </a:r>
              <a:endParaRPr lang="id-ID" sz="2400" dirty="0"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endParaRPr>
            </a:p>
            <a:p>
              <a:pPr marL="342900" lvl="0" indent="-342900" algn="just" fontAlgn="base">
                <a:spcAft>
                  <a:spcPts val="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ID" sz="2400" dirty="0" smtClean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Para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responden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percaya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bahwa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iklim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tropis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yang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terjadi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di Nigeria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adalah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hambatan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utama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dalam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melakukan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preservasi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warisan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budaya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perempuan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Nigeria.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Oleh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karena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itu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,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dibutuhkan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strategi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tertentu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dalam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melakukan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preservasi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warisan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budaya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perempuan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di </a:t>
              </a:r>
              <a:r>
                <a:rPr lang="en-ID" sz="2400" dirty="0" smtClean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Nigeria.</a:t>
              </a:r>
              <a:endParaRPr lang="id-ID" sz="2400" dirty="0" smtClean="0"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endParaRPr>
            </a:p>
            <a:p>
              <a:pPr marL="342900" lvl="0" indent="-342900" algn="just" fontAlgn="base">
                <a:spcAft>
                  <a:spcPts val="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ID" sz="2400" dirty="0" err="1" smtClean="0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Dibutuhkan</a:t>
              </a:r>
              <a:r>
                <a:rPr lang="en-ID" sz="2400" dirty="0" smtClean="0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dukungan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dan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kolaborasi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dari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berbagai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pihak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dalam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melakukan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preservasi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warisan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budaya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perempuan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 Nigeria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sehingga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informasi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 yang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termuat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dalam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warisan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budaya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 yang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ada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dapat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tersebarluaskan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Calibri" panose="020F0502020204030204" pitchFamily="34" charset="0"/>
                  <a:cs typeface="Poppins Light" panose="020B0604020202020204" charset="0"/>
                </a:rPr>
                <a:t>.</a:t>
              </a:r>
              <a:r>
                <a:rPr lang="en-US" sz="2400" spc="20" dirty="0" smtClean="0">
                  <a:solidFill>
                    <a:srgbClr val="021C44"/>
                  </a:solidFill>
                  <a:latin typeface="Poppins Light" panose="020B0604020202020204" charset="0"/>
                  <a:cs typeface="Poppins Light" panose="020B0604020202020204" charset="0"/>
                </a:rPr>
                <a:t> </a:t>
              </a:r>
              <a:endParaRPr lang="en-US" sz="2400" spc="21" dirty="0">
                <a:solidFill>
                  <a:srgbClr val="021C44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6886994" cy="266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79"/>
                </a:lnSpc>
              </a:pPr>
              <a:r>
                <a:rPr lang="id-ID" sz="8800" dirty="0" smtClean="0">
                  <a:solidFill>
                    <a:srgbClr val="021C44"/>
                  </a:solidFill>
                  <a:latin typeface="Poppins Medium Bold"/>
                </a:rPr>
                <a:t>Kesimpulan</a:t>
              </a:r>
              <a:r>
                <a:rPr lang="id-ID" sz="2400" dirty="0" smtClean="0">
                  <a:solidFill>
                    <a:srgbClr val="021C44"/>
                  </a:solidFill>
                  <a:latin typeface="Poppins Medium Bold"/>
                </a:rPr>
                <a:t> </a:t>
              </a:r>
              <a:endParaRPr lang="en-US" sz="2400" dirty="0">
                <a:solidFill>
                  <a:srgbClr val="021C44"/>
                </a:solidFill>
                <a:latin typeface="Poppins Medium Bold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448800" y="4305300"/>
            <a:ext cx="7132789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399"/>
              </a:lnSpc>
            </a:pPr>
            <a:r>
              <a:rPr lang="id-ID" sz="12000" spc="-359" dirty="0" smtClean="0">
                <a:solidFill>
                  <a:srgbClr val="021C44"/>
                </a:solidFill>
                <a:latin typeface="Cormorant Garamond Bold"/>
              </a:rPr>
              <a:t>Terimakasih</a:t>
            </a:r>
            <a:endParaRPr lang="en-US" sz="12000" spc="-359" dirty="0">
              <a:solidFill>
                <a:srgbClr val="021C44"/>
              </a:solidFill>
              <a:latin typeface="Cormorant Garamond Bold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0215233">
            <a:off x="2629038" y="3264869"/>
            <a:ext cx="5077782" cy="542287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88842" y="1419672"/>
            <a:ext cx="3662368" cy="338935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93390" y="5976305"/>
            <a:ext cx="1590903" cy="156197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612836" y="2295544"/>
            <a:ext cx="2851530" cy="6532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9070" y="2100722"/>
            <a:ext cx="14829860" cy="1461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399"/>
              </a:lnSpc>
              <a:spcBef>
                <a:spcPct val="0"/>
              </a:spcBef>
            </a:pPr>
            <a:r>
              <a:rPr lang="id-ID" sz="10000" spc="-359" dirty="0" smtClean="0">
                <a:solidFill>
                  <a:srgbClr val="021C44"/>
                </a:solidFill>
                <a:latin typeface="Cormorant Garamond Bold"/>
              </a:rPr>
              <a:t>Anggota Kelompok 2</a:t>
            </a:r>
            <a:endParaRPr lang="en-US" sz="10000" u="none" spc="-359" dirty="0">
              <a:solidFill>
                <a:srgbClr val="021C44"/>
              </a:solidFill>
              <a:latin typeface="Cormorant Garamond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826209" y="5876518"/>
            <a:ext cx="2635582" cy="1737973"/>
            <a:chOff x="0" y="0"/>
            <a:chExt cx="3514109" cy="2317297"/>
          </a:xfrm>
        </p:grpSpPr>
        <p:sp>
          <p:nvSpPr>
            <p:cNvPr id="4" name="TextBox 4"/>
            <p:cNvSpPr txBox="1"/>
            <p:nvPr/>
          </p:nvSpPr>
          <p:spPr>
            <a:xfrm>
              <a:off x="0" y="1325573"/>
              <a:ext cx="3514109" cy="991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id-ID" sz="2099" spc="20" dirty="0" smtClean="0">
                  <a:solidFill>
                    <a:srgbClr val="021C44"/>
                  </a:solidFill>
                  <a:latin typeface="Poppins Light"/>
                </a:rPr>
                <a:t>Widya Kusuma Wardani</a:t>
              </a:r>
              <a:endParaRPr lang="en-US" sz="2099" spc="20" dirty="0">
                <a:solidFill>
                  <a:srgbClr val="021C44"/>
                </a:solidFill>
                <a:latin typeface="Poppins Light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3514109" cy="495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79"/>
                </a:lnSpc>
              </a:pPr>
              <a:r>
                <a:rPr lang="id-ID" sz="2400" dirty="0" smtClean="0">
                  <a:solidFill>
                    <a:srgbClr val="021C44"/>
                  </a:solidFill>
                  <a:latin typeface="Poppins Medium Bold"/>
                </a:rPr>
                <a:t>071911633048</a:t>
              </a:r>
              <a:endParaRPr lang="en-US" sz="2400" dirty="0">
                <a:solidFill>
                  <a:srgbClr val="021C44"/>
                </a:solidFill>
                <a:latin typeface="Poppins Medium Bold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224964" y="5876518"/>
            <a:ext cx="2635582" cy="2109870"/>
            <a:chOff x="0" y="0"/>
            <a:chExt cx="3514109" cy="2813159"/>
          </a:xfrm>
        </p:grpSpPr>
        <p:sp>
          <p:nvSpPr>
            <p:cNvPr id="7" name="TextBox 7"/>
            <p:cNvSpPr txBox="1"/>
            <p:nvPr/>
          </p:nvSpPr>
          <p:spPr>
            <a:xfrm>
              <a:off x="0" y="1325573"/>
              <a:ext cx="3514109" cy="14875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id-ID" sz="2099" spc="20" dirty="0" smtClean="0">
                  <a:solidFill>
                    <a:srgbClr val="021C44"/>
                  </a:solidFill>
                  <a:latin typeface="Poppins Light"/>
                </a:rPr>
                <a:t>Muhammad Ramadhan Habibullah</a:t>
              </a:r>
              <a:endParaRPr lang="en-US" sz="2099" spc="20" dirty="0">
                <a:solidFill>
                  <a:srgbClr val="021C44"/>
                </a:solidFill>
                <a:latin typeface="Poppins Light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3514109" cy="495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79"/>
                </a:lnSpc>
              </a:pPr>
              <a:r>
                <a:rPr lang="id-ID" sz="2400" dirty="0" smtClean="0">
                  <a:solidFill>
                    <a:srgbClr val="021C44"/>
                  </a:solidFill>
                  <a:latin typeface="Poppins Medium Bold"/>
                </a:rPr>
                <a:t>071911633050</a:t>
              </a:r>
              <a:endParaRPr lang="en-US" sz="2400" dirty="0">
                <a:solidFill>
                  <a:srgbClr val="021C44"/>
                </a:solidFill>
                <a:latin typeface="Poppins Medium Bold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4623718" y="5876518"/>
            <a:ext cx="2635582" cy="1737973"/>
            <a:chOff x="0" y="0"/>
            <a:chExt cx="3514109" cy="231729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325573"/>
              <a:ext cx="3514109" cy="991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id-ID" sz="2099" spc="20" dirty="0" smtClean="0">
                  <a:solidFill>
                    <a:srgbClr val="021C44"/>
                  </a:solidFill>
                  <a:latin typeface="Poppins Light"/>
                </a:rPr>
                <a:t>Nabilla Salsabil Damayanti Zahraa’</a:t>
              </a:r>
              <a:endParaRPr lang="en-US" sz="2099" spc="20" dirty="0">
                <a:solidFill>
                  <a:srgbClr val="021C44"/>
                </a:solidFill>
                <a:latin typeface="Poppins Light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0"/>
              <a:ext cx="3514109" cy="495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79"/>
                </a:lnSpc>
              </a:pPr>
              <a:r>
                <a:rPr lang="en-US" sz="2400" dirty="0" smtClean="0">
                  <a:solidFill>
                    <a:srgbClr val="021C44"/>
                  </a:solidFill>
                  <a:latin typeface="Poppins Medium Bold"/>
                </a:rPr>
                <a:t> </a:t>
              </a:r>
              <a:r>
                <a:rPr lang="id-ID" sz="2400" dirty="0" smtClean="0">
                  <a:solidFill>
                    <a:srgbClr val="021C44"/>
                  </a:solidFill>
                  <a:latin typeface="Poppins Medium Bold"/>
                </a:rPr>
                <a:t>071911633072</a:t>
              </a:r>
              <a:endParaRPr lang="en-US" sz="2400" dirty="0">
                <a:solidFill>
                  <a:srgbClr val="021C44"/>
                </a:solidFill>
                <a:latin typeface="Poppins Medium Bold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28700" y="5876518"/>
            <a:ext cx="2635582" cy="1366077"/>
            <a:chOff x="0" y="0"/>
            <a:chExt cx="3514109" cy="1821436"/>
          </a:xfrm>
        </p:grpSpPr>
        <p:sp>
          <p:nvSpPr>
            <p:cNvPr id="13" name="TextBox 13"/>
            <p:cNvSpPr txBox="1"/>
            <p:nvPr/>
          </p:nvSpPr>
          <p:spPr>
            <a:xfrm>
              <a:off x="0" y="1325573"/>
              <a:ext cx="3514109" cy="495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id-ID" sz="2099" spc="20" dirty="0" smtClean="0">
                  <a:solidFill>
                    <a:srgbClr val="021C44"/>
                  </a:solidFill>
                  <a:latin typeface="Poppins Light"/>
                </a:rPr>
                <a:t>Indah Lestari</a:t>
              </a:r>
              <a:endParaRPr lang="en-US" sz="2099" spc="20" dirty="0">
                <a:solidFill>
                  <a:srgbClr val="021C44"/>
                </a:solidFill>
                <a:latin typeface="Poppins Light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0"/>
              <a:ext cx="3514109" cy="495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79"/>
                </a:lnSpc>
              </a:pPr>
              <a:r>
                <a:rPr lang="id-ID" sz="2400" dirty="0" smtClean="0">
                  <a:solidFill>
                    <a:srgbClr val="021C44"/>
                  </a:solidFill>
                  <a:latin typeface="Poppins Medium Bold"/>
                </a:rPr>
                <a:t>071911633007</a:t>
              </a:r>
              <a:endParaRPr lang="en-US" sz="2400" dirty="0">
                <a:solidFill>
                  <a:srgbClr val="021C44"/>
                </a:solidFill>
                <a:latin typeface="Poppins Medium Bold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427455" y="5876518"/>
            <a:ext cx="2635582" cy="1737973"/>
            <a:chOff x="0" y="0"/>
            <a:chExt cx="3514109" cy="2317297"/>
          </a:xfrm>
        </p:grpSpPr>
        <p:sp>
          <p:nvSpPr>
            <p:cNvPr id="16" name="TextBox 16"/>
            <p:cNvSpPr txBox="1"/>
            <p:nvPr/>
          </p:nvSpPr>
          <p:spPr>
            <a:xfrm>
              <a:off x="0" y="1325573"/>
              <a:ext cx="3514108" cy="99172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id-ID" sz="2099" spc="20" dirty="0" smtClean="0">
                  <a:solidFill>
                    <a:srgbClr val="021C44"/>
                  </a:solidFill>
                  <a:latin typeface="Poppins Light"/>
                </a:rPr>
                <a:t>Nadya Catur Wardani</a:t>
              </a:r>
              <a:endParaRPr lang="en-US" sz="2099" spc="20" dirty="0">
                <a:solidFill>
                  <a:srgbClr val="021C44"/>
                </a:solidFill>
                <a:latin typeface="Poppins Light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0"/>
              <a:ext cx="3514109" cy="495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79"/>
                </a:lnSpc>
              </a:pPr>
              <a:r>
                <a:rPr lang="id-ID" sz="2400" dirty="0" smtClean="0">
                  <a:solidFill>
                    <a:srgbClr val="021C44"/>
                  </a:solidFill>
                  <a:latin typeface="Poppins Medium Bold"/>
                </a:rPr>
                <a:t>071911633028</a:t>
              </a:r>
              <a:endParaRPr lang="en-US" sz="2400" dirty="0">
                <a:solidFill>
                  <a:srgbClr val="021C44"/>
                </a:solidFill>
                <a:latin typeface="Poppins Medium Bold"/>
              </a:endParaRPr>
            </a:p>
          </p:txBody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094801">
            <a:off x="1862862" y="4449900"/>
            <a:ext cx="941850" cy="1005859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333381">
            <a:off x="8666073" y="4327737"/>
            <a:ext cx="955854" cy="1123333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1114770">
            <a:off x="12098415" y="4303345"/>
            <a:ext cx="888679" cy="1172118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1445164">
            <a:off x="15557305" y="4362571"/>
            <a:ext cx="768409" cy="1180516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-502492">
            <a:off x="4903527" y="4614611"/>
            <a:ext cx="1683438" cy="67643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60045" y="1850257"/>
            <a:ext cx="1817063" cy="1067111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8758177" y="1664309"/>
            <a:ext cx="6705598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just">
              <a:lnSpc>
                <a:spcPts val="2879"/>
              </a:lnSpc>
              <a:buFontTx/>
              <a:buAutoNum type="arabicPeriod"/>
            </a:pPr>
            <a:endParaRPr lang="id-ID" sz="2400" dirty="0" smtClean="0">
              <a:solidFill>
                <a:srgbClr val="021C44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 rot="10800000" flipV="1">
            <a:off x="2284096" y="2381242"/>
            <a:ext cx="14166580" cy="5219378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Jurnal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		: 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Library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Review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Volume 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en-ID" sz="3500" dirty="0">
                <a:latin typeface="Times New Roman" pitchFamily="18" charset="0"/>
                <a:cs typeface="Times New Roman" pitchFamily="18" charset="0"/>
              </a:rPr>
              <a:t>Vol. 62 No. 8/9, </a:t>
            </a:r>
            <a:r>
              <a:rPr lang="en-ID" sz="3500" dirty="0" err="1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ID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3500" dirty="0" smtClean="0">
                <a:latin typeface="Times New Roman" pitchFamily="18" charset="0"/>
                <a:cs typeface="Times New Roman" pitchFamily="18" charset="0"/>
              </a:rPr>
              <a:t>472-49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D" sz="3500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ID" sz="35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D" sz="3500" dirty="0" smtClean="0">
                <a:latin typeface="Times New Roman" pitchFamily="18" charset="0"/>
                <a:cs typeface="Times New Roman" pitchFamily="18" charset="0"/>
              </a:rPr>
              <a:t>		: 2013</a:t>
            </a:r>
            <a:endParaRPr lang="en-US" sz="35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Penulis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		: 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3500" b="1" dirty="0" smtClean="0">
                <a:latin typeface="Times New Roman" pitchFamily="18" charset="0"/>
                <a:cs typeface="Times New Roman" pitchFamily="18" charset="0"/>
              </a:rPr>
              <a:t>Stella </a:t>
            </a:r>
            <a:r>
              <a:rPr lang="en-ID" sz="3500" b="1" dirty="0" err="1">
                <a:latin typeface="Times New Roman" pitchFamily="18" charset="0"/>
                <a:cs typeface="Times New Roman" pitchFamily="18" charset="0"/>
              </a:rPr>
              <a:t>Ngozi</a:t>
            </a:r>
            <a:r>
              <a:rPr lang="en-ID" sz="3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3500" b="1" dirty="0" err="1">
                <a:latin typeface="Times New Roman" pitchFamily="18" charset="0"/>
                <a:cs typeface="Times New Roman" pitchFamily="18" charset="0"/>
              </a:rPr>
              <a:t>Anasi</a:t>
            </a:r>
            <a:r>
              <a:rPr lang="en-ID" sz="3500" dirty="0">
                <a:latin typeface="Times New Roman" pitchFamily="18" charset="0"/>
                <a:cs typeface="Times New Roman" pitchFamily="18" charset="0"/>
              </a:rPr>
              <a:t> (University of Lagos Library, </a:t>
            </a:r>
            <a:r>
              <a:rPr lang="en-ID" sz="3500" dirty="0" err="1">
                <a:latin typeface="Times New Roman" pitchFamily="18" charset="0"/>
                <a:cs typeface="Times New Roman" pitchFamily="18" charset="0"/>
              </a:rPr>
              <a:t>Akoka</a:t>
            </a:r>
            <a:r>
              <a:rPr lang="en-ID" sz="3500" dirty="0">
                <a:latin typeface="Times New Roman" pitchFamily="18" charset="0"/>
                <a:cs typeface="Times New Roman" pitchFamily="18" charset="0"/>
              </a:rPr>
              <a:t>, Lagos, </a:t>
            </a:r>
            <a:r>
              <a:rPr lang="en-ID" sz="3500" dirty="0" smtClean="0">
                <a:latin typeface="Times New Roman" pitchFamily="18" charset="0"/>
                <a:cs typeface="Times New Roman" pitchFamily="18" charset="0"/>
              </a:rPr>
              <a:t>Nigeria)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3500" b="1" dirty="0" err="1" smtClean="0">
                <a:latin typeface="Times New Roman" pitchFamily="18" charset="0"/>
                <a:cs typeface="Times New Roman" pitchFamily="18" charset="0"/>
              </a:rPr>
              <a:t>Ahiaoma</a:t>
            </a:r>
            <a:r>
              <a:rPr lang="en-ID" sz="3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3500" b="1" dirty="0" err="1">
                <a:latin typeface="Times New Roman" pitchFamily="18" charset="0"/>
                <a:cs typeface="Times New Roman" pitchFamily="18" charset="0"/>
              </a:rPr>
              <a:t>Ibegwam</a:t>
            </a:r>
            <a:r>
              <a:rPr lang="en-ID" sz="3500" dirty="0">
                <a:latin typeface="Times New Roman" pitchFamily="18" charset="0"/>
                <a:cs typeface="Times New Roman" pitchFamily="18" charset="0"/>
              </a:rPr>
              <a:t> (Michael </a:t>
            </a:r>
            <a:r>
              <a:rPr lang="en-ID" sz="3500" dirty="0" err="1">
                <a:latin typeface="Times New Roman" pitchFamily="18" charset="0"/>
                <a:cs typeface="Times New Roman" pitchFamily="18" charset="0"/>
              </a:rPr>
              <a:t>Okpara</a:t>
            </a:r>
            <a:r>
              <a:rPr lang="en-ID" sz="3500" dirty="0">
                <a:latin typeface="Times New Roman" pitchFamily="18" charset="0"/>
                <a:cs typeface="Times New Roman" pitchFamily="18" charset="0"/>
              </a:rPr>
              <a:t> University of Agriculture Library, </a:t>
            </a:r>
            <a:r>
              <a:rPr lang="en-ID" sz="3500" dirty="0" err="1">
                <a:latin typeface="Times New Roman" pitchFamily="18" charset="0"/>
                <a:cs typeface="Times New Roman" pitchFamily="18" charset="0"/>
              </a:rPr>
              <a:t>Umudike</a:t>
            </a:r>
            <a:r>
              <a:rPr lang="en-ID" sz="3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D" sz="3500" dirty="0" smtClean="0">
                <a:latin typeface="Times New Roman" pitchFamily="18" charset="0"/>
                <a:cs typeface="Times New Roman" pitchFamily="18" charset="0"/>
              </a:rPr>
              <a:t>Nigeria)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3500" b="1" dirty="0" smtClean="0">
                <a:latin typeface="Times New Roman" pitchFamily="18" charset="0"/>
                <a:cs typeface="Times New Roman" pitchFamily="18" charset="0"/>
              </a:rPr>
              <a:t>Stella </a:t>
            </a:r>
            <a:r>
              <a:rPr lang="en-ID" sz="3500" b="1" dirty="0" err="1">
                <a:latin typeface="Times New Roman" pitchFamily="18" charset="0"/>
                <a:cs typeface="Times New Roman" pitchFamily="18" charset="0"/>
              </a:rPr>
              <a:t>Olubukunmi</a:t>
            </a:r>
            <a:r>
              <a:rPr lang="en-ID" sz="3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3500" b="1" dirty="0" err="1">
                <a:latin typeface="Times New Roman" pitchFamily="18" charset="0"/>
                <a:cs typeface="Times New Roman" pitchFamily="18" charset="0"/>
              </a:rPr>
              <a:t>Oyediran</a:t>
            </a:r>
            <a:r>
              <a:rPr lang="en-ID" sz="3500" b="1" dirty="0">
                <a:latin typeface="Times New Roman" pitchFamily="18" charset="0"/>
                <a:cs typeface="Times New Roman" pitchFamily="18" charset="0"/>
              </a:rPr>
              <a:t>-Tidings</a:t>
            </a:r>
            <a:r>
              <a:rPr lang="en-ID" sz="35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D" sz="3500" dirty="0" err="1">
                <a:latin typeface="Times New Roman" pitchFamily="18" charset="0"/>
                <a:cs typeface="Times New Roman" pitchFamily="18" charset="0"/>
              </a:rPr>
              <a:t>Yaba</a:t>
            </a:r>
            <a:r>
              <a:rPr lang="en-ID" sz="3500" dirty="0">
                <a:latin typeface="Times New Roman" pitchFamily="18" charset="0"/>
                <a:cs typeface="Times New Roman" pitchFamily="18" charset="0"/>
              </a:rPr>
              <a:t> College of Technology Library, Yana, Lagos, Nigeria). </a:t>
            </a:r>
          </a:p>
          <a:p>
            <a:pPr marL="457200" lvl="0" indent="-457200" algn="just">
              <a:lnSpc>
                <a:spcPts val="2879"/>
              </a:lnSpc>
              <a:buFontTx/>
              <a:buAutoNum type="arabicPeriod" startAt="3"/>
            </a:pPr>
            <a:endParaRPr lang="en-US" sz="3500" spc="20" dirty="0">
              <a:solidFill>
                <a:srgbClr val="021C44"/>
              </a:solidFill>
              <a:latin typeface="Poppins Light"/>
            </a:endParaRPr>
          </a:p>
        </p:txBody>
      </p:sp>
      <p:sp>
        <p:nvSpPr>
          <p:cNvPr id="14" name="TextBox 14"/>
          <p:cNvSpPr txBox="1"/>
          <p:nvPr/>
        </p:nvSpPr>
        <p:spPr>
          <a:xfrm rot="10800000" flipV="1">
            <a:off x="8758177" y="4207947"/>
            <a:ext cx="7010400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39"/>
              </a:lnSpc>
            </a:pPr>
            <a:endParaRPr lang="en-US" sz="2099" spc="20" dirty="0">
              <a:solidFill>
                <a:srgbClr val="021C44"/>
              </a:solidFill>
              <a:latin typeface="Poppins Light"/>
            </a:endParaRP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067800" y="8039100"/>
            <a:ext cx="1847653" cy="423281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9429430">
            <a:off x="517777" y="6207544"/>
            <a:ext cx="1650937" cy="2013337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343247" y="399783"/>
            <a:ext cx="14829860" cy="1351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399"/>
              </a:lnSpc>
              <a:spcBef>
                <a:spcPct val="0"/>
              </a:spcBef>
            </a:pPr>
            <a:r>
              <a:rPr lang="en-US" sz="7000" spc="-359" dirty="0" err="1" smtClean="0">
                <a:solidFill>
                  <a:srgbClr val="021C44"/>
                </a:solidFill>
                <a:latin typeface="Cormorant Garamond Bold"/>
              </a:rPr>
              <a:t>Identitas</a:t>
            </a:r>
            <a:r>
              <a:rPr lang="en-US" sz="7000" spc="-359" dirty="0" smtClean="0">
                <a:solidFill>
                  <a:srgbClr val="021C44"/>
                </a:solidFill>
                <a:latin typeface="Cormorant Garamond Bold"/>
              </a:rPr>
              <a:t> </a:t>
            </a:r>
            <a:r>
              <a:rPr lang="en-US" sz="7000" spc="-359" dirty="0" err="1" smtClean="0">
                <a:solidFill>
                  <a:srgbClr val="021C44"/>
                </a:solidFill>
                <a:latin typeface="Cormorant Garamond Bold"/>
              </a:rPr>
              <a:t>Jurnal</a:t>
            </a:r>
            <a:endParaRPr lang="en-US" sz="7000" u="none" spc="-359" dirty="0">
              <a:solidFill>
                <a:srgbClr val="021C44"/>
              </a:solidFill>
              <a:latin typeface="Cormorant Garamond Bold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C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084390" y="3747221"/>
            <a:ext cx="2254509" cy="516488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56864" y="3124702"/>
            <a:ext cx="2610770" cy="153323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6888920">
            <a:off x="10193152" y="7753564"/>
            <a:ext cx="1650937" cy="201333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852638" y="6004469"/>
            <a:ext cx="2429592" cy="224847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438400" y="571500"/>
            <a:ext cx="13868400" cy="8270432"/>
            <a:chOff x="0" y="276225"/>
            <a:chExt cx="19661132" cy="4673464"/>
          </a:xfrm>
        </p:grpSpPr>
        <p:sp>
          <p:nvSpPr>
            <p:cNvPr id="5" name="TextBox 5"/>
            <p:cNvSpPr txBox="1"/>
            <p:nvPr/>
          </p:nvSpPr>
          <p:spPr>
            <a:xfrm>
              <a:off x="0" y="276225"/>
              <a:ext cx="19661132" cy="9989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1400"/>
                </a:lnSpc>
                <a:spcBef>
                  <a:spcPct val="0"/>
                </a:spcBef>
              </a:pPr>
              <a:r>
                <a:rPr lang="id-ID" sz="9600" spc="-359" dirty="0" smtClean="0">
                  <a:solidFill>
                    <a:srgbClr val="FFE4DC"/>
                  </a:solidFill>
                  <a:latin typeface="Cormorant Garamond Bold"/>
                </a:rPr>
                <a:t>Latar Belakang</a:t>
              </a:r>
              <a:endParaRPr lang="en-US" sz="9600" u="none" spc="-359" dirty="0">
                <a:solidFill>
                  <a:srgbClr val="FFE4DC"/>
                </a:solidFill>
                <a:latin typeface="Cormorant Garamond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425104" y="1166958"/>
              <a:ext cx="18469379" cy="37827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940"/>
                </a:lnSpc>
              </a:pPr>
              <a:r>
                <a:rPr lang="id-ID" sz="2100" spc="21" dirty="0" smtClean="0">
                  <a:solidFill>
                    <a:srgbClr val="FFE4DC"/>
                  </a:solidFill>
                  <a:latin typeface="Poppins Light"/>
                </a:rPr>
                <a:t>	</a:t>
              </a:r>
              <a:endParaRPr lang="id-ID" sz="2400" b="1" spc="21" dirty="0" smtClean="0">
                <a:solidFill>
                  <a:schemeClr val="bg1"/>
                </a:solidFill>
                <a:latin typeface="Poppins Light"/>
              </a:endParaRPr>
            </a:p>
            <a:p>
              <a:pPr algn="just">
                <a:lnSpc>
                  <a:spcPts val="2940"/>
                </a:lnSpc>
              </a:pPr>
              <a:r>
                <a:rPr lang="id-ID" sz="2400" b="1" spc="21" dirty="0">
                  <a:solidFill>
                    <a:schemeClr val="bg1"/>
                  </a:solidFill>
                  <a:latin typeface="Poppins Light"/>
                </a:rPr>
                <a:t>	</a:t>
              </a:r>
              <a:endParaRPr lang="id-ID" sz="2400" b="1" spc="21" dirty="0" smtClean="0">
                <a:solidFill>
                  <a:schemeClr val="bg1"/>
                </a:solidFill>
                <a:latin typeface="Poppins Light"/>
              </a:endParaRPr>
            </a:p>
            <a:p>
              <a:pPr algn="just">
                <a:lnSpc>
                  <a:spcPts val="2940"/>
                </a:lnSpc>
              </a:pPr>
              <a:r>
                <a:rPr lang="id-ID" sz="2400" b="1" spc="21" dirty="0" smtClean="0">
                  <a:solidFill>
                    <a:schemeClr val="bg1"/>
                  </a:solidFill>
                  <a:latin typeface="Poppins Light"/>
                </a:rPr>
                <a:t>	Suatu studi menunjukkan berbagai kontribusi perempuan – perempuan Nigeria dalam kegiatan kenegaraan :</a:t>
              </a:r>
            </a:p>
            <a:p>
              <a:pPr marL="342900" indent="-342900" algn="just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r>
                <a:rPr lang="id-ID" sz="2400" b="1" spc="21" dirty="0" smtClean="0">
                  <a:solidFill>
                    <a:schemeClr val="bg1"/>
                  </a:solidFill>
                  <a:latin typeface="Poppins Light"/>
                </a:rPr>
                <a:t>Ekonomi : terdapat 70% perempuan Nigeria aktif dan menghasilkan makanan untuk dikonsumsi negara melalui produksi pertanian. Hasil pertanian yang dilakukan tersebut sebanyak 80% (Osundu, 2009)</a:t>
              </a:r>
            </a:p>
            <a:p>
              <a:pPr marL="342900" indent="-342900" algn="just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r>
                <a:rPr lang="id-ID" sz="2400" b="1" spc="21" dirty="0">
                  <a:solidFill>
                    <a:schemeClr val="bg1"/>
                  </a:solidFill>
                  <a:latin typeface="Poppins Light"/>
                </a:rPr>
                <a:t> P</a:t>
              </a:r>
              <a:r>
                <a:rPr lang="id-ID" sz="2400" b="1" spc="21" dirty="0" smtClean="0">
                  <a:solidFill>
                    <a:schemeClr val="bg1"/>
                  </a:solidFill>
                  <a:latin typeface="Poppins Light"/>
                </a:rPr>
                <a:t>olitik : 779 kursi jabatan pemerintah daerah di Nigeria diduduki oleh perempuan. Anggota dewan perwakilan federal hanya 3,3% dan anggota Senat hanya 2,7% (Ballogun – Alexander, 2003). Hal ini menunjukkan bahwa masih sedikit Nigeria yang terlibat dalam kegiatan politik.</a:t>
              </a:r>
            </a:p>
            <a:p>
              <a:pPr algn="just">
                <a:lnSpc>
                  <a:spcPts val="2940"/>
                </a:lnSpc>
              </a:pPr>
              <a:r>
                <a:rPr lang="id-ID" sz="2400" b="1" spc="21" dirty="0">
                  <a:solidFill>
                    <a:schemeClr val="bg1"/>
                  </a:solidFill>
                  <a:latin typeface="Poppins Light"/>
                </a:rPr>
                <a:t>	</a:t>
              </a:r>
              <a:endParaRPr lang="id-ID" sz="2400" b="1" spc="21" dirty="0" smtClean="0">
                <a:solidFill>
                  <a:schemeClr val="bg1"/>
                </a:solidFill>
                <a:latin typeface="Poppins Light"/>
              </a:endParaRPr>
            </a:p>
            <a:p>
              <a:pPr algn="just">
                <a:lnSpc>
                  <a:spcPts val="2940"/>
                </a:lnSpc>
              </a:pPr>
              <a:r>
                <a:rPr lang="id-ID" sz="2400" b="1" spc="21" dirty="0" smtClean="0">
                  <a:solidFill>
                    <a:schemeClr val="bg1"/>
                  </a:solidFill>
                  <a:latin typeface="Poppins Light"/>
                </a:rPr>
                <a:t>	Dengan demikian warisan budaya perempuan tersebut dipreservasi di perpustakaan – perpustakaaan universitas untuk menjadi sampel. Berdasarkan latar belakang diatas bahwa penelitian ini mengkaji mengenai preservasi dan penyebarluasan warisan budaya Perempuan Nigeria di perpustakaan universitas yang terpilih untuk menjadi sampel.   </a:t>
              </a:r>
            </a:p>
            <a:p>
              <a:pPr algn="just">
                <a:lnSpc>
                  <a:spcPts val="2940"/>
                </a:lnSpc>
              </a:pPr>
              <a:endParaRPr lang="id-ID" sz="2400" b="1" spc="21" dirty="0" smtClean="0">
                <a:solidFill>
                  <a:schemeClr val="bg1"/>
                </a:solidFill>
                <a:latin typeface="Poppins Light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19200" y="2014936"/>
            <a:ext cx="6125361" cy="29238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1399"/>
              </a:lnSpc>
              <a:spcBef>
                <a:spcPct val="0"/>
              </a:spcBef>
            </a:pPr>
            <a:r>
              <a:rPr lang="id-ID" sz="9600" spc="-359" dirty="0" smtClean="0">
                <a:solidFill>
                  <a:srgbClr val="021C44"/>
                </a:solidFill>
                <a:latin typeface="Cormorant Garamond Bold"/>
              </a:rPr>
              <a:t>Fokus Permasalahan</a:t>
            </a:r>
            <a:endParaRPr lang="en-US" sz="9600" spc="-359" dirty="0">
              <a:solidFill>
                <a:srgbClr val="021C44"/>
              </a:solidFill>
              <a:latin typeface="Cormorant Garamond Bold"/>
            </a:endParaR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87142" y="1839197"/>
            <a:ext cx="1817063" cy="1067111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8758177" y="1664309"/>
            <a:ext cx="6705598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just">
              <a:lnSpc>
                <a:spcPts val="2879"/>
              </a:lnSpc>
              <a:buFontTx/>
              <a:buAutoNum type="arabicPeriod"/>
            </a:pPr>
            <a:r>
              <a:rPr lang="id-ID" sz="2400" dirty="0" smtClean="0">
                <a:solidFill>
                  <a:srgbClr val="021C44"/>
                </a:solidFill>
                <a:latin typeface="Poppins Light" panose="020B0604020202020204" charset="0"/>
                <a:cs typeface="Poppins Light" panose="020B0604020202020204" charset="0"/>
              </a:rPr>
              <a:t>Preservasi </a:t>
            </a:r>
            <a:r>
              <a:rPr lang="id-ID" sz="2400" dirty="0">
                <a:solidFill>
                  <a:srgbClr val="021C44"/>
                </a:solidFill>
                <a:latin typeface="Poppins Light" panose="020B0604020202020204" charset="0"/>
                <a:cs typeface="Poppins Light" panose="020B0604020202020204" charset="0"/>
              </a:rPr>
              <a:t>warisan </a:t>
            </a:r>
            <a:r>
              <a:rPr lang="id-ID" sz="2400" dirty="0" smtClean="0">
                <a:solidFill>
                  <a:srgbClr val="021C44"/>
                </a:solidFill>
                <a:latin typeface="Poppins Light" panose="020B0604020202020204" charset="0"/>
                <a:cs typeface="Poppins Light" panose="020B0604020202020204" charset="0"/>
              </a:rPr>
              <a:t>budaya perempuan </a:t>
            </a:r>
            <a:r>
              <a:rPr lang="id-ID" sz="2400" dirty="0">
                <a:solidFill>
                  <a:srgbClr val="021C44"/>
                </a:solidFill>
                <a:latin typeface="Poppins Light" panose="020B0604020202020204" charset="0"/>
                <a:cs typeface="Poppins Light" panose="020B0604020202020204" charset="0"/>
              </a:rPr>
              <a:t>yang ada di </a:t>
            </a:r>
            <a:r>
              <a:rPr lang="id-ID" sz="2400" dirty="0" smtClean="0">
                <a:solidFill>
                  <a:srgbClr val="021C44"/>
                </a:solidFill>
                <a:latin typeface="Poppins Light" panose="020B0604020202020204" charset="0"/>
                <a:cs typeface="Poppins Light" panose="020B0604020202020204" charset="0"/>
              </a:rPr>
              <a:t>Nigeria</a:t>
            </a:r>
          </a:p>
        </p:txBody>
      </p:sp>
      <p:sp>
        <p:nvSpPr>
          <p:cNvPr id="11" name="TextBox 11"/>
          <p:cNvSpPr txBox="1"/>
          <p:nvPr/>
        </p:nvSpPr>
        <p:spPr>
          <a:xfrm rot="10800000" flipV="1">
            <a:off x="8758177" y="5899039"/>
            <a:ext cx="6629401" cy="2231380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457200" lvl="0" indent="-457200" algn="just">
              <a:lnSpc>
                <a:spcPts val="2879"/>
              </a:lnSpc>
              <a:buFontTx/>
              <a:buAutoNum type="arabicPeriod" startAt="3"/>
            </a:pPr>
            <a:r>
              <a:rPr lang="id-ID" sz="2099" spc="20" dirty="0" smtClean="0">
                <a:solidFill>
                  <a:srgbClr val="021C44"/>
                </a:solidFill>
                <a:latin typeface="Poppins Light"/>
              </a:rPr>
              <a:t> </a:t>
            </a:r>
            <a:r>
              <a:rPr lang="id-ID" sz="2400" dirty="0">
                <a:solidFill>
                  <a:srgbClr val="021C44"/>
                </a:solidFill>
                <a:latin typeface="Poppins Light" panose="020B0604020202020204" charset="0"/>
                <a:cs typeface="Poppins Light" panose="020B0604020202020204" charset="0"/>
              </a:rPr>
              <a:t>Walaupun demikian tentu </a:t>
            </a:r>
            <a:r>
              <a:rPr lang="id-ID" sz="2400" dirty="0" smtClean="0">
                <a:solidFill>
                  <a:srgbClr val="021C44"/>
                </a:solidFill>
                <a:latin typeface="Poppins Light" panose="020B0604020202020204" charset="0"/>
                <a:cs typeface="Poppins Light" panose="020B0604020202020204" charset="0"/>
              </a:rPr>
              <a:t>masih dibutuhkan </a:t>
            </a:r>
            <a:r>
              <a:rPr lang="id-ID" sz="2400" dirty="0">
                <a:solidFill>
                  <a:srgbClr val="021C44"/>
                </a:solidFill>
                <a:latin typeface="Poppins Light" panose="020B0604020202020204" charset="0"/>
                <a:cs typeface="Poppins Light" panose="020B0604020202020204" charset="0"/>
              </a:rPr>
              <a:t>upaya dokumentasi </a:t>
            </a:r>
            <a:r>
              <a:rPr lang="id-ID" sz="2400" dirty="0" smtClean="0">
                <a:solidFill>
                  <a:srgbClr val="021C44"/>
                </a:solidFill>
                <a:latin typeface="Poppins Light" panose="020B0604020202020204" charset="0"/>
                <a:cs typeface="Poppins Light" panose="020B0604020202020204" charset="0"/>
              </a:rPr>
              <a:t>dan layanan </a:t>
            </a:r>
            <a:r>
              <a:rPr lang="id-ID" sz="2400" dirty="0">
                <a:solidFill>
                  <a:srgbClr val="021C44"/>
                </a:solidFill>
                <a:latin typeface="Poppins Light" panose="020B0604020202020204" charset="0"/>
                <a:cs typeface="Poppins Light" panose="020B0604020202020204" charset="0"/>
              </a:rPr>
              <a:t>yang terorganisir dengan baik untuk preservasi warisan </a:t>
            </a:r>
            <a:r>
              <a:rPr lang="id-ID" sz="2400" dirty="0" smtClean="0">
                <a:solidFill>
                  <a:srgbClr val="021C44"/>
                </a:solidFill>
                <a:latin typeface="Poppins Light" panose="020B0604020202020204" charset="0"/>
                <a:cs typeface="Poppins Light" panose="020B0604020202020204" charset="0"/>
              </a:rPr>
              <a:t>budaya Perempuan </a:t>
            </a:r>
            <a:r>
              <a:rPr lang="id-ID" sz="2400" dirty="0">
                <a:solidFill>
                  <a:srgbClr val="021C44"/>
                </a:solidFill>
                <a:latin typeface="Poppins Light" panose="020B0604020202020204" charset="0"/>
                <a:cs typeface="Poppins Light" panose="020B0604020202020204" charset="0"/>
              </a:rPr>
              <a:t>di Nigeria ini</a:t>
            </a:r>
          </a:p>
          <a:p>
            <a:pPr>
              <a:lnSpc>
                <a:spcPts val="2939"/>
              </a:lnSpc>
            </a:pPr>
            <a:r>
              <a:rPr lang="id-ID" sz="2099" spc="20" dirty="0" smtClean="0">
                <a:solidFill>
                  <a:srgbClr val="021C44"/>
                </a:solidFill>
                <a:latin typeface="Poppins Light"/>
              </a:rPr>
              <a:t> </a:t>
            </a:r>
            <a:endParaRPr lang="en-US" sz="2099" spc="20" dirty="0">
              <a:solidFill>
                <a:srgbClr val="021C44"/>
              </a:solidFill>
              <a:latin typeface="Poppins Light"/>
            </a:endParaRPr>
          </a:p>
        </p:txBody>
      </p:sp>
      <p:sp>
        <p:nvSpPr>
          <p:cNvPr id="14" name="TextBox 14"/>
          <p:cNvSpPr txBox="1"/>
          <p:nvPr/>
        </p:nvSpPr>
        <p:spPr>
          <a:xfrm rot="10800000" flipV="1">
            <a:off x="8758177" y="2906308"/>
            <a:ext cx="7010400" cy="29751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just">
              <a:lnSpc>
                <a:spcPts val="2879"/>
              </a:lnSpc>
            </a:pPr>
            <a:r>
              <a:rPr lang="id-ID" sz="2099" spc="20" dirty="0" smtClean="0">
                <a:solidFill>
                  <a:srgbClr val="021C44"/>
                </a:solidFill>
                <a:latin typeface="Poppins Light"/>
              </a:rPr>
              <a:t>2</a:t>
            </a:r>
            <a:r>
              <a:rPr lang="id-ID" sz="2100" spc="20" dirty="0" smtClean="0">
                <a:solidFill>
                  <a:srgbClr val="021C44"/>
                </a:solidFill>
                <a:latin typeface="Poppins Light"/>
              </a:rPr>
              <a:t>. </a:t>
            </a:r>
            <a:r>
              <a:rPr lang="id-ID" sz="2400" dirty="0" smtClean="0">
                <a:solidFill>
                  <a:srgbClr val="021C44"/>
                </a:solidFill>
                <a:latin typeface="Poppins Light" panose="020B0604020202020204" charset="0"/>
                <a:cs typeface="Poppins Light" panose="020B0604020202020204" charset="0"/>
              </a:rPr>
              <a:t>Ada beberapa faktor yang menjadi kendala</a:t>
            </a:r>
          </a:p>
          <a:p>
            <a:pPr lvl="0" algn="just">
              <a:lnSpc>
                <a:spcPts val="2879"/>
              </a:lnSpc>
            </a:pPr>
            <a:r>
              <a:rPr lang="id-ID" sz="2400" dirty="0">
                <a:solidFill>
                  <a:srgbClr val="021C44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id-ID" sz="2400" dirty="0" smtClean="0">
                <a:solidFill>
                  <a:srgbClr val="021C44"/>
                </a:solidFill>
                <a:latin typeface="Poppins Light" panose="020B0604020202020204" charset="0"/>
                <a:cs typeface="Poppins Light" panose="020B0604020202020204" charset="0"/>
              </a:rPr>
              <a:t>  dalam preservasi</a:t>
            </a:r>
          </a:p>
          <a:p>
            <a:pPr marL="342900" lvl="0" indent="-342900" algn="just">
              <a:lnSpc>
                <a:spcPts val="2879"/>
              </a:lnSpc>
              <a:buFont typeface="Arial" panose="020B0604020202020204" pitchFamily="34" charset="0"/>
              <a:buChar char="•"/>
            </a:pPr>
            <a:r>
              <a:rPr lang="id-ID" sz="2400" dirty="0" smtClean="0">
                <a:solidFill>
                  <a:srgbClr val="021C44"/>
                </a:solidFill>
                <a:latin typeface="Poppins Light" panose="020B0604020202020204" charset="0"/>
                <a:cs typeface="Poppins Light" panose="020B0604020202020204" charset="0"/>
              </a:rPr>
              <a:t>Kurangnya kebijakan secara penuh dalam mengatur preservasi tersebut.(Anasi, 2010)</a:t>
            </a:r>
          </a:p>
          <a:p>
            <a:pPr marL="342900" lvl="0" indent="-342900">
              <a:lnSpc>
                <a:spcPts val="2879"/>
              </a:lnSpc>
              <a:buFont typeface="Arial" panose="020B0604020202020204" pitchFamily="34" charset="0"/>
              <a:buChar char="•"/>
            </a:pPr>
            <a:r>
              <a:rPr lang="id-ID" sz="2400" dirty="0" smtClean="0">
                <a:solidFill>
                  <a:srgbClr val="021C44"/>
                </a:solidFill>
                <a:latin typeface="Poppins Light" panose="020B0604020202020204" charset="0"/>
                <a:cs typeface="Poppins Light" panose="020B0604020202020204" charset="0"/>
              </a:rPr>
              <a:t>Kurangnya dana perpustakaan dan tidak ada pustakawan yang profesional.</a:t>
            </a:r>
          </a:p>
          <a:p>
            <a:pPr lvl="0">
              <a:lnSpc>
                <a:spcPts val="2879"/>
              </a:lnSpc>
            </a:pPr>
            <a:r>
              <a:rPr lang="id-ID" sz="2400" dirty="0">
                <a:solidFill>
                  <a:srgbClr val="021C44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id-ID" sz="2400" dirty="0" smtClean="0">
                <a:solidFill>
                  <a:srgbClr val="021C44"/>
                </a:solidFill>
                <a:latin typeface="Poppins Light" panose="020B0604020202020204" charset="0"/>
                <a:cs typeface="Poppins Light" panose="020B0604020202020204" charset="0"/>
              </a:rPr>
              <a:t>   (Asogawa dan Ezana )</a:t>
            </a:r>
          </a:p>
          <a:p>
            <a:pPr>
              <a:lnSpc>
                <a:spcPts val="2939"/>
              </a:lnSpc>
            </a:pPr>
            <a:endParaRPr lang="en-US" sz="2099" spc="20" dirty="0">
              <a:solidFill>
                <a:srgbClr val="021C44"/>
              </a:solidFill>
              <a:latin typeface="Poppins Light"/>
            </a:endParaRP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8929565"/>
            <a:ext cx="1847653" cy="423281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9429430">
            <a:off x="2610151" y="6140540"/>
            <a:ext cx="1650937" cy="20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658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33800" y="1285917"/>
            <a:ext cx="1868816" cy="199582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267276">
            <a:off x="7901872" y="4931808"/>
            <a:ext cx="2203228" cy="885297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752600" y="1942171"/>
            <a:ext cx="6812927" cy="2622415"/>
            <a:chOff x="-524148" y="0"/>
            <a:chExt cx="8981154" cy="588708"/>
          </a:xfrm>
        </p:grpSpPr>
        <p:sp>
          <p:nvSpPr>
            <p:cNvPr id="8" name="TextBox 8"/>
            <p:cNvSpPr txBox="1"/>
            <p:nvPr/>
          </p:nvSpPr>
          <p:spPr>
            <a:xfrm>
              <a:off x="-524148" y="171271"/>
              <a:ext cx="8981154" cy="41743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/>
              <a:r>
                <a:rPr lang="en-ID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"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Preservation and Dissemination of Women's Cultural Heritage in Nigerian University Libraries"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menggunakan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metode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penelitian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kuantitatif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deskriptif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melalui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survei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dan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kuesioner</a:t>
              </a:r>
              <a:r>
                <a:rPr lang="en-ID" sz="2400" dirty="0" smtClean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.</a:t>
              </a:r>
              <a:endParaRPr lang="id-ID" sz="2400" dirty="0" smtClean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1" y="0"/>
              <a:ext cx="8110703" cy="30072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879"/>
                </a:lnSpc>
              </a:pPr>
              <a:r>
                <a:rPr lang="id-ID" sz="4800" dirty="0" smtClean="0">
                  <a:solidFill>
                    <a:srgbClr val="021C44"/>
                  </a:solidFill>
                  <a:latin typeface="Poppins Medium Bold"/>
                </a:rPr>
                <a:t>Metode Penelitian</a:t>
              </a:r>
              <a:endParaRPr lang="en-US" sz="4800" dirty="0">
                <a:solidFill>
                  <a:srgbClr val="021C44"/>
                </a:solidFill>
                <a:latin typeface="Poppins Medium Bold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991600" y="1942171"/>
            <a:ext cx="7848600" cy="6310538"/>
            <a:chOff x="-179017" y="-624"/>
            <a:chExt cx="8618702" cy="4238622"/>
          </a:xfrm>
        </p:grpSpPr>
        <p:sp>
          <p:nvSpPr>
            <p:cNvPr id="12" name="TextBox 12"/>
            <p:cNvSpPr txBox="1"/>
            <p:nvPr/>
          </p:nvSpPr>
          <p:spPr>
            <a:xfrm>
              <a:off x="-179017" y="-624"/>
              <a:ext cx="7843674" cy="3113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79"/>
                </a:lnSpc>
              </a:pPr>
              <a:r>
                <a:rPr lang="id-ID" sz="4800" dirty="0" smtClean="0">
                  <a:solidFill>
                    <a:srgbClr val="021C44"/>
                  </a:solidFill>
                  <a:latin typeface="Poppins Medium Bold"/>
                </a:rPr>
                <a:t>Teori Penelitian</a:t>
              </a:r>
              <a:endParaRPr lang="en-US" sz="4800" dirty="0">
                <a:solidFill>
                  <a:srgbClr val="021C44"/>
                </a:solidFill>
                <a:latin typeface="Poppins Medium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25781" y="511815"/>
              <a:ext cx="8313904" cy="372618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ID" sz="2400" dirty="0" err="1" smtClean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Jurnal</a:t>
              </a:r>
              <a:r>
                <a:rPr lang="en-ID" sz="2400" dirty="0" smtClean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ini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tidak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menggunakan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suatu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fokus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teori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,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namun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menggunakan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beberapa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teori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dan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hasil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studi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terdahulu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yang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membantu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untuk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menjelaskan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beberapa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definisi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sebagai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berikut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:</a:t>
              </a:r>
              <a:endParaRPr lang="id-ID" sz="2400" dirty="0">
                <a:latin typeface="Poppins Light" panose="020B0604020202020204" charset="0"/>
                <a:ea typeface="Calibri" panose="020F0502020204030204" pitchFamily="34" charset="0"/>
                <a:cs typeface="Poppins Light" panose="020B0604020202020204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ID" sz="2400" dirty="0"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 </a:t>
              </a:r>
              <a:endParaRPr lang="id-ID" sz="2400" dirty="0">
                <a:latin typeface="Poppins Light" panose="020B0604020202020204" charset="0"/>
                <a:ea typeface="Calibri" panose="020F0502020204030204" pitchFamily="34" charset="0"/>
                <a:cs typeface="Poppins Light" panose="020B0604020202020204" charset="0"/>
              </a:endParaRPr>
            </a:p>
            <a:p>
              <a:pPr marL="342900" lvl="0" indent="-342900" algn="just" fontAlgn="base">
                <a:spcAft>
                  <a:spcPts val="800"/>
                </a:spcAft>
                <a:buFont typeface="+mj-lt"/>
                <a:buAutoNum type="alphaLcPeriod"/>
              </a:pPr>
              <a:r>
                <a:rPr lang="en-ID" sz="2400" b="1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Definisi</a:t>
              </a:r>
              <a:r>
                <a:rPr lang="en-ID" sz="2400" b="1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b="1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Warisan</a:t>
              </a:r>
              <a:r>
                <a:rPr lang="en-ID" sz="2400" b="1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b="1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Budaya</a:t>
              </a:r>
              <a:endParaRPr lang="id-ID" sz="2400" dirty="0">
                <a:latin typeface="Poppins Light" panose="020B0604020202020204" charset="0"/>
                <a:ea typeface="Calibri" panose="020F0502020204030204" pitchFamily="34" charset="0"/>
                <a:cs typeface="Poppins Light" panose="020B0604020202020204" charset="0"/>
              </a:endParaRPr>
            </a:p>
            <a:p>
              <a:pPr algn="just">
                <a:spcAft>
                  <a:spcPts val="800"/>
                </a:spcAft>
              </a:pPr>
              <a:r>
                <a:rPr lang="en-ID" sz="2400" dirty="0" err="1" smtClean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Jurnal</a:t>
              </a:r>
              <a:r>
                <a:rPr lang="en-ID" sz="2400" dirty="0" smtClean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ini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mengambil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definisi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yang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disediakan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oleh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Bank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Dunia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dan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UNESCO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sebagai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penjelas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definisi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warisan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budaya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. </a:t>
              </a:r>
              <a:endParaRPr lang="id-ID" sz="2400" dirty="0">
                <a:latin typeface="Poppins Light" panose="020B0604020202020204" charset="0"/>
                <a:ea typeface="Calibri" panose="020F0502020204030204" pitchFamily="34" charset="0"/>
                <a:cs typeface="Poppins Light" panose="020B0604020202020204" charset="0"/>
              </a:endParaRPr>
            </a:p>
            <a:p>
              <a:pPr algn="just">
                <a:spcAft>
                  <a:spcPts val="800"/>
                </a:spcAft>
              </a:pPr>
              <a:r>
                <a:rPr lang="en-ID" sz="2400" dirty="0" smtClean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Bank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Dunia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(1994)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mendefinisikan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warisan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budaya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sebagai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catatan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hubungan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manusia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dengan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dunia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,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pencapaian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masa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lalu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,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dan</a:t>
              </a:r>
              <a:r>
                <a:rPr lang="en-ID" sz="2400" dirty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 </a:t>
              </a:r>
              <a:r>
                <a:rPr lang="en-ID" sz="2400" dirty="0" err="1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penemuan</a:t>
              </a:r>
              <a:r>
                <a:rPr lang="en-ID" sz="2400" dirty="0" smtClean="0">
                  <a:solidFill>
                    <a:srgbClr val="000000"/>
                  </a:solidFill>
                  <a:latin typeface="Poppins Light" panose="020B0604020202020204" charset="0"/>
                  <a:ea typeface="Times New Roman" panose="02020603050405020304" pitchFamily="18" charset="0"/>
                  <a:cs typeface="Poppins Light" panose="020B0604020202020204" charset="0"/>
                </a:rPr>
                <a:t>.</a:t>
              </a:r>
              <a:endParaRPr lang="en-US" sz="2400" spc="20" dirty="0">
                <a:solidFill>
                  <a:srgbClr val="021C44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556405">
            <a:off x="-592709" y="8024277"/>
            <a:ext cx="2595316" cy="1604377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1492854">
            <a:off x="13866315" y="8608114"/>
            <a:ext cx="1914908" cy="2131983"/>
          </a:xfrm>
          <a:prstGeom prst="rect">
            <a:avLst/>
          </a:prstGeom>
        </p:spPr>
      </p:pic>
      <p:sp>
        <p:nvSpPr>
          <p:cNvPr id="16" name="TextBox 8"/>
          <p:cNvSpPr txBox="1"/>
          <p:nvPr/>
        </p:nvSpPr>
        <p:spPr>
          <a:xfrm>
            <a:off x="1600200" y="4991101"/>
            <a:ext cx="7117727" cy="3836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algn="just" fontAlgn="base">
              <a:spcAft>
                <a:spcPts val="800"/>
              </a:spcAft>
              <a:buFont typeface="+mj-lt"/>
              <a:buAutoNum type="alphaLcPeriod" startAt="2"/>
              <a:tabLst>
                <a:tab pos="457200" algn="l"/>
              </a:tabLst>
            </a:pPr>
            <a:r>
              <a:rPr lang="en-ID" sz="2000" b="1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Masalah</a:t>
            </a:r>
            <a:r>
              <a:rPr lang="en-ID" sz="2000" b="1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Preservasi</a:t>
            </a:r>
            <a:r>
              <a:rPr lang="en-ID" sz="2000" b="1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Warisan</a:t>
            </a:r>
            <a:r>
              <a:rPr lang="en-ID" sz="2000" b="1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Budaya</a:t>
            </a:r>
            <a:r>
              <a:rPr lang="en-ID" sz="2000" b="1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di </a:t>
            </a:r>
            <a:r>
              <a:rPr lang="en-ID" sz="2000" b="1" dirty="0" err="1" smtClean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Nigeri</a:t>
            </a:r>
            <a:r>
              <a:rPr lang="id-ID" sz="2000" b="1" dirty="0" smtClean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a</a:t>
            </a:r>
            <a:endParaRPr lang="id-ID" sz="2000" dirty="0">
              <a:latin typeface="Poppins Light" panose="020B0604020202020204" charset="0"/>
              <a:ea typeface="Calibri" panose="020F0502020204030204" pitchFamily="34" charset="0"/>
              <a:cs typeface="Poppins Light" panose="020B0604020202020204" charset="0"/>
            </a:endParaRPr>
          </a:p>
          <a:p>
            <a:pPr algn="just">
              <a:spcAft>
                <a:spcPts val="800"/>
              </a:spcAft>
            </a:pP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Jurnal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ini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membuka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penjelasan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dengan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mendefinisikan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preservasi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oleh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Cloonan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, (2001)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dan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Baker (1981</a:t>
            </a:r>
            <a:r>
              <a:rPr lang="en-ID" sz="2400" dirty="0" smtClean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).</a:t>
            </a:r>
            <a:endParaRPr lang="id-ID" sz="2400" dirty="0">
              <a:latin typeface="Poppins Light" panose="020B0604020202020204" charset="0"/>
              <a:ea typeface="Calibri" panose="020F0502020204030204" pitchFamily="34" charset="0"/>
              <a:cs typeface="Poppins Light" panose="020B0604020202020204" charset="0"/>
            </a:endParaRPr>
          </a:p>
          <a:p>
            <a:pPr algn="just">
              <a:spcAft>
                <a:spcPts val="800"/>
              </a:spcAft>
            </a:pP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Preservasi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adalah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tindakan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yang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diambil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untuk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mengantisipasi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,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mencegah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,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menghentikan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,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atau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memperlambat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kerusakan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.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Preservasi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juga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bisa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digambarkan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sebagai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seni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mengantisipasi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dan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mencegah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kerusakan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(Baker, 1981)</a:t>
            </a:r>
            <a:endParaRPr lang="id-ID" sz="2400" dirty="0">
              <a:effectLst/>
              <a:latin typeface="Poppins Light" panose="020B0604020202020204" charset="0"/>
              <a:ea typeface="Calibri" panose="020F0502020204030204" pitchFamily="34" charset="0"/>
              <a:cs typeface="Poppins Light" panose="020B060402020202020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22773" y="1176053"/>
            <a:ext cx="1868816" cy="199582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267276">
            <a:off x="7901872" y="4931808"/>
            <a:ext cx="2203228" cy="885297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9525000" y="2781300"/>
            <a:ext cx="7315200" cy="5152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Font typeface="+mj-lt"/>
              <a:buAutoNum type="alphaLcPeriod" startAt="4"/>
              <a:tabLst>
                <a:tab pos="457200" algn="l"/>
              </a:tabLst>
            </a:pPr>
            <a:r>
              <a:rPr lang="en-ID" sz="2400" b="1" dirty="0" err="1" smtClean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Manfaat</a:t>
            </a:r>
            <a:r>
              <a:rPr lang="en-ID" sz="2400" b="1" dirty="0" smtClean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Warisan</a:t>
            </a:r>
            <a:r>
              <a:rPr lang="en-ID" sz="2400" b="1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b="1" dirty="0" err="1" smtClean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Budaya</a:t>
            </a:r>
            <a:endParaRPr lang="id-ID" sz="2400" dirty="0">
              <a:latin typeface="Poppins Light" panose="020B0604020202020204" charset="0"/>
              <a:ea typeface="Calibri" panose="020F0502020204030204" pitchFamily="34" charset="0"/>
              <a:cs typeface="Poppins Light" panose="020B060402020202020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Beberapa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pendapat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dan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studi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terdahulu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mengenai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manfaat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dan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pentingnya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warisan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budaya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yang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digunakan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dalam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jurnal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ini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salah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satunya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dari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(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Nypan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, 2003), (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Alegbeleye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, 2002), (Scott, 2000), (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Cathro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, 2006),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dan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(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Manaf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, 2006</a:t>
            </a:r>
            <a:r>
              <a:rPr lang="en-ID" sz="2400" dirty="0" smtClean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).</a:t>
            </a:r>
            <a:endParaRPr lang="id-ID" sz="2400" dirty="0">
              <a:latin typeface="Poppins Light" panose="020B0604020202020204" charset="0"/>
              <a:ea typeface="Calibri" panose="020F0502020204030204" pitchFamily="34" charset="0"/>
              <a:cs typeface="Poppins Light" panose="020B060402020202020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Nypan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(2003):</a:t>
            </a:r>
            <a:endParaRPr lang="id-ID" sz="2400" dirty="0">
              <a:latin typeface="Poppins Light" panose="020B0604020202020204" charset="0"/>
              <a:ea typeface="Calibri" panose="020F0502020204030204" pitchFamily="34" charset="0"/>
              <a:cs typeface="Poppins Light" panose="020B060402020202020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Warisan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budaya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merupakan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sumber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nilai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estetika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,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nilai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pengalaman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,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nilai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eksistensi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,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nilai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sejarah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,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nilai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ekonomi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dan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nilai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pengetahuan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.</a:t>
            </a:r>
            <a:endParaRPr lang="id-ID" sz="2400" dirty="0">
              <a:latin typeface="Poppins Light" panose="020B0604020202020204" charset="0"/>
              <a:ea typeface="Calibri" panose="020F0502020204030204" pitchFamily="34" charset="0"/>
              <a:cs typeface="Poppins Light" panose="020B060402020202020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d-ID" sz="2400" dirty="0">
              <a:latin typeface="Poppins Light" panose="020B0604020202020204" charset="0"/>
              <a:ea typeface="Calibri" panose="020F0502020204030204" pitchFamily="34" charset="0"/>
              <a:cs typeface="Poppins Light" panose="020B0604020202020204" charset="0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556405">
            <a:off x="-592709" y="8024277"/>
            <a:ext cx="2595316" cy="1604377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1492854">
            <a:off x="13866315" y="8608114"/>
            <a:ext cx="1914908" cy="213198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47800" y="2781300"/>
            <a:ext cx="7086600" cy="5417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Font typeface="+mj-lt"/>
              <a:buAutoNum type="alphaLcPeriod" startAt="3"/>
              <a:tabLst>
                <a:tab pos="457200" algn="l"/>
              </a:tabLst>
            </a:pPr>
            <a:r>
              <a:rPr lang="en-ID" sz="2400" b="1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Upaya</a:t>
            </a:r>
            <a:r>
              <a:rPr lang="en-ID" sz="2400" b="1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Preservasi</a:t>
            </a:r>
            <a:r>
              <a:rPr lang="en-ID" sz="2400" b="1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Warisan</a:t>
            </a:r>
            <a:r>
              <a:rPr lang="en-ID" sz="2400" b="1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Budaya</a:t>
            </a:r>
            <a:r>
              <a:rPr lang="en-ID" sz="2400" b="1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di </a:t>
            </a:r>
            <a:r>
              <a:rPr lang="en-ID" sz="2400" b="1" dirty="0" smtClean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Nigeria</a:t>
            </a:r>
            <a:endParaRPr lang="id-ID" sz="2400" dirty="0">
              <a:latin typeface="Poppins Light" panose="020B0604020202020204" charset="0"/>
              <a:ea typeface="Calibri" panose="020F0502020204030204" pitchFamily="34" charset="0"/>
              <a:cs typeface="Poppins Light" panose="020B0604020202020204" charset="0"/>
            </a:endParaRPr>
          </a:p>
          <a:p>
            <a:pPr algn="just"/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Di Nigeria,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warisan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budaya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diakui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secara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luas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sebagai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masukan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terpenting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untuk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mendefinisikan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budaya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nasional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dan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etnis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. Ada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juga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kesadaran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yang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berkembang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akan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perlunya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preservasi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warisan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budaya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oleh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pemerintah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di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semua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tingkatan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,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terlepas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dari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latar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belakang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politik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mereka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dan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orientasi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perkembangan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.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Arsip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Nasional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, Museum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Nasional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,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Perpusnas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dan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semua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perguruan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tinggi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yang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ada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telah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mengambil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alih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tugas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penelitian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,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pemulihan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dan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preservasi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warisan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budaya</a:t>
            </a:r>
            <a:r>
              <a:rPr lang="en-ID" sz="2400" dirty="0">
                <a:solidFill>
                  <a:srgbClr val="000000"/>
                </a:solidFill>
                <a:latin typeface="Poppins Light" panose="020B0604020202020204" charset="0"/>
                <a:ea typeface="Times New Roman" panose="02020603050405020304" pitchFamily="18" charset="0"/>
                <a:cs typeface="Poppins Light" panose="020B0604020202020204" charset="0"/>
              </a:rPr>
              <a:t>.</a:t>
            </a:r>
            <a:endParaRPr lang="id-ID" sz="2400" dirty="0">
              <a:latin typeface="Poppins Light" panose="020B0604020202020204" charset="0"/>
              <a:cs typeface="Poppi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3835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C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00084" y="7436962"/>
            <a:ext cx="2254509" cy="516488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56864" y="3124702"/>
            <a:ext cx="2610770" cy="153323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6888920">
            <a:off x="10193152" y="7753564"/>
            <a:ext cx="1650937" cy="201333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470576" y="6561109"/>
            <a:ext cx="2429592" cy="224847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438400" y="571500"/>
            <a:ext cx="14246972" cy="4436002"/>
            <a:chOff x="0" y="276225"/>
            <a:chExt cx="20197831" cy="2506700"/>
          </a:xfrm>
        </p:grpSpPr>
        <p:sp>
          <p:nvSpPr>
            <p:cNvPr id="5" name="TextBox 5"/>
            <p:cNvSpPr txBox="1"/>
            <p:nvPr/>
          </p:nvSpPr>
          <p:spPr>
            <a:xfrm>
              <a:off x="0" y="276225"/>
              <a:ext cx="19661132" cy="8261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1400"/>
                </a:lnSpc>
                <a:spcBef>
                  <a:spcPct val="0"/>
                </a:spcBef>
              </a:pPr>
              <a:r>
                <a:rPr lang="id-ID" sz="8800" spc="-359" dirty="0" smtClean="0">
                  <a:solidFill>
                    <a:srgbClr val="FFE4DC"/>
                  </a:solidFill>
                  <a:latin typeface="Cormorant Garamond Bold"/>
                </a:rPr>
                <a:t>Hasil dan </a:t>
              </a:r>
              <a:r>
                <a:rPr lang="id-ID" sz="8800" spc="-359" dirty="0" smtClean="0">
                  <a:solidFill>
                    <a:srgbClr val="FFE4DC"/>
                  </a:solidFill>
                  <a:latin typeface="Cormorant Garamond Bold"/>
                </a:rPr>
                <a:t>Analisis</a:t>
              </a:r>
              <a:endParaRPr lang="en-US" sz="8800" u="none" spc="-359" dirty="0">
                <a:solidFill>
                  <a:srgbClr val="FFE4DC"/>
                </a:solidFill>
                <a:latin typeface="Cormorant Garamond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728451" y="1942318"/>
              <a:ext cx="18469380" cy="84060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940"/>
                </a:lnSpc>
              </a:pPr>
              <a:r>
                <a:rPr lang="id-ID" sz="2100" spc="21" dirty="0" smtClean="0">
                  <a:solidFill>
                    <a:srgbClr val="FFE4DC"/>
                  </a:solidFill>
                  <a:latin typeface="Poppins Light"/>
                </a:rPr>
                <a:t>	</a:t>
              </a:r>
              <a:endParaRPr lang="id-ID" sz="2400" b="1" spc="21" dirty="0" smtClean="0">
                <a:solidFill>
                  <a:schemeClr val="bg1"/>
                </a:solidFill>
                <a:latin typeface="Poppins Light"/>
              </a:endParaRPr>
            </a:p>
            <a:p>
              <a:pPr algn="just">
                <a:lnSpc>
                  <a:spcPts val="2940"/>
                </a:lnSpc>
              </a:pPr>
              <a:r>
                <a:rPr lang="id-ID" sz="2400" b="1" spc="21" dirty="0">
                  <a:solidFill>
                    <a:schemeClr val="bg1"/>
                  </a:solidFill>
                  <a:latin typeface="Poppins Light"/>
                </a:rPr>
                <a:t>	</a:t>
              </a:r>
              <a:endParaRPr lang="id-ID" sz="2400" b="1" spc="21" dirty="0" smtClean="0">
                <a:solidFill>
                  <a:schemeClr val="bg1"/>
                </a:solidFill>
                <a:latin typeface="Poppins Light"/>
              </a:endParaRPr>
            </a:p>
            <a:p>
              <a:pPr algn="just">
                <a:lnSpc>
                  <a:spcPts val="2940"/>
                </a:lnSpc>
              </a:pPr>
              <a:endParaRPr lang="id-ID" sz="2400" b="1" spc="21" dirty="0" smtClean="0">
                <a:solidFill>
                  <a:schemeClr val="bg1"/>
                </a:solidFill>
                <a:latin typeface="Poppins Light"/>
              </a:endParaRPr>
            </a:p>
            <a:p>
              <a:pPr algn="just">
                <a:lnSpc>
                  <a:spcPts val="2940"/>
                </a:lnSpc>
              </a:pPr>
              <a:endParaRPr lang="id-ID" sz="2400" b="1" spc="21" dirty="0" smtClean="0">
                <a:solidFill>
                  <a:schemeClr val="bg1"/>
                </a:solidFill>
                <a:latin typeface="Poppins Ligh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7" t="25351" r="18016" b="19547"/>
          <a:stretch/>
        </p:blipFill>
        <p:spPr bwMode="auto">
          <a:xfrm>
            <a:off x="798847" y="3124702"/>
            <a:ext cx="5573525" cy="336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8275" y="2324100"/>
            <a:ext cx="1047055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</a:rPr>
              <a:t>1. JENIS-JENIS WARISAN BUDAYA PEREMPUAN NIGERIA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4175" y="3124702"/>
            <a:ext cx="9372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chemeClr val="bg1"/>
                </a:solidFill>
              </a:rPr>
              <a:t>Berdasarkan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survei</a:t>
            </a:r>
            <a:r>
              <a:rPr lang="en-US" sz="2500" dirty="0">
                <a:solidFill>
                  <a:schemeClr val="bg1"/>
                </a:solidFill>
              </a:rPr>
              <a:t> yang </a:t>
            </a:r>
            <a:r>
              <a:rPr lang="en-US" sz="2500" dirty="0" err="1">
                <a:solidFill>
                  <a:schemeClr val="bg1"/>
                </a:solidFill>
              </a:rPr>
              <a:t>dilakukan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oleh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penulis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terdapat</a:t>
            </a:r>
            <a:r>
              <a:rPr lang="en-US" sz="2500" dirty="0">
                <a:solidFill>
                  <a:schemeClr val="bg1"/>
                </a:solidFill>
              </a:rPr>
              <a:t> 15 </a:t>
            </a:r>
            <a:r>
              <a:rPr lang="en-US" sz="2500" dirty="0" err="1">
                <a:solidFill>
                  <a:schemeClr val="bg1"/>
                </a:solidFill>
              </a:rPr>
              <a:t>jenis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warisan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budaya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perempuan</a:t>
            </a:r>
            <a:r>
              <a:rPr lang="en-US" sz="2500" dirty="0">
                <a:solidFill>
                  <a:schemeClr val="bg1"/>
                </a:solidFill>
              </a:rPr>
              <a:t> yang </a:t>
            </a:r>
            <a:r>
              <a:rPr lang="en-US" sz="2500" dirty="0" err="1">
                <a:solidFill>
                  <a:schemeClr val="bg1"/>
                </a:solidFill>
              </a:rPr>
              <a:t>disimpan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dan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dipreservasi</a:t>
            </a:r>
            <a:r>
              <a:rPr lang="en-US" sz="2500" dirty="0">
                <a:solidFill>
                  <a:schemeClr val="bg1"/>
                </a:solidFill>
              </a:rPr>
              <a:t> di </a:t>
            </a:r>
            <a:r>
              <a:rPr lang="en-US" sz="2500" dirty="0" err="1">
                <a:solidFill>
                  <a:schemeClr val="bg1"/>
                </a:solidFill>
              </a:rPr>
              <a:t>perpustakaan-perpustakaan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universitas</a:t>
            </a:r>
            <a:r>
              <a:rPr lang="en-US" sz="2500" dirty="0">
                <a:solidFill>
                  <a:schemeClr val="bg1"/>
                </a:solidFill>
              </a:rPr>
              <a:t> di Nigeria yang </a:t>
            </a:r>
            <a:r>
              <a:rPr lang="en-US" sz="2500" dirty="0" err="1">
                <a:solidFill>
                  <a:schemeClr val="bg1"/>
                </a:solidFill>
              </a:rPr>
              <a:t>terpilih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antara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smtClean="0">
                <a:solidFill>
                  <a:schemeClr val="bg1"/>
                </a:solidFill>
              </a:rPr>
              <a:t>lain ( </a:t>
            </a:r>
            <a:r>
              <a:rPr lang="en-US" sz="2500" dirty="0" err="1" smtClean="0">
                <a:solidFill>
                  <a:schemeClr val="bg1"/>
                </a:solidFill>
              </a:rPr>
              <a:t>seperti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tabel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disamping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ini</a:t>
            </a:r>
            <a:r>
              <a:rPr lang="en-US" sz="2500" dirty="0" smtClean="0">
                <a:solidFill>
                  <a:schemeClr val="bg1"/>
                </a:solidFill>
              </a:rPr>
              <a:t>)</a:t>
            </a:r>
          </a:p>
          <a:p>
            <a:endParaRPr lang="en-US" sz="2500" dirty="0">
              <a:solidFill>
                <a:schemeClr val="bg1"/>
              </a:solidFill>
            </a:endParaRPr>
          </a:p>
          <a:p>
            <a:r>
              <a:rPr lang="en-US" sz="2500" dirty="0" err="1">
                <a:solidFill>
                  <a:schemeClr val="bg1"/>
                </a:solidFill>
              </a:rPr>
              <a:t>Warisan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budaya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perempuan</a:t>
            </a:r>
            <a:r>
              <a:rPr lang="en-US" sz="2500" dirty="0">
                <a:solidFill>
                  <a:schemeClr val="bg1"/>
                </a:solidFill>
              </a:rPr>
              <a:t> yang </a:t>
            </a:r>
            <a:r>
              <a:rPr lang="en-US" sz="2500" dirty="0" err="1">
                <a:solidFill>
                  <a:schemeClr val="bg1"/>
                </a:solidFill>
              </a:rPr>
              <a:t>dipreservasi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sebagian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besar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berupa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buku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monografi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serta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jenis</a:t>
            </a:r>
            <a:r>
              <a:rPr lang="en-US" sz="2500" dirty="0">
                <a:solidFill>
                  <a:schemeClr val="bg1"/>
                </a:solidFill>
              </a:rPr>
              <a:t> lain yang </a:t>
            </a:r>
            <a:r>
              <a:rPr lang="en-US" sz="2500" dirty="0" err="1">
                <a:solidFill>
                  <a:schemeClr val="bg1"/>
                </a:solidFill>
              </a:rPr>
              <a:t>masih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berkaitan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dengan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buku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seperti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dokumen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dan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manuskrip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sebanyak</a:t>
            </a:r>
            <a:r>
              <a:rPr lang="en-US" sz="2500" dirty="0">
                <a:solidFill>
                  <a:schemeClr val="bg1"/>
                </a:solidFill>
              </a:rPr>
              <a:t> 55%.Menurut Barber (2008) </a:t>
            </a:r>
            <a:r>
              <a:rPr lang="en-US" sz="2500" dirty="0" err="1">
                <a:solidFill>
                  <a:schemeClr val="bg1"/>
                </a:solidFill>
              </a:rPr>
              <a:t>dan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Olatokun</a:t>
            </a:r>
            <a:r>
              <a:rPr lang="en-US" sz="2500" dirty="0">
                <a:solidFill>
                  <a:schemeClr val="bg1"/>
                </a:solidFill>
              </a:rPr>
              <a:t> (200. </a:t>
            </a:r>
            <a:r>
              <a:rPr lang="en-US" sz="2500" dirty="0" err="1">
                <a:solidFill>
                  <a:schemeClr val="bg1"/>
                </a:solidFill>
              </a:rPr>
              <a:t>Terdapat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juga</a:t>
            </a:r>
            <a:r>
              <a:rPr lang="en-US" sz="2500" dirty="0">
                <a:solidFill>
                  <a:schemeClr val="bg1"/>
                </a:solidFill>
              </a:rPr>
              <a:t> 28% </a:t>
            </a:r>
            <a:r>
              <a:rPr lang="en-US" sz="2500" dirty="0" err="1">
                <a:solidFill>
                  <a:schemeClr val="bg1"/>
                </a:solidFill>
              </a:rPr>
              <a:t>bahan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atau</a:t>
            </a:r>
            <a:r>
              <a:rPr lang="en-US" sz="2500" dirty="0">
                <a:solidFill>
                  <a:schemeClr val="bg1"/>
                </a:solidFill>
              </a:rPr>
              <a:t> material non </a:t>
            </a:r>
            <a:r>
              <a:rPr lang="en-US" sz="2500" dirty="0" err="1">
                <a:solidFill>
                  <a:schemeClr val="bg1"/>
                </a:solidFill>
              </a:rPr>
              <a:t>cetak</a:t>
            </a:r>
            <a:r>
              <a:rPr lang="en-US" sz="2500" dirty="0">
                <a:solidFill>
                  <a:schemeClr val="bg1"/>
                </a:solidFill>
              </a:rPr>
              <a:t> yang </a:t>
            </a:r>
            <a:r>
              <a:rPr lang="en-US" sz="2500" dirty="0" err="1">
                <a:solidFill>
                  <a:schemeClr val="bg1"/>
                </a:solidFill>
              </a:rPr>
              <a:t>dipreservasi</a:t>
            </a:r>
            <a:r>
              <a:rPr lang="en-US" sz="2500" dirty="0">
                <a:solidFill>
                  <a:schemeClr val="bg1"/>
                </a:solidFill>
              </a:rPr>
              <a:t> di </a:t>
            </a:r>
            <a:r>
              <a:rPr lang="en-US" sz="2500" dirty="0" err="1">
                <a:solidFill>
                  <a:schemeClr val="bg1"/>
                </a:solidFill>
              </a:rPr>
              <a:t>perpustakaan-perpustakaan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universitas</a:t>
            </a:r>
            <a:r>
              <a:rPr lang="en-US" sz="2500" dirty="0">
                <a:solidFill>
                  <a:schemeClr val="bg1"/>
                </a:solidFill>
              </a:rPr>
              <a:t> di Nigeria yang </a:t>
            </a:r>
            <a:r>
              <a:rPr lang="en-US" sz="2500" dirty="0" err="1">
                <a:solidFill>
                  <a:schemeClr val="bg1"/>
                </a:solidFill>
              </a:rPr>
              <a:t>menjadi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sampel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dari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penelitian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ini</a:t>
            </a:r>
            <a:r>
              <a:rPr lang="en-US" sz="2500" dirty="0">
                <a:solidFill>
                  <a:schemeClr val="bg1"/>
                </a:solidFill>
              </a:rPr>
              <a:t>.</a:t>
            </a:r>
            <a:endParaRPr lang="en-US" sz="2500" dirty="0" smtClean="0">
              <a:solidFill>
                <a:schemeClr val="bg1"/>
              </a:solidFill>
            </a:endParaRPr>
          </a:p>
          <a:p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97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C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151529" y="5746225"/>
            <a:ext cx="2254509" cy="516488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56864" y="3124702"/>
            <a:ext cx="2610770" cy="153323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6888920">
            <a:off x="10193152" y="7753564"/>
            <a:ext cx="1650937" cy="201333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852638" y="6004469"/>
            <a:ext cx="2429592" cy="224847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438400" y="571500"/>
            <a:ext cx="15542373" cy="3714539"/>
            <a:chOff x="0" y="276225"/>
            <a:chExt cx="22034311" cy="2099015"/>
          </a:xfrm>
        </p:grpSpPr>
        <p:sp>
          <p:nvSpPr>
            <p:cNvPr id="5" name="TextBox 5"/>
            <p:cNvSpPr txBox="1"/>
            <p:nvPr/>
          </p:nvSpPr>
          <p:spPr>
            <a:xfrm>
              <a:off x="0" y="276225"/>
              <a:ext cx="19661132" cy="8261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1400"/>
                </a:lnSpc>
                <a:spcBef>
                  <a:spcPct val="0"/>
                </a:spcBef>
              </a:pPr>
              <a:r>
                <a:rPr lang="en-US" sz="8800" spc="-359" dirty="0">
                  <a:solidFill>
                    <a:srgbClr val="FFE4DC"/>
                  </a:solidFill>
                  <a:latin typeface="Cormorant Garamond Bold"/>
                </a:rPr>
                <a:t>	</a:t>
              </a:r>
              <a:r>
                <a:rPr lang="en-US" sz="8800" spc="-359" dirty="0" err="1" smtClean="0">
                  <a:solidFill>
                    <a:srgbClr val="FFE4DC"/>
                  </a:solidFill>
                  <a:latin typeface="Cormorant Garamond Bold"/>
                </a:rPr>
                <a:t>Hasil</a:t>
              </a:r>
              <a:r>
                <a:rPr lang="en-US" sz="8800" spc="-359" dirty="0" smtClean="0">
                  <a:solidFill>
                    <a:srgbClr val="FFE4DC"/>
                  </a:solidFill>
                  <a:latin typeface="Cormorant Garamond Bold"/>
                </a:rPr>
                <a:t> </a:t>
              </a:r>
              <a:r>
                <a:rPr lang="en-US" sz="8800" spc="-359" dirty="0" err="1" smtClean="0">
                  <a:solidFill>
                    <a:srgbClr val="FFE4DC"/>
                  </a:solidFill>
                  <a:latin typeface="Cormorant Garamond Bold"/>
                </a:rPr>
                <a:t>dan</a:t>
              </a:r>
              <a:r>
                <a:rPr lang="en-US" sz="8800" spc="-359" dirty="0" smtClean="0">
                  <a:solidFill>
                    <a:srgbClr val="FFE4DC"/>
                  </a:solidFill>
                  <a:latin typeface="Cormorant Garamond Bold"/>
                </a:rPr>
                <a:t> </a:t>
              </a:r>
              <a:r>
                <a:rPr lang="en-US" sz="8800" spc="-359" dirty="0" err="1" smtClean="0">
                  <a:solidFill>
                    <a:srgbClr val="FFE4DC"/>
                  </a:solidFill>
                  <a:latin typeface="Cormorant Garamond Bold"/>
                </a:rPr>
                <a:t>Analisis</a:t>
              </a:r>
              <a:endParaRPr lang="en-US" sz="8800" u="none" spc="-359" dirty="0">
                <a:solidFill>
                  <a:srgbClr val="FFE4DC"/>
                </a:solidFill>
                <a:latin typeface="Cormorant Garamond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3564930" y="2165088"/>
              <a:ext cx="18469381" cy="2101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940"/>
                </a:lnSpc>
              </a:pPr>
              <a:endParaRPr lang="id-ID" sz="2400" b="1" spc="21" dirty="0" smtClean="0">
                <a:solidFill>
                  <a:schemeClr val="bg1"/>
                </a:solidFill>
                <a:latin typeface="Poppins Light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9622666" y="3092122"/>
            <a:ext cx="8096896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dirty="0" err="1">
                <a:solidFill>
                  <a:schemeClr val="bg1"/>
                </a:solidFill>
              </a:rPr>
              <a:t>Terdapat</a:t>
            </a:r>
            <a:r>
              <a:rPr lang="en-US" sz="2500" dirty="0">
                <a:solidFill>
                  <a:schemeClr val="bg1"/>
                </a:solidFill>
              </a:rPr>
              <a:t> 12 </a:t>
            </a:r>
            <a:r>
              <a:rPr lang="en-US" sz="2500" dirty="0" err="1">
                <a:solidFill>
                  <a:schemeClr val="bg1"/>
                </a:solidFill>
              </a:rPr>
              <a:t>cara</a:t>
            </a:r>
            <a:r>
              <a:rPr lang="en-US" sz="2500" dirty="0">
                <a:solidFill>
                  <a:schemeClr val="bg1"/>
                </a:solidFill>
              </a:rPr>
              <a:t> yang </a:t>
            </a:r>
            <a:r>
              <a:rPr lang="en-US" sz="2500" dirty="0" err="1">
                <a:solidFill>
                  <a:schemeClr val="bg1"/>
                </a:solidFill>
              </a:rPr>
              <a:t>digunakan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perpustakaan-perpustakaan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universitas</a:t>
            </a:r>
            <a:r>
              <a:rPr lang="en-US" sz="2500" dirty="0">
                <a:solidFill>
                  <a:schemeClr val="bg1"/>
                </a:solidFill>
              </a:rPr>
              <a:t> yang </a:t>
            </a:r>
            <a:r>
              <a:rPr lang="en-US" sz="2500" dirty="0" err="1">
                <a:solidFill>
                  <a:schemeClr val="bg1"/>
                </a:solidFill>
              </a:rPr>
              <a:t>menjadi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sampel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dalam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melakukan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preservasi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warisan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budaya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perempuan</a:t>
            </a:r>
            <a:r>
              <a:rPr lang="en-US" sz="2500" dirty="0">
                <a:solidFill>
                  <a:schemeClr val="bg1"/>
                </a:solidFill>
              </a:rPr>
              <a:t> di Nigeria </a:t>
            </a:r>
            <a:r>
              <a:rPr lang="en-US" sz="2500" dirty="0" err="1">
                <a:solidFill>
                  <a:schemeClr val="bg1"/>
                </a:solidFill>
              </a:rPr>
              <a:t>antara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smtClean="0">
                <a:solidFill>
                  <a:schemeClr val="bg1"/>
                </a:solidFill>
              </a:rPr>
              <a:t>lain (</a:t>
            </a:r>
            <a:r>
              <a:rPr lang="en-US" sz="2500" dirty="0" err="1" smtClean="0">
                <a:solidFill>
                  <a:schemeClr val="bg1"/>
                </a:solidFill>
              </a:rPr>
              <a:t>seperti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tabel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disamping</a:t>
            </a:r>
            <a:r>
              <a:rPr lang="en-US" sz="2500" dirty="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sz="25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4" t="50094" r="19594" b="13048"/>
          <a:stretch/>
        </p:blipFill>
        <p:spPr bwMode="auto">
          <a:xfrm>
            <a:off x="497130" y="3092122"/>
            <a:ext cx="8786923" cy="299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27371" y="5934543"/>
            <a:ext cx="9144000" cy="278537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500" dirty="0">
              <a:solidFill>
                <a:schemeClr val="bg1"/>
              </a:solidFill>
            </a:endParaRPr>
          </a:p>
          <a:p>
            <a:r>
              <a:rPr lang="en-US" sz="2500" dirty="0" err="1">
                <a:solidFill>
                  <a:schemeClr val="bg1"/>
                </a:solidFill>
              </a:rPr>
              <a:t>Hasil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menunjukkan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bahwa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terdapat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perpustakaan-perpustakaan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universitas</a:t>
            </a:r>
            <a:r>
              <a:rPr lang="en-US" sz="2500" dirty="0">
                <a:solidFill>
                  <a:schemeClr val="bg1"/>
                </a:solidFill>
              </a:rPr>
              <a:t> yang </a:t>
            </a:r>
            <a:r>
              <a:rPr lang="en-US" sz="2500" dirty="0" err="1">
                <a:solidFill>
                  <a:schemeClr val="bg1"/>
                </a:solidFill>
              </a:rPr>
              <a:t>menjadi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sampel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melakukan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preservasi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dengan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cara</a:t>
            </a:r>
            <a:r>
              <a:rPr lang="en-US" sz="2500" dirty="0">
                <a:solidFill>
                  <a:schemeClr val="bg1"/>
                </a:solidFill>
              </a:rPr>
              <a:t> binding, cleaning and dusting, shelving, provision of security, </a:t>
            </a:r>
            <a:r>
              <a:rPr lang="en-US" sz="2500" dirty="0" err="1">
                <a:solidFill>
                  <a:schemeClr val="bg1"/>
                </a:solidFill>
              </a:rPr>
              <a:t>dan</a:t>
            </a:r>
            <a:r>
              <a:rPr lang="en-US" sz="2500" dirty="0">
                <a:solidFill>
                  <a:schemeClr val="bg1"/>
                </a:solidFill>
              </a:rPr>
              <a:t> air conditioning </a:t>
            </a:r>
            <a:r>
              <a:rPr lang="en-US" sz="2500" dirty="0" err="1">
                <a:solidFill>
                  <a:schemeClr val="bg1"/>
                </a:solidFill>
              </a:rPr>
              <a:t>sebanyak</a:t>
            </a:r>
            <a:r>
              <a:rPr lang="en-US" sz="2500" dirty="0">
                <a:solidFill>
                  <a:schemeClr val="bg1"/>
                </a:solidFill>
              </a:rPr>
              <a:t> 70%. </a:t>
            </a:r>
            <a:r>
              <a:rPr lang="en-US" sz="2500" dirty="0" err="1">
                <a:solidFill>
                  <a:schemeClr val="bg1"/>
                </a:solidFill>
              </a:rPr>
              <a:t>Sedangkan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cara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digitasation</a:t>
            </a:r>
            <a:r>
              <a:rPr lang="en-US" sz="2500" dirty="0">
                <a:solidFill>
                  <a:schemeClr val="bg1"/>
                </a:solidFill>
              </a:rPr>
              <a:t>, photocopying, lamination </a:t>
            </a:r>
            <a:r>
              <a:rPr lang="en-US" sz="2500" dirty="0" err="1">
                <a:solidFill>
                  <a:schemeClr val="bg1"/>
                </a:solidFill>
              </a:rPr>
              <a:t>dan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lainnya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jarang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digunakan</a:t>
            </a:r>
            <a:r>
              <a:rPr lang="en-US" sz="2500" dirty="0">
                <a:solidFill>
                  <a:schemeClr val="bg1"/>
                </a:solidFill>
              </a:rPr>
              <a:t> di </a:t>
            </a:r>
            <a:r>
              <a:rPr lang="en-US" sz="2500" dirty="0" err="1">
                <a:solidFill>
                  <a:schemeClr val="bg1"/>
                </a:solidFill>
              </a:rPr>
              <a:t>perpustakaan-perpustakan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universitas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tersebut</a:t>
            </a:r>
            <a:r>
              <a:rPr lang="en-US" sz="2500" dirty="0">
                <a:solidFill>
                  <a:schemeClr val="bg1"/>
                </a:solidFill>
              </a:rPr>
              <a:t>.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8275" y="2324100"/>
            <a:ext cx="249664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</a:rPr>
              <a:t>2. STRATEGI </a:t>
            </a:r>
            <a:endParaRPr lang="en-US" sz="3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094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806</Words>
  <Application>Microsoft Office PowerPoint</Application>
  <PresentationFormat>Custom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Cormorant Garamond Bold</vt:lpstr>
      <vt:lpstr>Times New Roman</vt:lpstr>
      <vt:lpstr>Symbol</vt:lpstr>
      <vt:lpstr>Calibri</vt:lpstr>
      <vt:lpstr>Poppins Light</vt:lpstr>
      <vt:lpstr>Poppins Medium Bold</vt:lpstr>
      <vt:lpstr>Poppins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Pink Playful Organic Business Coaching Marketing Presentation</dc:title>
  <dc:creator>LENOVO G40-45</dc:creator>
  <cp:lastModifiedBy>HP</cp:lastModifiedBy>
  <cp:revision>27</cp:revision>
  <dcterms:created xsi:type="dcterms:W3CDTF">2006-08-16T00:00:00Z</dcterms:created>
  <dcterms:modified xsi:type="dcterms:W3CDTF">2020-09-20T15:21:38Z</dcterms:modified>
  <dc:identifier>DAD815K8X0E</dc:identifier>
</cp:coreProperties>
</file>