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72" r:id="rId11"/>
    <p:sldId id="267" r:id="rId12"/>
    <p:sldId id="268" r:id="rId13"/>
    <p:sldId id="270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660"/>
  </p:normalViewPr>
  <p:slideViewPr>
    <p:cSldViewPr snapToGrid="0">
      <p:cViewPr>
        <p:scale>
          <a:sx n="50" d="100"/>
          <a:sy n="50" d="100"/>
        </p:scale>
        <p:origin x="7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D1408-4C9B-4966-B549-71DFE7B022B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124FA6-0845-4377-8510-3F7862227530}">
      <dgm:prSet phldrT="[Text]"/>
      <dgm:spPr/>
      <dgm:t>
        <a:bodyPr/>
        <a:lstStyle/>
        <a:p>
          <a:r>
            <a:rPr lang="en-US" sz="2800"/>
            <a:t>Data Understanding &amp; </a:t>
          </a:r>
          <a:br>
            <a:rPr lang="en-US" sz="2800"/>
          </a:br>
          <a:r>
            <a:rPr lang="en-US" sz="2800"/>
            <a:t>Data Cleaning</a:t>
          </a:r>
          <a:endParaRPr lang="en-US" sz="2800" dirty="0"/>
        </a:p>
      </dgm:t>
    </dgm:pt>
    <dgm:pt modelId="{A50B7696-2C90-4F5F-B7E2-5514435D8EE3}" type="parTrans" cxnId="{65E99F76-9F49-4EA2-9487-B1C91397F2E0}">
      <dgm:prSet/>
      <dgm:spPr/>
      <dgm:t>
        <a:bodyPr/>
        <a:lstStyle/>
        <a:p>
          <a:endParaRPr lang="en-US"/>
        </a:p>
      </dgm:t>
    </dgm:pt>
    <dgm:pt modelId="{F88B67D1-4888-424B-BD85-C2C400799BF4}" type="sibTrans" cxnId="{65E99F76-9F49-4EA2-9487-B1C91397F2E0}">
      <dgm:prSet/>
      <dgm:spPr/>
      <dgm:t>
        <a:bodyPr/>
        <a:lstStyle/>
        <a:p>
          <a:endParaRPr lang="en-US"/>
        </a:p>
      </dgm:t>
    </dgm:pt>
    <dgm:pt modelId="{4F1DF989-B85B-4EF3-86AA-EFEF43198E7D}">
      <dgm:prSet phldrT="[Text]" custT="1"/>
      <dgm:spPr/>
      <dgm:t>
        <a:bodyPr/>
        <a:lstStyle/>
        <a:p>
          <a:r>
            <a:rPr lang="en-US" sz="1600" b="0"/>
            <a:t>Drop unnecessary column</a:t>
          </a:r>
          <a:endParaRPr lang="en-US" sz="1600" dirty="0"/>
        </a:p>
      </dgm:t>
    </dgm:pt>
    <dgm:pt modelId="{9D7C598C-A80F-4F3B-B4A9-2E24D48F0DE4}" type="parTrans" cxnId="{98A04F72-438A-45D0-8ED0-1DD44EF16AE9}">
      <dgm:prSet/>
      <dgm:spPr/>
      <dgm:t>
        <a:bodyPr/>
        <a:lstStyle/>
        <a:p>
          <a:endParaRPr lang="en-US"/>
        </a:p>
      </dgm:t>
    </dgm:pt>
    <dgm:pt modelId="{E0D39398-32D9-49F5-854F-85DA943321E4}" type="sibTrans" cxnId="{98A04F72-438A-45D0-8ED0-1DD44EF16AE9}">
      <dgm:prSet/>
      <dgm:spPr/>
      <dgm:t>
        <a:bodyPr/>
        <a:lstStyle/>
        <a:p>
          <a:endParaRPr lang="en-US"/>
        </a:p>
      </dgm:t>
    </dgm:pt>
    <dgm:pt modelId="{79863244-5F67-42B2-8F7A-86FCFFE61BBF}">
      <dgm:prSet phldrT="[Text]" custT="1"/>
      <dgm:spPr/>
      <dgm:t>
        <a:bodyPr/>
        <a:lstStyle/>
        <a:p>
          <a:r>
            <a:rPr lang="en-US" sz="2800"/>
            <a:t>Analisis Supply dan Demand</a:t>
          </a:r>
          <a:endParaRPr lang="en-US" sz="2800" dirty="0"/>
        </a:p>
      </dgm:t>
    </dgm:pt>
    <dgm:pt modelId="{37E0BB5B-2860-4A56-85C5-3737F0EB1FD0}" type="parTrans" cxnId="{DEF51573-D46D-4668-B9F7-2C319318F1C2}">
      <dgm:prSet/>
      <dgm:spPr/>
      <dgm:t>
        <a:bodyPr/>
        <a:lstStyle/>
        <a:p>
          <a:endParaRPr lang="en-US"/>
        </a:p>
      </dgm:t>
    </dgm:pt>
    <dgm:pt modelId="{F2AE2FE8-0AB8-4B5C-BB02-0DA38F98CD46}" type="sibTrans" cxnId="{DEF51573-D46D-4668-B9F7-2C319318F1C2}">
      <dgm:prSet/>
      <dgm:spPr/>
      <dgm:t>
        <a:bodyPr/>
        <a:lstStyle/>
        <a:p>
          <a:endParaRPr lang="en-US"/>
        </a:p>
      </dgm:t>
    </dgm:pt>
    <dgm:pt modelId="{D0E6738E-C1CC-454E-96EC-19DB39237F5A}">
      <dgm:prSet phldrT="[Text]" custT="1"/>
      <dgm:spPr/>
      <dgm:t>
        <a:bodyPr/>
        <a:lstStyle/>
        <a:p>
          <a:pPr marL="114300" indent="-114300">
            <a:buFont typeface="Arial" panose="020B0604020202020204" pitchFamily="34" charset="0"/>
            <a:buChar char="•"/>
          </a:pPr>
          <a:r>
            <a:rPr lang="en-US" sz="1600"/>
            <a:t>Supply (ketersediaan listing</a:t>
          </a:r>
          <a:r>
            <a:rPr lang="en-US" sz="1600" dirty="0"/>
            <a:t>)</a:t>
          </a:r>
        </a:p>
      </dgm:t>
    </dgm:pt>
    <dgm:pt modelId="{453036DD-A964-4422-A6FA-F2C644C3D81E}" type="parTrans" cxnId="{93D459C8-6DB9-4B9E-86C0-360C1124FDFD}">
      <dgm:prSet/>
      <dgm:spPr/>
      <dgm:t>
        <a:bodyPr/>
        <a:lstStyle/>
        <a:p>
          <a:endParaRPr lang="en-US"/>
        </a:p>
      </dgm:t>
    </dgm:pt>
    <dgm:pt modelId="{F702CEE3-E13E-45CD-8697-1B6E3DFF1545}" type="sibTrans" cxnId="{93D459C8-6DB9-4B9E-86C0-360C1124FDFD}">
      <dgm:prSet/>
      <dgm:spPr/>
      <dgm:t>
        <a:bodyPr/>
        <a:lstStyle/>
        <a:p>
          <a:endParaRPr lang="en-US"/>
        </a:p>
      </dgm:t>
    </dgm:pt>
    <dgm:pt modelId="{5C42D824-C5F1-42E8-A425-D158D8204CF2}">
      <dgm:prSet phldrT="[Text]" custT="1"/>
      <dgm:spPr/>
      <dgm:t>
        <a:bodyPr/>
        <a:lstStyle/>
        <a:p>
          <a:r>
            <a:rPr lang="en-US" sz="2800"/>
            <a:t>Gap Analysis &amp; Business Recommendation</a:t>
          </a:r>
          <a:endParaRPr lang="en-US" sz="2800" dirty="0"/>
        </a:p>
      </dgm:t>
    </dgm:pt>
    <dgm:pt modelId="{6AB16557-3745-4F6C-A61C-AABDA78A2DC0}" type="parTrans" cxnId="{D40E6618-F5E9-4517-87D8-6C553B77F85D}">
      <dgm:prSet/>
      <dgm:spPr/>
      <dgm:t>
        <a:bodyPr/>
        <a:lstStyle/>
        <a:p>
          <a:endParaRPr lang="en-US"/>
        </a:p>
      </dgm:t>
    </dgm:pt>
    <dgm:pt modelId="{F1D3296E-5E24-4E6C-AC7F-5CD1183C0C9C}" type="sibTrans" cxnId="{D40E6618-F5E9-4517-87D8-6C553B77F85D}">
      <dgm:prSet/>
      <dgm:spPr/>
      <dgm:t>
        <a:bodyPr/>
        <a:lstStyle/>
        <a:p>
          <a:endParaRPr lang="en-US"/>
        </a:p>
      </dgm:t>
    </dgm:pt>
    <dgm:pt modelId="{00E277D4-4424-4B1C-8374-B4E472AEB740}">
      <dgm:prSet phldrT="[Text]" custT="1"/>
      <dgm:spPr/>
      <dgm:t>
        <a:bodyPr/>
        <a:lstStyle/>
        <a:p>
          <a:r>
            <a:rPr lang="en-US" sz="1800"/>
            <a:t>Peluang / Tantangan Bisnis</a:t>
          </a:r>
          <a:endParaRPr lang="en-US" sz="1800" dirty="0"/>
        </a:p>
      </dgm:t>
    </dgm:pt>
    <dgm:pt modelId="{1A3CEF67-1D22-458B-ACCE-621C2801D214}" type="parTrans" cxnId="{44C2BD4C-5B33-4256-9810-6511C248117A}">
      <dgm:prSet/>
      <dgm:spPr/>
      <dgm:t>
        <a:bodyPr/>
        <a:lstStyle/>
        <a:p>
          <a:endParaRPr lang="en-US"/>
        </a:p>
      </dgm:t>
    </dgm:pt>
    <dgm:pt modelId="{C22EC9B0-AE3A-47CA-A5A0-B5D8F690CF4C}" type="sibTrans" cxnId="{44C2BD4C-5B33-4256-9810-6511C248117A}">
      <dgm:prSet/>
      <dgm:spPr/>
      <dgm:t>
        <a:bodyPr/>
        <a:lstStyle/>
        <a:p>
          <a:endParaRPr lang="en-US"/>
        </a:p>
      </dgm:t>
    </dgm:pt>
    <dgm:pt modelId="{A5D990D6-7B73-4132-A6A7-CD6055D6D016}">
      <dgm:prSet custT="1"/>
      <dgm:spPr/>
      <dgm:t>
        <a:bodyPr/>
        <a:lstStyle/>
        <a:p>
          <a:r>
            <a:rPr lang="en-US" sz="1600" b="0"/>
            <a:t>Missing Values</a:t>
          </a:r>
          <a:endParaRPr lang="en-US" sz="1600" b="0" dirty="0"/>
        </a:p>
      </dgm:t>
    </dgm:pt>
    <dgm:pt modelId="{5ED67413-C0C4-46AC-857F-9D2F66D2C346}" type="parTrans" cxnId="{E7F19A1C-A726-4C4F-97BE-35957374B4E5}">
      <dgm:prSet/>
      <dgm:spPr/>
      <dgm:t>
        <a:bodyPr/>
        <a:lstStyle/>
        <a:p>
          <a:endParaRPr lang="en-US"/>
        </a:p>
      </dgm:t>
    </dgm:pt>
    <dgm:pt modelId="{F0DEF2F1-E1DF-4EC8-A374-9CF4A98ABDD8}" type="sibTrans" cxnId="{E7F19A1C-A726-4C4F-97BE-35957374B4E5}">
      <dgm:prSet/>
      <dgm:spPr/>
      <dgm:t>
        <a:bodyPr/>
        <a:lstStyle/>
        <a:p>
          <a:endParaRPr lang="en-US"/>
        </a:p>
      </dgm:t>
    </dgm:pt>
    <dgm:pt modelId="{9B438E1B-0648-4C6A-B01F-BAABDB7284E1}">
      <dgm:prSet custT="1"/>
      <dgm:spPr/>
      <dgm:t>
        <a:bodyPr/>
        <a:lstStyle/>
        <a:p>
          <a:r>
            <a:rPr lang="en-US" sz="1600" b="0"/>
            <a:t>Data duplication</a:t>
          </a:r>
          <a:endParaRPr lang="en-US" sz="1600" b="0" dirty="0"/>
        </a:p>
      </dgm:t>
    </dgm:pt>
    <dgm:pt modelId="{A5A955FF-1FF7-4DAD-A66D-A3A994E83E67}" type="parTrans" cxnId="{8A956846-DCE2-4DCA-98B1-BFE4302E3734}">
      <dgm:prSet/>
      <dgm:spPr/>
      <dgm:t>
        <a:bodyPr/>
        <a:lstStyle/>
        <a:p>
          <a:endParaRPr lang="en-US"/>
        </a:p>
      </dgm:t>
    </dgm:pt>
    <dgm:pt modelId="{4B819D7D-2DB2-40B1-853B-FC20B72ACB49}" type="sibTrans" cxnId="{8A956846-DCE2-4DCA-98B1-BFE4302E3734}">
      <dgm:prSet/>
      <dgm:spPr/>
      <dgm:t>
        <a:bodyPr/>
        <a:lstStyle/>
        <a:p>
          <a:endParaRPr lang="en-US"/>
        </a:p>
      </dgm:t>
    </dgm:pt>
    <dgm:pt modelId="{447B4481-1D04-4E19-9E2A-D186FDFE2B58}">
      <dgm:prSet custT="1"/>
      <dgm:spPr/>
      <dgm:t>
        <a:bodyPr/>
        <a:lstStyle/>
        <a:p>
          <a:r>
            <a:rPr lang="en-US" sz="1600" b="0"/>
            <a:t>Data Consistency</a:t>
          </a:r>
          <a:endParaRPr lang="en-US" sz="1600" b="0" dirty="0"/>
        </a:p>
      </dgm:t>
    </dgm:pt>
    <dgm:pt modelId="{1A4EDE3A-4EBC-4858-AD50-91D3C6985274}" type="parTrans" cxnId="{5CFB73DA-BB43-4B52-AAC2-16212A35DEBC}">
      <dgm:prSet/>
      <dgm:spPr/>
      <dgm:t>
        <a:bodyPr/>
        <a:lstStyle/>
        <a:p>
          <a:endParaRPr lang="en-US"/>
        </a:p>
      </dgm:t>
    </dgm:pt>
    <dgm:pt modelId="{CC342684-1C13-4C97-BAAE-4EA5C8A810E0}" type="sibTrans" cxnId="{5CFB73DA-BB43-4B52-AAC2-16212A35DEBC}">
      <dgm:prSet/>
      <dgm:spPr/>
      <dgm:t>
        <a:bodyPr/>
        <a:lstStyle/>
        <a:p>
          <a:endParaRPr lang="en-US"/>
        </a:p>
      </dgm:t>
    </dgm:pt>
    <dgm:pt modelId="{FD389EA9-239A-4772-A759-D1E8DFA6A4A4}">
      <dgm:prSet custT="1"/>
      <dgm:spPr/>
      <dgm:t>
        <a:bodyPr/>
        <a:lstStyle/>
        <a:p>
          <a:r>
            <a:rPr lang="nn-NO" sz="1600" b="0"/>
            <a:t>Data Type (</a:t>
          </a:r>
          <a:r>
            <a:rPr lang="nn-NO" sz="1600" b="0" dirty="0"/>
            <a:t>Casting)</a:t>
          </a:r>
        </a:p>
      </dgm:t>
    </dgm:pt>
    <dgm:pt modelId="{93030E87-A377-4A0C-BD80-2DB90E100F51}" type="parTrans" cxnId="{7E69C9D1-044F-480F-95E8-354B1D52A95E}">
      <dgm:prSet/>
      <dgm:spPr/>
      <dgm:t>
        <a:bodyPr/>
        <a:lstStyle/>
        <a:p>
          <a:endParaRPr lang="en-US"/>
        </a:p>
      </dgm:t>
    </dgm:pt>
    <dgm:pt modelId="{917EDB6C-995E-4D5F-A1CF-D8E9F8ED0231}" type="sibTrans" cxnId="{7E69C9D1-044F-480F-95E8-354B1D52A95E}">
      <dgm:prSet/>
      <dgm:spPr/>
      <dgm:t>
        <a:bodyPr/>
        <a:lstStyle/>
        <a:p>
          <a:endParaRPr lang="en-US"/>
        </a:p>
      </dgm:t>
    </dgm:pt>
    <dgm:pt modelId="{020C06B7-C919-447D-9ACB-6BE1239ADB10}">
      <dgm:prSet phldrT="[Text]" custT="1"/>
      <dgm:spPr/>
      <dgm:t>
        <a:bodyPr/>
        <a:lstStyle/>
        <a:p>
          <a:r>
            <a:rPr lang="en-US" sz="1800"/>
            <a:t>Business Recommendation</a:t>
          </a:r>
          <a:endParaRPr lang="en-US" sz="1800" dirty="0"/>
        </a:p>
      </dgm:t>
    </dgm:pt>
    <dgm:pt modelId="{BE244813-9F00-437E-8859-3EB072D4B906}" type="parTrans" cxnId="{4C22F241-75DF-4298-9310-FEEF3D8029ED}">
      <dgm:prSet/>
      <dgm:spPr/>
      <dgm:t>
        <a:bodyPr/>
        <a:lstStyle/>
        <a:p>
          <a:endParaRPr lang="en-US"/>
        </a:p>
      </dgm:t>
    </dgm:pt>
    <dgm:pt modelId="{DA884FF5-8F36-4812-86AC-C51BBA447C08}" type="sibTrans" cxnId="{4C22F241-75DF-4298-9310-FEEF3D8029ED}">
      <dgm:prSet/>
      <dgm:spPr/>
      <dgm:t>
        <a:bodyPr/>
        <a:lstStyle/>
        <a:p>
          <a:endParaRPr lang="en-US"/>
        </a:p>
      </dgm:t>
    </dgm:pt>
    <dgm:pt modelId="{D1339351-D4D9-4889-8D6C-4DA28B619821}">
      <dgm:prSet phldrT="[Text]" custT="1"/>
      <dgm:spPr/>
      <dgm:t>
        <a:bodyPr/>
        <a:lstStyle/>
        <a:p>
          <a:pPr marL="0" indent="0">
            <a:buNone/>
          </a:pPr>
          <a:r>
            <a:rPr lang="en-US" sz="1600" b="0"/>
            <a:t>Kondisi listing dari sudut pandang :</a:t>
          </a:r>
          <a:endParaRPr lang="en-US" sz="1600" dirty="0"/>
        </a:p>
      </dgm:t>
    </dgm:pt>
    <dgm:pt modelId="{DFD796F0-B9B5-4E19-9B32-2CB990463778}" type="parTrans" cxnId="{720BDB5C-8BB3-4AF7-BCD2-9C77998AFF48}">
      <dgm:prSet/>
      <dgm:spPr/>
      <dgm:t>
        <a:bodyPr/>
        <a:lstStyle/>
        <a:p>
          <a:endParaRPr lang="en-US"/>
        </a:p>
      </dgm:t>
    </dgm:pt>
    <dgm:pt modelId="{BB64803E-3236-4F4E-BF6D-43EB5B35492A}" type="sibTrans" cxnId="{720BDB5C-8BB3-4AF7-BCD2-9C77998AFF48}">
      <dgm:prSet/>
      <dgm:spPr/>
      <dgm:t>
        <a:bodyPr/>
        <a:lstStyle/>
        <a:p>
          <a:endParaRPr lang="en-US"/>
        </a:p>
      </dgm:t>
    </dgm:pt>
    <dgm:pt modelId="{34848A9B-3A6B-468F-AB15-64FDCC5EAA0E}">
      <dgm:prSet phldrT="[Text]" custT="1"/>
      <dgm:spPr/>
      <dgm:t>
        <a:bodyPr/>
        <a:lstStyle/>
        <a:p>
          <a:pPr marL="114300" indent="-114300">
            <a:buFont typeface="Arial" panose="020B0604020202020204" pitchFamily="34" charset="0"/>
            <a:buChar char="•"/>
          </a:pPr>
          <a:r>
            <a:rPr lang="en-US" sz="1600"/>
            <a:t>Current demand (12 bulan terakhir) yang menggambarkan peluang pertumbuhan</a:t>
          </a:r>
          <a:endParaRPr lang="en-US" sz="1600" dirty="0"/>
        </a:p>
      </dgm:t>
    </dgm:pt>
    <dgm:pt modelId="{69C316B0-AE42-4EFC-AA06-7A0D8D80EA86}" type="parTrans" cxnId="{A56909AC-208E-4D44-A572-851A0FFE6762}">
      <dgm:prSet/>
      <dgm:spPr/>
      <dgm:t>
        <a:bodyPr/>
        <a:lstStyle/>
        <a:p>
          <a:endParaRPr lang="en-US"/>
        </a:p>
      </dgm:t>
    </dgm:pt>
    <dgm:pt modelId="{A0605177-32AA-4DBC-A312-2C0046FE2AE0}" type="sibTrans" cxnId="{A56909AC-208E-4D44-A572-851A0FFE6762}">
      <dgm:prSet/>
      <dgm:spPr/>
      <dgm:t>
        <a:bodyPr/>
        <a:lstStyle/>
        <a:p>
          <a:endParaRPr lang="en-US"/>
        </a:p>
      </dgm:t>
    </dgm:pt>
    <dgm:pt modelId="{405CBDFF-2A64-43A5-84EF-E8A8F37CB349}">
      <dgm:prSet phldrT="[Text]" custT="1"/>
      <dgm:spPr/>
      <dgm:t>
        <a:bodyPr/>
        <a:lstStyle/>
        <a:p>
          <a:pPr marL="114300" indent="-114300">
            <a:buFont typeface="Arial" panose="020B0604020202020204" pitchFamily="34" charset="0"/>
            <a:buChar char="•"/>
          </a:pPr>
          <a:r>
            <a:rPr lang="en-US" sz="1600"/>
            <a:t>Overall demand (Keseluruhan tahun) yang menggambarkan sustainability level</a:t>
          </a:r>
          <a:endParaRPr lang="en-US" sz="1600" dirty="0"/>
        </a:p>
      </dgm:t>
    </dgm:pt>
    <dgm:pt modelId="{7FAF452C-AC15-4778-B8A9-C4FA4A7548EA}" type="parTrans" cxnId="{604CA1E2-C0D0-4E9B-B94E-EB33C514D46C}">
      <dgm:prSet/>
      <dgm:spPr/>
      <dgm:t>
        <a:bodyPr/>
        <a:lstStyle/>
        <a:p>
          <a:endParaRPr lang="en-US"/>
        </a:p>
      </dgm:t>
    </dgm:pt>
    <dgm:pt modelId="{5347C9AE-A70C-4F33-A119-1431B14D7AA7}" type="sibTrans" cxnId="{604CA1E2-C0D0-4E9B-B94E-EB33C514D46C}">
      <dgm:prSet/>
      <dgm:spPr/>
      <dgm:t>
        <a:bodyPr/>
        <a:lstStyle/>
        <a:p>
          <a:endParaRPr lang="en-US"/>
        </a:p>
      </dgm:t>
    </dgm:pt>
    <dgm:pt modelId="{49DADA4E-4CDF-420C-B372-99267F170C3D}">
      <dgm:prSet phldrT="[Text]" custT="1"/>
      <dgm:spPr/>
      <dgm:t>
        <a:bodyPr/>
        <a:lstStyle/>
        <a:p>
          <a:pPr marL="0" indent="0">
            <a:buNone/>
          </a:pPr>
          <a:r>
            <a:rPr lang="en-US" sz="1600" b="0"/>
            <a:t>Kondisi listing mencakup :</a:t>
          </a:r>
          <a:endParaRPr lang="en-US" sz="1600" dirty="0"/>
        </a:p>
      </dgm:t>
    </dgm:pt>
    <dgm:pt modelId="{D6E2AEAA-6DA6-4D6E-8272-A4803684E94A}" type="parTrans" cxnId="{5BFC192B-80B4-4789-8457-9D5AE9E1137C}">
      <dgm:prSet/>
      <dgm:spPr/>
      <dgm:t>
        <a:bodyPr/>
        <a:lstStyle/>
        <a:p>
          <a:endParaRPr lang="en-US"/>
        </a:p>
      </dgm:t>
    </dgm:pt>
    <dgm:pt modelId="{55385973-193E-4735-B6BE-C39F4006E061}" type="sibTrans" cxnId="{5BFC192B-80B4-4789-8457-9D5AE9E1137C}">
      <dgm:prSet/>
      <dgm:spPr/>
      <dgm:t>
        <a:bodyPr/>
        <a:lstStyle/>
        <a:p>
          <a:endParaRPr lang="en-US"/>
        </a:p>
      </dgm:t>
    </dgm:pt>
    <dgm:pt modelId="{4EF0A407-6907-4EA9-B500-7675495F1462}">
      <dgm:prSet phldrT="[Text]" custT="1"/>
      <dgm:spPr/>
      <dgm:t>
        <a:bodyPr/>
        <a:lstStyle/>
        <a:p>
          <a:pPr marL="114300" indent="0">
            <a:buFont typeface="Arial" panose="020B0604020202020204" pitchFamily="34" charset="0"/>
            <a:buNone/>
          </a:pPr>
          <a:endParaRPr lang="en-US" sz="1600" dirty="0"/>
        </a:p>
      </dgm:t>
    </dgm:pt>
    <dgm:pt modelId="{512D8ADC-A210-4782-8FE3-2A4A9488C55F}" type="parTrans" cxnId="{4A99BF51-EADF-489F-B8A8-7B85EC75EC6E}">
      <dgm:prSet/>
      <dgm:spPr/>
      <dgm:t>
        <a:bodyPr/>
        <a:lstStyle/>
        <a:p>
          <a:endParaRPr lang="en-US"/>
        </a:p>
      </dgm:t>
    </dgm:pt>
    <dgm:pt modelId="{2020C744-970A-4739-ADAE-01256B858DD0}" type="sibTrans" cxnId="{4A99BF51-EADF-489F-B8A8-7B85EC75EC6E}">
      <dgm:prSet/>
      <dgm:spPr/>
      <dgm:t>
        <a:bodyPr/>
        <a:lstStyle/>
        <a:p>
          <a:endParaRPr lang="en-US"/>
        </a:p>
      </dgm:t>
    </dgm:pt>
    <dgm:pt modelId="{D1377B8D-786C-489E-AD55-D881E9C08DBF}">
      <dgm:prSet custT="1"/>
      <dgm:spPr/>
      <dgm:t>
        <a:bodyPr/>
        <a:lstStyle/>
        <a:p>
          <a:pPr marL="0" indent="0">
            <a:buNone/>
          </a:pPr>
          <a:r>
            <a:rPr lang="en-US" sz="1600" b="0"/>
            <a:t>- Room type</a:t>
          </a:r>
          <a:endParaRPr lang="en-US" sz="1600" b="0" dirty="0"/>
        </a:p>
      </dgm:t>
    </dgm:pt>
    <dgm:pt modelId="{CD9373F6-1D53-4D63-AD83-DD3ADC4812BB}" type="parTrans" cxnId="{2963E18C-2808-4096-BFD9-DB275CF2F4AE}">
      <dgm:prSet/>
      <dgm:spPr/>
      <dgm:t>
        <a:bodyPr/>
        <a:lstStyle/>
        <a:p>
          <a:endParaRPr lang="en-US"/>
        </a:p>
      </dgm:t>
    </dgm:pt>
    <dgm:pt modelId="{EDF5C440-D015-46DC-9084-5FE55E66B7F9}" type="sibTrans" cxnId="{2963E18C-2808-4096-BFD9-DB275CF2F4AE}">
      <dgm:prSet/>
      <dgm:spPr/>
      <dgm:t>
        <a:bodyPr/>
        <a:lstStyle/>
        <a:p>
          <a:endParaRPr lang="en-US"/>
        </a:p>
      </dgm:t>
    </dgm:pt>
    <dgm:pt modelId="{3C822B70-9F68-4F66-8C47-3D739D02BEB3}">
      <dgm:prSet custT="1"/>
      <dgm:spPr/>
      <dgm:t>
        <a:bodyPr/>
        <a:lstStyle/>
        <a:p>
          <a:pPr marL="0" indent="0">
            <a:buNone/>
          </a:pPr>
          <a:r>
            <a:rPr lang="en-US" sz="1600" b="0"/>
            <a:t>- Harga</a:t>
          </a:r>
          <a:endParaRPr lang="en-US" sz="1600" b="0" dirty="0"/>
        </a:p>
      </dgm:t>
    </dgm:pt>
    <dgm:pt modelId="{03F50AE5-5323-425E-972B-231A360A35C3}" type="parTrans" cxnId="{CD7E1CA2-AEEE-4EB2-9F0D-E097400F65D5}">
      <dgm:prSet/>
      <dgm:spPr/>
      <dgm:t>
        <a:bodyPr/>
        <a:lstStyle/>
        <a:p>
          <a:endParaRPr lang="en-US"/>
        </a:p>
      </dgm:t>
    </dgm:pt>
    <dgm:pt modelId="{E7BFEA86-7BDC-4ADB-85FE-2056C3A04E7E}" type="sibTrans" cxnId="{CD7E1CA2-AEEE-4EB2-9F0D-E097400F65D5}">
      <dgm:prSet/>
      <dgm:spPr/>
      <dgm:t>
        <a:bodyPr/>
        <a:lstStyle/>
        <a:p>
          <a:endParaRPr lang="en-US"/>
        </a:p>
      </dgm:t>
    </dgm:pt>
    <dgm:pt modelId="{96738C8A-816F-488F-A60C-76C33CB07AED}">
      <dgm:prSet phldrT="[Text]" custT="1"/>
      <dgm:spPr/>
      <dgm:t>
        <a:bodyPr/>
        <a:lstStyle/>
        <a:p>
          <a:pPr marL="0" indent="0">
            <a:buNone/>
          </a:pPr>
          <a:r>
            <a:rPr lang="en-US" sz="1600" b="0"/>
            <a:t>- Letak geografis (</a:t>
          </a:r>
          <a:r>
            <a:rPr lang="en-US" sz="1600" b="0" dirty="0" err="1"/>
            <a:t>neighbourhood</a:t>
          </a:r>
          <a:r>
            <a:rPr lang="en-US" sz="1600" b="0" dirty="0"/>
            <a:t>)</a:t>
          </a:r>
          <a:endParaRPr lang="en-US" sz="1600" dirty="0"/>
        </a:p>
      </dgm:t>
    </dgm:pt>
    <dgm:pt modelId="{55CF958E-0526-4414-88DF-0736A0C22C7E}" type="parTrans" cxnId="{F9A936D2-2ECC-4446-9B5F-A8B436B69BB5}">
      <dgm:prSet/>
      <dgm:spPr/>
      <dgm:t>
        <a:bodyPr/>
        <a:lstStyle/>
        <a:p>
          <a:endParaRPr lang="en-US"/>
        </a:p>
      </dgm:t>
    </dgm:pt>
    <dgm:pt modelId="{4727CE10-02E3-43A1-A2D9-980BA045AC3F}" type="sibTrans" cxnId="{F9A936D2-2ECC-4446-9B5F-A8B436B69BB5}">
      <dgm:prSet/>
      <dgm:spPr/>
      <dgm:t>
        <a:bodyPr/>
        <a:lstStyle/>
        <a:p>
          <a:endParaRPr lang="en-US"/>
        </a:p>
      </dgm:t>
    </dgm:pt>
    <dgm:pt modelId="{D76F25D6-8123-43FC-B610-47D8F1364A91}">
      <dgm:prSet phldrT="[Text]" custT="1"/>
      <dgm:spPr/>
      <dgm:t>
        <a:bodyPr/>
        <a:lstStyle/>
        <a:p>
          <a:r>
            <a:rPr lang="en-US" sz="1600"/>
            <a:t>Data Interpretation</a:t>
          </a:r>
          <a:endParaRPr lang="en-US" sz="1600" dirty="0"/>
        </a:p>
      </dgm:t>
    </dgm:pt>
    <dgm:pt modelId="{221E09DC-8F7B-4D81-93FF-A8DDB7ED8A62}" type="parTrans" cxnId="{D3E0DAE4-667A-41E3-99A0-FB2D9D94EB41}">
      <dgm:prSet/>
      <dgm:spPr/>
      <dgm:t>
        <a:bodyPr/>
        <a:lstStyle/>
        <a:p>
          <a:endParaRPr lang="en-US"/>
        </a:p>
      </dgm:t>
    </dgm:pt>
    <dgm:pt modelId="{10469BE7-4972-4F42-BF44-C9233E508F51}" type="sibTrans" cxnId="{D3E0DAE4-667A-41E3-99A0-FB2D9D94EB41}">
      <dgm:prSet/>
      <dgm:spPr/>
      <dgm:t>
        <a:bodyPr/>
        <a:lstStyle/>
        <a:p>
          <a:endParaRPr lang="en-US"/>
        </a:p>
      </dgm:t>
    </dgm:pt>
    <dgm:pt modelId="{F5221228-B1D0-4830-96E7-B53A1245DB70}" type="pres">
      <dgm:prSet presAssocID="{C0CD1408-4C9B-4966-B549-71DFE7B022B0}" presName="Name0" presStyleCnt="0">
        <dgm:presLayoutVars>
          <dgm:dir/>
          <dgm:resizeHandles val="exact"/>
        </dgm:presLayoutVars>
      </dgm:prSet>
      <dgm:spPr/>
    </dgm:pt>
    <dgm:pt modelId="{5564FD78-2C51-4213-9FD2-FFBCE59D080F}" type="pres">
      <dgm:prSet presAssocID="{EC124FA6-0845-4377-8510-3F7862227530}" presName="node" presStyleLbl="node1" presStyleIdx="0" presStyleCnt="3">
        <dgm:presLayoutVars>
          <dgm:bulletEnabled val="1"/>
        </dgm:presLayoutVars>
      </dgm:prSet>
      <dgm:spPr/>
    </dgm:pt>
    <dgm:pt modelId="{7AEB6C5F-69E3-4ABA-B22A-5225D7300869}" type="pres">
      <dgm:prSet presAssocID="{F88B67D1-4888-424B-BD85-C2C400799BF4}" presName="sibTrans" presStyleLbl="sibTrans2D1" presStyleIdx="0" presStyleCnt="2"/>
      <dgm:spPr/>
    </dgm:pt>
    <dgm:pt modelId="{4DA1446B-C4C5-42C8-A6D5-3D976347313B}" type="pres">
      <dgm:prSet presAssocID="{F88B67D1-4888-424B-BD85-C2C400799BF4}" presName="connectorText" presStyleLbl="sibTrans2D1" presStyleIdx="0" presStyleCnt="2"/>
      <dgm:spPr/>
    </dgm:pt>
    <dgm:pt modelId="{710FBB56-6F25-4851-B2BF-C209607C02BA}" type="pres">
      <dgm:prSet presAssocID="{79863244-5F67-42B2-8F7A-86FCFFE61BBF}" presName="node" presStyleLbl="node1" presStyleIdx="1" presStyleCnt="3" custScaleX="137931">
        <dgm:presLayoutVars>
          <dgm:bulletEnabled val="1"/>
        </dgm:presLayoutVars>
      </dgm:prSet>
      <dgm:spPr/>
    </dgm:pt>
    <dgm:pt modelId="{68CB86B8-4D04-42DD-8465-C2E2DA5079BA}" type="pres">
      <dgm:prSet presAssocID="{F2AE2FE8-0AB8-4B5C-BB02-0DA38F98CD46}" presName="sibTrans" presStyleLbl="sibTrans2D1" presStyleIdx="1" presStyleCnt="2"/>
      <dgm:spPr/>
    </dgm:pt>
    <dgm:pt modelId="{381D7AC7-16DE-4153-A80F-176435105556}" type="pres">
      <dgm:prSet presAssocID="{F2AE2FE8-0AB8-4B5C-BB02-0DA38F98CD46}" presName="connectorText" presStyleLbl="sibTrans2D1" presStyleIdx="1" presStyleCnt="2"/>
      <dgm:spPr/>
    </dgm:pt>
    <dgm:pt modelId="{DB820DF7-42A7-4636-ADB8-F1C8764BB764}" type="pres">
      <dgm:prSet presAssocID="{5C42D824-C5F1-42E8-A425-D158D8204CF2}" presName="node" presStyleLbl="node1" presStyleIdx="2" presStyleCnt="3" custScaleX="107831">
        <dgm:presLayoutVars>
          <dgm:bulletEnabled val="1"/>
        </dgm:presLayoutVars>
      </dgm:prSet>
      <dgm:spPr/>
    </dgm:pt>
  </dgm:ptLst>
  <dgm:cxnLst>
    <dgm:cxn modelId="{D40E6618-F5E9-4517-87D8-6C553B77F85D}" srcId="{C0CD1408-4C9B-4966-B549-71DFE7B022B0}" destId="{5C42D824-C5F1-42E8-A425-D158D8204CF2}" srcOrd="2" destOrd="0" parTransId="{6AB16557-3745-4F6C-A61C-AABDA78A2DC0}" sibTransId="{F1D3296E-5E24-4E6C-AC7F-5CD1183C0C9C}"/>
    <dgm:cxn modelId="{E7F19A1C-A726-4C4F-97BE-35957374B4E5}" srcId="{EC124FA6-0845-4377-8510-3F7862227530}" destId="{A5D990D6-7B73-4132-A6A7-CD6055D6D016}" srcOrd="2" destOrd="0" parTransId="{5ED67413-C0C4-46AC-857F-9D2F66D2C346}" sibTransId="{F0DEF2F1-E1DF-4EC8-A374-9CF4A98ABDD8}"/>
    <dgm:cxn modelId="{5BFC192B-80B4-4789-8457-9D5AE9E1137C}" srcId="{79863244-5F67-42B2-8F7A-86FCFFE61BBF}" destId="{49DADA4E-4CDF-420C-B372-99267F170C3D}" srcOrd="5" destOrd="0" parTransId="{D6E2AEAA-6DA6-4D6E-8272-A4803684E94A}" sibTransId="{55385973-193E-4735-B6BE-C39F4006E061}"/>
    <dgm:cxn modelId="{52FEA934-BD05-4B9E-B646-F81656AF29AE}" type="presOf" srcId="{3C822B70-9F68-4F66-8C47-3D739D02BEB3}" destId="{710FBB56-6F25-4851-B2BF-C209607C02BA}" srcOrd="0" destOrd="9" presId="urn:microsoft.com/office/officeart/2005/8/layout/process1"/>
    <dgm:cxn modelId="{720BDB5C-8BB3-4AF7-BCD2-9C77998AFF48}" srcId="{79863244-5F67-42B2-8F7A-86FCFFE61BBF}" destId="{D1339351-D4D9-4889-8D6C-4DA28B619821}" srcOrd="0" destOrd="0" parTransId="{DFD796F0-B9B5-4E19-9B32-2CB990463778}" sibTransId="{BB64803E-3236-4F4E-BF6D-43EB5B35492A}"/>
    <dgm:cxn modelId="{4C22F241-75DF-4298-9310-FEEF3D8029ED}" srcId="{5C42D824-C5F1-42E8-A425-D158D8204CF2}" destId="{020C06B7-C919-447D-9ACB-6BE1239ADB10}" srcOrd="1" destOrd="0" parTransId="{BE244813-9F00-437E-8859-3EB072D4B906}" sibTransId="{DA884FF5-8F36-4812-86AC-C51BBA447C08}"/>
    <dgm:cxn modelId="{F99F8745-3F47-45AC-8F7B-FC03C10056C2}" type="presOf" srcId="{00E277D4-4424-4B1C-8374-B4E472AEB740}" destId="{DB820DF7-42A7-4636-ADB8-F1C8764BB764}" srcOrd="0" destOrd="1" presId="urn:microsoft.com/office/officeart/2005/8/layout/process1"/>
    <dgm:cxn modelId="{8A956846-DCE2-4DCA-98B1-BFE4302E3734}" srcId="{EC124FA6-0845-4377-8510-3F7862227530}" destId="{9B438E1B-0648-4C6A-B01F-BAABDB7284E1}" srcOrd="3" destOrd="0" parTransId="{A5A955FF-1FF7-4DAD-A66D-A3A994E83E67}" sibTransId="{4B819D7D-2DB2-40B1-853B-FC20B72ACB49}"/>
    <dgm:cxn modelId="{4243E067-FA76-4A34-A502-D93EECF10507}" type="presOf" srcId="{9B438E1B-0648-4C6A-B01F-BAABDB7284E1}" destId="{5564FD78-2C51-4213-9FD2-FFBCE59D080F}" srcOrd="0" destOrd="4" presId="urn:microsoft.com/office/officeart/2005/8/layout/process1"/>
    <dgm:cxn modelId="{0169204B-2154-4292-A4A5-5DF7CCA5E8A8}" type="presOf" srcId="{D1339351-D4D9-4889-8D6C-4DA28B619821}" destId="{710FBB56-6F25-4851-B2BF-C209607C02BA}" srcOrd="0" destOrd="1" presId="urn:microsoft.com/office/officeart/2005/8/layout/process1"/>
    <dgm:cxn modelId="{44C2BD4C-5B33-4256-9810-6511C248117A}" srcId="{5C42D824-C5F1-42E8-A425-D158D8204CF2}" destId="{00E277D4-4424-4B1C-8374-B4E472AEB740}" srcOrd="0" destOrd="0" parTransId="{1A3CEF67-1D22-458B-ACCE-621C2801D214}" sibTransId="{C22EC9B0-AE3A-47CA-A5A0-B5D8F690CF4C}"/>
    <dgm:cxn modelId="{4A99BF51-EADF-489F-B8A8-7B85EC75EC6E}" srcId="{79863244-5F67-42B2-8F7A-86FCFFE61BBF}" destId="{4EF0A407-6907-4EA9-B500-7675495F1462}" srcOrd="4" destOrd="0" parTransId="{512D8ADC-A210-4782-8FE3-2A4A9488C55F}" sibTransId="{2020C744-970A-4739-ADAE-01256B858DD0}"/>
    <dgm:cxn modelId="{98A04F72-438A-45D0-8ED0-1DD44EF16AE9}" srcId="{EC124FA6-0845-4377-8510-3F7862227530}" destId="{4F1DF989-B85B-4EF3-86AA-EFEF43198E7D}" srcOrd="1" destOrd="0" parTransId="{9D7C598C-A80F-4F3B-B4A9-2E24D48F0DE4}" sibTransId="{E0D39398-32D9-49F5-854F-85DA943321E4}"/>
    <dgm:cxn modelId="{DEF51573-D46D-4668-B9F7-2C319318F1C2}" srcId="{C0CD1408-4C9B-4966-B549-71DFE7B022B0}" destId="{79863244-5F67-42B2-8F7A-86FCFFE61BBF}" srcOrd="1" destOrd="0" parTransId="{37E0BB5B-2860-4A56-85C5-3737F0EB1FD0}" sibTransId="{F2AE2FE8-0AB8-4B5C-BB02-0DA38F98CD46}"/>
    <dgm:cxn modelId="{65E99F76-9F49-4EA2-9487-B1C91397F2E0}" srcId="{C0CD1408-4C9B-4966-B549-71DFE7B022B0}" destId="{EC124FA6-0845-4377-8510-3F7862227530}" srcOrd="0" destOrd="0" parTransId="{A50B7696-2C90-4F5F-B7E2-5514435D8EE3}" sibTransId="{F88B67D1-4888-424B-BD85-C2C400799BF4}"/>
    <dgm:cxn modelId="{21F77F85-C3B6-4DA1-9CE3-3A543F70D0C6}" type="presOf" srcId="{4F1DF989-B85B-4EF3-86AA-EFEF43198E7D}" destId="{5564FD78-2C51-4213-9FD2-FFBCE59D080F}" srcOrd="0" destOrd="2" presId="urn:microsoft.com/office/officeart/2005/8/layout/process1"/>
    <dgm:cxn modelId="{C782D68B-AE31-4ADC-ADDC-269FA161D2B7}" type="presOf" srcId="{447B4481-1D04-4E19-9E2A-D186FDFE2B58}" destId="{5564FD78-2C51-4213-9FD2-FFBCE59D080F}" srcOrd="0" destOrd="5" presId="urn:microsoft.com/office/officeart/2005/8/layout/process1"/>
    <dgm:cxn modelId="{2963E18C-2808-4096-BFD9-DB275CF2F4AE}" srcId="{79863244-5F67-42B2-8F7A-86FCFFE61BBF}" destId="{D1377B8D-786C-489E-AD55-D881E9C08DBF}" srcOrd="7" destOrd="0" parTransId="{CD9373F6-1D53-4D63-AD83-DD3ADC4812BB}" sibTransId="{EDF5C440-D015-46DC-9084-5FE55E66B7F9}"/>
    <dgm:cxn modelId="{BD9CD48F-F338-4ED2-A469-A9BE2288D69C}" type="presOf" srcId="{79863244-5F67-42B2-8F7A-86FCFFE61BBF}" destId="{710FBB56-6F25-4851-B2BF-C209607C02BA}" srcOrd="0" destOrd="0" presId="urn:microsoft.com/office/officeart/2005/8/layout/process1"/>
    <dgm:cxn modelId="{1B110791-6F7A-4DF6-AA19-7A8500052045}" type="presOf" srcId="{A5D990D6-7B73-4132-A6A7-CD6055D6D016}" destId="{5564FD78-2C51-4213-9FD2-FFBCE59D080F}" srcOrd="0" destOrd="3" presId="urn:microsoft.com/office/officeart/2005/8/layout/process1"/>
    <dgm:cxn modelId="{EA219892-4D44-4D9E-99C4-48C66F4B3FBC}" type="presOf" srcId="{F2AE2FE8-0AB8-4B5C-BB02-0DA38F98CD46}" destId="{381D7AC7-16DE-4153-A80F-176435105556}" srcOrd="1" destOrd="0" presId="urn:microsoft.com/office/officeart/2005/8/layout/process1"/>
    <dgm:cxn modelId="{86071A99-8F15-40C1-A4A9-912A8640780B}" type="presOf" srcId="{FD389EA9-239A-4772-A759-D1E8DFA6A4A4}" destId="{5564FD78-2C51-4213-9FD2-FFBCE59D080F}" srcOrd="0" destOrd="6" presId="urn:microsoft.com/office/officeart/2005/8/layout/process1"/>
    <dgm:cxn modelId="{12795299-C9DB-4072-A748-521036E731CE}" type="presOf" srcId="{D76F25D6-8123-43FC-B610-47D8F1364A91}" destId="{5564FD78-2C51-4213-9FD2-FFBCE59D080F}" srcOrd="0" destOrd="1" presId="urn:microsoft.com/office/officeart/2005/8/layout/process1"/>
    <dgm:cxn modelId="{94C7CE9B-EFE7-4CA7-ACA8-6AC6CE79B14D}" type="presOf" srcId="{34848A9B-3A6B-468F-AB15-64FDCC5EAA0E}" destId="{710FBB56-6F25-4851-B2BF-C209607C02BA}" srcOrd="0" destOrd="3" presId="urn:microsoft.com/office/officeart/2005/8/layout/process1"/>
    <dgm:cxn modelId="{CD7E1CA2-AEEE-4EB2-9F0D-E097400F65D5}" srcId="{79863244-5F67-42B2-8F7A-86FCFFE61BBF}" destId="{3C822B70-9F68-4F66-8C47-3D739D02BEB3}" srcOrd="8" destOrd="0" parTransId="{03F50AE5-5323-425E-972B-231A360A35C3}" sibTransId="{E7BFEA86-7BDC-4ADB-85FE-2056C3A04E7E}"/>
    <dgm:cxn modelId="{295D4FA2-92A4-4D1D-A082-07C8033D61A0}" type="presOf" srcId="{020C06B7-C919-447D-9ACB-6BE1239ADB10}" destId="{DB820DF7-42A7-4636-ADB8-F1C8764BB764}" srcOrd="0" destOrd="2" presId="urn:microsoft.com/office/officeart/2005/8/layout/process1"/>
    <dgm:cxn modelId="{39204CA5-193C-4A65-97A7-F73D455D6936}" type="presOf" srcId="{C0CD1408-4C9B-4966-B549-71DFE7B022B0}" destId="{F5221228-B1D0-4830-96E7-B53A1245DB70}" srcOrd="0" destOrd="0" presId="urn:microsoft.com/office/officeart/2005/8/layout/process1"/>
    <dgm:cxn modelId="{A56909AC-208E-4D44-A572-851A0FFE6762}" srcId="{79863244-5F67-42B2-8F7A-86FCFFE61BBF}" destId="{34848A9B-3A6B-468F-AB15-64FDCC5EAA0E}" srcOrd="2" destOrd="0" parTransId="{69C316B0-AE42-4EFC-AA06-7A0D8D80EA86}" sibTransId="{A0605177-32AA-4DBC-A312-2C0046FE2AE0}"/>
    <dgm:cxn modelId="{C15945AF-6B8B-4A34-B348-1318423DF037}" type="presOf" srcId="{4EF0A407-6907-4EA9-B500-7675495F1462}" destId="{710FBB56-6F25-4851-B2BF-C209607C02BA}" srcOrd="0" destOrd="5" presId="urn:microsoft.com/office/officeart/2005/8/layout/process1"/>
    <dgm:cxn modelId="{77959EB0-F01B-4FC2-89F1-D17A4F286975}" type="presOf" srcId="{96738C8A-816F-488F-A60C-76C33CB07AED}" destId="{710FBB56-6F25-4851-B2BF-C209607C02BA}" srcOrd="0" destOrd="7" presId="urn:microsoft.com/office/officeart/2005/8/layout/process1"/>
    <dgm:cxn modelId="{906AE4B4-1707-4F4B-AA0E-1686D284D42D}" type="presOf" srcId="{F88B67D1-4888-424B-BD85-C2C400799BF4}" destId="{7AEB6C5F-69E3-4ABA-B22A-5225D7300869}" srcOrd="0" destOrd="0" presId="urn:microsoft.com/office/officeart/2005/8/layout/process1"/>
    <dgm:cxn modelId="{39B5F1BB-BB6C-4901-AB8E-8C76C02539C0}" type="presOf" srcId="{5C42D824-C5F1-42E8-A425-D158D8204CF2}" destId="{DB820DF7-42A7-4636-ADB8-F1C8764BB764}" srcOrd="0" destOrd="0" presId="urn:microsoft.com/office/officeart/2005/8/layout/process1"/>
    <dgm:cxn modelId="{93D459C8-6DB9-4B9E-86C0-360C1124FDFD}" srcId="{79863244-5F67-42B2-8F7A-86FCFFE61BBF}" destId="{D0E6738E-C1CC-454E-96EC-19DB39237F5A}" srcOrd="1" destOrd="0" parTransId="{453036DD-A964-4422-A6FA-F2C644C3D81E}" sibTransId="{F702CEE3-E13E-45CD-8697-1B6E3DFF1545}"/>
    <dgm:cxn modelId="{6617DBC8-D243-42CD-98DC-887510706713}" type="presOf" srcId="{D1377B8D-786C-489E-AD55-D881E9C08DBF}" destId="{710FBB56-6F25-4851-B2BF-C209607C02BA}" srcOrd="0" destOrd="8" presId="urn:microsoft.com/office/officeart/2005/8/layout/process1"/>
    <dgm:cxn modelId="{7DC953CB-60DE-42BF-BAC3-C785DDDBEDC8}" type="presOf" srcId="{EC124FA6-0845-4377-8510-3F7862227530}" destId="{5564FD78-2C51-4213-9FD2-FFBCE59D080F}" srcOrd="0" destOrd="0" presId="urn:microsoft.com/office/officeart/2005/8/layout/process1"/>
    <dgm:cxn modelId="{7E69C9D1-044F-480F-95E8-354B1D52A95E}" srcId="{EC124FA6-0845-4377-8510-3F7862227530}" destId="{FD389EA9-239A-4772-A759-D1E8DFA6A4A4}" srcOrd="5" destOrd="0" parTransId="{93030E87-A377-4A0C-BD80-2DB90E100F51}" sibTransId="{917EDB6C-995E-4D5F-A1CF-D8E9F8ED0231}"/>
    <dgm:cxn modelId="{F9A936D2-2ECC-4446-9B5F-A8B436B69BB5}" srcId="{79863244-5F67-42B2-8F7A-86FCFFE61BBF}" destId="{96738C8A-816F-488F-A60C-76C33CB07AED}" srcOrd="6" destOrd="0" parTransId="{55CF958E-0526-4414-88DF-0736A0C22C7E}" sibTransId="{4727CE10-02E3-43A1-A2D9-980BA045AC3F}"/>
    <dgm:cxn modelId="{B9C350D7-184F-4F3F-96A6-56D0A2C3352E}" type="presOf" srcId="{F88B67D1-4888-424B-BD85-C2C400799BF4}" destId="{4DA1446B-C4C5-42C8-A6D5-3D976347313B}" srcOrd="1" destOrd="0" presId="urn:microsoft.com/office/officeart/2005/8/layout/process1"/>
    <dgm:cxn modelId="{5CFB73DA-BB43-4B52-AAC2-16212A35DEBC}" srcId="{EC124FA6-0845-4377-8510-3F7862227530}" destId="{447B4481-1D04-4E19-9E2A-D186FDFE2B58}" srcOrd="4" destOrd="0" parTransId="{1A4EDE3A-4EBC-4858-AD50-91D3C6985274}" sibTransId="{CC342684-1C13-4C97-BAAE-4EA5C8A810E0}"/>
    <dgm:cxn modelId="{604CA1E2-C0D0-4E9B-B94E-EB33C514D46C}" srcId="{79863244-5F67-42B2-8F7A-86FCFFE61BBF}" destId="{405CBDFF-2A64-43A5-84EF-E8A8F37CB349}" srcOrd="3" destOrd="0" parTransId="{7FAF452C-AC15-4778-B8A9-C4FA4A7548EA}" sibTransId="{5347C9AE-A70C-4F33-A119-1431B14D7AA7}"/>
    <dgm:cxn modelId="{D3E0DAE4-667A-41E3-99A0-FB2D9D94EB41}" srcId="{EC124FA6-0845-4377-8510-3F7862227530}" destId="{D76F25D6-8123-43FC-B610-47D8F1364A91}" srcOrd="0" destOrd="0" parTransId="{221E09DC-8F7B-4D81-93FF-A8DDB7ED8A62}" sibTransId="{10469BE7-4972-4F42-BF44-C9233E508F51}"/>
    <dgm:cxn modelId="{B420EDE4-D56F-4189-9BFA-51C4431CDCC6}" type="presOf" srcId="{49DADA4E-4CDF-420C-B372-99267F170C3D}" destId="{710FBB56-6F25-4851-B2BF-C209607C02BA}" srcOrd="0" destOrd="6" presId="urn:microsoft.com/office/officeart/2005/8/layout/process1"/>
    <dgm:cxn modelId="{BA4C04F6-D41E-43F4-9C6A-9E5F887B6B21}" type="presOf" srcId="{F2AE2FE8-0AB8-4B5C-BB02-0DA38F98CD46}" destId="{68CB86B8-4D04-42DD-8465-C2E2DA5079BA}" srcOrd="0" destOrd="0" presId="urn:microsoft.com/office/officeart/2005/8/layout/process1"/>
    <dgm:cxn modelId="{96969FF7-69F7-448E-A229-712C2DD0CA3D}" type="presOf" srcId="{D0E6738E-C1CC-454E-96EC-19DB39237F5A}" destId="{710FBB56-6F25-4851-B2BF-C209607C02BA}" srcOrd="0" destOrd="2" presId="urn:microsoft.com/office/officeart/2005/8/layout/process1"/>
    <dgm:cxn modelId="{B34EACF8-9542-4308-9A1C-30B4F8DA5D2C}" type="presOf" srcId="{405CBDFF-2A64-43A5-84EF-E8A8F37CB349}" destId="{710FBB56-6F25-4851-B2BF-C209607C02BA}" srcOrd="0" destOrd="4" presId="urn:microsoft.com/office/officeart/2005/8/layout/process1"/>
    <dgm:cxn modelId="{91521CFE-1E18-4799-87FF-CD61B139EBE6}" type="presParOf" srcId="{F5221228-B1D0-4830-96E7-B53A1245DB70}" destId="{5564FD78-2C51-4213-9FD2-FFBCE59D080F}" srcOrd="0" destOrd="0" presId="urn:microsoft.com/office/officeart/2005/8/layout/process1"/>
    <dgm:cxn modelId="{7524D74B-EDCC-4E14-864A-730F48F64987}" type="presParOf" srcId="{F5221228-B1D0-4830-96E7-B53A1245DB70}" destId="{7AEB6C5F-69E3-4ABA-B22A-5225D7300869}" srcOrd="1" destOrd="0" presId="urn:microsoft.com/office/officeart/2005/8/layout/process1"/>
    <dgm:cxn modelId="{728DF6AD-1409-4943-8169-0C85B5147514}" type="presParOf" srcId="{7AEB6C5F-69E3-4ABA-B22A-5225D7300869}" destId="{4DA1446B-C4C5-42C8-A6D5-3D976347313B}" srcOrd="0" destOrd="0" presId="urn:microsoft.com/office/officeart/2005/8/layout/process1"/>
    <dgm:cxn modelId="{7BE6BB41-00F8-4DB7-8775-A8E164DA2C8F}" type="presParOf" srcId="{F5221228-B1D0-4830-96E7-B53A1245DB70}" destId="{710FBB56-6F25-4851-B2BF-C209607C02BA}" srcOrd="2" destOrd="0" presId="urn:microsoft.com/office/officeart/2005/8/layout/process1"/>
    <dgm:cxn modelId="{4D5A262F-2D27-4157-B9AF-BD71E86B3BCE}" type="presParOf" srcId="{F5221228-B1D0-4830-96E7-B53A1245DB70}" destId="{68CB86B8-4D04-42DD-8465-C2E2DA5079BA}" srcOrd="3" destOrd="0" presId="urn:microsoft.com/office/officeart/2005/8/layout/process1"/>
    <dgm:cxn modelId="{B7EE18E3-4310-4D60-B55C-AE3B9143E541}" type="presParOf" srcId="{68CB86B8-4D04-42DD-8465-C2E2DA5079BA}" destId="{381D7AC7-16DE-4153-A80F-176435105556}" srcOrd="0" destOrd="0" presId="urn:microsoft.com/office/officeart/2005/8/layout/process1"/>
    <dgm:cxn modelId="{A4EAF93B-05AE-48EF-AA43-51910160374B}" type="presParOf" srcId="{F5221228-B1D0-4830-96E7-B53A1245DB70}" destId="{DB820DF7-42A7-4636-ADB8-F1C8764BB7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4FD78-2C51-4213-9FD2-FFBCE59D080F}">
      <dsp:nvSpPr>
        <dsp:cNvPr id="0" name=""/>
        <dsp:cNvSpPr/>
      </dsp:nvSpPr>
      <dsp:spPr>
        <a:xfrm>
          <a:off x="6067" y="331265"/>
          <a:ext cx="2797228" cy="415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Understanding &amp; </a:t>
          </a:r>
          <a:br>
            <a:rPr lang="en-US" sz="2800" kern="1200"/>
          </a:br>
          <a:r>
            <a:rPr lang="en-US" sz="2800" kern="1200"/>
            <a:t>Data Cleaning</a:t>
          </a:r>
          <a:endParaRPr 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Interpretation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/>
            <a:t>Drop unnecessary column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/>
            <a:t>Missing Values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/>
            <a:t>Data duplication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/>
            <a:t>Data Consistency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1600" b="0" kern="1200"/>
            <a:t>Data Type (</a:t>
          </a:r>
          <a:r>
            <a:rPr lang="nn-NO" sz="1600" b="0" kern="1200" dirty="0"/>
            <a:t>Casting)</a:t>
          </a:r>
        </a:p>
      </dsp:txBody>
      <dsp:txXfrm>
        <a:off x="87995" y="413193"/>
        <a:ext cx="2633372" cy="3995986"/>
      </dsp:txXfrm>
    </dsp:sp>
    <dsp:sp modelId="{7AEB6C5F-69E3-4ABA-B22A-5225D7300869}">
      <dsp:nvSpPr>
        <dsp:cNvPr id="0" name=""/>
        <dsp:cNvSpPr/>
      </dsp:nvSpPr>
      <dsp:spPr>
        <a:xfrm>
          <a:off x="3083019" y="2064330"/>
          <a:ext cx="593012" cy="693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083019" y="2203072"/>
        <a:ext cx="415108" cy="416228"/>
      </dsp:txXfrm>
    </dsp:sp>
    <dsp:sp modelId="{710FBB56-6F25-4851-B2BF-C209607C02BA}">
      <dsp:nvSpPr>
        <dsp:cNvPr id="0" name=""/>
        <dsp:cNvSpPr/>
      </dsp:nvSpPr>
      <dsp:spPr>
        <a:xfrm>
          <a:off x="3922187" y="331265"/>
          <a:ext cx="3858245" cy="415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Analisis Supply dan Demand</a:t>
          </a:r>
          <a:endParaRPr lang="en-US" sz="2800" kern="1200" dirty="0"/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Kondisi listing dari sudut pandang :</a:t>
          </a:r>
          <a:endParaRPr lang="en-US" sz="1600" kern="1200" dirty="0"/>
        </a:p>
        <a:p>
          <a:pPr marL="114300" lvl="1" indent="-1143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Supply (ketersediaan listing</a:t>
          </a:r>
          <a:r>
            <a:rPr lang="en-US" sz="1600" kern="1200" dirty="0"/>
            <a:t>)</a:t>
          </a:r>
        </a:p>
        <a:p>
          <a:pPr marL="114300" lvl="1" indent="-1143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Current demand (12 bulan terakhir) yang menggambarkan peluang pertumbuhan</a:t>
          </a:r>
          <a:endParaRPr lang="en-US" sz="1600" kern="1200" dirty="0"/>
        </a:p>
        <a:p>
          <a:pPr marL="114300" lvl="1" indent="-1143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Overall demand (Keseluruhan tahun) yang menggambarkan sustainability level</a:t>
          </a:r>
          <a:endParaRPr lang="en-US" sz="1600" kern="1200" dirty="0"/>
        </a:p>
        <a:p>
          <a:pPr marL="11430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600" kern="1200" dirty="0"/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Kondisi listing mencakup :</a:t>
          </a:r>
          <a:endParaRPr lang="en-US" sz="1600" kern="1200" dirty="0"/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- Letak geografis (</a:t>
          </a:r>
          <a:r>
            <a:rPr lang="en-US" sz="1600" b="0" kern="1200" dirty="0" err="1"/>
            <a:t>neighbourhood</a:t>
          </a:r>
          <a:r>
            <a:rPr lang="en-US" sz="1600" b="0" kern="1200" dirty="0"/>
            <a:t>)</a:t>
          </a:r>
          <a:endParaRPr lang="en-US" sz="1600" kern="1200" dirty="0"/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- Room type</a:t>
          </a:r>
          <a:endParaRPr lang="en-US" sz="1600" b="0" kern="1200" dirty="0"/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- Harga</a:t>
          </a:r>
          <a:endParaRPr lang="en-US" sz="1600" b="0" kern="1200" dirty="0"/>
        </a:p>
      </dsp:txBody>
      <dsp:txXfrm>
        <a:off x="4035191" y="444269"/>
        <a:ext cx="3632237" cy="3933834"/>
      </dsp:txXfrm>
    </dsp:sp>
    <dsp:sp modelId="{68CB86B8-4D04-42DD-8465-C2E2DA5079BA}">
      <dsp:nvSpPr>
        <dsp:cNvPr id="0" name=""/>
        <dsp:cNvSpPr/>
      </dsp:nvSpPr>
      <dsp:spPr>
        <a:xfrm>
          <a:off x="8060156" y="2064330"/>
          <a:ext cx="593012" cy="693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060156" y="2203072"/>
        <a:ext cx="415108" cy="416228"/>
      </dsp:txXfrm>
    </dsp:sp>
    <dsp:sp modelId="{DB820DF7-42A7-4636-ADB8-F1C8764BB764}">
      <dsp:nvSpPr>
        <dsp:cNvPr id="0" name=""/>
        <dsp:cNvSpPr/>
      </dsp:nvSpPr>
      <dsp:spPr>
        <a:xfrm>
          <a:off x="8899324" y="331265"/>
          <a:ext cx="3016279" cy="415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Gap Analysis &amp; Business Recommendation</a:t>
          </a:r>
          <a:endParaRPr 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Peluang / Tantangan Bisnis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Business Recommendation</a:t>
          </a:r>
          <a:endParaRPr lang="en-US" sz="1800" kern="1200" dirty="0"/>
        </a:p>
      </dsp:txBody>
      <dsp:txXfrm>
        <a:off x="8987668" y="419609"/>
        <a:ext cx="2839591" cy="398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3D45-01D9-4E65-AC5F-765BC25968B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3EABC-B050-4AD2-8238-047AFEE7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3EABC-B050-4AD2-8238-047AFEE7A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1B48A2-F832-4457-B7AA-0B62A08090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B35AEF-DD08-48AB-BF1F-BFE8692C9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F29-5607-6FD6-6E08-54C0A057F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DATA ANALYSIS:  Airbnb Listing in Bangkok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9F87-8FD4-8287-16E6-81CEA71D9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YEARLY ANALYSIS - Nov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5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C777-CEE6-457C-7E59-FBBCE68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AVAILABILITY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8D48-C981-0BE2-359A-A21CAF777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NEIGHBOURHOOD AND BY ROOM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D38E-7A28-679B-118E-9FE30BE2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AVAILABILITY: SUPPLY 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F4A-D042-5100-5D12-27018943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3954868"/>
            <a:ext cx="11306008" cy="171111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Terdapat 15853 listing dengan 6658 host. </a:t>
            </a:r>
            <a:endParaRPr lang="en-US" dirty="0"/>
          </a:p>
          <a:p>
            <a:r>
              <a:rPr lang="en-US"/>
              <a:t>Top host (Curry dengan id 201677068) memiliki 228 listing</a:t>
            </a:r>
            <a:r>
              <a:rPr lang="en-US" dirty="0"/>
              <a:t>.</a:t>
            </a:r>
          </a:p>
          <a:p>
            <a:r>
              <a:rPr lang="en-US"/>
              <a:t>Listing tersebar di seluruh neighbourhood/district di Bangkok (50 neighbourhood / district), dengan Vadhana sebagai neighbourhood dengan listing terbanyak, yaitu 2152 listing</a:t>
            </a:r>
            <a:endParaRPr lang="en-US" dirty="0"/>
          </a:p>
          <a:p>
            <a:r>
              <a:rPr lang="en-US"/>
              <a:t>Terdapat 4 room type dengan room type terbanyak adalah Entire home/apt dengan total listing sebanyak 8912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5EF6A2-FD60-0632-B6B6-FB046FFF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917"/>
              </p:ext>
            </p:extLst>
          </p:nvPr>
        </p:nvGraphicFramePr>
        <p:xfrm>
          <a:off x="450563" y="2047572"/>
          <a:ext cx="9252856" cy="1711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493">
                  <a:extLst>
                    <a:ext uri="{9D8B030D-6E8A-4147-A177-3AD203B41FA5}">
                      <a16:colId xmlns:a16="http://schemas.microsoft.com/office/drawing/2014/main" val="710949613"/>
                    </a:ext>
                  </a:extLst>
                </a:gridCol>
                <a:gridCol w="1296294">
                  <a:extLst>
                    <a:ext uri="{9D8B030D-6E8A-4147-A177-3AD203B41FA5}">
                      <a16:colId xmlns:a16="http://schemas.microsoft.com/office/drawing/2014/main" val="1613329842"/>
                    </a:ext>
                  </a:extLst>
                </a:gridCol>
                <a:gridCol w="1318645">
                  <a:extLst>
                    <a:ext uri="{9D8B030D-6E8A-4147-A177-3AD203B41FA5}">
                      <a16:colId xmlns:a16="http://schemas.microsoft.com/office/drawing/2014/main" val="2941576501"/>
                    </a:ext>
                  </a:extLst>
                </a:gridCol>
                <a:gridCol w="1296294">
                  <a:extLst>
                    <a:ext uri="{9D8B030D-6E8A-4147-A177-3AD203B41FA5}">
                      <a16:colId xmlns:a16="http://schemas.microsoft.com/office/drawing/2014/main" val="2448301251"/>
                    </a:ext>
                  </a:extLst>
                </a:gridCol>
                <a:gridCol w="1765640">
                  <a:extLst>
                    <a:ext uri="{9D8B030D-6E8A-4147-A177-3AD203B41FA5}">
                      <a16:colId xmlns:a16="http://schemas.microsoft.com/office/drawing/2014/main" val="2386133523"/>
                    </a:ext>
                  </a:extLst>
                </a:gridCol>
                <a:gridCol w="2011490">
                  <a:extLst>
                    <a:ext uri="{9D8B030D-6E8A-4147-A177-3AD203B41FA5}">
                      <a16:colId xmlns:a16="http://schemas.microsoft.com/office/drawing/2014/main" val="3158159355"/>
                    </a:ext>
                  </a:extLst>
                </a:gridCol>
              </a:tblGrid>
              <a:tr h="29785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600" b="1" u="none" strike="noStrike" dirty="0">
                          <a:effectLst/>
                        </a:rPr>
                        <a:t>Measurement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host_id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host_name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neighbourhood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room_type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6350" marB="0" anchor="ctr"/>
                </a:tc>
                <a:extLst>
                  <a:ext uri="{0D108BD9-81ED-4DB2-BD59-A6C34878D82A}">
                    <a16:rowId xmlns:a16="http://schemas.microsoft.com/office/drawing/2014/main" val="4294149931"/>
                  </a:ext>
                </a:extLst>
              </a:tr>
              <a:tr h="35331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500" u="none" strike="noStrike" dirty="0">
                          <a:effectLst/>
                        </a:rPr>
                        <a:t>count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  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extLst>
                  <a:ext uri="{0D108BD9-81ED-4DB2-BD59-A6C34878D82A}">
                    <a16:rowId xmlns:a16="http://schemas.microsoft.com/office/drawing/2014/main" val="733178921"/>
                  </a:ext>
                </a:extLst>
              </a:tr>
              <a:tr h="35331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500" u="none" strike="noStrike" dirty="0">
                          <a:effectLst/>
                        </a:rPr>
                        <a:t>unique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15,853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6,658.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5,312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     50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          4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extLst>
                  <a:ext uri="{0D108BD9-81ED-4DB2-BD59-A6C34878D82A}">
                    <a16:rowId xmlns:a16="http://schemas.microsoft.com/office/drawing/2014/main" val="2215207264"/>
                  </a:ext>
                </a:extLst>
              </a:tr>
              <a:tr h="35331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500" u="none" strike="noStrike">
                          <a:effectLst/>
                        </a:rPr>
                        <a:t>top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27934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201677068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>
                          <a:effectLst/>
                        </a:rPr>
                        <a:t>Curry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 dirty="0" err="1">
                          <a:effectLst/>
                        </a:rPr>
                        <a:t>Vadhana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Entire home</a:t>
                      </a:r>
                      <a:r>
                        <a:rPr lang="en-US" sz="1500" u="none" strike="noStrike" dirty="0">
                          <a:effectLst/>
                        </a:rPr>
                        <a:t>/apt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extLst>
                  <a:ext uri="{0D108BD9-81ED-4DB2-BD59-A6C34878D82A}">
                    <a16:rowId xmlns:a16="http://schemas.microsoft.com/office/drawing/2014/main" val="1982722586"/>
                  </a:ext>
                </a:extLst>
              </a:tr>
              <a:tr h="35331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500" u="none" strike="noStrike" dirty="0" err="1">
                          <a:effectLst/>
                        </a:rPr>
                        <a:t>freq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228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228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2,152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u="none" strike="noStrike">
                          <a:effectLst/>
                        </a:rPr>
                        <a:t>              8,912.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T="25400" marB="25400" anchor="ctr"/>
                </a:tc>
                <a:extLst>
                  <a:ext uri="{0D108BD9-81ED-4DB2-BD59-A6C34878D82A}">
                    <a16:rowId xmlns:a16="http://schemas.microsoft.com/office/drawing/2014/main" val="313980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E7EC1-2CCF-C86F-2622-5D4C38456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43A6-A4C7-6BF5-E2D1-EFC2A87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AVAILABILITY: SUPPLY ANALISIS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8DD3A-0017-695A-F170-956977D1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1959429"/>
            <a:ext cx="5769429" cy="4724399"/>
          </a:xfrm>
        </p:spPr>
        <p:txBody>
          <a:bodyPr>
            <a:normAutofit lnSpcReduction="10000"/>
          </a:bodyPr>
          <a:lstStyle/>
          <a:p>
            <a:r>
              <a:rPr lang="en-US"/>
              <a:t>Jumlah ketersediaan listing berbeda secara signifikan antar neighbourhood</a:t>
            </a:r>
            <a:endParaRPr lang="en-US" dirty="0"/>
          </a:p>
          <a:p>
            <a:r>
              <a:rPr lang="en-US"/>
              <a:t>Walaupun listing tersebar di 50 disctrict, dapat disimpulkan bahwa ketersediaan suatu room type terkonsentrasi di neighbourhood tertentu. </a:t>
            </a:r>
            <a:endParaRPr lang="en-US" dirty="0"/>
          </a:p>
          <a:p>
            <a:r>
              <a:rPr lang="en-US"/>
              <a:t>District Vadhana dan Khlong Toei masuk dalam top 3 di hampir seluruh room type. Kedua district ini merupakan area modern yang merupakan pusat komersial di Bangkok</a:t>
            </a:r>
            <a:r>
              <a:rPr lang="en-US" dirty="0"/>
              <a:t>.</a:t>
            </a:r>
          </a:p>
          <a:p>
            <a:r>
              <a:rPr lang="en-US"/>
              <a:t>Berdasarkan top 3, district lain memiliki room type terbanyak sebagai berikut</a:t>
            </a:r>
            <a:endParaRPr lang="en-US" dirty="0"/>
          </a:p>
          <a:p>
            <a:pPr marL="457200" indent="-174625">
              <a:buFont typeface="Courier New" panose="02070309020205020404" pitchFamily="49" charset="0"/>
              <a:buChar char="o"/>
            </a:pPr>
            <a:r>
              <a:rPr lang="en-US"/>
              <a:t>Huai Khwang : Entire home</a:t>
            </a:r>
            <a:r>
              <a:rPr lang="en-US" dirty="0"/>
              <a:t>/apt</a:t>
            </a:r>
          </a:p>
          <a:p>
            <a:pPr marL="457200" indent="-174625">
              <a:buFont typeface="Courier New" panose="02070309020205020404" pitchFamily="49" charset="0"/>
              <a:buChar char="o"/>
            </a:pPr>
            <a:r>
              <a:rPr lang="en-US"/>
              <a:t>Bang Rak : Private room</a:t>
            </a:r>
            <a:endParaRPr lang="en-US" dirty="0"/>
          </a:p>
          <a:p>
            <a:pPr marL="457200" indent="-174625">
              <a:buFont typeface="Courier New" panose="02070309020205020404" pitchFamily="49" charset="0"/>
              <a:buChar char="o"/>
            </a:pPr>
            <a:r>
              <a:rPr lang="en-US"/>
              <a:t>Phra Nakhon : Hotel room &amp; Shared Room</a:t>
            </a:r>
            <a:endParaRPr lang="en-US" dirty="0"/>
          </a:p>
          <a:p>
            <a:pPr marL="457200" indent="-174625">
              <a:buFont typeface="Courier New" panose="02070309020205020404" pitchFamily="49" charset="0"/>
              <a:buChar char="o"/>
            </a:pPr>
            <a:r>
              <a:rPr lang="en-US"/>
              <a:t>Ratchathewi : Shared room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78F6C-E2BB-AFBD-7104-1A8C117F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796142"/>
            <a:ext cx="5293181" cy="5050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722326-D1AC-9D88-7082-D9D227FA0920}"/>
              </a:ext>
            </a:extLst>
          </p:cNvPr>
          <p:cNvSpPr/>
          <p:nvPr/>
        </p:nvSpPr>
        <p:spPr>
          <a:xfrm>
            <a:off x="446314" y="1970315"/>
            <a:ext cx="620486" cy="402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56AB-AFF1-66E7-2AF1-A55680180322}"/>
              </a:ext>
            </a:extLst>
          </p:cNvPr>
          <p:cNvSpPr/>
          <p:nvPr/>
        </p:nvSpPr>
        <p:spPr>
          <a:xfrm>
            <a:off x="446311" y="3178629"/>
            <a:ext cx="620486" cy="402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5D938-9119-F330-8E1F-B6D1449DD2E4}"/>
              </a:ext>
            </a:extLst>
          </p:cNvPr>
          <p:cNvSpPr/>
          <p:nvPr/>
        </p:nvSpPr>
        <p:spPr>
          <a:xfrm>
            <a:off x="495294" y="4365171"/>
            <a:ext cx="571503" cy="201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F62D7-12E2-8F88-5856-26B0A45CE7CE}"/>
              </a:ext>
            </a:extLst>
          </p:cNvPr>
          <p:cNvSpPr/>
          <p:nvPr/>
        </p:nvSpPr>
        <p:spPr>
          <a:xfrm>
            <a:off x="495292" y="4767942"/>
            <a:ext cx="571503" cy="201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3BA-62AC-81C6-AB4C-54BC1C9F95FF}"/>
              </a:ext>
            </a:extLst>
          </p:cNvPr>
          <p:cNvSpPr/>
          <p:nvPr/>
        </p:nvSpPr>
        <p:spPr>
          <a:xfrm>
            <a:off x="495293" y="5932714"/>
            <a:ext cx="571503" cy="201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766B6-221F-BF86-E149-138611E1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AFC6-3F03-C454-23E4-D584971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DEMAND: POPULARITY OF LISTING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143D0A-F555-B27C-BDA7-A0CC02A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29" y="1822607"/>
            <a:ext cx="5464628" cy="4785021"/>
          </a:xfrm>
        </p:spPr>
        <p:txBody>
          <a:bodyPr>
            <a:normAutofit/>
          </a:bodyPr>
          <a:lstStyle/>
          <a:p>
            <a:r>
              <a:rPr lang="en-US"/>
              <a:t>Terdapat perbedaan demand antar room type. Secara terurut</a:t>
            </a:r>
            <a:r>
              <a:rPr lang="en-US" dirty="0"/>
              <a:t>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/>
              <a:t>Entire Home</a:t>
            </a:r>
            <a:r>
              <a:rPr lang="en-US" dirty="0"/>
              <a:t>/Apt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/>
              <a:t>Private Room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en-US"/>
              <a:t>Hotel Room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en-US"/>
              <a:t>Shared room</a:t>
            </a:r>
            <a:endParaRPr lang="en-US" dirty="0"/>
          </a:p>
          <a:p>
            <a:r>
              <a:rPr lang="en-US"/>
              <a:t>Untuk setiap room type, current demand terkonsentrasi di beberapa neighbourhood tertentu saja</a:t>
            </a:r>
            <a:endParaRPr lang="en-US" dirty="0"/>
          </a:p>
          <a:p>
            <a:r>
              <a:rPr lang="en-US"/>
              <a:t>Terdapat perbedaan Top 3 dengan supply, walaupun Vadhana dan Khlong Tei masih termasuk dalam Top 5</a:t>
            </a:r>
            <a:r>
              <a:rPr lang="en-US" dirty="0"/>
              <a:t>.</a:t>
            </a:r>
          </a:p>
          <a:p>
            <a:r>
              <a:rPr lang="en-US"/>
              <a:t>Supply secara tidak langsung juga mempengaruhi demand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EAFF3-FCDA-5E2D-4B99-36AEE2F1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822608"/>
            <a:ext cx="5300412" cy="5035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263AA-8CDC-DB73-AA5B-76887BD6F23D}"/>
              </a:ext>
            </a:extLst>
          </p:cNvPr>
          <p:cNvSpPr/>
          <p:nvPr/>
        </p:nvSpPr>
        <p:spPr>
          <a:xfrm>
            <a:off x="435428" y="1992087"/>
            <a:ext cx="620486" cy="402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18F51-A0EF-9E02-42D0-9B03A7703A02}"/>
              </a:ext>
            </a:extLst>
          </p:cNvPr>
          <p:cNvSpPr/>
          <p:nvPr/>
        </p:nvSpPr>
        <p:spPr>
          <a:xfrm>
            <a:off x="424542" y="3365143"/>
            <a:ext cx="620486" cy="23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8A670-9B09-897D-D210-2C4DA0CDFC94}"/>
              </a:ext>
            </a:extLst>
          </p:cNvPr>
          <p:cNvSpPr/>
          <p:nvPr/>
        </p:nvSpPr>
        <p:spPr>
          <a:xfrm>
            <a:off x="424542" y="3757029"/>
            <a:ext cx="620486" cy="23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D70CA-8E5D-7FC0-FB21-30EF6B9C6EAF}"/>
              </a:ext>
            </a:extLst>
          </p:cNvPr>
          <p:cNvSpPr/>
          <p:nvPr/>
        </p:nvSpPr>
        <p:spPr>
          <a:xfrm>
            <a:off x="435427" y="4540799"/>
            <a:ext cx="620486" cy="23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DB16-C036-0470-A856-56EEA91C30B4}"/>
              </a:ext>
            </a:extLst>
          </p:cNvPr>
          <p:cNvSpPr/>
          <p:nvPr/>
        </p:nvSpPr>
        <p:spPr>
          <a:xfrm>
            <a:off x="424542" y="5150402"/>
            <a:ext cx="620486" cy="23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1C8661-4D06-6984-8771-F6FD2209488C}"/>
              </a:ext>
            </a:extLst>
          </p:cNvPr>
          <p:cNvSpPr/>
          <p:nvPr/>
        </p:nvSpPr>
        <p:spPr>
          <a:xfrm>
            <a:off x="424539" y="5738231"/>
            <a:ext cx="620486" cy="23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35CD-4E2A-481C-9617-0AF5D7F7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8B8-9CFE-BEA0-53E7-4A2EC5DC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VS CURRENT DEMAND: </a:t>
            </a:r>
            <a:br>
              <a:rPr lang="en-US"/>
            </a:br>
            <a:r>
              <a:rPr lang="en-US"/>
              <a:t>GROWTH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8B032B-F441-3003-71A6-E195ED0B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63" y="3046090"/>
            <a:ext cx="4837951" cy="202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room type :</a:t>
            </a:r>
          </a:p>
          <a:p>
            <a:pPr marL="347663" lvl="1" indent="-304800"/>
            <a:r>
              <a:rPr lang="en-US" dirty="0"/>
              <a:t>Hotel room di Lat </a:t>
            </a:r>
            <a:r>
              <a:rPr lang="en-US" dirty="0" err="1"/>
              <a:t>Krabang</a:t>
            </a:r>
            <a:endParaRPr lang="en-US" dirty="0"/>
          </a:p>
          <a:p>
            <a:pPr marL="347663" lvl="1" indent="-304800"/>
            <a:r>
              <a:rPr lang="en-US" dirty="0"/>
              <a:t>Entire home/apt di Khlong Tei, </a:t>
            </a:r>
            <a:r>
              <a:rPr lang="en-US" dirty="0" err="1"/>
              <a:t>Vadhana</a:t>
            </a:r>
            <a:r>
              <a:rPr lang="en-US" dirty="0"/>
              <a:t> dan </a:t>
            </a:r>
            <a:r>
              <a:rPr lang="en-US" dirty="0" err="1"/>
              <a:t>Ratchathewi</a:t>
            </a:r>
            <a:endParaRPr lang="en-US" dirty="0"/>
          </a:p>
          <a:p>
            <a:pPr marL="347663" lvl="1" indent="-304800"/>
            <a:r>
              <a:rPr lang="en-US" dirty="0"/>
              <a:t>Private room di Phra Nakhon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C6983-DC41-B8A5-DFB0-ABAE3B0EA3BD}"/>
                  </a:ext>
                </a:extLst>
              </p:cNvPr>
              <p:cNvSpPr txBox="1"/>
              <p:nvPr/>
            </p:nvSpPr>
            <p:spPr>
              <a:xfrm>
                <a:off x="6923315" y="2141374"/>
                <a:ext cx="4822667" cy="479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 err="1"/>
                  <a:t>d_vs_s_current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400" dirty="0"/>
                          <m:t>umber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of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reviews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for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current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12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months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umlah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Ketersediaan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Listing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C6983-DC41-B8A5-DFB0-ABAE3B0E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5" y="2141374"/>
                <a:ext cx="4822667" cy="479298"/>
              </a:xfrm>
              <a:prstGeom prst="rect">
                <a:avLst/>
              </a:prstGeom>
              <a:blipFill>
                <a:blip r:embed="rId2"/>
                <a:stretch>
                  <a:fillRect l="-759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B77811-383D-692D-1BDC-608D6F0FC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5342"/>
              </p:ext>
            </p:extLst>
          </p:nvPr>
        </p:nvGraphicFramePr>
        <p:xfrm>
          <a:off x="441453" y="2057301"/>
          <a:ext cx="6481862" cy="434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772">
                  <a:extLst>
                    <a:ext uri="{9D8B030D-6E8A-4147-A177-3AD203B41FA5}">
                      <a16:colId xmlns:a16="http://schemas.microsoft.com/office/drawing/2014/main" val="3032736631"/>
                    </a:ext>
                  </a:extLst>
                </a:gridCol>
                <a:gridCol w="1330929">
                  <a:extLst>
                    <a:ext uri="{9D8B030D-6E8A-4147-A177-3AD203B41FA5}">
                      <a16:colId xmlns:a16="http://schemas.microsoft.com/office/drawing/2014/main" val="3600884527"/>
                    </a:ext>
                  </a:extLst>
                </a:gridCol>
                <a:gridCol w="1396361">
                  <a:extLst>
                    <a:ext uri="{9D8B030D-6E8A-4147-A177-3AD203B41FA5}">
                      <a16:colId xmlns:a16="http://schemas.microsoft.com/office/drawing/2014/main" val="2713508493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848822767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1982011841"/>
                    </a:ext>
                  </a:extLst>
                </a:gridCol>
              </a:tblGrid>
              <a:tr h="43407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u="none" strike="noStrike" dirty="0" err="1">
                          <a:effectLst/>
                        </a:rPr>
                        <a:t>room_type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u="none" strike="noStrike" dirty="0" err="1">
                          <a:effectLst/>
                        </a:rPr>
                        <a:t>neighbourhood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u="none" strike="noStrike" dirty="0" err="1">
                          <a:effectLst/>
                        </a:rPr>
                        <a:t>number_of</a:t>
                      </a:r>
                      <a:r>
                        <a:rPr lang="en-US" sz="1200" b="1" u="none" strike="noStrike" dirty="0">
                          <a:effectLst/>
                        </a:rPr>
                        <a:t>_</a:t>
                      </a:r>
                    </a:p>
                    <a:p>
                      <a:pPr lvl="0" algn="ctr" fontAlgn="ctr"/>
                      <a:r>
                        <a:rPr lang="en-US" sz="1200" b="1" u="none" strike="noStrike" dirty="0" err="1">
                          <a:effectLst/>
                        </a:rPr>
                        <a:t>reviews_ltm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u="none" strike="noStrike">
                          <a:effectLst/>
                        </a:rPr>
                        <a:t>Jumlah Listing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u="none" strike="noStrike" dirty="0" err="1">
                          <a:effectLst/>
                        </a:rPr>
                        <a:t>d_vs_s_current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0" marT="0" marB="0" anchor="ctr"/>
                </a:tc>
                <a:extLst>
                  <a:ext uri="{0D108BD9-81ED-4DB2-BD59-A6C34878D82A}">
                    <a16:rowId xmlns:a16="http://schemas.microsoft.com/office/drawing/2014/main" val="2696507246"/>
                  </a:ext>
                </a:extLst>
              </a:tr>
              <a:tr h="3255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Entire home</a:t>
                      </a:r>
                      <a:r>
                        <a:rPr lang="en-US" sz="1200" u="none" strike="noStrike" dirty="0">
                          <a:effectLst/>
                        </a:rPr>
                        <a:t>/apt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Khlong Toei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12,422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1,520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2896056110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Vadhana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8,692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1,451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732323054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Ratchathewi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3,289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656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3718731150"/>
                  </a:ext>
                </a:extLst>
              </a:tr>
              <a:tr h="3255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Hotel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Lat Krabang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508288934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Khlong Toei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190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3863208167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Ratchathewi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187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536680301"/>
                  </a:ext>
                </a:extLst>
              </a:tr>
              <a:tr h="3255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Private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Phra Nakhon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1,141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355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592967690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Khlong Toei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986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489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4020916987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Ratchathewi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946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327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2477417164"/>
                  </a:ext>
                </a:extLst>
              </a:tr>
              <a:tr h="3255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Shared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Phra Nakhon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503567956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Vadhana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3049472647"/>
                  </a:ext>
                </a:extLst>
              </a:tr>
              <a:tr h="325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Ratchathewi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182880" marT="0" marB="0" anchor="ctr"/>
                </a:tc>
                <a:extLst>
                  <a:ext uri="{0D108BD9-81ED-4DB2-BD59-A6C34878D82A}">
                    <a16:rowId xmlns:a16="http://schemas.microsoft.com/office/drawing/2014/main" val="22739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8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958B-B0D8-73A5-E5FE-62C91794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VS OVERALL DEMAND: </a:t>
            </a:r>
            <a:br>
              <a:rPr lang="en-US"/>
            </a:br>
            <a:r>
              <a:rPr lang="en-US"/>
              <a:t>SUSTAINABILITY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A894BC-A28B-885B-C99A-91920A5F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34" y="3724086"/>
            <a:ext cx="11029617" cy="31339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Sedikitnya 50% listing untuk private room dan shared room belum pernah disewa melalui Airbnb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Sedikitnya 25% listing untuk entire home/apt dan hotel room belum pernah disewa melalui Airbnb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Listing yang belum pernah disewa terjadi karena banyak faktor kemungkinan, diantaranya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Pemilihan room type yang kurang tepat / tidak diminati di neighbourhood tertentu</a:t>
            </a:r>
            <a:endParaRPr lang="en-US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Persaingan dengan listing lain di room type dan neighbourhood yang sama</a:t>
            </a:r>
            <a:endParaRPr lang="en-US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Harga yang kurang bersaing</a:t>
            </a:r>
            <a:endParaRPr lang="en-US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/>
              <a:t>Disewa melalui platform lain (</a:t>
            </a:r>
            <a:r>
              <a:rPr lang="en-US" dirty="0"/>
              <a:t>availability</a:t>
            </a:r>
            <a:r>
              <a:rPr lang="en-US"/>
              <a:t>_365=0 walaupun tidak ada review</a:t>
            </a:r>
            <a:r>
              <a:rPr lang="en-US" dirty="0"/>
              <a:t>)</a:t>
            </a:r>
          </a:p>
          <a:p>
            <a:pPr marL="306000"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/>
              <a:t>Berdasarkan komparasi nilai maximum terhadap nilai percentile 99%, dapat disimpulkan bahwa terdapat listing favorit pelanggan untuk room type entire home/apt dan Private room</a:t>
            </a:r>
            <a:endParaRPr lang="en-US" sz="1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826850-A170-9A64-E485-19053F26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83615"/>
              </p:ext>
            </p:extLst>
          </p:nvPr>
        </p:nvGraphicFramePr>
        <p:xfrm>
          <a:off x="430734" y="1874608"/>
          <a:ext cx="8745922" cy="175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443">
                  <a:extLst>
                    <a:ext uri="{9D8B030D-6E8A-4147-A177-3AD203B41FA5}">
                      <a16:colId xmlns:a16="http://schemas.microsoft.com/office/drawing/2014/main" val="2340708942"/>
                    </a:ext>
                  </a:extLst>
                </a:gridCol>
                <a:gridCol w="640412">
                  <a:extLst>
                    <a:ext uri="{9D8B030D-6E8A-4147-A177-3AD203B41FA5}">
                      <a16:colId xmlns:a16="http://schemas.microsoft.com/office/drawing/2014/main" val="1685875276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3743096204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3805852916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2775638323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1496689734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3943594219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1787214726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2210928915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3890374400"/>
                    </a:ext>
                  </a:extLst>
                </a:gridCol>
                <a:gridCol w="621295">
                  <a:extLst>
                    <a:ext uri="{9D8B030D-6E8A-4147-A177-3AD203B41FA5}">
                      <a16:colId xmlns:a16="http://schemas.microsoft.com/office/drawing/2014/main" val="174222328"/>
                    </a:ext>
                  </a:extLst>
                </a:gridCol>
                <a:gridCol w="640412">
                  <a:extLst>
                    <a:ext uri="{9D8B030D-6E8A-4147-A177-3AD203B41FA5}">
                      <a16:colId xmlns:a16="http://schemas.microsoft.com/office/drawing/2014/main" val="2479517872"/>
                    </a:ext>
                  </a:extLst>
                </a:gridCol>
              </a:tblGrid>
              <a:tr h="2595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room_type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Statistics of number</a:t>
                      </a:r>
                      <a:r>
                        <a:rPr lang="en-US" sz="1200" b="1" u="none" strike="noStrike" dirty="0" err="1">
                          <a:effectLst/>
                        </a:rPr>
                        <a:t>_of_reviews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526"/>
                  </a:ext>
                </a:extLst>
              </a:tr>
              <a:tr h="259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25%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2852086"/>
                  </a:ext>
                </a:extLst>
              </a:tr>
              <a:tr h="307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Entire home</a:t>
                      </a:r>
                      <a:r>
                        <a:rPr lang="en-US" sz="1200" u="none" strike="noStrike" dirty="0">
                          <a:effectLst/>
                        </a:rPr>
                        <a:t>/apt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8,912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1,224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932408563"/>
                  </a:ext>
                </a:extLst>
              </a:tr>
              <a:tr h="307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Hotel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70465460"/>
                  </a:ext>
                </a:extLst>
              </a:tr>
              <a:tr h="307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Private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5,770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4270849286"/>
                  </a:ext>
                </a:extLst>
              </a:tr>
              <a:tr h="307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Shared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7016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6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CFD8-CF0A-86CA-339E-E7FF5FE8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F468-3996-3447-8942-42533EC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VS OVERALL DEMAND: </a:t>
            </a:r>
            <a:br>
              <a:rPr lang="en-US"/>
            </a:br>
            <a:r>
              <a:rPr lang="en-US"/>
              <a:t>SUSTAINABILITY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ADF68-DCCE-839F-CF31-3B313C5E404B}"/>
              </a:ext>
            </a:extLst>
          </p:cNvPr>
          <p:cNvSpPr txBox="1"/>
          <p:nvPr/>
        </p:nvSpPr>
        <p:spPr>
          <a:xfrm>
            <a:off x="6096001" y="1962034"/>
            <a:ext cx="5514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type per </a:t>
            </a:r>
            <a:r>
              <a:rPr lang="en-US" dirty="0" err="1"/>
              <a:t>neighbourhood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review </a:t>
            </a:r>
            <a:r>
              <a:rPr lang="en-US" dirty="0" err="1"/>
              <a:t>sebagian</a:t>
            </a:r>
            <a:r>
              <a:rPr lang="en-US" dirty="0"/>
              <a:t> besar merupakan shared room.</a:t>
            </a:r>
          </a:p>
          <a:p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peminat</a:t>
            </a:r>
            <a:r>
              <a:rPr lang="en-US" dirty="0"/>
              <a:t> private room di </a:t>
            </a:r>
            <a:r>
              <a:rPr lang="en-US" dirty="0" err="1"/>
              <a:t>neighbourhood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cukup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Host dapat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shared room menjadi private room apabila </a:t>
            </a:r>
            <a:r>
              <a:rPr lang="en-US" dirty="0" err="1"/>
              <a:t>memungkinkan</a:t>
            </a:r>
            <a:r>
              <a:rPr lang="en-US" dirty="0"/>
              <a:t>.|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B17D53-F4D8-E0B0-BD4B-1550D524E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45676"/>
              </p:ext>
            </p:extLst>
          </p:nvPr>
        </p:nvGraphicFramePr>
        <p:xfrm>
          <a:off x="581192" y="1962034"/>
          <a:ext cx="5192486" cy="4619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306">
                  <a:extLst>
                    <a:ext uri="{9D8B030D-6E8A-4147-A177-3AD203B41FA5}">
                      <a16:colId xmlns:a16="http://schemas.microsoft.com/office/drawing/2014/main" val="4192099865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401099674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5320448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840630249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384650468"/>
                    </a:ext>
                  </a:extLst>
                </a:gridCol>
              </a:tblGrid>
              <a:tr h="244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neighbourhood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Number of Reviews by Room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8"/>
                  </a:ext>
                </a:extLst>
              </a:tr>
              <a:tr h="354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Entire home/apt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Hotel room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Private room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Shared room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extLst>
                  <a:ext uri="{0D108BD9-81ED-4DB2-BD59-A6C34878D82A}">
                    <a16:rowId xmlns:a16="http://schemas.microsoft.com/office/drawing/2014/main" val="3791061052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Bang Bon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extLst>
                  <a:ext uri="{0D108BD9-81ED-4DB2-BD59-A6C34878D82A}">
                    <a16:rowId xmlns:a16="http://schemas.microsoft.com/office/drawing/2014/main" val="1492132067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Bang Khen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555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170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53758"/>
                  </a:ext>
                </a:extLst>
              </a:tr>
              <a:tr h="3546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Bang Khun thain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  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 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07475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Bang Sue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3,674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294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91842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Bangkok Yai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588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169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4158561242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Chatu Chak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5,782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2,434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2470642256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Chom Thong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811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229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4838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Lat Phrao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132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23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37184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Min Buri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101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46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72008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Nong Khaem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   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NA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extLst>
                  <a:ext uri="{0D108BD9-81ED-4DB2-BD59-A6C34878D82A}">
                    <a16:rowId xmlns:a16="http://schemas.microsoft.com/office/drawing/2014/main" val="4203974032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Phasi Charoen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1,148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286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17091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Saphan 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  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89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06144"/>
                  </a:ext>
                </a:extLst>
              </a:tr>
              <a:tr h="3546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Thawi Watthana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    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 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NA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extLst>
                  <a:ext uri="{0D108BD9-81ED-4DB2-BD59-A6C34878D82A}">
                    <a16:rowId xmlns:a16="http://schemas.microsoft.com/office/drawing/2014/main" val="2991354911"/>
                  </a:ext>
                </a:extLst>
              </a:tr>
              <a:tr h="3546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Wang Thong 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  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NA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80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195634"/>
                  </a:ext>
                </a:extLst>
              </a:tr>
              <a:tr h="244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Yan na 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1,429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               138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1,380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0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19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0172-BB74-ED0B-4C3D-E675608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VS OVERALL DEMAND: </a:t>
            </a:r>
            <a:br>
              <a:rPr lang="en-US"/>
            </a:br>
            <a:r>
              <a:rPr lang="en-US"/>
              <a:t>SUSTAINABILITY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58829-7FB8-DA18-E876-68C6EC98817B}"/>
              </a:ext>
            </a:extLst>
          </p:cNvPr>
          <p:cNvSpPr txBox="1"/>
          <p:nvPr/>
        </p:nvSpPr>
        <p:spPr>
          <a:xfrm>
            <a:off x="7282543" y="2682308"/>
            <a:ext cx="432826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Walaupun</a:t>
            </a:r>
            <a:r>
              <a:rPr lang="en-US" dirty="0"/>
              <a:t> bukan top 3 </a:t>
            </a:r>
            <a:r>
              <a:rPr lang="en-US" dirty="0" err="1"/>
              <a:t>untuk</a:t>
            </a:r>
            <a:r>
              <a:rPr lang="en-US" dirty="0"/>
              <a:t> current review,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sustain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yaitu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Total </a:t>
            </a:r>
            <a:r>
              <a:rPr lang="en-US" dirty="0" err="1"/>
              <a:t>overal</a:t>
            </a:r>
            <a:r>
              <a:rPr lang="en-US" dirty="0"/>
              <a:t> review yang </a:t>
            </a:r>
            <a:r>
              <a:rPr lang="en-US" dirty="0" err="1"/>
              <a:t>tinggi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Current review yang bukan top 3 </a:t>
            </a:r>
            <a:r>
              <a:rPr lang="en-US" dirty="0" err="1"/>
              <a:t>namun</a:t>
            </a:r>
            <a:r>
              <a:rPr lang="en-US" dirty="0"/>
              <a:t> tidak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dengan top 3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Bisnis</a:t>
            </a:r>
            <a:r>
              <a:rPr lang="en-US" dirty="0"/>
              <a:t> yang Sustain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Entire home/apt di Sathon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Hotel room di Phra Nakhon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Private room di </a:t>
            </a:r>
            <a:r>
              <a:rPr lang="en-US" dirty="0" err="1"/>
              <a:t>Huai</a:t>
            </a:r>
            <a:r>
              <a:rPr lang="en-US" dirty="0"/>
              <a:t> </a:t>
            </a:r>
            <a:r>
              <a:rPr lang="en-US" dirty="0" err="1"/>
              <a:t>Khwang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64EA0A-1C27-D62B-483D-B5C3217E8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89646"/>
              </p:ext>
            </p:extLst>
          </p:nvPr>
        </p:nvGraphicFramePr>
        <p:xfrm>
          <a:off x="413658" y="1967738"/>
          <a:ext cx="6607628" cy="4646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570">
                  <a:extLst>
                    <a:ext uri="{9D8B030D-6E8A-4147-A177-3AD203B41FA5}">
                      <a16:colId xmlns:a16="http://schemas.microsoft.com/office/drawing/2014/main" val="2546725244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784925598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3960908725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6192722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9360308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151511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Room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neighbourhood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number_of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_reviews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Jumlah</a:t>
                      </a:r>
                      <a:r>
                        <a:rPr lang="en-US" sz="1200" b="1" u="none" strike="noStrike" dirty="0">
                          <a:effectLst/>
                        </a:rPr>
                        <a:t> Listing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d_vs_s_overal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number_of_reviews_ltm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0" marT="0" marB="0" anchor="ctr"/>
                </a:tc>
                <a:extLst>
                  <a:ext uri="{0D108BD9-81ED-4DB2-BD59-A6C34878D82A}">
                    <a16:rowId xmlns:a16="http://schemas.microsoft.com/office/drawing/2014/main" val="4042215269"/>
                  </a:ext>
                </a:extLst>
              </a:tr>
              <a:tr h="3512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Entire home/apt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Khlong Toei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34,377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1,520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22.62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          12,422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555943565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Vadhana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32,536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1,451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            8,692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86818747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Sathon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19,566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557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       2,863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2809509355"/>
                  </a:ext>
                </a:extLst>
              </a:tr>
              <a:tr h="3512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Hotel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Khlong Toei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4,249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73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58.21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                                190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283823756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Ratchathewi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2,168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30.97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              187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616599771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Phra Nakhon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1,113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77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         152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815144139"/>
                  </a:ext>
                </a:extLst>
              </a:tr>
              <a:tr h="3512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Private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Phra Nakhon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5,040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355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14.20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            1,141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14103920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Ratchathewi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3,996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327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12.22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              946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2165619081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Huai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Khwang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3,940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301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         385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3905823459"/>
                  </a:ext>
                </a:extLst>
              </a:tr>
              <a:tr h="351258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Shared room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 err="1">
                          <a:effectLst/>
                        </a:rPr>
                        <a:t>Ratchathewi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61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8.79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                                  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399710662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Phra Nakhon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480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                                  74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2159826397"/>
                  </a:ext>
                </a:extLst>
              </a:tr>
              <a:tr h="35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err="1">
                          <a:effectLst/>
                        </a:rPr>
                        <a:t>Vadhana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456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                  53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8.60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                                  42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T="25400" marB="25400" anchor="ctr"/>
                </a:tc>
                <a:extLst>
                  <a:ext uri="{0D108BD9-81ED-4DB2-BD59-A6C34878D82A}">
                    <a16:rowId xmlns:a16="http://schemas.microsoft.com/office/drawing/2014/main" val="12521777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2DE9D-A26A-4E70-03FB-B91A1497DB65}"/>
                  </a:ext>
                </a:extLst>
              </p:cNvPr>
              <p:cNvSpPr txBox="1"/>
              <p:nvPr/>
            </p:nvSpPr>
            <p:spPr>
              <a:xfrm>
                <a:off x="7459884" y="2198329"/>
                <a:ext cx="3668505" cy="483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 err="1"/>
                  <a:t>d_vs_s_overal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400" dirty="0"/>
                          <m:t>umber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of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reviews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all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years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umlah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Ketersediaan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Listing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2DE9D-A26A-4E70-03FB-B91A1497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84" y="2198329"/>
                <a:ext cx="3668505" cy="483979"/>
              </a:xfrm>
              <a:prstGeom prst="rect">
                <a:avLst/>
              </a:prstGeom>
              <a:blipFill>
                <a:blip r:embed="rId2"/>
                <a:stretch>
                  <a:fillRect l="-99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4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65051-F409-D572-8A8D-9E3CDF8F0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D18D-5925-7F8E-BEE3-80B15836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DEMAND: </a:t>
            </a:r>
            <a:br>
              <a:rPr lang="en-US" dirty="0"/>
            </a:br>
            <a:r>
              <a:rPr lang="en-US" dirty="0"/>
              <a:t>FAVOURITE LISTING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17D64F-2879-7CD9-576F-C25A4139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6255"/>
              </p:ext>
            </p:extLst>
          </p:nvPr>
        </p:nvGraphicFramePr>
        <p:xfrm>
          <a:off x="420912" y="2368365"/>
          <a:ext cx="11292117" cy="247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62">
                  <a:extLst>
                    <a:ext uri="{9D8B030D-6E8A-4147-A177-3AD203B41FA5}">
                      <a16:colId xmlns:a16="http://schemas.microsoft.com/office/drawing/2014/main" val="761276878"/>
                    </a:ext>
                  </a:extLst>
                </a:gridCol>
                <a:gridCol w="2814884">
                  <a:extLst>
                    <a:ext uri="{9D8B030D-6E8A-4147-A177-3AD203B41FA5}">
                      <a16:colId xmlns:a16="http://schemas.microsoft.com/office/drawing/2014/main" val="2402591384"/>
                    </a:ext>
                  </a:extLst>
                </a:gridCol>
                <a:gridCol w="1426989">
                  <a:extLst>
                    <a:ext uri="{9D8B030D-6E8A-4147-A177-3AD203B41FA5}">
                      <a16:colId xmlns:a16="http://schemas.microsoft.com/office/drawing/2014/main" val="1928798684"/>
                    </a:ext>
                  </a:extLst>
                </a:gridCol>
                <a:gridCol w="1920196">
                  <a:extLst>
                    <a:ext uri="{9D8B030D-6E8A-4147-A177-3AD203B41FA5}">
                      <a16:colId xmlns:a16="http://schemas.microsoft.com/office/drawing/2014/main" val="479449883"/>
                    </a:ext>
                  </a:extLst>
                </a:gridCol>
                <a:gridCol w="1754792">
                  <a:extLst>
                    <a:ext uri="{9D8B030D-6E8A-4147-A177-3AD203B41FA5}">
                      <a16:colId xmlns:a16="http://schemas.microsoft.com/office/drawing/2014/main" val="3983332483"/>
                    </a:ext>
                  </a:extLst>
                </a:gridCol>
                <a:gridCol w="1837494">
                  <a:extLst>
                    <a:ext uri="{9D8B030D-6E8A-4147-A177-3AD203B41FA5}">
                      <a16:colId xmlns:a16="http://schemas.microsoft.com/office/drawing/2014/main" val="1365747357"/>
                    </a:ext>
                  </a:extLst>
                </a:gridCol>
              </a:tblGrid>
              <a:tr h="495147">
                <a:tc>
                  <a:txBody>
                    <a:bodyPr/>
                    <a:lstStyle/>
                    <a:p>
                      <a:r>
                        <a:rPr lang="en-US" dirty="0"/>
                        <a:t>Room </a:t>
                      </a:r>
                      <a:r>
                        <a:rPr lang="en-US" dirty="0" err="1"/>
                        <a:t>Tyope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Neighbourhood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number_of_reviews_ltm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63972"/>
                  </a:ext>
                </a:extLst>
              </a:tr>
              <a:tr h="707353">
                <a:tc>
                  <a:txBody>
                    <a:bodyPr/>
                    <a:lstStyle/>
                    <a:p>
                      <a:r>
                        <a:rPr lang="en-US" dirty="0"/>
                        <a:t>Entire home/apt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Beautiful One Bedroom Apartment Near Skytrain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Suchada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Phaya</a:t>
                      </a:r>
                      <a:r>
                        <a:rPr lang="en-US" dirty="0"/>
                        <a:t> 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39740"/>
                  </a:ext>
                </a:extLst>
              </a:tr>
              <a:tr h="1131764">
                <a:tc>
                  <a:txBody>
                    <a:bodyPr/>
                    <a:lstStyle/>
                    <a:p>
                      <a:r>
                        <a:rPr lang="en-US" dirty="0"/>
                        <a:t>Private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PICK UP⭐BKK AIRPORT/BREAKFAST/PRIVATE DELUXE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 </a:t>
                      </a:r>
                      <a:r>
                        <a:rPr lang="en-US" dirty="0" err="1"/>
                        <a:t>Krabang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5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26F98-CA1B-50FE-2F48-317C71BC5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F2A2-4F65-97FC-D23D-532399D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22986-44DA-1064-0F62-A7F439777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NEIGHBOURHOOD AND BY ROOM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1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FF7B-D224-A157-7AE0-AE342E6B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Latar Belakang &amp; Tujuan 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78D9-84AA-A2A6-A9D7-BCCCEE01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8018"/>
          </a:xfrm>
        </p:spPr>
        <p:txBody>
          <a:bodyPr>
            <a:normAutofit/>
          </a:bodyPr>
          <a:lstStyle/>
          <a:p>
            <a:r>
              <a:rPr lang="en-US" dirty="0"/>
              <a:t>Rekomendasi </a:t>
            </a:r>
            <a:r>
              <a:rPr lang="en-US" dirty="0" err="1"/>
              <a:t>kepada</a:t>
            </a:r>
            <a:r>
              <a:rPr lang="en-US" dirty="0"/>
              <a:t> Chief Business Officer (CBO) air </a:t>
            </a:r>
            <a:r>
              <a:rPr lang="en-US" dirty="0" err="1"/>
              <a:t>bnb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perlu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sustainability dan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ke </a:t>
            </a:r>
            <a:r>
              <a:rPr lang="en-US" dirty="0" err="1"/>
              <a:t>depan</a:t>
            </a:r>
            <a:r>
              <a:rPr lang="en-US" dirty="0"/>
              <a:t>. 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adalah </a:t>
            </a:r>
            <a:r>
              <a:rPr lang="en-US" dirty="0" err="1"/>
              <a:t>peningkatan</a:t>
            </a:r>
            <a:r>
              <a:rPr lang="en-US" dirty="0"/>
              <a:t> revenue.  </a:t>
            </a:r>
            <a:r>
              <a:rPr lang="en-US" dirty="0" err="1"/>
              <a:t>Analisis</a:t>
            </a:r>
            <a:r>
              <a:rPr lang="en-US" dirty="0"/>
              <a:t>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dapat </a:t>
            </a:r>
            <a:r>
              <a:rPr lang="en-US" dirty="0" err="1"/>
              <a:t>meingkatkan</a:t>
            </a:r>
            <a:r>
              <a:rPr lang="en-US" dirty="0"/>
              <a:t> revenue ke </a:t>
            </a:r>
            <a:r>
              <a:rPr lang="en-US" dirty="0" err="1"/>
              <a:t>depannya</a:t>
            </a:r>
            <a:r>
              <a:rPr lang="en-US" dirty="0"/>
              <a:t>.</a:t>
            </a:r>
          </a:p>
          <a:p>
            <a:r>
              <a:rPr lang="en-US" dirty="0"/>
              <a:t>Sebagai </a:t>
            </a:r>
            <a:r>
              <a:rPr lang="en-US" dirty="0" err="1"/>
              <a:t>pemilik</a:t>
            </a:r>
            <a:r>
              <a:rPr lang="en-US" dirty="0"/>
              <a:t> platform dan juga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, </a:t>
            </a:r>
            <a:r>
              <a:rPr lang="en-US" dirty="0" err="1"/>
              <a:t>airbnb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database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sewa-menyewa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platform </a:t>
            </a:r>
            <a:r>
              <a:rPr lang="en-US" dirty="0" err="1"/>
              <a:t>airbnb</a:t>
            </a:r>
            <a:r>
              <a:rPr lang="en-US" dirty="0"/>
              <a:t>. </a:t>
            </a:r>
          </a:p>
          <a:p>
            <a:r>
              <a:rPr lang="en-US" dirty="0"/>
              <a:t>Dengan </a:t>
            </a:r>
            <a:r>
              <a:rPr lang="en-US" dirty="0" err="1"/>
              <a:t>memanfaatkan</a:t>
            </a:r>
            <a:r>
              <a:rPr lang="en-US" dirty="0"/>
              <a:t> database tersebut, </a:t>
            </a:r>
            <a:r>
              <a:rPr lang="en-US" dirty="0" err="1"/>
              <a:t>airbnb</a:t>
            </a:r>
            <a:r>
              <a:rPr lang="en-US" dirty="0"/>
              <a:t> dapat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sebagai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revenue ke </a:t>
            </a:r>
            <a:r>
              <a:rPr lang="en-US" dirty="0" err="1"/>
              <a:t>depan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C353-2EB6-EDFD-7A63-9329E57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ANALYSIS:</a:t>
            </a:r>
            <a:br>
              <a:rPr lang="en-US" dirty="0"/>
            </a:br>
            <a:r>
              <a:rPr lang="en-US" dirty="0"/>
              <a:t>Statistics DESCRIPTIVE OF PRICE BY ROOM TYPE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554246-3AFA-F7D9-F1B1-A34A84443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8549"/>
              </p:ext>
            </p:extLst>
          </p:nvPr>
        </p:nvGraphicFramePr>
        <p:xfrm>
          <a:off x="217714" y="1970314"/>
          <a:ext cx="11789232" cy="2743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864">
                  <a:extLst>
                    <a:ext uri="{9D8B030D-6E8A-4147-A177-3AD203B41FA5}">
                      <a16:colId xmlns:a16="http://schemas.microsoft.com/office/drawing/2014/main" val="2646318907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946198352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81110593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06149951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551721459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499097388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447156255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22350725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380687790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12948026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9547160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3269498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69757344"/>
                    </a:ext>
                  </a:extLst>
                </a:gridCol>
              </a:tblGrid>
              <a:tr h="4797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Room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Statistics Descriptive of Price by Room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68647"/>
                  </a:ext>
                </a:extLst>
              </a:tr>
              <a:tr h="295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98419"/>
                  </a:ext>
                </a:extLst>
              </a:tr>
              <a:tr h="528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Entire home/apt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8,912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3,465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30,076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332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1,028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1,536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2,571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4,470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6,679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17,861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1,100,000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4848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Hotel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648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3,033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12,025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1,700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3,171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4,428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5,430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7,384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15,348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72568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Private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5,770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3,065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17,296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278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1,212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2,092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3,008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7,008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600,700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39303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Shared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523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2,148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390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1,300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2,388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11,510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31,200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5337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1F3BD7E-76FC-D87A-1B4D-B4AD4B8A3F65}"/>
              </a:ext>
            </a:extLst>
          </p:cNvPr>
          <p:cNvSpPr txBox="1">
            <a:spLocks/>
          </p:cNvSpPr>
          <p:nvPr/>
        </p:nvSpPr>
        <p:spPr>
          <a:xfrm>
            <a:off x="217713" y="4865915"/>
            <a:ext cx="11789232" cy="1785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lvl="1" indent="-304800"/>
            <a:r>
              <a:rPr lang="en-US" dirty="0"/>
              <a:t>Harga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room type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. </a:t>
            </a:r>
          </a:p>
          <a:p>
            <a:pPr marL="347663" lvl="1" indent="-304800"/>
            <a:r>
              <a:rPr lang="en-US" dirty="0"/>
              <a:t>Sebagian besar (85%)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/ </a:t>
            </a:r>
            <a:r>
              <a:rPr lang="en-US" dirty="0" err="1"/>
              <a:t>sama</a:t>
            </a:r>
            <a:r>
              <a:rPr lang="en-US" dirty="0"/>
              <a:t> dengan </a:t>
            </a:r>
            <a:r>
              <a:rPr lang="en-US" dirty="0" err="1"/>
              <a:t>harga</a:t>
            </a:r>
            <a:r>
              <a:rPr lang="en-US" dirty="0"/>
              <a:t> rata-rata di </a:t>
            </a:r>
            <a:r>
              <a:rPr lang="en-US" dirty="0" err="1"/>
              <a:t>setiap</a:t>
            </a:r>
            <a:r>
              <a:rPr lang="en-US" dirty="0"/>
              <a:t> room type</a:t>
            </a:r>
          </a:p>
          <a:p>
            <a:pPr marL="347663" lvl="1" indent="-304800"/>
            <a:r>
              <a:rPr lang="en-US" dirty="0"/>
              <a:t>Data Price tidak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bersifat</a:t>
            </a:r>
            <a:r>
              <a:rPr lang="en-US" dirty="0"/>
              <a:t> long tailed (</a:t>
            </a:r>
            <a:r>
              <a:rPr lang="en-US" dirty="0" err="1"/>
              <a:t>terdapat</a:t>
            </a:r>
            <a:r>
              <a:rPr lang="en-US" dirty="0"/>
              <a:t> data dengan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frekuensinya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)</a:t>
            </a:r>
          </a:p>
          <a:p>
            <a:pPr marL="347663" lvl="1" indent="-304800"/>
            <a:r>
              <a:rPr lang="en-US" dirty="0" err="1"/>
              <a:t>Kemungkinam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lain di </a:t>
            </a:r>
            <a:r>
              <a:rPr lang="en-US" dirty="0" err="1"/>
              <a:t>luar</a:t>
            </a:r>
            <a:r>
              <a:rPr lang="en-US" dirty="0"/>
              <a:t> variable room type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neighbourhood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79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C34A-773A-1173-23D8-4C7648C6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PRICE BY NEIGHBOURHOOD</a:t>
            </a:r>
            <a:br>
              <a:rPr lang="en-US" dirty="0"/>
            </a:br>
            <a:r>
              <a:rPr lang="en-US" dirty="0"/>
              <a:t>ENTIRE HOUSE/APARTMENT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232E8-2128-A489-D56C-612DAD7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7" y="1950711"/>
            <a:ext cx="6346974" cy="4233618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9C6DA6C-FD80-0BAE-1E72-DD32319627E6}"/>
              </a:ext>
            </a:extLst>
          </p:cNvPr>
          <p:cNvSpPr txBox="1">
            <a:spLocks/>
          </p:cNvSpPr>
          <p:nvPr/>
        </p:nvSpPr>
        <p:spPr>
          <a:xfrm>
            <a:off x="7381117" y="2133601"/>
            <a:ext cx="4354286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>
              <a:buNone/>
            </a:pPr>
            <a:r>
              <a:rPr lang="en-US" dirty="0"/>
              <a:t>Top 3 Price di </a:t>
            </a:r>
            <a:r>
              <a:rPr lang="en-US" dirty="0" err="1"/>
              <a:t>kisaran</a:t>
            </a:r>
            <a:r>
              <a:rPr lang="en-US" dirty="0"/>
              <a:t> 6000-7000 dan </a:t>
            </a:r>
            <a:r>
              <a:rPr lang="en-US" dirty="0" err="1"/>
              <a:t>berada</a:t>
            </a:r>
            <a:r>
              <a:rPr lang="en-US" dirty="0"/>
              <a:t> di neighborhood:</a:t>
            </a:r>
          </a:p>
          <a:p>
            <a:pPr marL="347663" lvl="1" indent="-304800"/>
            <a:r>
              <a:rPr lang="en-US" dirty="0"/>
              <a:t>   Khlong San (7395)</a:t>
            </a:r>
          </a:p>
          <a:p>
            <a:pPr marL="347663" lvl="1" indent="-304800"/>
            <a:r>
              <a:rPr lang="en-US" dirty="0"/>
              <a:t>   </a:t>
            </a:r>
            <a:r>
              <a:rPr lang="en-US" dirty="0" err="1"/>
              <a:t>Huai</a:t>
            </a:r>
            <a:r>
              <a:rPr lang="en-US" dirty="0"/>
              <a:t> </a:t>
            </a:r>
            <a:r>
              <a:rPr lang="en-US" dirty="0" err="1"/>
              <a:t>Khwang</a:t>
            </a:r>
            <a:r>
              <a:rPr lang="en-US" dirty="0"/>
              <a:t> (6222)</a:t>
            </a:r>
          </a:p>
          <a:p>
            <a:pPr marL="347663" lvl="1" indent="-304800"/>
            <a:r>
              <a:rPr lang="en-US" dirty="0"/>
              <a:t>   Bang Khun Thain (6210)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935C5-609D-849F-8FC6-F24BF750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6" y="6155844"/>
            <a:ext cx="1492327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5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3300-3F70-8791-78DC-9BE9EEF6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BDBF-19BA-EF31-58CA-236C1F7D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PRICE BY NEIGHBOURHOOD</a:t>
            </a:r>
            <a:br>
              <a:rPr lang="en-US" dirty="0"/>
            </a:br>
            <a:r>
              <a:rPr lang="en-US" dirty="0"/>
              <a:t>HOTEL ROOM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BDEE8A0-8942-5670-D0E6-6E4E574C2AAD}"/>
              </a:ext>
            </a:extLst>
          </p:cNvPr>
          <p:cNvSpPr txBox="1">
            <a:spLocks/>
          </p:cNvSpPr>
          <p:nvPr/>
        </p:nvSpPr>
        <p:spPr>
          <a:xfrm>
            <a:off x="7381117" y="2133601"/>
            <a:ext cx="4354286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>
              <a:buNone/>
            </a:pPr>
            <a:r>
              <a:rPr lang="en-US" dirty="0"/>
              <a:t>Top 3 Price di </a:t>
            </a:r>
            <a:r>
              <a:rPr lang="en-US" dirty="0" err="1"/>
              <a:t>kisaran</a:t>
            </a:r>
            <a:r>
              <a:rPr lang="en-US" dirty="0"/>
              <a:t> 6000-7000 dan </a:t>
            </a:r>
            <a:r>
              <a:rPr lang="en-US" dirty="0" err="1"/>
              <a:t>berada</a:t>
            </a:r>
            <a:r>
              <a:rPr lang="en-US" dirty="0"/>
              <a:t> di neighborhood:</a:t>
            </a:r>
          </a:p>
          <a:p>
            <a:pPr marL="347663" lvl="1" indent="-304800"/>
            <a:r>
              <a:rPr lang="en-US" dirty="0" err="1"/>
              <a:t>Bhank</a:t>
            </a:r>
            <a:r>
              <a:rPr lang="en-US" dirty="0"/>
              <a:t> Ko </a:t>
            </a:r>
            <a:r>
              <a:rPr lang="en-US" dirty="0" err="1"/>
              <a:t>Laen</a:t>
            </a:r>
            <a:r>
              <a:rPr lang="en-US" dirty="0"/>
              <a:t> (7765)</a:t>
            </a:r>
          </a:p>
          <a:p>
            <a:pPr marL="347663" lvl="1" indent="-304800"/>
            <a:r>
              <a:rPr lang="en-US" dirty="0"/>
              <a:t>Yan Na </a:t>
            </a:r>
            <a:r>
              <a:rPr lang="en-US" dirty="0" err="1"/>
              <a:t>Wa</a:t>
            </a:r>
            <a:r>
              <a:rPr lang="en-US" dirty="0"/>
              <a:t> (7183)</a:t>
            </a:r>
          </a:p>
          <a:p>
            <a:pPr marL="347663" lvl="1" indent="-304800"/>
            <a:r>
              <a:rPr lang="en-US" dirty="0" err="1"/>
              <a:t>Ratchathewi</a:t>
            </a:r>
            <a:r>
              <a:rPr lang="en-US" dirty="0"/>
              <a:t> (6317)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601A1-F672-0421-794D-E92F2001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6" y="1942178"/>
            <a:ext cx="6289865" cy="4213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EF269-E4A0-F3C6-8F82-4DC23B2B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53" y="6155843"/>
            <a:ext cx="1511378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1F99-DC87-827A-EF43-D23C3F7B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EB5-D149-BC76-8608-A79DE0CB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PRICE BY NEIGHBOURHOOD</a:t>
            </a:r>
            <a:br>
              <a:rPr lang="en-US" dirty="0"/>
            </a:br>
            <a:r>
              <a:rPr lang="en-US" dirty="0"/>
              <a:t>PRIVATE ROOM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1B5B45B-38A9-3E1B-8630-790A358BF023}"/>
              </a:ext>
            </a:extLst>
          </p:cNvPr>
          <p:cNvSpPr txBox="1">
            <a:spLocks/>
          </p:cNvSpPr>
          <p:nvPr/>
        </p:nvSpPr>
        <p:spPr>
          <a:xfrm>
            <a:off x="6727973" y="1850571"/>
            <a:ext cx="4963283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>
              <a:buNone/>
            </a:pPr>
            <a:r>
              <a:rPr lang="en-US" dirty="0"/>
              <a:t>Top 3 Price di </a:t>
            </a:r>
            <a:r>
              <a:rPr lang="en-US" dirty="0" err="1"/>
              <a:t>kisaran</a:t>
            </a:r>
            <a:r>
              <a:rPr lang="en-US" dirty="0"/>
              <a:t> 5000-14000 di neighborhood:</a:t>
            </a:r>
          </a:p>
          <a:p>
            <a:pPr marL="347663" lvl="1" indent="-304800"/>
            <a:r>
              <a:rPr lang="en-US" dirty="0"/>
              <a:t>Bang </a:t>
            </a:r>
            <a:r>
              <a:rPr lang="en-US" dirty="0" err="1"/>
              <a:t>Phlat</a:t>
            </a:r>
            <a:r>
              <a:rPr lang="en-US" dirty="0"/>
              <a:t>  (14,616)</a:t>
            </a:r>
          </a:p>
          <a:p>
            <a:pPr marL="347663" lvl="1" indent="-304800"/>
            <a:r>
              <a:rPr lang="en-US" dirty="0"/>
              <a:t>Khlong Toei (5,481)</a:t>
            </a:r>
          </a:p>
          <a:p>
            <a:pPr marL="347663" lvl="1" indent="-304800"/>
            <a:r>
              <a:rPr lang="en-US" dirty="0" err="1"/>
              <a:t>Parthum</a:t>
            </a:r>
            <a:r>
              <a:rPr lang="en-US" dirty="0"/>
              <a:t> Wan (5,154)</a:t>
            </a:r>
          </a:p>
          <a:p>
            <a:pPr marL="42863" lvl="1" indent="0">
              <a:buNone/>
            </a:pPr>
            <a:endParaRPr lang="en-US" dirty="0"/>
          </a:p>
          <a:p>
            <a:pPr marL="42863" lvl="1" indent="0">
              <a:buNone/>
            </a:pPr>
            <a:r>
              <a:rPr lang="en-US" dirty="0" err="1"/>
              <a:t>Terdapat</a:t>
            </a:r>
            <a:r>
              <a:rPr lang="en-US" dirty="0"/>
              <a:t> 2 listing dengan </a:t>
            </a:r>
            <a:r>
              <a:rPr lang="en-US" dirty="0" err="1"/>
              <a:t>tipe</a:t>
            </a:r>
            <a:r>
              <a:rPr lang="en-US" dirty="0"/>
              <a:t> private room di Bang </a:t>
            </a:r>
            <a:r>
              <a:rPr lang="en-US" dirty="0" err="1"/>
              <a:t>Phlat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pasar yang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host name </a:t>
            </a:r>
            <a:r>
              <a:rPr lang="en-US" dirty="0" err="1"/>
              <a:t>Jeab</a:t>
            </a:r>
            <a:r>
              <a:rPr lang="en-US" dirty="0"/>
              <a:t> dengan </a:t>
            </a:r>
            <a:r>
              <a:rPr lang="en-US" dirty="0" err="1"/>
              <a:t>host_id</a:t>
            </a:r>
            <a:r>
              <a:rPr lang="en-US" dirty="0"/>
              <a:t> 117057915. </a:t>
            </a:r>
          </a:p>
          <a:p>
            <a:pPr marL="42863" lvl="1" indent="0">
              <a:buNone/>
            </a:pPr>
            <a:r>
              <a:rPr lang="en-US" dirty="0" err="1"/>
              <a:t>Sistem</a:t>
            </a:r>
            <a:r>
              <a:rPr lang="en-US" dirty="0"/>
              <a:t> perlu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pemberitahuan apabila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tidak </a:t>
            </a:r>
            <a:r>
              <a:rPr lang="en-US" dirty="0" err="1"/>
              <a:t>wajar</a:t>
            </a:r>
            <a:r>
              <a:rPr lang="en-US" dirty="0"/>
              <a:t>. Sehingga apabila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host dapat </a:t>
            </a:r>
            <a:r>
              <a:rPr lang="en-US" dirty="0" err="1"/>
              <a:t>segera</a:t>
            </a:r>
            <a:r>
              <a:rPr lang="en-US" dirty="0"/>
              <a:t> melakukan review </a:t>
            </a:r>
            <a:r>
              <a:rPr lang="en-US" dirty="0" err="1"/>
              <a:t>harga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DD0C6-7030-3F47-EF98-DC1E8E0D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1" y="1938741"/>
            <a:ext cx="6087483" cy="4047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D62CA-3245-9856-49CA-010DE5F3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38" y="5986059"/>
            <a:ext cx="1511378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02B9-57F6-31C8-38E9-44AF05E3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0D3A-2393-8ACD-63FE-85DB1359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PRICE BY NEIGHBOURHOOD</a:t>
            </a:r>
            <a:br>
              <a:rPr lang="en-US" dirty="0"/>
            </a:br>
            <a:r>
              <a:rPr lang="en-US" dirty="0"/>
              <a:t>SHARED ROOM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1AE601A-D977-B806-D3AA-D5B2AAF29221}"/>
              </a:ext>
            </a:extLst>
          </p:cNvPr>
          <p:cNvSpPr txBox="1">
            <a:spLocks/>
          </p:cNvSpPr>
          <p:nvPr/>
        </p:nvSpPr>
        <p:spPr>
          <a:xfrm>
            <a:off x="6727973" y="1850571"/>
            <a:ext cx="4963283" cy="244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>
              <a:buNone/>
            </a:pPr>
            <a:r>
              <a:rPr lang="en-US" dirty="0"/>
              <a:t>Top 3 Price di </a:t>
            </a:r>
            <a:r>
              <a:rPr lang="en-US" dirty="0" err="1"/>
              <a:t>kisaran</a:t>
            </a:r>
            <a:r>
              <a:rPr lang="en-US" dirty="0"/>
              <a:t> 4000-7000 di neighborhood:</a:t>
            </a:r>
          </a:p>
          <a:p>
            <a:pPr marL="347663" lvl="1" indent="-304800"/>
            <a:r>
              <a:rPr lang="en-US" dirty="0"/>
              <a:t>Bang Khun Thain (7276)</a:t>
            </a:r>
          </a:p>
          <a:p>
            <a:pPr marL="347663" lvl="1" indent="-304800"/>
            <a:r>
              <a:rPr lang="en-US" dirty="0"/>
              <a:t>Lat </a:t>
            </a:r>
            <a:r>
              <a:rPr lang="en-US" dirty="0" err="1"/>
              <a:t>Phrao</a:t>
            </a:r>
            <a:r>
              <a:rPr lang="en-US" dirty="0"/>
              <a:t> (5000)</a:t>
            </a:r>
          </a:p>
          <a:p>
            <a:pPr marL="347663" lvl="1" indent="-304800"/>
            <a:r>
              <a:rPr lang="en-US" dirty="0"/>
              <a:t>Wang Thong Lang (4816)</a:t>
            </a:r>
          </a:p>
          <a:p>
            <a:pPr marL="42863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4FB2A-AFF1-6FB3-BBCC-6344D712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6" y="1850570"/>
            <a:ext cx="6381277" cy="4305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26A55-F89E-F97B-06E0-70A180F3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95" y="6127266"/>
            <a:ext cx="1511378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8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B6C3-6EC4-11BB-926C-F74B63C5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F09A-F345-8D7D-CEFF-2866EAFF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DEMAND ANALYSIS:</a:t>
            </a:r>
            <a:br>
              <a:rPr lang="en-US" dirty="0"/>
            </a:br>
            <a:r>
              <a:rPr lang="en-US" dirty="0"/>
              <a:t>Statistics DESCRIPTIVE OF PRICE BY ROOM TYPE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66FD2F-4133-BF33-9D21-0036FC4A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493045"/>
              </p:ext>
            </p:extLst>
          </p:nvPr>
        </p:nvGraphicFramePr>
        <p:xfrm>
          <a:off x="201384" y="2394558"/>
          <a:ext cx="11789232" cy="2747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864">
                  <a:extLst>
                    <a:ext uri="{9D8B030D-6E8A-4147-A177-3AD203B41FA5}">
                      <a16:colId xmlns:a16="http://schemas.microsoft.com/office/drawing/2014/main" val="2646318907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946198352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81110593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06149951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551721459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499097388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447156255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222350725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380687790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112948026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95471601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32694983"/>
                    </a:ext>
                  </a:extLst>
                </a:gridCol>
                <a:gridCol w="906864">
                  <a:extLst>
                    <a:ext uri="{9D8B030D-6E8A-4147-A177-3AD203B41FA5}">
                      <a16:colId xmlns:a16="http://schemas.microsoft.com/office/drawing/2014/main" val="969757344"/>
                    </a:ext>
                  </a:extLst>
                </a:gridCol>
              </a:tblGrid>
              <a:tr h="4839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Room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Statistics Descriptive of Price by Room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68647"/>
                  </a:ext>
                </a:extLst>
              </a:tr>
              <a:tr h="295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98419"/>
                  </a:ext>
                </a:extLst>
              </a:tr>
              <a:tr h="528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Entire home/apt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4,885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2,425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14,726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346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1,070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1,563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3,395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4,004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5,585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11,153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1,014,758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4848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Hotel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2,197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2,556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1,494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2,329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3,199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3,975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6,176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9,728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24,390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72568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Private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1,482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1,669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2,120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1,037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1,700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2,356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3,229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4,482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11,424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26,338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39303"/>
                  </a:ext>
                </a:extLst>
              </a:tr>
              <a:tr h="479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Shared room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121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381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479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571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637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881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1,029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5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40E250-DBBE-32F7-4DCC-895625F93630}"/>
              </a:ext>
            </a:extLst>
          </p:cNvPr>
          <p:cNvSpPr txBox="1"/>
          <p:nvPr/>
        </p:nvSpPr>
        <p:spPr>
          <a:xfrm>
            <a:off x="201384" y="5676900"/>
            <a:ext cx="93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 descriptive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review </a:t>
            </a:r>
            <a:r>
              <a:rPr lang="en-US" dirty="0" err="1"/>
              <a:t>dalam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82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D4FD-F3A8-632B-7E86-EF944461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E1EB-5101-F140-1856-CEC1ED16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DEMAND ANALYSIS:</a:t>
            </a:r>
            <a:br>
              <a:rPr lang="en-US" dirty="0"/>
            </a:br>
            <a:r>
              <a:rPr lang="en-US" dirty="0"/>
              <a:t>Statistics DESCRIPTIVE OF PRICE BY ROOM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2F1B11-B7BC-DB27-F3EA-3AF0C028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00481"/>
              </p:ext>
            </p:extLst>
          </p:nvPr>
        </p:nvGraphicFramePr>
        <p:xfrm>
          <a:off x="581192" y="2012171"/>
          <a:ext cx="9040585" cy="1996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17">
                  <a:extLst>
                    <a:ext uri="{9D8B030D-6E8A-4147-A177-3AD203B41FA5}">
                      <a16:colId xmlns:a16="http://schemas.microsoft.com/office/drawing/2014/main" val="1643601633"/>
                    </a:ext>
                  </a:extLst>
                </a:gridCol>
                <a:gridCol w="1808117">
                  <a:extLst>
                    <a:ext uri="{9D8B030D-6E8A-4147-A177-3AD203B41FA5}">
                      <a16:colId xmlns:a16="http://schemas.microsoft.com/office/drawing/2014/main" val="1420243448"/>
                    </a:ext>
                  </a:extLst>
                </a:gridCol>
                <a:gridCol w="1808117">
                  <a:extLst>
                    <a:ext uri="{9D8B030D-6E8A-4147-A177-3AD203B41FA5}">
                      <a16:colId xmlns:a16="http://schemas.microsoft.com/office/drawing/2014/main" val="1721516453"/>
                    </a:ext>
                  </a:extLst>
                </a:gridCol>
                <a:gridCol w="1808117">
                  <a:extLst>
                    <a:ext uri="{9D8B030D-6E8A-4147-A177-3AD203B41FA5}">
                      <a16:colId xmlns:a16="http://schemas.microsoft.com/office/drawing/2014/main" val="2781262593"/>
                    </a:ext>
                  </a:extLst>
                </a:gridCol>
                <a:gridCol w="1808117">
                  <a:extLst>
                    <a:ext uri="{9D8B030D-6E8A-4147-A177-3AD203B41FA5}">
                      <a16:colId xmlns:a16="http://schemas.microsoft.com/office/drawing/2014/main" val="787710087"/>
                    </a:ext>
                  </a:extLst>
                </a:gridCol>
              </a:tblGrid>
              <a:tr h="307010">
                <a:tc>
                  <a:txBody>
                    <a:bodyPr/>
                    <a:lstStyle/>
                    <a:p>
                      <a:r>
                        <a:rPr lang="en-US" dirty="0"/>
                        <a:t>Room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  <a:p>
                      <a:r>
                        <a:rPr lang="en-US" dirty="0"/>
                        <a:t>Supply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r>
                        <a:rPr lang="en-US" dirty="0"/>
                        <a:t>Demand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</a:p>
                    <a:p>
                      <a:r>
                        <a:rPr lang="en-US" dirty="0"/>
                        <a:t>Supply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</a:t>
                      </a:r>
                    </a:p>
                    <a:p>
                      <a:r>
                        <a:rPr lang="en-US" dirty="0"/>
                        <a:t>Demand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773"/>
                  </a:ext>
                </a:extLst>
              </a:tr>
              <a:tr h="350993">
                <a:tc>
                  <a:txBody>
                    <a:bodyPr/>
                    <a:lstStyle/>
                    <a:p>
                      <a:r>
                        <a:rPr lang="en-US" sz="1600" dirty="0"/>
                        <a:t>Entire home/apt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3,466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2,426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1,014,758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76333"/>
                  </a:ext>
                </a:extLst>
              </a:tr>
              <a:tr h="307010">
                <a:tc>
                  <a:txBody>
                    <a:bodyPr/>
                    <a:lstStyle/>
                    <a:p>
                      <a:r>
                        <a:rPr lang="en-US" sz="1600" dirty="0"/>
                        <a:t>Hotel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3,003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24,390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04299"/>
                  </a:ext>
                </a:extLst>
              </a:tr>
              <a:tr h="307010">
                <a:tc>
                  <a:txBody>
                    <a:bodyPr/>
                    <a:lstStyle/>
                    <a:p>
                      <a:r>
                        <a:rPr lang="en-US" sz="1600" dirty="0"/>
                        <a:t>Private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26,338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00234"/>
                  </a:ext>
                </a:extLst>
              </a:tr>
              <a:tr h="307010">
                <a:tc>
                  <a:txBody>
                    <a:bodyPr/>
                    <a:lstStyle/>
                    <a:p>
                      <a:r>
                        <a:rPr lang="en-US" sz="1600" dirty="0"/>
                        <a:t>Shared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4002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DD0DE-1E03-753B-C5AC-E2CF1719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009084"/>
            <a:ext cx="11029615" cy="1299516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ketimpangan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price yang </a:t>
            </a:r>
            <a:r>
              <a:rPr lang="en-US" dirty="0" err="1"/>
              <a:t>tersedia</a:t>
            </a:r>
            <a:r>
              <a:rPr lang="en-US" dirty="0"/>
              <a:t> dengan demand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</a:p>
          <a:p>
            <a:r>
              <a:rPr lang="en-US" dirty="0"/>
              <a:t>Mean dan Max demand based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dapat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025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3E9BE-DA78-7F68-E047-32B18EF1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62FC-F5FE-7BC4-B8E7-EE66333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CATEGORY &amp; PENETRATION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B461C-0439-3BDB-D3D6-B9D0673C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96" y="1715956"/>
            <a:ext cx="11306008" cy="2078402"/>
          </a:xfrm>
        </p:spPr>
        <p:txBody>
          <a:bodyPr>
            <a:normAutofit/>
          </a:bodyPr>
          <a:lstStyle/>
          <a:p>
            <a:r>
              <a:rPr lang="en-US" dirty="0"/>
              <a:t>Untuk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dapat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Demand-Based Price Category. </a:t>
            </a:r>
          </a:p>
          <a:p>
            <a:r>
              <a:rPr lang="en-US" dirty="0"/>
              <a:t>Threshold </a:t>
            </a:r>
            <a:r>
              <a:rPr lang="en-US" dirty="0" err="1"/>
              <a:t>dari</a:t>
            </a:r>
            <a:r>
              <a:rPr lang="en-US" dirty="0"/>
              <a:t> Demand-Based Price Category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review </a:t>
            </a:r>
            <a:r>
              <a:rPr lang="en-US" dirty="0" err="1"/>
              <a:t>dalam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</a:t>
            </a:r>
          </a:p>
          <a:p>
            <a:r>
              <a:rPr lang="en-US" dirty="0" err="1"/>
              <a:t>Kemudian</a:t>
            </a:r>
            <a:r>
              <a:rPr lang="en-US" dirty="0"/>
              <a:t> price category tersebut </a:t>
            </a:r>
            <a:r>
              <a:rPr lang="en-US" dirty="0" err="1"/>
              <a:t>diterapkan</a:t>
            </a:r>
            <a:r>
              <a:rPr lang="en-US" dirty="0"/>
              <a:t> pada </a:t>
            </a:r>
            <a:r>
              <a:rPr lang="en-US" dirty="0" err="1"/>
              <a:t>keseluruhan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menghitung</a:t>
            </a:r>
            <a:r>
              <a:rPr lang="en-US" dirty="0"/>
              <a:t> penetration level (</a:t>
            </a:r>
            <a:r>
              <a:rPr lang="en-US" dirty="0" err="1"/>
              <a:t>peluang</a:t>
            </a:r>
            <a:r>
              <a:rPr lang="en-US" dirty="0"/>
              <a:t> listing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45631E-431F-1059-C1FE-DF9CA6AAF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59706"/>
              </p:ext>
            </p:extLst>
          </p:nvPr>
        </p:nvGraphicFramePr>
        <p:xfrm>
          <a:off x="809792" y="3911600"/>
          <a:ext cx="9248608" cy="2679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694">
                  <a:extLst>
                    <a:ext uri="{9D8B030D-6E8A-4147-A177-3AD203B41FA5}">
                      <a16:colId xmlns:a16="http://schemas.microsoft.com/office/drawing/2014/main" val="2633780996"/>
                    </a:ext>
                  </a:extLst>
                </a:gridCol>
                <a:gridCol w="2564777">
                  <a:extLst>
                    <a:ext uri="{9D8B030D-6E8A-4147-A177-3AD203B41FA5}">
                      <a16:colId xmlns:a16="http://schemas.microsoft.com/office/drawing/2014/main" val="3366790999"/>
                    </a:ext>
                  </a:extLst>
                </a:gridCol>
                <a:gridCol w="1790053">
                  <a:extLst>
                    <a:ext uri="{9D8B030D-6E8A-4147-A177-3AD203B41FA5}">
                      <a16:colId xmlns:a16="http://schemas.microsoft.com/office/drawing/2014/main" val="2478942360"/>
                    </a:ext>
                  </a:extLst>
                </a:gridCol>
                <a:gridCol w="1161376">
                  <a:extLst>
                    <a:ext uri="{9D8B030D-6E8A-4147-A177-3AD203B41FA5}">
                      <a16:colId xmlns:a16="http://schemas.microsoft.com/office/drawing/2014/main" val="3556711160"/>
                    </a:ext>
                  </a:extLst>
                </a:gridCol>
                <a:gridCol w="1702708">
                  <a:extLst>
                    <a:ext uri="{9D8B030D-6E8A-4147-A177-3AD203B41FA5}">
                      <a16:colId xmlns:a16="http://schemas.microsoft.com/office/drawing/2014/main" val="2634988560"/>
                    </a:ext>
                  </a:extLst>
                </a:gridCol>
              </a:tblGrid>
              <a:tr h="521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Price_Category_db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Price 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Not Yet Rented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Rented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penetration level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9904173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&lt; Percentile 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                   3,599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3,393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1775799924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Percentile 50 - 75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                  1,842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1,616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3264237385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Very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Percentile 75 - 85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                     936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637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3094848380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Expensive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Percentile 85 - 95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                  1,109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1039961937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Very Expensive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Percentile 95 - 99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                    513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232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1474100285"/>
                  </a:ext>
                </a:extLst>
              </a:tr>
              <a:tr h="359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Luxury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635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&gt; Percentile 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                  1,027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182880" marT="25400" marB="25400" anchor="ctr"/>
                </a:tc>
                <a:extLst>
                  <a:ext uri="{0D108BD9-81ED-4DB2-BD59-A6C34878D82A}">
                    <a16:rowId xmlns:a16="http://schemas.microsoft.com/office/drawing/2014/main" val="12523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3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6DBB-CB38-3E0E-CB46-85227D61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ANALYSIS: PRICE &amp; CURRENT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851AA-D861-28B3-7899-C5B76669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3" y="1866801"/>
            <a:ext cx="3467237" cy="249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CE8C9-BCE7-1B98-8A07-9BEBEA67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16" y="1866801"/>
            <a:ext cx="3467237" cy="249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74AB1-A689-491C-25FE-27F91A7BE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769" y="1841401"/>
            <a:ext cx="3524237" cy="2518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0F38A-3E19-AE74-371E-BF41E1C62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63" y="4372231"/>
            <a:ext cx="3467237" cy="2395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D83367-7E7C-C3F0-35F6-ED2B0B17E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216" y="4372232"/>
            <a:ext cx="3467237" cy="2359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502AB6-6A80-E557-3906-160568E1E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769" y="4393820"/>
            <a:ext cx="3524237" cy="2332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7016F8-3B7C-3B24-FD0E-231D3868F637}"/>
                  </a:ext>
                </a:extLst>
              </p:cNvPr>
              <p:cNvSpPr txBox="1"/>
              <p:nvPr/>
            </p:nvSpPr>
            <p:spPr>
              <a:xfrm>
                <a:off x="2559641" y="2126987"/>
                <a:ext cx="1144480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=15%</m:t>
                      </m:r>
                    </m:oMath>
                  </m:oMathPara>
                </a14:m>
                <a:endParaRPr lang="en-US" sz="1000" dirty="0"/>
              </a:p>
              <a:p>
                <a:pPr algn="r"/>
                <a:r>
                  <a:rPr lang="en-US" sz="1100" dirty="0" err="1"/>
                  <a:t>korelasi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lemah</a:t>
                </a:r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7016F8-3B7C-3B24-FD0E-231D3868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641" y="2126987"/>
                <a:ext cx="1144480" cy="538609"/>
              </a:xfrm>
              <a:prstGeom prst="rect">
                <a:avLst/>
              </a:prstGeom>
              <a:blipFill>
                <a:blip r:embed="rId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1223C6-8424-311B-64F9-11BA5081095C}"/>
                  </a:ext>
                </a:extLst>
              </p:cNvPr>
              <p:cNvSpPr txBox="1"/>
              <p:nvPr/>
            </p:nvSpPr>
            <p:spPr>
              <a:xfrm>
                <a:off x="6048316" y="2155244"/>
                <a:ext cx="13410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=16.7%</m:t>
                      </m:r>
                    </m:oMath>
                  </m:oMathPara>
                </a14:m>
                <a:endParaRPr lang="en-US" b="0" dirty="0"/>
              </a:p>
              <a:p>
                <a:pPr algn="r"/>
                <a:r>
                  <a:rPr lang="en-US" sz="1100" dirty="0" err="1"/>
                  <a:t>korelasi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lemah</a:t>
                </a:r>
                <a:endParaRPr lang="en-US" sz="11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1223C6-8424-311B-64F9-11BA50810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16" y="2155244"/>
                <a:ext cx="1341072" cy="553998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556F5-A4CE-E7D2-BC6D-AAA301C83162}"/>
                  </a:ext>
                </a:extLst>
              </p:cNvPr>
              <p:cNvSpPr txBox="1"/>
              <p:nvPr/>
            </p:nvSpPr>
            <p:spPr>
              <a:xfrm>
                <a:off x="9666133" y="2105950"/>
                <a:ext cx="1200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=22 %</m:t>
                      </m:r>
                    </m:oMath>
                  </m:oMathPara>
                </a14:m>
                <a:endParaRPr lang="en-US" b="0" dirty="0"/>
              </a:p>
              <a:p>
                <a:pPr algn="r"/>
                <a:r>
                  <a:rPr lang="en-US" sz="1200" dirty="0" err="1"/>
                  <a:t>korelasi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lemah</a:t>
                </a:r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556F5-A4CE-E7D2-BC6D-AAA301C8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133" y="2105950"/>
                <a:ext cx="1200778" cy="553998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94816-C22C-3A69-A243-F3EB6DE36DA8}"/>
                  </a:ext>
                </a:extLst>
              </p:cNvPr>
              <p:cNvSpPr txBox="1"/>
              <p:nvPr/>
            </p:nvSpPr>
            <p:spPr>
              <a:xfrm>
                <a:off x="2432179" y="4638886"/>
                <a:ext cx="120481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=20 %</m:t>
                      </m:r>
                    </m:oMath>
                  </m:oMathPara>
                </a14:m>
                <a:endParaRPr lang="en-US" dirty="0"/>
              </a:p>
              <a:p>
                <a:pPr algn="r"/>
                <a:r>
                  <a:rPr lang="en-US" sz="1100" dirty="0" err="1"/>
                  <a:t>Korelasi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lemah</a:t>
                </a:r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94816-C22C-3A69-A243-F3EB6DE3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79" y="4638886"/>
                <a:ext cx="1204817" cy="538609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4AA9FC-503F-8FED-B191-7412C37F22C7}"/>
                  </a:ext>
                </a:extLst>
              </p:cNvPr>
              <p:cNvSpPr txBox="1"/>
              <p:nvPr/>
            </p:nvSpPr>
            <p:spPr>
              <a:xfrm>
                <a:off x="6000879" y="4638886"/>
                <a:ext cx="11975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=21 %</m:t>
                      </m:r>
                    </m:oMath>
                  </m:oMathPara>
                </a14:m>
                <a:endParaRPr lang="en-US" b="0" dirty="0"/>
              </a:p>
              <a:p>
                <a:pPr algn="r"/>
                <a:r>
                  <a:rPr lang="en-US" sz="1200" dirty="0" err="1"/>
                  <a:t>Korelasi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lemah</a:t>
                </a:r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4AA9FC-503F-8FED-B191-7412C37F2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879" y="4638886"/>
                <a:ext cx="1197572" cy="553998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6D6D3-848E-C67B-CDEB-1C2E38B7CBD0}"/>
                  </a:ext>
                </a:extLst>
              </p:cNvPr>
              <p:cNvSpPr txBox="1"/>
              <p:nvPr/>
            </p:nvSpPr>
            <p:spPr>
              <a:xfrm>
                <a:off x="9887079" y="4656276"/>
                <a:ext cx="12438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=4.6 %</m:t>
                      </m:r>
                    </m:oMath>
                  </m:oMathPara>
                </a14:m>
                <a:endParaRPr lang="en-US" b="0" dirty="0"/>
              </a:p>
              <a:p>
                <a:pPr algn="r"/>
                <a:r>
                  <a:rPr lang="en-US" sz="1200" dirty="0" err="1"/>
                  <a:t>Korelasi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lemah</a:t>
                </a:r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6D6D3-848E-C67B-CDEB-1C2E38B7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79" y="4656276"/>
                <a:ext cx="1243867" cy="553998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0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AD63-5FE6-E22A-366D-852A9BF0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05A2-8BE9-7917-3A53-E128EBF0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240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pasar (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)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memperbanyak</a:t>
            </a:r>
            <a:r>
              <a:rPr lang="en-US" dirty="0"/>
              <a:t> listing dengan Demand-Based Price Category Normal hingga High.</a:t>
            </a:r>
          </a:p>
          <a:p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pasar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review tidak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(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). Hal ini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tempat </a:t>
            </a:r>
            <a:r>
              <a:rPr lang="en-US" dirty="0" err="1"/>
              <a:t>tinggal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normal hingga high, </a:t>
            </a:r>
            <a:r>
              <a:rPr lang="en-US" dirty="0" err="1"/>
              <a:t>namun</a:t>
            </a:r>
            <a:r>
              <a:rPr lang="en-US" dirty="0"/>
              <a:t> tidak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keputusannya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menginap</a:t>
            </a:r>
            <a:r>
              <a:rPr lang="en-US" dirty="0"/>
              <a:t> di tempat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room type :</a:t>
            </a:r>
          </a:p>
          <a:p>
            <a:pPr lvl="1"/>
            <a:r>
              <a:rPr lang="en-US" dirty="0"/>
              <a:t>Hotel room di Lat </a:t>
            </a:r>
            <a:r>
              <a:rPr lang="en-US" dirty="0" err="1"/>
              <a:t>Krabang</a:t>
            </a:r>
            <a:endParaRPr lang="en-US" dirty="0"/>
          </a:p>
          <a:p>
            <a:pPr lvl="1"/>
            <a:r>
              <a:rPr lang="en-US" dirty="0"/>
              <a:t>Entire home/apt di Khlong Tei, </a:t>
            </a:r>
            <a:r>
              <a:rPr lang="en-US" dirty="0" err="1"/>
              <a:t>Vadhana</a:t>
            </a:r>
            <a:r>
              <a:rPr lang="en-US" dirty="0"/>
              <a:t> dan </a:t>
            </a:r>
            <a:r>
              <a:rPr lang="en-US" dirty="0" err="1"/>
              <a:t>Ratchathewi</a:t>
            </a:r>
            <a:endParaRPr lang="en-US" dirty="0"/>
          </a:p>
          <a:p>
            <a:pPr lvl="1"/>
            <a:r>
              <a:rPr lang="en-US" dirty="0"/>
              <a:t>Private room di Phra Nakhon</a:t>
            </a:r>
          </a:p>
          <a:p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/>
              <a:t>yang Sustain :</a:t>
            </a:r>
            <a:endParaRPr lang="en-US" dirty="0"/>
          </a:p>
          <a:p>
            <a:pPr lvl="1"/>
            <a:r>
              <a:rPr lang="en-US" dirty="0"/>
              <a:t>Entire home/apt di Sathon</a:t>
            </a:r>
          </a:p>
          <a:p>
            <a:pPr lvl="1"/>
            <a:r>
              <a:rPr lang="en-US" dirty="0"/>
              <a:t>Hotel room di Phra Nakhon</a:t>
            </a:r>
          </a:p>
          <a:p>
            <a:pPr lvl="1"/>
            <a:r>
              <a:rPr lang="en-US" dirty="0"/>
              <a:t>Private room di </a:t>
            </a:r>
            <a:r>
              <a:rPr lang="en-US" dirty="0" err="1"/>
              <a:t>Huai</a:t>
            </a:r>
            <a:r>
              <a:rPr lang="en-US" dirty="0"/>
              <a:t> </a:t>
            </a:r>
            <a:r>
              <a:rPr lang="en-US" dirty="0" err="1"/>
              <a:t>Khwang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3D7B-CDAF-70F9-6DD5-60350D47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Airbnb Business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9CA28F-CAF5-A4A8-FB0F-B056CA70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24" y="2004674"/>
            <a:ext cx="11273351" cy="4592069"/>
          </a:xfrm>
        </p:spPr>
        <p:txBody>
          <a:bodyPr>
            <a:normAutofit/>
          </a:bodyPr>
          <a:lstStyle/>
          <a:p>
            <a:r>
              <a:rPr lang="en-US"/>
              <a:t>Air bnb merupakan marketplace yang menghubungkan pemilik tempat tinggal (hosts) dengan penyewa (</a:t>
            </a:r>
            <a:r>
              <a:rPr lang="en-US" dirty="0"/>
              <a:t>travelers/</a:t>
            </a:r>
            <a:r>
              <a:rPr lang="en-US"/>
              <a:t>visitors) melalui online platform yang dapat memfasilitasi proses transaksasi sewa-menyewa. </a:t>
            </a:r>
            <a:endParaRPr lang="en-US" dirty="0"/>
          </a:p>
          <a:p>
            <a:r>
              <a:rPr lang="en-US"/>
              <a:t>Airbnb memungkinkan pemilik tempat tinggal untuk mendaftarkan tempat tinggal miliknya (disebut list) untuk memperoleh uang sewa. </a:t>
            </a:r>
            <a:endParaRPr lang="en-US" dirty="0"/>
          </a:p>
          <a:p>
            <a:r>
              <a:rPr lang="en-US"/>
              <a:t>Bagi visitor, Airbnb menawarkan akses yang mudah untuk mencari, membandingkan, memilih dan menyewa tempat tinggal di berbagai belahan dunia</a:t>
            </a:r>
            <a:r>
              <a:rPr lang="en-US" dirty="0"/>
              <a:t>.</a:t>
            </a:r>
          </a:p>
          <a:p>
            <a:r>
              <a:rPr lang="en-US"/>
              <a:t>Berdasarkan kondisi di lapangan, banyak host airbnb yang bukan pemilik tempat tinggal dan bertindak hanya sebagai agen untuk si pemilik rumah</a:t>
            </a:r>
            <a:r>
              <a:rPr lang="en-US" dirty="0"/>
              <a:t>.</a:t>
            </a:r>
          </a:p>
          <a:p>
            <a:r>
              <a:rPr lang="en-US"/>
              <a:t>Melalui analisis data terkini, airbnb dapat memberikan informasi mengenai kondisi pasar (supply vs demand) kepada host (yang sebagian bertindak sebagai agen), sehingga para host memiliki acuan dalam mencari bisnis 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611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1509-4DD9-3AC8-5CD1-4D44E5457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E618-5FB0-1FB9-9370-5D67C718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7164-ED13-8E76-DE5C-51AFA0B7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2404"/>
          </a:xfrm>
        </p:spPr>
        <p:txBody>
          <a:bodyPr>
            <a:normAutofit/>
          </a:bodyPr>
          <a:lstStyle/>
          <a:p>
            <a:r>
              <a:rPr lang="en-US" dirty="0"/>
              <a:t>Shared room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di </a:t>
            </a:r>
            <a:r>
              <a:rPr lang="en-US" dirty="0" err="1"/>
              <a:t>neighbourhood</a:t>
            </a:r>
            <a:r>
              <a:rPr lang="en-US" dirty="0"/>
              <a:t> berikut dapat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menjadi private room:</a:t>
            </a:r>
          </a:p>
          <a:p>
            <a:pPr marL="571500" indent="0">
              <a:buNone/>
            </a:pPr>
            <a:r>
              <a:rPr lang="en-US" dirty="0"/>
              <a:t>Bang </a:t>
            </a:r>
            <a:r>
              <a:rPr lang="en-US" dirty="0" err="1"/>
              <a:t>Khen</a:t>
            </a:r>
            <a:r>
              <a:rPr lang="en-US" dirty="0"/>
              <a:t>, Bang Khun </a:t>
            </a:r>
            <a:r>
              <a:rPr lang="en-US" dirty="0" err="1"/>
              <a:t>thain</a:t>
            </a:r>
            <a:r>
              <a:rPr lang="en-US" dirty="0"/>
              <a:t>, Bang Sue, Chom Thong, Lat </a:t>
            </a:r>
            <a:r>
              <a:rPr lang="en-US" dirty="0" err="1"/>
              <a:t>Phrao</a:t>
            </a:r>
            <a:r>
              <a:rPr lang="en-US" dirty="0"/>
              <a:t>, Min Buri, </a:t>
            </a:r>
            <a:r>
              <a:rPr lang="en-US" dirty="0" err="1"/>
              <a:t>Phasi</a:t>
            </a:r>
            <a:r>
              <a:rPr lang="en-US" dirty="0"/>
              <a:t> Charoen, </a:t>
            </a:r>
            <a:r>
              <a:rPr lang="en-US" dirty="0" err="1"/>
              <a:t>Saphan</a:t>
            </a:r>
            <a:r>
              <a:rPr lang="en-US" dirty="0"/>
              <a:t> Sung, Wang Thong Lang,  Yan </a:t>
            </a:r>
            <a:r>
              <a:rPr lang="en-US" dirty="0" err="1"/>
              <a:t>na</a:t>
            </a:r>
            <a:r>
              <a:rPr lang="en-US" dirty="0"/>
              <a:t> w</a:t>
            </a:r>
          </a:p>
          <a:p>
            <a:r>
              <a:rPr lang="en-US" dirty="0" err="1"/>
              <a:t>Terdapat</a:t>
            </a:r>
            <a:r>
              <a:rPr lang="en-US" dirty="0"/>
              <a:t> 2 listing yang paling </a:t>
            </a:r>
            <a:r>
              <a:rPr lang="en-US" dirty="0" err="1"/>
              <a:t>diminati</a:t>
            </a:r>
            <a:r>
              <a:rPr lang="en-US" dirty="0"/>
              <a:t>, yaitu: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2 listing dengan </a:t>
            </a:r>
            <a:r>
              <a:rPr lang="en-US" dirty="0" err="1"/>
              <a:t>tipe</a:t>
            </a:r>
            <a:r>
              <a:rPr lang="en-US" dirty="0"/>
              <a:t> private room di Bang </a:t>
            </a:r>
            <a:r>
              <a:rPr lang="en-US" dirty="0" err="1"/>
              <a:t>Phlat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pasar yang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host </a:t>
            </a:r>
            <a:r>
              <a:rPr lang="en-US" dirty="0" err="1"/>
              <a:t>Jeab</a:t>
            </a:r>
            <a:r>
              <a:rPr lang="en-US" dirty="0"/>
              <a:t> dengan </a:t>
            </a:r>
            <a:r>
              <a:rPr lang="en-US" dirty="0" err="1"/>
              <a:t>host_id</a:t>
            </a:r>
            <a:r>
              <a:rPr lang="en-US" dirty="0"/>
              <a:t> 117057915.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DE34FD-7C74-6B73-F2CA-25C3F8180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11146"/>
              </p:ext>
            </p:extLst>
          </p:nvPr>
        </p:nvGraphicFramePr>
        <p:xfrm>
          <a:off x="987592" y="4131772"/>
          <a:ext cx="8867608" cy="166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208">
                  <a:extLst>
                    <a:ext uri="{9D8B030D-6E8A-4147-A177-3AD203B41FA5}">
                      <a16:colId xmlns:a16="http://schemas.microsoft.com/office/drawing/2014/main" val="761276878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40259138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2879868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479449883"/>
                    </a:ext>
                  </a:extLst>
                </a:gridCol>
              </a:tblGrid>
              <a:tr h="418220">
                <a:tc>
                  <a:txBody>
                    <a:bodyPr/>
                    <a:lstStyle/>
                    <a:p>
                      <a:r>
                        <a:rPr lang="en-US" sz="1600" dirty="0"/>
                        <a:t>Room </a:t>
                      </a:r>
                      <a:r>
                        <a:rPr lang="en-US" sz="1600" dirty="0" err="1"/>
                        <a:t>Tyope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Neighbourhood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63972"/>
                  </a:ext>
                </a:extLst>
              </a:tr>
              <a:tr h="564925">
                <a:tc>
                  <a:txBody>
                    <a:bodyPr/>
                    <a:lstStyle/>
                    <a:p>
                      <a:r>
                        <a:rPr lang="en-US" sz="1600" dirty="0"/>
                        <a:t>Entire home/apt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Beautiful One Bedroom Apartment Near Skytrain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Suchada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Phaya</a:t>
                      </a:r>
                      <a:r>
                        <a:rPr lang="en-US" sz="1600" dirty="0"/>
                        <a:t>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39740"/>
                  </a:ext>
                </a:extLst>
              </a:tr>
              <a:tr h="669152">
                <a:tc>
                  <a:txBody>
                    <a:bodyPr/>
                    <a:lstStyle/>
                    <a:p>
                      <a:r>
                        <a:rPr lang="en-US" sz="1600" dirty="0"/>
                        <a:t>Private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PICK UP⭐BKK AIRPORT/BREAKFAST/PRIVATE DELUXE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Pailin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 </a:t>
                      </a:r>
                      <a:r>
                        <a:rPr lang="en-US" sz="1600" dirty="0" err="1"/>
                        <a:t>Krabang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8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2FDC-FBCC-9421-6F35-1EE7A97C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Airbnb Business Model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540FB0-FEA2-6FA0-EE76-C2C3F09D5B03}"/>
              </a:ext>
            </a:extLst>
          </p:cNvPr>
          <p:cNvGrpSpPr/>
          <p:nvPr/>
        </p:nvGrpSpPr>
        <p:grpSpPr>
          <a:xfrm>
            <a:off x="1239095" y="2278263"/>
            <a:ext cx="9385362" cy="2032479"/>
            <a:chOff x="7136" y="2719698"/>
            <a:chExt cx="12174789" cy="3062773"/>
          </a:xfrm>
        </p:grpSpPr>
        <p:pic>
          <p:nvPicPr>
            <p:cNvPr id="4" name="Graphic 3" descr="Internet">
              <a:extLst>
                <a:ext uri="{FF2B5EF4-FFF2-40B4-BE49-F238E27FC236}">
                  <a16:creationId xmlns:a16="http://schemas.microsoft.com/office/drawing/2014/main" id="{CBF8A0ED-4CD8-BEAE-D5AE-CF43B23E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0643" y="3063736"/>
              <a:ext cx="1194658" cy="1194658"/>
            </a:xfrm>
            <a:prstGeom prst="rect">
              <a:avLst/>
            </a:prstGeom>
          </p:spPr>
        </p:pic>
        <p:pic>
          <p:nvPicPr>
            <p:cNvPr id="5" name="Graphic 4" descr="Hike">
              <a:extLst>
                <a:ext uri="{FF2B5EF4-FFF2-40B4-BE49-F238E27FC236}">
                  <a16:creationId xmlns:a16="http://schemas.microsoft.com/office/drawing/2014/main" id="{B39AA520-0474-FFEB-57E7-A79EEAD4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2812" y="2843379"/>
              <a:ext cx="1200516" cy="1200516"/>
            </a:xfrm>
            <a:prstGeom prst="rect">
              <a:avLst/>
            </a:prstGeom>
          </p:spPr>
        </p:pic>
        <p:pic>
          <p:nvPicPr>
            <p:cNvPr id="6" name="Graphic 5" descr="Office worker">
              <a:extLst>
                <a:ext uri="{FF2B5EF4-FFF2-40B4-BE49-F238E27FC236}">
                  <a16:creationId xmlns:a16="http://schemas.microsoft.com/office/drawing/2014/main" id="{A8E5CB79-93F8-221E-84F5-B8CD80D8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168" y="3041498"/>
              <a:ext cx="1325563" cy="13255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C11FD6-E564-1194-FBAC-1A5939DD3C56}"/>
                </a:ext>
              </a:extLst>
            </p:cNvPr>
            <p:cNvSpPr txBox="1"/>
            <p:nvPr/>
          </p:nvSpPr>
          <p:spPr>
            <a:xfrm>
              <a:off x="7136" y="4214166"/>
              <a:ext cx="2035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Hosts</a:t>
              </a:r>
            </a:p>
            <a:p>
              <a:pPr algn="ctr"/>
              <a:r>
                <a:rPr lang="en-US" b="1"/>
                <a:t>(Pemilik Properti</a:t>
              </a:r>
              <a:r>
                <a:rPr lang="en-US" b="1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B73374-520F-6AE2-FAE8-29F970CE6526}"/>
                </a:ext>
              </a:extLst>
            </p:cNvPr>
            <p:cNvSpPr txBox="1"/>
            <p:nvPr/>
          </p:nvSpPr>
          <p:spPr>
            <a:xfrm>
              <a:off x="9841495" y="4043895"/>
              <a:ext cx="2340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Travellers / Visitors</a:t>
              </a:r>
              <a:endParaRPr lang="en-US" b="1" dirty="0"/>
            </a:p>
            <a:p>
              <a:pPr algn="ctr"/>
              <a:r>
                <a:rPr lang="en-US" b="1"/>
                <a:t>(Penyewa Properti</a:t>
              </a:r>
              <a:r>
                <a:rPr lang="en-US" b="1" dirty="0"/>
                <a:t>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918572-FAFB-D0F9-6D45-683A6FA4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075" y="3922676"/>
              <a:ext cx="1666110" cy="937821"/>
            </a:xfrm>
            <a:prstGeom prst="rect">
              <a:avLst/>
            </a:prstGeom>
          </p:spPr>
        </p:pic>
        <p:pic>
          <p:nvPicPr>
            <p:cNvPr id="10" name="Graphic 9" descr="Suburban scene">
              <a:extLst>
                <a:ext uri="{FF2B5EF4-FFF2-40B4-BE49-F238E27FC236}">
                  <a16:creationId xmlns:a16="http://schemas.microsoft.com/office/drawing/2014/main" id="{76CC63F7-1577-2858-18B2-4D3128F6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74677" y="2719698"/>
              <a:ext cx="748494" cy="748494"/>
            </a:xfrm>
            <a:prstGeom prst="rect">
              <a:avLst/>
            </a:prstGeom>
          </p:spPr>
        </p:pic>
        <p:pic>
          <p:nvPicPr>
            <p:cNvPr id="11" name="Graphic 10" descr="Document">
              <a:extLst>
                <a:ext uri="{FF2B5EF4-FFF2-40B4-BE49-F238E27FC236}">
                  <a16:creationId xmlns:a16="http://schemas.microsoft.com/office/drawing/2014/main" id="{DDB59BDB-0BA4-A512-ECCF-D22350D6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07681" y="2878811"/>
              <a:ext cx="584341" cy="5843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7F3C47-B6B5-FE97-7968-6427DBCBFB0B}"/>
                </a:ext>
              </a:extLst>
            </p:cNvPr>
            <p:cNvSpPr txBox="1"/>
            <p:nvPr/>
          </p:nvSpPr>
          <p:spPr>
            <a:xfrm>
              <a:off x="3174677" y="3364663"/>
              <a:ext cx="783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AF9CB-774B-F1E4-D12D-14147C39B75A}"/>
                </a:ext>
              </a:extLst>
            </p:cNvPr>
            <p:cNvSpPr txBox="1"/>
            <p:nvPr/>
          </p:nvSpPr>
          <p:spPr>
            <a:xfrm>
              <a:off x="7949050" y="3429000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5A569-2258-211B-B4AC-8368F3F484B0}"/>
                </a:ext>
              </a:extLst>
            </p:cNvPr>
            <p:cNvSpPr txBox="1"/>
            <p:nvPr/>
          </p:nvSpPr>
          <p:spPr>
            <a:xfrm>
              <a:off x="7238104" y="5109475"/>
              <a:ext cx="2605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Renting Fee </a:t>
              </a:r>
              <a:endParaRPr lang="en-US" b="1" dirty="0"/>
            </a:p>
            <a:p>
              <a:pPr algn="ctr"/>
              <a:r>
                <a:rPr lang="en-US" b="1"/>
                <a:t>+ 6 up to 20 % service fee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502BB1-4673-6B39-2B95-A15D91B7B19D}"/>
                </a:ext>
              </a:extLst>
            </p:cNvPr>
            <p:cNvSpPr txBox="1"/>
            <p:nvPr/>
          </p:nvSpPr>
          <p:spPr>
            <a:xfrm>
              <a:off x="2370804" y="5136140"/>
              <a:ext cx="2390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Renting Fee </a:t>
              </a:r>
              <a:endParaRPr lang="en-US" b="1" dirty="0"/>
            </a:p>
            <a:p>
              <a:pPr algn="ctr"/>
              <a:r>
                <a:rPr lang="en-US" b="1"/>
                <a:t>- 3 up to 5% service fee</a:t>
              </a:r>
              <a:endParaRPr lang="en-US" b="1" dirty="0"/>
            </a:p>
          </p:txBody>
        </p:sp>
        <p:pic>
          <p:nvPicPr>
            <p:cNvPr id="16" name="Graphic 15" descr="Money">
              <a:extLst>
                <a:ext uri="{FF2B5EF4-FFF2-40B4-BE49-F238E27FC236}">
                  <a16:creationId xmlns:a16="http://schemas.microsoft.com/office/drawing/2014/main" id="{BE0CF2F9-CCA2-98A0-91EE-634F6A44F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52754" y="4463144"/>
              <a:ext cx="646331" cy="64633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A150E2-2183-AF91-6858-8338713BFC34}"/>
                </a:ext>
              </a:extLst>
            </p:cNvPr>
            <p:cNvSpPr txBox="1"/>
            <p:nvPr/>
          </p:nvSpPr>
          <p:spPr>
            <a:xfrm>
              <a:off x="4598052" y="4675830"/>
              <a:ext cx="292080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receives commissions</a:t>
              </a:r>
              <a:endParaRPr lang="en-US" b="1" dirty="0"/>
            </a:p>
          </p:txBody>
        </p:sp>
        <p:pic>
          <p:nvPicPr>
            <p:cNvPr id="18" name="Graphic 17" descr="Money">
              <a:extLst>
                <a:ext uri="{FF2B5EF4-FFF2-40B4-BE49-F238E27FC236}">
                  <a16:creationId xmlns:a16="http://schemas.microsoft.com/office/drawing/2014/main" id="{4D496348-407D-3C79-6B6A-B137D511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17828" y="4467677"/>
              <a:ext cx="646331" cy="646331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2E74059-0A5A-19D5-F0E7-996B1E2EB677}"/>
                </a:ext>
              </a:extLst>
            </p:cNvPr>
            <p:cNvSpPr/>
            <p:nvPr/>
          </p:nvSpPr>
          <p:spPr>
            <a:xfrm>
              <a:off x="2042765" y="3837524"/>
              <a:ext cx="3066310" cy="2063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A7266DD-FDD0-04AC-41E4-D2616B058B75}"/>
                </a:ext>
              </a:extLst>
            </p:cNvPr>
            <p:cNvSpPr/>
            <p:nvPr/>
          </p:nvSpPr>
          <p:spPr>
            <a:xfrm flipH="1">
              <a:off x="6886869" y="3837524"/>
              <a:ext cx="3068660" cy="2063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92DBF54-CD97-2B92-27DC-240C53C2D284}"/>
                </a:ext>
              </a:extLst>
            </p:cNvPr>
            <p:cNvSpPr/>
            <p:nvPr/>
          </p:nvSpPr>
          <p:spPr>
            <a:xfrm flipH="1">
              <a:off x="2042763" y="4192843"/>
              <a:ext cx="3057459" cy="19776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E923839-8198-60DB-6FD2-99AE95FD24F7}"/>
                </a:ext>
              </a:extLst>
            </p:cNvPr>
            <p:cNvSpPr/>
            <p:nvPr/>
          </p:nvSpPr>
          <p:spPr>
            <a:xfrm flipH="1">
              <a:off x="6898070" y="4208688"/>
              <a:ext cx="3057459" cy="19776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A5B92E5-20D5-89CF-FB7D-74C5CAF7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54133"/>
            <a:ext cx="11029615" cy="1383640"/>
          </a:xfrm>
        </p:spPr>
        <p:txBody>
          <a:bodyPr/>
          <a:lstStyle/>
          <a:p>
            <a:r>
              <a:rPr lang="en-US"/>
              <a:t>Pada proses transaksi sewa-menyewa,  Airbnb memperoleh penghasilan dari 2 sumber, yaitu</a:t>
            </a:r>
            <a:r>
              <a:rPr lang="en-US" dirty="0"/>
              <a:t>:</a:t>
            </a:r>
          </a:p>
          <a:p>
            <a:pPr marL="860425" indent="-342900">
              <a:buFont typeface="+mj-lt"/>
              <a:buAutoNum type="arabicPeriod"/>
            </a:pPr>
            <a:r>
              <a:rPr lang="en-US"/>
              <a:t>Komisi dari host untuk setiap transaksi sebesar 3</a:t>
            </a:r>
            <a:r>
              <a:rPr lang="en-US" dirty="0"/>
              <a:t>%-5%</a:t>
            </a:r>
          </a:p>
          <a:p>
            <a:pPr marL="860425" indent="-342900">
              <a:buFont typeface="+mj-lt"/>
              <a:buAutoNum type="arabicPeriod"/>
            </a:pPr>
            <a:r>
              <a:rPr lang="en-US"/>
              <a:t>Service fee dari visitor sebesar 6</a:t>
            </a:r>
            <a:r>
              <a:rPr lang="en-US" dirty="0"/>
              <a:t>%-</a:t>
            </a:r>
            <a:r>
              <a:rPr lang="en-US"/>
              <a:t>20% dari booking fee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315-B5B1-8DD5-D07F-7F347823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84CE-4E1E-ACFA-E796-6A05F38B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2447"/>
          </a:xfrm>
        </p:spPr>
        <p:txBody>
          <a:bodyPr>
            <a:normAutofit/>
          </a:bodyPr>
          <a:lstStyle/>
          <a:p>
            <a:r>
              <a:rPr lang="en-US" sz="2000"/>
              <a:t>Berdasarkan business model dari airbnb, peningkatan revenue dapat diperoleh dengan cara meningkatkan volume transaksi sewa-menyewa. </a:t>
            </a:r>
            <a:endParaRPr lang="en-US" sz="2000" dirty="0"/>
          </a:p>
          <a:p>
            <a:r>
              <a:rPr lang="en-US" sz="2000"/>
              <a:t>Peningkatan volume transaksi dapat terjadi apabila supply dan demand memiliki keselarasan. </a:t>
            </a:r>
            <a:endParaRPr lang="en-US" sz="2000" dirty="0"/>
          </a:p>
          <a:p>
            <a:r>
              <a:rPr lang="en-US" sz="2000"/>
              <a:t>Oleh karena itu, perlu dianalisis lebih lanjut mengenai :</a:t>
            </a:r>
            <a:endParaRPr lang="en-US" sz="2000" dirty="0"/>
          </a:p>
          <a:p>
            <a:pPr marL="666900" lvl="1" indent="-342900">
              <a:buAutoNum type="arabicPeriod"/>
            </a:pPr>
            <a:r>
              <a:rPr lang="en-US" sz="2000"/>
              <a:t>Apakah terdapat kesenjangan (gap) antara supply dan demand ?</a:t>
            </a:r>
            <a:endParaRPr lang="en-US" sz="2000" dirty="0"/>
          </a:p>
          <a:p>
            <a:pPr marL="666900" lvl="1" indent="-342900">
              <a:buAutoNum type="arabicPeriod"/>
            </a:pPr>
            <a:r>
              <a:rPr lang="en-US" sz="2000"/>
              <a:t>Apabila terdapat gap antara supply dengan demand, apakah gap tersebut dapat menimbulkan konsekuensi / peluang bisnis yang dapat berdampak pada sustainability dan pertumbuhan revenue ke depannya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09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045-7D27-A001-11FA-2072531B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Tahapan analIsis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0A060F-DFF5-C942-5D5F-AE565A196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692766"/>
              </p:ext>
            </p:extLst>
          </p:nvPr>
        </p:nvGraphicFramePr>
        <p:xfrm>
          <a:off x="128814" y="1904998"/>
          <a:ext cx="11921672" cy="482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4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509-B8E1-0C38-0EEC-30941BAB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/>
              <a:t>Data Understanding &amp; Data Cleaning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119B55-9116-3FC3-5994-000F61A1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2077"/>
              </p:ext>
            </p:extLst>
          </p:nvPr>
        </p:nvGraphicFramePr>
        <p:xfrm>
          <a:off x="422728" y="1938866"/>
          <a:ext cx="11322958" cy="449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998">
                  <a:extLst>
                    <a:ext uri="{9D8B030D-6E8A-4147-A177-3AD203B41FA5}">
                      <a16:colId xmlns:a16="http://schemas.microsoft.com/office/drawing/2014/main" val="869604161"/>
                    </a:ext>
                  </a:extLst>
                </a:gridCol>
                <a:gridCol w="8838960">
                  <a:extLst>
                    <a:ext uri="{9D8B030D-6E8A-4147-A177-3AD203B41FA5}">
                      <a16:colId xmlns:a16="http://schemas.microsoft.com/office/drawing/2014/main" val="1179832520"/>
                    </a:ext>
                  </a:extLst>
                </a:gridCol>
              </a:tblGrid>
              <a:tr h="428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Nama Kolom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34300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Airbnb's unique identifier for the listing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9738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 of the listing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66801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host_id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Airbnb's unique identifier for the host</a:t>
                      </a:r>
                      <a:r>
                        <a:rPr lang="en-US" dirty="0"/>
                        <a:t>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8697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host_name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 of the host. Usually, just the first name</a:t>
                      </a:r>
                      <a:r>
                        <a:rPr lang="en-US" dirty="0"/>
                        <a:t>(s).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94266"/>
                  </a:ext>
                </a:extLst>
              </a:tr>
              <a:tr h="639599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neighborhood is geocoded using the latitude and longitude against neighborhoods as defined by open or public digital shapefiles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0390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Uses the World Geodetic System (WGS84) projection for latitude and longitude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311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/>
                        <a:t>longitude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Uses the World Geodetic System (WGS84) projection for latitude and longitude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95558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room</a:t>
                      </a:r>
                      <a:r>
                        <a:rPr lang="en-US" err="1"/>
                        <a:t>_</a:t>
                      </a:r>
                      <a:r>
                        <a:rPr lang="en-US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Entire home/apt | Private room | Shared room | Hotel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2601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/>
                        <a:t>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Daily price in local currency. Note, the $ sign may be used despite the locale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97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9B8F-0263-1059-40E2-304B5E86E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B3FB-EE3A-20DF-895A-064144A6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Data Understanding &amp; Data Cleaning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229D6-F2DE-F460-EA4D-E7C276B0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95062"/>
              </p:ext>
            </p:extLst>
          </p:nvPr>
        </p:nvGraphicFramePr>
        <p:xfrm>
          <a:off x="422728" y="1938866"/>
          <a:ext cx="11322958" cy="385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998">
                  <a:extLst>
                    <a:ext uri="{9D8B030D-6E8A-4147-A177-3AD203B41FA5}">
                      <a16:colId xmlns:a16="http://schemas.microsoft.com/office/drawing/2014/main" val="869604161"/>
                    </a:ext>
                  </a:extLst>
                </a:gridCol>
                <a:gridCol w="8838960">
                  <a:extLst>
                    <a:ext uri="{9D8B030D-6E8A-4147-A177-3AD203B41FA5}">
                      <a16:colId xmlns:a16="http://schemas.microsoft.com/office/drawing/2014/main" val="1179832520"/>
                    </a:ext>
                  </a:extLst>
                </a:gridCol>
              </a:tblGrid>
              <a:tr h="428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Nama Kolom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34300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minimum_nights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minimum number of night stays for the listing (calendar rules may differ</a:t>
                      </a:r>
                      <a:r>
                        <a:rPr lang="en-US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9738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number_of_reviews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number of reviews the listing has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66801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last_review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date of the last/newest review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8697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reviews_per_month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Reviews per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60848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calculated_host_listings</a:t>
                      </a:r>
                      <a:r>
                        <a:rPr lang="en-US" err="1"/>
                        <a:t>_</a:t>
                      </a:r>
                      <a:r>
                        <a:rPr lang="en-US"/>
                        <a:t>count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number of listings the host has in the current scrape in</a:t>
                      </a:r>
                      <a:endParaRPr lang="en-US" dirty="0"/>
                    </a:p>
                    <a:p>
                      <a:r>
                        <a:rPr lang="en-US"/>
                        <a:t>the city/region geography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94266"/>
                  </a:ext>
                </a:extLst>
              </a:tr>
              <a:tr h="639599">
                <a:tc>
                  <a:txBody>
                    <a:bodyPr/>
                    <a:lstStyle/>
                    <a:p>
                      <a:r>
                        <a:rPr lang="en-US" dirty="0"/>
                        <a:t>availability_365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avaliability_</a:t>
                      </a:r>
                      <a:r>
                        <a:rPr lang="en-US"/>
                        <a:t>x. The calendar determines the availability of the listing x days in the future. Note a listing may be available because it has been booked by a guest or blocked by the host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0390"/>
                  </a:ext>
                </a:extLst>
              </a:tr>
              <a:tr h="428333">
                <a:tc>
                  <a:txBody>
                    <a:bodyPr/>
                    <a:lstStyle/>
                    <a:p>
                      <a:r>
                        <a:rPr lang="en-US" dirty="0" err="1"/>
                        <a:t>number_of_reviews_ltm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number of reviews the listing has (in the last 12 months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0A3D59-9566-F061-BAC2-C270BE4C6F4E}"/>
              </a:ext>
            </a:extLst>
          </p:cNvPr>
          <p:cNvSpPr txBox="1"/>
          <p:nvPr/>
        </p:nvSpPr>
        <p:spPr>
          <a:xfrm>
            <a:off x="422728" y="5789024"/>
            <a:ext cx="11322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Asumsi</a:t>
            </a:r>
            <a:r>
              <a:rPr lang="en-US"/>
              <a:t>: </a:t>
            </a:r>
            <a:endParaRPr lang="en-US" dirty="0"/>
          </a:p>
          <a:p>
            <a:r>
              <a:rPr lang="en-US"/>
              <a:t>Sebagian besar penyewa memberikan review setelah transaksi selesai, sehingga jumlah review diasumsikan sama dengan jumlah transaksi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D1CD-7E60-667D-576A-7EE4A991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Data Understanding &amp; 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50BE-4614-4A54-45D8-65CAC6AC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3667"/>
            <a:ext cx="11029615" cy="4557761"/>
          </a:xfrm>
        </p:spPr>
        <p:txBody>
          <a:bodyPr>
            <a:normAutofit/>
          </a:bodyPr>
          <a:lstStyle/>
          <a:p>
            <a:r>
              <a:rPr lang="en-US"/>
              <a:t>Terdapat beberapa kolom yang memiliki baris bernilai NA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Baris NA dari kolom name dan host</a:t>
            </a:r>
            <a:r>
              <a:rPr lang="en-US" err="1"/>
              <a:t>_</a:t>
            </a:r>
            <a:r>
              <a:rPr lang="en-US"/>
              <a:t>name (9 baris</a:t>
            </a:r>
            <a:r>
              <a:rPr lang="en-US" dirty="0"/>
              <a:t>)</a:t>
            </a:r>
          </a:p>
          <a:p>
            <a:pPr marL="917575" lvl="1" indent="-285750">
              <a:buFont typeface="Wingdings" panose="05000000000000000000" pitchFamily="2" charset="2"/>
              <a:buChar char="q"/>
            </a:pPr>
            <a:r>
              <a:rPr lang="en-US"/>
              <a:t>Data tidak dihapus karena sudah terwakili oleh kolom id dan host</a:t>
            </a:r>
            <a:r>
              <a:rPr lang="en-US" dirty="0" err="1"/>
              <a:t>_</a:t>
            </a:r>
            <a:r>
              <a:rPr lang="en-US" err="1"/>
              <a:t>id</a:t>
            </a:r>
            <a:r>
              <a:rPr lang="en-US"/>
              <a:t>. </a:t>
            </a:r>
            <a:endParaRPr lang="en-US" dirty="0"/>
          </a:p>
          <a:p>
            <a:pPr marL="917575" lvl="1" indent="-285750">
              <a:buFont typeface="Wingdings" panose="05000000000000000000" pitchFamily="2" charset="2"/>
              <a:buChar char="q"/>
            </a:pPr>
            <a:r>
              <a:rPr lang="en-US"/>
              <a:t>Kemungkinan penamaan yang serupa walaupun sebenarnya berbeda (jumlah unique value dari id lebih banyak dibanding name), maka id dan host</a:t>
            </a:r>
            <a:r>
              <a:rPr lang="en-US" err="1"/>
              <a:t>_</a:t>
            </a:r>
            <a:r>
              <a:rPr lang="en-US"/>
              <a:t>id akan menjadi referensi utama. </a:t>
            </a:r>
            <a:endParaRPr lang="en-US" dirty="0"/>
          </a:p>
          <a:p>
            <a:pPr marL="631825" lvl="1" indent="-285750">
              <a:buFont typeface="Wingdings" panose="05000000000000000000" pitchFamily="2" charset="2"/>
              <a:buChar char="v"/>
            </a:pPr>
            <a:r>
              <a:rPr lang="en-US"/>
              <a:t>Baris NA  dari kolom Last Review dan reviews</a:t>
            </a:r>
            <a:r>
              <a:rPr lang="en-US" dirty="0" err="1"/>
              <a:t>_per</a:t>
            </a:r>
            <a:r>
              <a:rPr lang="en-US" err="1"/>
              <a:t>_</a:t>
            </a:r>
            <a:r>
              <a:rPr lang="en-US"/>
              <a:t>month </a:t>
            </a:r>
            <a:endParaRPr lang="en-US" dirty="0"/>
          </a:p>
          <a:p>
            <a:pPr marL="917575" lvl="1" indent="-285750">
              <a:buFont typeface="Wingdings" panose="05000000000000000000" pitchFamily="2" charset="2"/>
              <a:buChar char="q"/>
            </a:pPr>
            <a:r>
              <a:rPr lang="en-US"/>
              <a:t>Kolom hanya terisi apabila terdapat review sepanjang 12 bulan ke belakang. </a:t>
            </a:r>
            <a:endParaRPr lang="en-US" dirty="0"/>
          </a:p>
          <a:p>
            <a:pPr marL="917575" lvl="1" indent="-285750">
              <a:buFont typeface="Wingdings" panose="05000000000000000000" pitchFamily="2" charset="2"/>
              <a:buChar char="q"/>
            </a:pPr>
            <a:r>
              <a:rPr lang="en-US"/>
              <a:t>Sudah dicek bahwa baris seluruhnya memiliki number</a:t>
            </a:r>
            <a:r>
              <a:rPr lang="en-US" dirty="0"/>
              <a:t>_of_reviews</a:t>
            </a:r>
            <a:r>
              <a:rPr lang="en-US"/>
              <a:t>_ltm yang bernilai nol, sehingga data sudah konsisten</a:t>
            </a:r>
            <a:r>
              <a:rPr lang="en-US" dirty="0"/>
              <a:t>.</a:t>
            </a:r>
          </a:p>
          <a:p>
            <a:r>
              <a:rPr lang="en-US"/>
              <a:t>Tidak ada data yang terduplikasi</a:t>
            </a:r>
            <a:endParaRPr lang="en-US" dirty="0"/>
          </a:p>
          <a:p>
            <a:r>
              <a:rPr lang="en-US"/>
              <a:t>Terdapat 1 row data dengan nilai price 0 dan sudah diexclude dari data</a:t>
            </a:r>
            <a:endParaRPr lang="en-US" dirty="0"/>
          </a:p>
          <a:p>
            <a:r>
              <a:rPr lang="en-US"/>
              <a:t>Masih terdapat tipe data yang belum sesuai, sehingga sudah dilakukan proses casting</a:t>
            </a:r>
            <a:endParaRPr lang="en-US" dirty="0"/>
          </a:p>
          <a:p>
            <a:r>
              <a:rPr lang="en-US"/>
              <a:t>Data final memuat 15853 baris (listing) dan 16 kolom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8095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822</TotalTime>
  <Words>2998</Words>
  <Application>Microsoft Office PowerPoint</Application>
  <PresentationFormat>Widescreen</PresentationFormat>
  <Paragraphs>769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Gill Sans MT</vt:lpstr>
      <vt:lpstr>Segoe UI</vt:lpstr>
      <vt:lpstr>Times New Roman</vt:lpstr>
      <vt:lpstr>Wingdings</vt:lpstr>
      <vt:lpstr>Wingdings 2</vt:lpstr>
      <vt:lpstr>Dividend</vt:lpstr>
      <vt:lpstr>DATA ANALYSIS:  Airbnb Listing in Bangkok </vt:lpstr>
      <vt:lpstr>Latar Belakang &amp; Tujuan Analisis</vt:lpstr>
      <vt:lpstr>Airbnb Business Model</vt:lpstr>
      <vt:lpstr>Airbnb Business Model</vt:lpstr>
      <vt:lpstr>Business PROBLEMS</vt:lpstr>
      <vt:lpstr>Tahapan analIsis</vt:lpstr>
      <vt:lpstr>Data Understanding &amp; Data Cleaning</vt:lpstr>
      <vt:lpstr>Data Understanding &amp; Data Cleaning</vt:lpstr>
      <vt:lpstr>Data Understanding &amp; Data Cleaning</vt:lpstr>
      <vt:lpstr>LISTING AVAILABILITY</vt:lpstr>
      <vt:lpstr>LISTING AVAILABILITY: SUPPLY ANALISIS</vt:lpstr>
      <vt:lpstr>LISTING AVAILABILITY: SUPPLY ANALISIS</vt:lpstr>
      <vt:lpstr>CURRENT DEMAND: POPULARITY OF LISTING</vt:lpstr>
      <vt:lpstr>SUPPLY VS CURRENT DEMAND:  GROWTH ANALYSIS</vt:lpstr>
      <vt:lpstr>SUPPLY VS OVERALL DEMAND:  SUSTAINABILITY ANALYSIS</vt:lpstr>
      <vt:lpstr>SUPPLY VS OVERALL DEMAND:  SUSTAINABILITY ANALYSIS</vt:lpstr>
      <vt:lpstr>SUPPLY VS OVERALL DEMAND:  SUSTAINABILITY ANALYSIS</vt:lpstr>
      <vt:lpstr>OVERALL DEMAND:  FAVOURITE LISTING</vt:lpstr>
      <vt:lpstr>PRICE ANALYSIS</vt:lpstr>
      <vt:lpstr>SUPPLY ANALYSIS: Statistics DESCRIPTIVE OF PRICE BY ROOM TYPE</vt:lpstr>
      <vt:lpstr>AVERAGE PRICE BY NEIGHBOURHOOD ENTIRE HOUSE/APARTMENT</vt:lpstr>
      <vt:lpstr>AVERAGE PRICE BY NEIGHBOURHOOD HOTEL ROOM</vt:lpstr>
      <vt:lpstr>AVERAGE PRICE BY NEIGHBOURHOOD PRIVATE ROOM</vt:lpstr>
      <vt:lpstr>AVERAGE PRICE BY NEIGHBOURHOOD SHARED ROOM</vt:lpstr>
      <vt:lpstr>CURRENT DEMAND ANALYSIS: Statistics DESCRIPTIVE OF PRICE BY ROOM TYPE</vt:lpstr>
      <vt:lpstr>CURRENT DEMAND ANALYSIS: Statistics DESCRIPTIVE OF PRICE BY ROOM TYPE</vt:lpstr>
      <vt:lpstr>PRICE CATEGORY &amp; PENETRATION LEVEL</vt:lpstr>
      <vt:lpstr>CORRELATION ANALYSIS: PRICE &amp; CURRENT DEMAND</vt:lpstr>
      <vt:lpstr>SUMMARY &amp; RECOMMENDATION</vt:lpstr>
      <vt:lpstr>SUMMARY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indah nurina</dc:creator>
  <cp:lastModifiedBy>indah nurina</cp:lastModifiedBy>
  <cp:revision>45</cp:revision>
  <dcterms:created xsi:type="dcterms:W3CDTF">2024-11-28T04:44:13Z</dcterms:created>
  <dcterms:modified xsi:type="dcterms:W3CDTF">2024-11-29T06:09:46Z</dcterms:modified>
</cp:coreProperties>
</file>