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0" r:id="rId3"/>
    <p:sldId id="258" r:id="rId4"/>
    <p:sldId id="263" r:id="rId5"/>
    <p:sldId id="261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1" r:id="rId14"/>
    <p:sldId id="274" r:id="rId15"/>
    <p:sldId id="275" r:id="rId16"/>
    <p:sldId id="276" r:id="rId17"/>
    <p:sldId id="277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36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00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D862-97DB-40C0-8C6B-48D5BCA9F18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D36F57-7B49-49FD-A2AF-25757BC7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Penggu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21FA-3FC0-49D9-9B85-D2DBBC4B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28" y="212035"/>
            <a:ext cx="7766936" cy="3401479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Aplikasi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STI Di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Fungsi-Fungsi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Organisasi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4CD6-9413-4606-8266-1132E8ED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40765"/>
            <a:ext cx="7766936" cy="3882887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Kelompok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5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Aji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Wahyu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Kuncoro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	(10217399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Anggi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Veronika		 (16217865)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Anwar Muhammad 	(10217880)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Siti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Datirah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			(15217716)</a:t>
            </a:r>
          </a:p>
          <a:p>
            <a:pPr algn="l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8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63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SISTEM INFORMASI MANAJEMEN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63" y="700157"/>
            <a:ext cx="9128228" cy="58442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SIM 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kumpulan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sistem-sistem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.  SIM  </a:t>
            </a:r>
            <a:r>
              <a:rPr lang="en-US" sz="2400" dirty="0" err="1">
                <a:solidFill>
                  <a:schemeClr val="tx1"/>
                </a:solidFill>
              </a:rPr>
              <a:t>tergantung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besar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kecilnya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organisasi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sistem-sistem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berikut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akuntansi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pemasaran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persediaan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personalia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distribusi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kekayaan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kredit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 dan 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>
              <a:buClr>
                <a:schemeClr val="tx1"/>
              </a:buClr>
              <a:buSzPct val="94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Teknik</a:t>
            </a:r>
          </a:p>
        </p:txBody>
      </p:sp>
    </p:spTree>
    <p:extLst>
      <p:ext uri="{BB962C8B-B14F-4D97-AF65-F5344CB8AC3E}">
        <p14:creationId xmlns:p14="http://schemas.microsoft.com/office/powerpoint/2010/main" val="32138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63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63" y="700157"/>
            <a:ext cx="9128228" cy="5844209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sistem-sistem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dimaksudkan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kepada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tingkatan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manajemen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manajemen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tingkat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bawah</a:t>
            </a:r>
            <a:r>
              <a:rPr lang="en-US" sz="2400" dirty="0">
                <a:solidFill>
                  <a:schemeClr val="tx1"/>
                </a:solidFill>
              </a:rPr>
              <a:t>  (lower  level management),  </a:t>
            </a:r>
            <a:r>
              <a:rPr lang="en-US" sz="2400" dirty="0" err="1">
                <a:solidFill>
                  <a:schemeClr val="tx1"/>
                </a:solidFill>
              </a:rPr>
              <a:t>managemen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tingkat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menengah</a:t>
            </a:r>
            <a:r>
              <a:rPr lang="en-US" sz="2400" dirty="0">
                <a:solidFill>
                  <a:schemeClr val="tx1"/>
                </a:solidFill>
              </a:rPr>
              <a:t>  (middle  level  management)  dan  </a:t>
            </a:r>
            <a:r>
              <a:rPr lang="en-US" sz="2400" dirty="0" err="1">
                <a:solidFill>
                  <a:schemeClr val="tx1"/>
                </a:solidFill>
              </a:rPr>
              <a:t>manajemen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tingkat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atas</a:t>
            </a:r>
            <a:r>
              <a:rPr lang="en-US" sz="2400" dirty="0">
                <a:solidFill>
                  <a:schemeClr val="tx1"/>
                </a:solidFill>
              </a:rPr>
              <a:t> (top level management)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400" dirty="0">
                <a:solidFill>
                  <a:schemeClr val="tx1"/>
                </a:solidFill>
              </a:rPr>
              <a:t>Top level  management 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 executive  management 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direktur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utama</a:t>
            </a:r>
            <a:r>
              <a:rPr lang="en-US" sz="2400" dirty="0">
                <a:solidFill>
                  <a:schemeClr val="tx1"/>
                </a:solidFill>
              </a:rPr>
              <a:t>(president),  </a:t>
            </a:r>
            <a:r>
              <a:rPr lang="en-US" sz="2400" dirty="0" err="1">
                <a:solidFill>
                  <a:schemeClr val="tx1"/>
                </a:solidFill>
              </a:rPr>
              <a:t>direktur</a:t>
            </a:r>
            <a:r>
              <a:rPr lang="en-US" sz="2400" dirty="0">
                <a:solidFill>
                  <a:schemeClr val="tx1"/>
                </a:solidFill>
              </a:rPr>
              <a:t>  (vice-president)  dan  </a:t>
            </a:r>
            <a:r>
              <a:rPr lang="en-US" sz="2400" dirty="0" err="1">
                <a:solidFill>
                  <a:schemeClr val="tx1"/>
                </a:solidFill>
              </a:rPr>
              <a:t>eksekutif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r>
              <a:rPr lang="en-US" sz="2400" dirty="0">
                <a:solidFill>
                  <a:schemeClr val="tx1"/>
                </a:solidFill>
              </a:rPr>
              <a:t>  di  </a:t>
            </a:r>
            <a:r>
              <a:rPr lang="en-US" sz="2400" dirty="0" err="1">
                <a:solidFill>
                  <a:schemeClr val="tx1"/>
                </a:solidFill>
              </a:rPr>
              <a:t>fungsi-fungsi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pemasaran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pembelian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dirty="0" err="1">
                <a:solidFill>
                  <a:schemeClr val="tx1"/>
                </a:solidFill>
              </a:rPr>
              <a:t>teknik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dirty="0" err="1">
                <a:solidFill>
                  <a:schemeClr val="tx1"/>
                </a:solidFill>
              </a:rPr>
              <a:t>produksi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dirty="0" err="1">
                <a:solidFill>
                  <a:schemeClr val="tx1"/>
                </a:solidFill>
              </a:rPr>
              <a:t>keuangan</a:t>
            </a:r>
            <a:r>
              <a:rPr lang="en-US" sz="2400" dirty="0">
                <a:solidFill>
                  <a:schemeClr val="tx1"/>
                </a:solidFill>
              </a:rPr>
              <a:t>  dan  </a:t>
            </a:r>
            <a:r>
              <a:rPr lang="en-US" sz="2400" dirty="0" err="1">
                <a:solidFill>
                  <a:schemeClr val="tx1"/>
                </a:solidFill>
              </a:rPr>
              <a:t>akuntansi</a:t>
            </a:r>
            <a:r>
              <a:rPr lang="en-US" sz="2400" dirty="0">
                <a:solidFill>
                  <a:schemeClr val="tx1"/>
                </a:solidFill>
              </a:rPr>
              <a:t>.  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400" dirty="0">
                <a:solidFill>
                  <a:schemeClr val="tx1"/>
                </a:solidFill>
              </a:rPr>
              <a:t>middle  level  management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manajer-manajer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devisi</a:t>
            </a:r>
            <a:r>
              <a:rPr lang="en-US" sz="2400" dirty="0">
                <a:solidFill>
                  <a:schemeClr val="tx1"/>
                </a:solidFill>
              </a:rPr>
              <a:t>  dan  </a:t>
            </a:r>
            <a:r>
              <a:rPr lang="en-US" sz="2400" dirty="0" err="1">
                <a:solidFill>
                  <a:schemeClr val="tx1"/>
                </a:solidFill>
              </a:rPr>
              <a:t>manajer-manajer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cabang</a:t>
            </a:r>
            <a:r>
              <a:rPr lang="en-US" sz="2400" dirty="0">
                <a:solidFill>
                  <a:schemeClr val="tx1"/>
                </a:solidFill>
              </a:rPr>
              <a:t>.  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400" dirty="0">
                <a:solidFill>
                  <a:schemeClr val="tx1"/>
                </a:solidFill>
              </a:rPr>
              <a:t>Lower  level management </a:t>
            </a:r>
            <a:r>
              <a:rPr lang="en-US" sz="2400" dirty="0" err="1">
                <a:solidFill>
                  <a:schemeClr val="tx1"/>
                </a:solidFill>
              </a:rPr>
              <a:t>disebut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operating management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meliputi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mandor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pengawas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sz="2400" dirty="0">
                <a:solidFill>
                  <a:schemeClr val="tx1"/>
                </a:solidFill>
              </a:rPr>
              <a:t>Top  level  management  </a:t>
            </a:r>
            <a:r>
              <a:rPr lang="en-US" sz="2400" dirty="0" err="1">
                <a:solidFill>
                  <a:schemeClr val="tx1"/>
                </a:solidFill>
              </a:rPr>
              <a:t>disebut</a:t>
            </a:r>
            <a:r>
              <a:rPr lang="en-US" sz="2400" dirty="0">
                <a:solidFill>
                  <a:schemeClr val="tx1"/>
                </a:solidFill>
              </a:rPr>
              <a:t>  juga 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 strategic  level,  middle  level  management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tactical level dan lower management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tehcnical</a:t>
            </a:r>
            <a:r>
              <a:rPr lang="en-US" sz="2400" dirty="0">
                <a:solidFill>
                  <a:schemeClr val="tx1"/>
                </a:solidFill>
              </a:rPr>
              <a:t> level.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63" y="0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63" y="700157"/>
            <a:ext cx="9128228" cy="600544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sistem-sistem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dimaksudkan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memberikan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kepada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tingkatan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manajemen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manajemen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tingkat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bawah</a:t>
            </a:r>
            <a:r>
              <a:rPr lang="en-US" sz="2000" dirty="0">
                <a:solidFill>
                  <a:schemeClr val="tx1"/>
                </a:solidFill>
              </a:rPr>
              <a:t>  (lower  level management),  </a:t>
            </a:r>
            <a:r>
              <a:rPr lang="en-US" sz="2000" dirty="0" err="1">
                <a:solidFill>
                  <a:schemeClr val="tx1"/>
                </a:solidFill>
              </a:rPr>
              <a:t>managemen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tingkat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menengah</a:t>
            </a:r>
            <a:r>
              <a:rPr lang="en-US" sz="2000" dirty="0">
                <a:solidFill>
                  <a:schemeClr val="tx1"/>
                </a:solidFill>
              </a:rPr>
              <a:t>  (middle  level  management)  dan  </a:t>
            </a:r>
            <a:r>
              <a:rPr lang="en-US" sz="2000" dirty="0" err="1">
                <a:solidFill>
                  <a:schemeClr val="tx1"/>
                </a:solidFill>
              </a:rPr>
              <a:t>manajemen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atas</a:t>
            </a:r>
            <a:r>
              <a:rPr lang="en-US" sz="2000" dirty="0">
                <a:solidFill>
                  <a:schemeClr val="tx1"/>
                </a:solidFill>
              </a:rPr>
              <a:t> (top level management)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000" dirty="0">
                <a:solidFill>
                  <a:schemeClr val="tx1"/>
                </a:solidFill>
              </a:rPr>
              <a:t>Top level  management 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 executive  management 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terdiri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direktur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utama</a:t>
            </a:r>
            <a:r>
              <a:rPr lang="en-US" sz="2000" dirty="0">
                <a:solidFill>
                  <a:schemeClr val="tx1"/>
                </a:solidFill>
              </a:rPr>
              <a:t>(president),  </a:t>
            </a:r>
            <a:r>
              <a:rPr lang="en-US" sz="2000" dirty="0" err="1">
                <a:solidFill>
                  <a:schemeClr val="tx1"/>
                </a:solidFill>
              </a:rPr>
              <a:t>direktur</a:t>
            </a:r>
            <a:r>
              <a:rPr lang="en-US" sz="2000" dirty="0">
                <a:solidFill>
                  <a:schemeClr val="tx1"/>
                </a:solidFill>
              </a:rPr>
              <a:t>  (vice-president)  dan  </a:t>
            </a:r>
            <a:r>
              <a:rPr lang="en-US" sz="2000" dirty="0" err="1">
                <a:solidFill>
                  <a:schemeClr val="tx1"/>
                </a:solidFill>
              </a:rPr>
              <a:t>eksekutif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lainnya</a:t>
            </a:r>
            <a:r>
              <a:rPr lang="en-US" sz="2000" dirty="0">
                <a:solidFill>
                  <a:schemeClr val="tx1"/>
                </a:solidFill>
              </a:rPr>
              <a:t>  di  </a:t>
            </a:r>
            <a:r>
              <a:rPr lang="en-US" sz="2000" dirty="0" err="1">
                <a:solidFill>
                  <a:schemeClr val="tx1"/>
                </a:solidFill>
              </a:rPr>
              <a:t>fungsi-fungsi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pemasaran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pembelian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teknik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produksi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keuangan</a:t>
            </a:r>
            <a:r>
              <a:rPr lang="en-US" sz="2000" dirty="0">
                <a:solidFill>
                  <a:schemeClr val="tx1"/>
                </a:solidFill>
              </a:rPr>
              <a:t>  dan  </a:t>
            </a:r>
            <a:r>
              <a:rPr lang="en-US" sz="2000" dirty="0" err="1">
                <a:solidFill>
                  <a:schemeClr val="tx1"/>
                </a:solidFill>
              </a:rPr>
              <a:t>akuntansi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000" dirty="0">
                <a:solidFill>
                  <a:schemeClr val="tx1"/>
                </a:solidFill>
              </a:rPr>
              <a:t>middle  level  management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terdiri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manajer-manajer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devisi</a:t>
            </a:r>
            <a:r>
              <a:rPr lang="en-US" sz="2000" dirty="0">
                <a:solidFill>
                  <a:schemeClr val="tx1"/>
                </a:solidFill>
              </a:rPr>
              <a:t>  dan  </a:t>
            </a:r>
            <a:r>
              <a:rPr lang="en-US" sz="2000" dirty="0" err="1">
                <a:solidFill>
                  <a:schemeClr val="tx1"/>
                </a:solidFill>
              </a:rPr>
              <a:t>manajer-manajer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cabang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  <a:p>
            <a:pPr>
              <a:buClr>
                <a:schemeClr val="tx1"/>
              </a:buClr>
              <a:buSzPct val="94000"/>
            </a:pPr>
            <a:r>
              <a:rPr lang="en-US" sz="2000" dirty="0">
                <a:solidFill>
                  <a:schemeClr val="tx1"/>
                </a:solidFill>
              </a:rPr>
              <a:t>Lower  level management </a:t>
            </a:r>
            <a:r>
              <a:rPr lang="en-US" sz="2000" dirty="0" err="1">
                <a:solidFill>
                  <a:schemeClr val="tx1"/>
                </a:solidFill>
              </a:rPr>
              <a:t>disebut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degan</a:t>
            </a:r>
            <a:r>
              <a:rPr lang="en-US" sz="2000" dirty="0">
                <a:solidFill>
                  <a:schemeClr val="tx1"/>
                </a:solidFill>
              </a:rPr>
              <a:t> operating management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meliputi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mandor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pengawas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r>
              <a:rPr lang="en-US" dirty="0">
                <a:solidFill>
                  <a:schemeClr val="tx1"/>
                </a:solidFill>
              </a:rPr>
              <a:t>Top  level  management 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 juga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 strategic  level,  middle  level  management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tactical level dan lower management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tehcnical</a:t>
            </a:r>
            <a:r>
              <a:rPr lang="en-US" dirty="0">
                <a:solidFill>
                  <a:schemeClr val="tx1"/>
                </a:solidFill>
              </a:rPr>
              <a:t> level.</a:t>
            </a:r>
          </a:p>
          <a:p>
            <a:pPr marL="0" indent="0">
              <a:buClr>
                <a:schemeClr val="tx1"/>
              </a:buClr>
              <a:buSzPct val="94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0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Di </a:t>
            </a:r>
            <a:r>
              <a:rPr lang="en-US" sz="3200" dirty="0" err="1"/>
              <a:t>Fungsional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940905"/>
            <a:ext cx="9128228" cy="6263862"/>
          </a:xfrm>
        </p:spPr>
        <p:txBody>
          <a:bodyPr>
            <a:normAutofit/>
          </a:bodyPr>
          <a:lstStyle/>
          <a:p>
            <a:pPr lvl="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Akuntansi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(SIMAK/SIA):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melaporkan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meghasilkan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(SIPEM)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advertising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(SIMPRO):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informasiyang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SDM (SISDM)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SDM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perekrutan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seleksi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penerimaan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penempatan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penilaian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pelatihan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(SISKEUA)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memanage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mengalokasikan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5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/>
              <a:t>Peranan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06" y="1126435"/>
            <a:ext cx="9128228" cy="62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Peran</a:t>
            </a:r>
            <a:r>
              <a:rPr lang="en-US" dirty="0">
                <a:solidFill>
                  <a:schemeClr val="tx1"/>
                </a:solidFill>
              </a:rPr>
              <a:t> STI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pemecahan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. Proses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</a:t>
            </a:r>
            <a:r>
              <a:rPr lang="en-US" dirty="0">
                <a:solidFill>
                  <a:schemeClr val="tx1"/>
                </a:solidFill>
              </a:rPr>
              <a:t>: Intelligence, Design, Choice, Implementation.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mendukung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keempat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intelligence,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mendukung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kemudahan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penyajian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dibutuhkan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design,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alternatif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memecahkan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pula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pembanding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choice,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obyektif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implementation,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pelengkap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Pengawasan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koreksi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real-time,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unggul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lain.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0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/>
              <a:t>Peranan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1360557"/>
            <a:ext cx="9128228" cy="62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keunggulan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pemanfaatan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Proses </a:t>
            </a:r>
            <a:r>
              <a:rPr lang="en-US" dirty="0" err="1">
                <a:solidFill>
                  <a:schemeClr val="tx1"/>
                </a:solidFill>
              </a:rPr>
              <a:t>komunikasi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wilayah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aksesibilitas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tersaji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akurat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hampir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orang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layanan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spesifik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masing-masing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disesuaikan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keterampilan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memanfaatkan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mengantisipasi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konsekuensi-konsekuensi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dilaksanakan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permodelan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fleksibilitas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merespon</a:t>
            </a:r>
            <a:r>
              <a:rPr lang="en-US" dirty="0">
                <a:solidFill>
                  <a:schemeClr val="tx1"/>
                </a:solidFill>
              </a:rPr>
              <a:t> feedback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6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Enterprise Resource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1360557"/>
            <a:ext cx="9128228" cy="62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ERP(</a:t>
            </a:r>
            <a:r>
              <a:rPr lang="en-US" sz="2000" b="1" dirty="0" err="1">
                <a:solidFill>
                  <a:schemeClr val="tx1"/>
                </a:solidFill>
              </a:rPr>
              <a:t>Perencanaan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sumber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daya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perusahaan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singkatan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3 </a:t>
            </a:r>
            <a:r>
              <a:rPr lang="en-US" sz="2000" dirty="0" err="1">
                <a:solidFill>
                  <a:schemeClr val="tx1"/>
                </a:solidFill>
              </a:rPr>
              <a:t>elemen</a:t>
            </a:r>
            <a:r>
              <a:rPr lang="en-US" sz="2000" dirty="0">
                <a:solidFill>
                  <a:schemeClr val="tx1"/>
                </a:solidFill>
              </a:rPr>
              <a:t> kata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Enterprise (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organisasi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2. Resource (</a:t>
            </a:r>
            <a:r>
              <a:rPr lang="en-US" sz="2000" dirty="0" err="1">
                <a:solidFill>
                  <a:schemeClr val="tx1"/>
                </a:solidFill>
              </a:rPr>
              <a:t>sumber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 Planning (</a:t>
            </a:r>
            <a:r>
              <a:rPr lang="en-US" sz="2000" dirty="0" err="1">
                <a:solidFill>
                  <a:schemeClr val="tx1"/>
                </a:solidFill>
              </a:rPr>
              <a:t>perencanaan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3 kata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mencerminkan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konsep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berujung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kepada</a:t>
            </a:r>
            <a:r>
              <a:rPr lang="en-US" sz="2000" dirty="0">
                <a:solidFill>
                  <a:schemeClr val="tx1"/>
                </a:solidFill>
              </a:rPr>
              <a:t> kata </a:t>
            </a:r>
            <a:r>
              <a:rPr lang="en-US" sz="2000" dirty="0" err="1">
                <a:solidFill>
                  <a:schemeClr val="tx1"/>
                </a:solidFill>
              </a:rPr>
              <a:t>kerja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“planning” yang </a:t>
            </a:r>
            <a:r>
              <a:rPr lang="en-US" sz="2000" dirty="0" err="1">
                <a:solidFill>
                  <a:schemeClr val="tx1"/>
                </a:solidFill>
              </a:rPr>
              <a:t>berarti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bahwa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menekankan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aspek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perecanaan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Enterprise Resource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1360557"/>
            <a:ext cx="9128228" cy="62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ERP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system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dirancang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mengkoordinasikan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sumber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aktifitas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diperlukan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dirty="0" err="1">
                <a:solidFill>
                  <a:schemeClr val="tx1"/>
                </a:solidFill>
              </a:rPr>
              <a:t>bisnis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lengkap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ERP  </a:t>
            </a:r>
            <a:r>
              <a:rPr lang="en-US" sz="2000" dirty="0" err="1">
                <a:solidFill>
                  <a:schemeClr val="tx1"/>
                </a:solidFill>
              </a:rPr>
              <a:t>didasarkan</a:t>
            </a:r>
            <a:r>
              <a:rPr lang="en-US" sz="2000" dirty="0">
                <a:solidFill>
                  <a:schemeClr val="tx1"/>
                </a:solidFill>
              </a:rPr>
              <a:t>  pada database pada </a:t>
            </a:r>
            <a:r>
              <a:rPr lang="en-US" sz="2000" dirty="0" err="1">
                <a:solidFill>
                  <a:schemeClr val="tx1"/>
                </a:solidFill>
              </a:rPr>
              <a:t>umumnya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rancangan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perangkat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lunak</a:t>
            </a:r>
            <a:r>
              <a:rPr lang="en-US" sz="2000" dirty="0">
                <a:solidFill>
                  <a:schemeClr val="tx1"/>
                </a:solidFill>
              </a:rPr>
              <a:t> modular(</a:t>
            </a:r>
            <a:r>
              <a:rPr lang="en-US" sz="2000" dirty="0" err="1">
                <a:solidFill>
                  <a:schemeClr val="tx1"/>
                </a:solidFill>
              </a:rPr>
              <a:t>Bersifat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). </a:t>
            </a:r>
            <a:r>
              <a:rPr lang="en-US" dirty="0">
                <a:solidFill>
                  <a:schemeClr val="tx1"/>
                </a:solidFill>
              </a:rPr>
              <a:t>ERP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software yang </a:t>
            </a:r>
            <a:r>
              <a:rPr lang="en-US" dirty="0" err="1">
                <a:solidFill>
                  <a:schemeClr val="tx1"/>
                </a:solidFill>
              </a:rPr>
              <a:t>mengintegrasikan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system 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Syarat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terpenting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system ERP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Integrasi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Integrasi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dimaksud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software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logical database(model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memudahkan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berkomunikasi</a:t>
            </a:r>
            <a:r>
              <a:rPr lang="en-US" dirty="0">
                <a:solidFill>
                  <a:schemeClr val="tx1"/>
                </a:solidFill>
              </a:rPr>
              <a:t>. Database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mengijinkan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departemen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real-time.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1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Enterprise Resource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1360557"/>
            <a:ext cx="9128228" cy="62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Tujuan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mengkoordinasikan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bisnis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organisasi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keseluruhan</a:t>
            </a:r>
            <a:r>
              <a:rPr lang="en-US" sz="2000" dirty="0">
                <a:solidFill>
                  <a:schemeClr val="tx1"/>
                </a:solidFill>
              </a:rPr>
              <a:t>. ERP 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software yang </a:t>
            </a:r>
            <a:r>
              <a:rPr lang="en-US" sz="2000" dirty="0" err="1">
                <a:solidFill>
                  <a:schemeClr val="tx1"/>
                </a:solidFill>
              </a:rPr>
              <a:t>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organisasi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Otomatisasi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integrasi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bisnis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Membagi</a:t>
            </a:r>
            <a:r>
              <a:rPr lang="en-US" dirty="0">
                <a:solidFill>
                  <a:schemeClr val="tx1"/>
                </a:solidFill>
              </a:rPr>
              <a:t> data-data yang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praktek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real-time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perpaduan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transaksi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perencanaan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635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Modul Utama Pada </a:t>
            </a:r>
            <a:r>
              <a:rPr lang="en-US" sz="3200" dirty="0" err="1"/>
              <a:t>Erp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940905"/>
            <a:ext cx="9128228" cy="665701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ERP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Modul dan Sub-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komponen-komponen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bisnis</a:t>
            </a:r>
            <a:r>
              <a:rPr lang="en-US" dirty="0">
                <a:solidFill>
                  <a:schemeClr val="tx1"/>
                </a:solidFill>
              </a:rPr>
              <a:t>. Modul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sub-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menerapkannya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Modul Utama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Modul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yang paling </a:t>
            </a:r>
            <a:r>
              <a:rPr lang="en-US" dirty="0" err="1">
                <a:solidFill>
                  <a:schemeClr val="tx1"/>
                </a:solidFill>
              </a:rPr>
              <a:t>sering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dijumpai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ERP.</a:t>
            </a:r>
          </a:p>
          <a:p>
            <a:pPr marL="0" indent="0" fontAlgn="base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Human Resource Module (Modul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Inventory Module (Modul </a:t>
            </a:r>
            <a:r>
              <a:rPr lang="en-US" dirty="0" err="1">
                <a:solidFill>
                  <a:schemeClr val="tx1"/>
                </a:solidFill>
              </a:rPr>
              <a:t>Persediaan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Inventaris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Sales and Marketing Module (Modul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Pemasaran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Purchase Module (Modul </a:t>
            </a: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Finance and Accounting Module (Modul </a:t>
            </a:r>
            <a:r>
              <a:rPr lang="en-US" dirty="0" err="1">
                <a:solidFill>
                  <a:schemeClr val="tx1"/>
                </a:solidFill>
              </a:rPr>
              <a:t>Keuangan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Akuntansi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Customer Relations Management Module (Modul </a:t>
            </a:r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Manufacturing Module (Modul </a:t>
            </a:r>
            <a:r>
              <a:rPr lang="en-US" dirty="0" err="1">
                <a:solidFill>
                  <a:schemeClr val="tx1"/>
                </a:solidFill>
              </a:rPr>
              <a:t>Manufakturing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fontAlgn="base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Supply Chain Management Module (Modul </a:t>
            </a:r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Rantai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Pasokan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4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8172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212576"/>
            <a:ext cx="9128228" cy="5671930"/>
          </a:xfrm>
        </p:spPr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Pengertian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Teknologi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Informasi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Teknologi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 (</a:t>
            </a:r>
            <a:r>
              <a:rPr lang="en-US" sz="2000" b="1" dirty="0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bahasa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Inggris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istilah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i="1" dirty="0">
                <a:solidFill>
                  <a:schemeClr val="tx1"/>
                </a:solidFill>
              </a:rPr>
              <a:t>Information technology</a:t>
            </a:r>
            <a:r>
              <a:rPr lang="en-US" sz="2000" dirty="0">
                <a:solidFill>
                  <a:schemeClr val="tx1"/>
                </a:solidFill>
              </a:rPr>
              <a:t> (</a:t>
            </a:r>
            <a:r>
              <a:rPr lang="en-US" sz="2000" i="1" dirty="0">
                <a:solidFill>
                  <a:schemeClr val="tx1"/>
                </a:solidFill>
              </a:rPr>
              <a:t>IT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istilah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teknologi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pun yang </a:t>
            </a:r>
            <a:r>
              <a:rPr lang="en-US" sz="2000" dirty="0" err="1">
                <a:solidFill>
                  <a:schemeClr val="tx1"/>
                </a:solidFill>
              </a:rPr>
              <a:t>membantu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mengubah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mengomunikasikan</a:t>
            </a:r>
            <a:r>
              <a:rPr lang="en-US" sz="2000" dirty="0">
                <a:solidFill>
                  <a:schemeClr val="tx1"/>
                </a:solidFill>
              </a:rPr>
              <a:t> dan/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menyebarkan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Pengertian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Aplikasi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Perangkat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lunak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memanfaatkan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kemampuan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langsung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diinginkan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  <a:hlinkClick r:id="rId2" tooltip="Penggu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pengguna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Aplikasi</a:t>
            </a:r>
            <a:r>
              <a:rPr lang="en-US" sz="2400" dirty="0">
                <a:solidFill>
                  <a:schemeClr val="tx1"/>
                </a:solidFill>
              </a:rPr>
              <a:t> STI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Aplikasi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menjalankan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membuat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teknologi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6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9" y="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Erp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89" y="940905"/>
            <a:ext cx="9128228" cy="6657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On-Premise ERP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Implementasi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i="1" dirty="0">
                <a:solidFill>
                  <a:schemeClr val="tx1"/>
                </a:solidFill>
              </a:rPr>
              <a:t>on-premise</a:t>
            </a:r>
            <a:r>
              <a:rPr lang="en-US" sz="2000" dirty="0">
                <a:solidFill>
                  <a:schemeClr val="tx1"/>
                </a:solidFill>
              </a:rPr>
              <a:t> ERP </a:t>
            </a:r>
            <a:r>
              <a:rPr lang="en-US" sz="2000" dirty="0" err="1">
                <a:solidFill>
                  <a:schemeClr val="tx1"/>
                </a:solidFill>
              </a:rPr>
              <a:t>mengharuskan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perangkat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i="1" dirty="0">
                <a:solidFill>
                  <a:schemeClr val="tx1"/>
                </a:solidFill>
              </a:rPr>
              <a:t> server </a:t>
            </a:r>
            <a:r>
              <a:rPr lang="en-US" sz="2000" dirty="0" err="1">
                <a:solidFill>
                  <a:schemeClr val="tx1"/>
                </a:solidFill>
              </a:rPr>
              <a:t>mereka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sendiri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membutuhkan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pemeliharaan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biaya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Inilah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mengapa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konvensional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oleh </a:t>
            </a:r>
            <a:r>
              <a:rPr lang="en-US" sz="2000" dirty="0" err="1">
                <a:solidFill>
                  <a:schemeClr val="tx1"/>
                </a:solidFill>
              </a:rPr>
              <a:t>perusahaan-perusahaan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berskala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besar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Cloud ERP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ERP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i="1" dirty="0">
                <a:solidFill>
                  <a:schemeClr val="tx1"/>
                </a:solidFill>
              </a:rPr>
              <a:t>cloud 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mengharuskan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infrastruktur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dibutuhkan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mereka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karena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semuanya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disimpan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i="1" dirty="0">
                <a:solidFill>
                  <a:schemeClr val="tx1"/>
                </a:solidFill>
              </a:rPr>
              <a:t>cloud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Implementasi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membutuhkan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biaya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, dan </a:t>
            </a:r>
            <a:r>
              <a:rPr lang="en-US" sz="2000" dirty="0" err="1">
                <a:solidFill>
                  <a:schemeClr val="tx1"/>
                </a:solidFill>
              </a:rPr>
              <a:t>tenaga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sedikit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dibandingkan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tradisional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oleh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kecil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menengah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Hybrid ERP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Hybrid</a:t>
            </a:r>
            <a:r>
              <a:rPr lang="en-US" sz="2000" dirty="0">
                <a:solidFill>
                  <a:schemeClr val="tx1"/>
                </a:solidFill>
              </a:rPr>
              <a:t> ERP </a:t>
            </a:r>
            <a:r>
              <a:rPr lang="en-US" sz="2000" dirty="0" err="1">
                <a:solidFill>
                  <a:schemeClr val="tx1"/>
                </a:solidFill>
              </a:rPr>
              <a:t>memungkinkan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menjalankan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perangkat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lunak</a:t>
            </a:r>
            <a:r>
              <a:rPr lang="en-US" sz="2000" dirty="0">
                <a:solidFill>
                  <a:schemeClr val="tx1"/>
                </a:solidFill>
              </a:rPr>
              <a:t> ERP </a:t>
            </a:r>
            <a:r>
              <a:rPr lang="en-US" sz="2000" dirty="0" err="1">
                <a:solidFill>
                  <a:schemeClr val="tx1"/>
                </a:solidFill>
              </a:rPr>
              <a:t>mereka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bawah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kendali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mereka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sendiri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i="1" dirty="0">
                <a:solidFill>
                  <a:schemeClr val="tx1"/>
                </a:solidFill>
              </a:rPr>
              <a:t>server </a:t>
            </a:r>
            <a:r>
              <a:rPr lang="en-US" sz="2000" dirty="0" err="1">
                <a:solidFill>
                  <a:schemeClr val="tx1"/>
                </a:solidFill>
              </a:rPr>
              <a:t>sekaligus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sebagian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mereka</a:t>
            </a:r>
            <a:r>
              <a:rPr lang="en-US" sz="2000" dirty="0">
                <a:solidFill>
                  <a:schemeClr val="tx1"/>
                </a:solidFill>
              </a:rPr>
              <a:t> di </a:t>
            </a:r>
            <a:r>
              <a:rPr lang="en-US" sz="2000" i="1" dirty="0">
                <a:solidFill>
                  <a:schemeClr val="tx1"/>
                </a:solidFill>
              </a:rPr>
              <a:t>cloud</a:t>
            </a:r>
            <a:r>
              <a:rPr lang="en-US" sz="2000" dirty="0">
                <a:solidFill>
                  <a:schemeClr val="tx1"/>
                </a:solidFill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332243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5DF6-EAA8-4BF1-B82F-C622F6A7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0"/>
            <a:ext cx="8596668" cy="1320800"/>
          </a:xfrm>
        </p:spPr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17DA-490E-42E1-837A-D569EAF9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8" y="870226"/>
            <a:ext cx="9765379" cy="58353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Fungsi-Fungsi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Organisasi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konsep</a:t>
            </a:r>
            <a:r>
              <a:rPr lang="en-US" sz="2400" dirty="0">
                <a:solidFill>
                  <a:schemeClr val="tx1"/>
                </a:solidFill>
              </a:rPr>
              <a:t> SI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diterapkan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internal dan </a:t>
            </a:r>
            <a:r>
              <a:rPr lang="en-US" sz="2400" dirty="0" err="1">
                <a:solidFill>
                  <a:schemeClr val="tx1"/>
                </a:solidFill>
              </a:rPr>
              <a:t>eksternal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Internal : </a:t>
            </a:r>
            <a:r>
              <a:rPr lang="en-US" sz="2000" dirty="0" err="1">
                <a:solidFill>
                  <a:schemeClr val="tx1"/>
                </a:solidFill>
              </a:rPr>
              <a:t>diterapkan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fungsi-fungsi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organisasi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Eksternal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  <a:r>
              <a:rPr lang="en-US" sz="2000" dirty="0" err="1">
                <a:solidFill>
                  <a:schemeClr val="tx1"/>
                </a:solidFill>
              </a:rPr>
              <a:t>berkaitan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pihak-pihak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eksternal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berhubungan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perusahaan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contohnya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pelanggan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Aplikasi</a:t>
            </a:r>
            <a:r>
              <a:rPr lang="en-US" sz="2000" dirty="0">
                <a:solidFill>
                  <a:schemeClr val="tx1"/>
                </a:solidFill>
              </a:rPr>
              <a:t> STI di </a:t>
            </a:r>
            <a:r>
              <a:rPr lang="en-US" sz="2000" dirty="0" err="1">
                <a:solidFill>
                  <a:schemeClr val="tx1"/>
                </a:solidFill>
              </a:rPr>
              <a:t>Fungsi-fungsi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Organisasi</a:t>
            </a:r>
            <a:r>
              <a:rPr lang="en-US" sz="2000" dirty="0">
                <a:solidFill>
                  <a:schemeClr val="tx1"/>
                </a:solidFill>
              </a:rPr>
              <a:t>	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Pengolahan</a:t>
            </a:r>
            <a:r>
              <a:rPr lang="en-US" sz="2000" dirty="0">
                <a:solidFill>
                  <a:schemeClr val="tx1"/>
                </a:solidFill>
              </a:rPr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Manajemen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Fungsional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9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13252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Pengolahan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334052"/>
            <a:ext cx="9128228" cy="5565913"/>
          </a:xfrm>
        </p:spPr>
        <p:txBody>
          <a:bodyPr>
            <a:normAutofit/>
          </a:bodyPr>
          <a:lstStyle/>
          <a:p>
            <a:r>
              <a:rPr lang="id-ID" altLang="en-US" sz="2200" b="1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Data adalah </a:t>
            </a:r>
            <a:r>
              <a:rPr lang="en-US" altLang="en-US" sz="2200" b="1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id-ID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suatu penggambaran fakta , pengertian instruksi yang dapat disampaikan dan diolah oleh manusia atau mesin.</a:t>
            </a:r>
          </a:p>
          <a:p>
            <a:pPr>
              <a:buNone/>
            </a:pPr>
            <a:r>
              <a:rPr lang="en-US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	</a:t>
            </a:r>
            <a:r>
              <a:rPr lang="id-ID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Contoh : data berupa angka , karakter, alphabet, simbol, gambar, suara dll</a:t>
            </a:r>
          </a:p>
          <a:p>
            <a:r>
              <a:rPr lang="id-ID" altLang="en-US" sz="2200" b="1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Pengolahan data adalah </a:t>
            </a:r>
            <a:r>
              <a:rPr lang="id-ID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Pengubahan atau transformasi simbol-simbol seperti nomor dan huruf untuk tujuan peningkatan kegunaannya.</a:t>
            </a:r>
          </a:p>
          <a:p>
            <a:r>
              <a:rPr lang="id-ID" altLang="en-US" sz="2200" b="1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Sistem Pengolahan Data adalah </a:t>
            </a:r>
            <a:r>
              <a:rPr lang="id-ID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Sistem yang melakukan pengolahan data.</a:t>
            </a:r>
          </a:p>
          <a:p>
            <a:pPr>
              <a:buNone/>
            </a:pPr>
            <a:r>
              <a:rPr lang="en-US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	</a:t>
            </a:r>
            <a:r>
              <a:rPr lang="id-ID" altLang="en-US" sz="2200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Contoh : sistem pengolahan data penjualan, sistem pengolahan data pegawai dll.</a:t>
            </a:r>
            <a:endParaRPr lang="en-US" altLang="en-US" sz="2200" dirty="0">
              <a:solidFill>
                <a:schemeClr val="tx1"/>
              </a:solidFill>
              <a:latin typeface="Trebuchet MS (Body)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7867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54" y="-66261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Pengolahan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48139"/>
            <a:ext cx="9128228" cy="55659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Tujuan Pengolahan  Data :</a:t>
            </a:r>
          </a:p>
          <a:p>
            <a:pPr marL="274320" indent="-27432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id-ID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Untuk mengambil informasi asli (data) dan darinya menghasilkan informasi lain dalam bentuk yang berguna (hasil)</a:t>
            </a: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274320" indent="-274320">
              <a:buNone/>
              <a:defRPr/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dasar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tujuan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diantaranya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mengambil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program dan juga data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masukan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input data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menyimpan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program data dan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menyediakan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suatu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pemrosesan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menyimpan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sampai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akhir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sz="2000" i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 juga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berfungsi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menampilkan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dan juga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mencetak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data yang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sudah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tersimpan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54" y="-13252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Pengolahan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08383"/>
            <a:ext cx="9128228" cy="6009860"/>
          </a:xfrm>
        </p:spPr>
        <p:txBody>
          <a:bodyPr>
            <a:normAutofit/>
          </a:bodyPr>
          <a:lstStyle/>
          <a:p>
            <a:pPr marL="692150">
              <a:buFont typeface="Courier New" pitchFamily="49" charset="0"/>
              <a:buChar char="o"/>
              <a:defRPr/>
            </a:pP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Pengumpulan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</a:t>
            </a:r>
          </a:p>
          <a:p>
            <a:pPr marL="69215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dirancang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mengumpulkan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menggambarkan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tiap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tindakan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internal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menggambarkan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transaksinya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lingkungannya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. </a:t>
            </a:r>
          </a:p>
          <a:p>
            <a:pPr marL="692150">
              <a:buFont typeface="Courier New" pitchFamily="49" charset="0"/>
              <a:buChar char="o"/>
              <a:defRPr/>
            </a:pP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Pengubahan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</a:t>
            </a:r>
          </a:p>
          <a:p>
            <a:pPr marL="69215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Diperlukan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mengubah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mentransformasikannya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format yang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Operasi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pengubahan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mencakup</a:t>
            </a:r>
            <a:r>
              <a:rPr lang="en-US" sz="2000" dirty="0">
                <a:solidFill>
                  <a:schemeClr val="tx1"/>
                </a:solidFill>
                <a:latin typeface="Trebuchet MS (Body)"/>
                <a:cs typeface="Times New Roman" pitchFamily="18" charset="0"/>
              </a:rPr>
              <a:t> :</a:t>
            </a: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Pengklasifikasian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Penyortiran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penghitungan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Perekapitulasian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</a:rPr>
              <a:t>Pengikhtisaran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</a:rPr>
              <a:t>Penyimpanan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Data</a:t>
            </a:r>
          </a:p>
          <a:p>
            <a:pPr marL="1028700" indent="-285750"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Pembuatan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Dokumen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indent="-285750"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  <a:latin typeface="Trebuchet MS (Body)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rebuchet MS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0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Pengolahan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48139"/>
            <a:ext cx="9128228" cy="5565913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id-ID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Pengolahan  Data :</a:t>
            </a:r>
          </a:p>
          <a:p>
            <a:pPr marL="274320" indent="-27432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 mengambil informasi asli (data) dan darinya menghasilkan informasi lain dalam bentuk yang berguna (hasil)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None/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diantaranya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dan juga data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data dan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juga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juga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mencetak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tersimpan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-39757"/>
            <a:ext cx="10098157" cy="13208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Pengolahan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48139"/>
            <a:ext cx="9128228" cy="556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Selama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: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manual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 manual system 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orang, </a:t>
            </a:r>
            <a:r>
              <a:rPr lang="en-US" dirty="0" err="1">
                <a:solidFill>
                  <a:schemeClr val="tx1"/>
                </a:solidFill>
              </a:rPr>
              <a:t>pulpen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pensil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(ledger)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entri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menggambarkan</a:t>
            </a:r>
            <a:r>
              <a:rPr lang="en-US" dirty="0">
                <a:solidFill>
                  <a:schemeClr val="tx1"/>
                </a:solidFill>
              </a:rPr>
              <a:t>  record 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keydriven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Penemuan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cas</a:t>
            </a:r>
            <a:r>
              <a:rPr lang="en-US" dirty="0">
                <a:solidFill>
                  <a:schemeClr val="tx1"/>
                </a:solidFill>
              </a:rPr>
              <a:t> register,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ketik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kalkulator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meringankan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pengurusan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 punched card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 punched card (</a:t>
            </a:r>
            <a:r>
              <a:rPr lang="en-US" dirty="0" err="1">
                <a:solidFill>
                  <a:schemeClr val="tx1"/>
                </a:solidFill>
              </a:rPr>
              <a:t>kartu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berlubang</a:t>
            </a:r>
            <a:r>
              <a:rPr lang="en-US" dirty="0">
                <a:solidFill>
                  <a:schemeClr val="tx1"/>
                </a:solidFill>
              </a:rPr>
              <a:t>) dan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puched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cardpemeliharaan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file yang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Komputer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sebagian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mengandalkan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mayoritas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1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0EB-C54C-4847-A12C-F0438DA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9757"/>
            <a:ext cx="10098157" cy="1320800"/>
          </a:xfrm>
        </p:spPr>
        <p:txBody>
          <a:bodyPr/>
          <a:lstStyle/>
          <a:p>
            <a:pPr lvl="0"/>
            <a:r>
              <a:rPr lang="en-US" dirty="0"/>
              <a:t>SISTEM INFORMASI MANAJEMEN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BA2B-97BC-410D-AD28-86BB4ED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28" y="1749287"/>
            <a:ext cx="9128228" cy="556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informasi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manajemen</a:t>
            </a:r>
            <a:r>
              <a:rPr lang="en-US" sz="2800" dirty="0">
                <a:solidFill>
                  <a:schemeClr val="tx1"/>
                </a:solidFill>
              </a:rPr>
              <a:t>  (</a:t>
            </a:r>
            <a:r>
              <a:rPr lang="en-US" sz="2800" dirty="0" err="1">
                <a:solidFill>
                  <a:schemeClr val="tx1"/>
                </a:solidFill>
              </a:rPr>
              <a:t>manajement</a:t>
            </a:r>
            <a:r>
              <a:rPr lang="en-US" sz="2800" dirty="0">
                <a:solidFill>
                  <a:schemeClr val="tx1"/>
                </a:solidFill>
              </a:rPr>
              <a:t>  information  system  </a:t>
            </a:r>
            <a:r>
              <a:rPr lang="en-US" sz="2800" dirty="0" err="1">
                <a:solidFill>
                  <a:schemeClr val="tx1"/>
                </a:solidFill>
              </a:rPr>
              <a:t>atau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sering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dikenal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singkatannya</a:t>
            </a:r>
            <a:r>
              <a:rPr lang="en-US" sz="2800" dirty="0">
                <a:solidFill>
                  <a:schemeClr val="tx1"/>
                </a:solidFill>
              </a:rPr>
              <a:t> MIS)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penerapan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informasi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organisasi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mendukung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informasi-informasi</a:t>
            </a:r>
            <a:r>
              <a:rPr lang="en-US" sz="2800" dirty="0">
                <a:solidFill>
                  <a:schemeClr val="tx1"/>
                </a:solidFill>
              </a:rPr>
              <a:t>  yang </a:t>
            </a:r>
            <a:r>
              <a:rPr lang="en-US" sz="2800" dirty="0" err="1">
                <a:solidFill>
                  <a:schemeClr val="tx1"/>
                </a:solidFill>
              </a:rPr>
              <a:t>dibutuhkan</a:t>
            </a:r>
            <a:r>
              <a:rPr lang="en-US" sz="2800" dirty="0">
                <a:solidFill>
                  <a:schemeClr val="tx1"/>
                </a:solidFill>
              </a:rPr>
              <a:t> oleh </a:t>
            </a:r>
            <a:r>
              <a:rPr lang="en-US" sz="2800" dirty="0" err="1">
                <a:solidFill>
                  <a:schemeClr val="tx1"/>
                </a:solidFill>
              </a:rPr>
              <a:t>semua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tingkatan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manajemen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472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Times New Roman</vt:lpstr>
      <vt:lpstr>Trebuchet MS</vt:lpstr>
      <vt:lpstr>Trebuchet MS (Body)</vt:lpstr>
      <vt:lpstr>Wingdings 3</vt:lpstr>
      <vt:lpstr>Facet</vt:lpstr>
      <vt:lpstr>Aplikasi STI Di  Fungsi-Fungsi Organisasi </vt:lpstr>
      <vt:lpstr>Pengertian Sistem Teknologi Informasi</vt:lpstr>
      <vt:lpstr>Pengantar</vt:lpstr>
      <vt:lpstr>Pengertian Sistem Pengolahan Data</vt:lpstr>
      <vt:lpstr>Sistem Pengolahan Data</vt:lpstr>
      <vt:lpstr>Tugas Pengolahan Data</vt:lpstr>
      <vt:lpstr>Sistem Pengolahan Data</vt:lpstr>
      <vt:lpstr>Contoh Teknologi Informasi Pengolahan Data</vt:lpstr>
      <vt:lpstr>SISTEM INFORMASI MANAJEMEN</vt:lpstr>
      <vt:lpstr>SISTEM INFORMASI MANAJEMEN</vt:lpstr>
      <vt:lpstr>Sistem Informasi Manajemen</vt:lpstr>
      <vt:lpstr>Sistem Informasi Manajemen</vt:lpstr>
      <vt:lpstr>Sistem Teknologi Informasi Di Fungsional Organisasi </vt:lpstr>
      <vt:lpstr>Peranan Sistem Teknologi Informasi Dalam Pemecahan Masalah</vt:lpstr>
      <vt:lpstr>Peranan Sistem Teknologi Informasi Dalam Pemecahan Masalah</vt:lpstr>
      <vt:lpstr>Enterprise Resource Planning </vt:lpstr>
      <vt:lpstr>Enterprise Resource Planning </vt:lpstr>
      <vt:lpstr>Enterprise Resource Planning </vt:lpstr>
      <vt:lpstr>Modul Utama Pada Erp</vt:lpstr>
      <vt:lpstr>Implementasi 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16</cp:revision>
  <dcterms:created xsi:type="dcterms:W3CDTF">2018-11-08T23:18:39Z</dcterms:created>
  <dcterms:modified xsi:type="dcterms:W3CDTF">2018-11-09T01:46:09Z</dcterms:modified>
</cp:coreProperties>
</file>