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Average" panose="020B0604020202020204" charset="0"/>
      <p:regular r:id="rId35"/>
    </p:embeddedFont>
    <p:embeddedFont>
      <p:font typeface="Bebas Neue" panose="020B0606020202050201" pitchFamily="34" charset="0"/>
      <p:regular r:id="rId36"/>
    </p:embeddedFont>
    <p:embeddedFont>
      <p:font typeface="Oswald" panose="00000500000000000000" pitchFamily="2" charset="0"/>
      <p:regular r:id="rId37"/>
      <p:bold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3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2476a5b0fa_0_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2476a5b0f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2476a5b0fa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2476a5b0f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2476a5b0fa_0_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2476a5b0f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2476a5b0fa_0_4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2476a5b0f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21ac8a1bbc_2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21ac8a1bbc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21ac8a1bbc_0_9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21ac8a1bb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21ac8a1bbc_0_17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21ac8a1bbc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21ac8a1bbc_0_6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21ac8a1bbc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243ee4bbc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243ee4bbc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21ac8a1bbc_0_18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21ac8a1bbc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6f980f91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6f980f91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21ac8a1bbc_0_6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21ac8a1bb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243ee4bbcf_0_1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243ee4bbc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21ac8a1bbc_0_19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21ac8a1bbc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21ac8a1bbc_0_7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21ac8a1bbc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243ee4bbcf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243ee4bbc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21ac8a1bbc_0_20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21ac8a1bbc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21ac8a1bbc_0_7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21ac8a1bbc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243ee4bbcf_0_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243ee4bbc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21ac8a1bbc_0_20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21ac8a1bbc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21ac8a1bbc_0_8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21ac8a1bbc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b201eeb95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b201eeb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21ac8a1bbc_0_13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21ac8a1bb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c6f980f91_0_4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c6f980f9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21ac8a1bbc_0_2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21ac8a1bb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f980f91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21ac8a1bbc_0_2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21ac8a1bb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6f980f91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21ac8a1bbc_2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21ac8a1bb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247560a6be_0_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247560a6b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1b13a1e831_0_4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1b13a1e83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doi.org/10.4060/ca8642en" TargetMode="External"/><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hyperlink" Target="https://www.inspirecleanenergy.com/" TargetMode="External"/><Relationship Id="rId4" Type="http://schemas.openxmlformats.org/officeDocument/2006/relationships/hyperlink" Target="https://www.globalforestwatch.or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ankitpranay/global-emissions-from-agriculture-and-forest-land"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671250" y="474975"/>
            <a:ext cx="7852200" cy="4054500"/>
          </a:xfrm>
          <a:prstGeom prst="rect">
            <a:avLst/>
          </a:prstGeom>
        </p:spPr>
        <p:txBody>
          <a:bodyPr spcFirstLastPara="1" wrap="square" lIns="91425" tIns="91425" rIns="91425" bIns="91425" anchor="ctr" anchorCtr="0">
            <a:noAutofit/>
          </a:bodyPr>
          <a:lstStyle/>
          <a:p>
            <a:pPr marL="0" lvl="0" indent="0" algn="ctr" rtl="0">
              <a:lnSpc>
                <a:spcPct val="115000"/>
              </a:lnSpc>
              <a:spcBef>
                <a:spcPts val="1200"/>
              </a:spcBef>
              <a:spcAft>
                <a:spcPts val="0"/>
              </a:spcAft>
              <a:buNone/>
            </a:pPr>
            <a:r>
              <a:rPr lang="en" sz="4800">
                <a:latin typeface="Bebas Neue"/>
                <a:ea typeface="Bebas Neue"/>
                <a:cs typeface="Bebas Neue"/>
                <a:sym typeface="Bebas Neue"/>
              </a:rPr>
              <a:t>Project: Carbon Emissions from Five Countries with the Largest Forest from 1990 to 2019</a:t>
            </a:r>
            <a:endParaRPr sz="4800">
              <a:latin typeface="Bebas Neue"/>
              <a:ea typeface="Bebas Neue"/>
              <a:cs typeface="Bebas Neue"/>
              <a:sym typeface="Bebas Neue"/>
            </a:endParaRPr>
          </a:p>
          <a:p>
            <a:pPr marL="0" lvl="0" indent="0" algn="ctr" rtl="0">
              <a:spcBef>
                <a:spcPts val="120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p:nvPr/>
        </p:nvSpPr>
        <p:spPr>
          <a:xfrm>
            <a:off x="534000" y="3282325"/>
            <a:ext cx="8076000" cy="1185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solidFill>
                  <a:schemeClr val="dk1"/>
                </a:solidFill>
                <a:latin typeface="Average"/>
                <a:ea typeface="Average"/>
                <a:cs typeface="Average"/>
                <a:sym typeface="Average"/>
              </a:rPr>
              <a:t>Mostly the null value was detected in the year column from Y1961 to Y1990,  maybe at that time there was no adequate technology to record carbon emissions on regular basis.</a:t>
            </a:r>
            <a:endParaRPr sz="1300">
              <a:solidFill>
                <a:schemeClr val="dk1"/>
              </a:solidFill>
              <a:latin typeface="Average"/>
              <a:ea typeface="Average"/>
              <a:cs typeface="Average"/>
              <a:sym typeface="Average"/>
            </a:endParaRPr>
          </a:p>
          <a:p>
            <a:pPr marL="0" lvl="0" indent="0" algn="ctr" rtl="0">
              <a:spcBef>
                <a:spcPts val="0"/>
              </a:spcBef>
              <a:spcAft>
                <a:spcPts val="0"/>
              </a:spcAft>
              <a:buNone/>
            </a:pPr>
            <a:endParaRPr sz="1300">
              <a:solidFill>
                <a:schemeClr val="dk1"/>
              </a:solidFill>
              <a:latin typeface="Average"/>
              <a:ea typeface="Average"/>
              <a:cs typeface="Average"/>
              <a:sym typeface="Average"/>
            </a:endParaRPr>
          </a:p>
          <a:p>
            <a:pPr marL="0" lvl="0" indent="0" algn="ctr" rtl="0">
              <a:spcBef>
                <a:spcPts val="0"/>
              </a:spcBef>
              <a:spcAft>
                <a:spcPts val="0"/>
              </a:spcAft>
              <a:buNone/>
            </a:pPr>
            <a:r>
              <a:rPr lang="en" sz="1300" b="1">
                <a:solidFill>
                  <a:schemeClr val="dk1"/>
                </a:solidFill>
                <a:latin typeface="Average"/>
                <a:ea typeface="Average"/>
                <a:cs typeface="Average"/>
                <a:sym typeface="Average"/>
              </a:rPr>
              <a:t> If the data type on specific column is object we fill the null values with “-” and if the data type is float we fill the null with 0</a:t>
            </a:r>
            <a:endParaRPr sz="1300" b="1">
              <a:solidFill>
                <a:schemeClr val="dk1"/>
              </a:solidFill>
              <a:latin typeface="Average"/>
              <a:ea typeface="Average"/>
              <a:cs typeface="Average"/>
              <a:sym typeface="Average"/>
            </a:endParaRPr>
          </a:p>
        </p:txBody>
      </p:sp>
      <p:sp>
        <p:nvSpPr>
          <p:cNvPr id="146" name="Google Shape;14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Cleaning </a:t>
            </a:r>
            <a:endParaRPr/>
          </a:p>
          <a:p>
            <a:pPr marL="0" lvl="0" indent="0" algn="ctr" rtl="0">
              <a:spcBef>
                <a:spcPts val="0"/>
              </a:spcBef>
              <a:spcAft>
                <a:spcPts val="0"/>
              </a:spcAft>
              <a:buNone/>
            </a:pPr>
            <a:r>
              <a:rPr lang="en" sz="1500"/>
              <a:t>Handling Missing Value</a:t>
            </a:r>
            <a:endParaRPr sz="1500"/>
          </a:p>
        </p:txBody>
      </p:sp>
      <p:pic>
        <p:nvPicPr>
          <p:cNvPr id="147" name="Google Shape;147;p22"/>
          <p:cNvPicPr preferRelativeResize="0"/>
          <p:nvPr/>
        </p:nvPicPr>
        <p:blipFill>
          <a:blip r:embed="rId3">
            <a:alphaModFix/>
          </a:blip>
          <a:stretch>
            <a:fillRect/>
          </a:stretch>
        </p:blipFill>
        <p:spPr>
          <a:xfrm>
            <a:off x="2572100" y="1546138"/>
            <a:ext cx="3999775" cy="1563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p:nvPr/>
        </p:nvSpPr>
        <p:spPr>
          <a:xfrm>
            <a:off x="534000" y="2769650"/>
            <a:ext cx="8076000" cy="985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solidFill>
                  <a:schemeClr val="dk1"/>
                </a:solidFill>
                <a:latin typeface="Average"/>
                <a:ea typeface="Average"/>
                <a:cs typeface="Average"/>
                <a:sym typeface="Average"/>
              </a:rPr>
              <a:t>"Y" in "Y1961" indicates the year</a:t>
            </a:r>
            <a:endParaRPr sz="1300">
              <a:solidFill>
                <a:schemeClr val="dk1"/>
              </a:solidFill>
              <a:latin typeface="Average"/>
              <a:ea typeface="Average"/>
              <a:cs typeface="Average"/>
              <a:sym typeface="Average"/>
            </a:endParaRPr>
          </a:p>
          <a:p>
            <a:pPr marL="0" lvl="0" indent="0" algn="ctr" rtl="0">
              <a:spcBef>
                <a:spcPts val="0"/>
              </a:spcBef>
              <a:spcAft>
                <a:spcPts val="0"/>
              </a:spcAft>
              <a:buNone/>
            </a:pPr>
            <a:endParaRPr sz="1300">
              <a:solidFill>
                <a:schemeClr val="dk1"/>
              </a:solidFill>
              <a:latin typeface="Average"/>
              <a:ea typeface="Average"/>
              <a:cs typeface="Average"/>
              <a:sym typeface="Average"/>
            </a:endParaRPr>
          </a:p>
          <a:p>
            <a:pPr marL="0" lvl="0" indent="0" algn="ctr" rtl="0">
              <a:spcBef>
                <a:spcPts val="0"/>
              </a:spcBef>
              <a:spcAft>
                <a:spcPts val="0"/>
              </a:spcAft>
              <a:buNone/>
            </a:pPr>
            <a:r>
              <a:rPr lang="en" sz="1300" b="1">
                <a:solidFill>
                  <a:schemeClr val="dk1"/>
                </a:solidFill>
                <a:latin typeface="Average"/>
                <a:ea typeface="Average"/>
                <a:cs typeface="Average"/>
                <a:sym typeface="Average"/>
              </a:rPr>
              <a:t>Rename the column to contain only the year, remove the "Y" from the year column name. Also, we remove spaces with "_".</a:t>
            </a:r>
            <a:endParaRPr sz="1300" b="1">
              <a:solidFill>
                <a:schemeClr val="dk1"/>
              </a:solidFill>
              <a:latin typeface="Average"/>
              <a:ea typeface="Average"/>
              <a:cs typeface="Average"/>
              <a:sym typeface="Average"/>
            </a:endParaRPr>
          </a:p>
        </p:txBody>
      </p:sp>
      <p:sp>
        <p:nvSpPr>
          <p:cNvPr id="153" name="Google Shape;15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Cleaning </a:t>
            </a:r>
            <a:endParaRPr/>
          </a:p>
          <a:p>
            <a:pPr marL="0" lvl="0" indent="0" algn="ctr" rtl="0">
              <a:spcBef>
                <a:spcPts val="0"/>
              </a:spcBef>
              <a:spcAft>
                <a:spcPts val="0"/>
              </a:spcAft>
              <a:buNone/>
            </a:pPr>
            <a:r>
              <a:rPr lang="en" sz="1500"/>
              <a:t>Change the Column Name</a:t>
            </a:r>
            <a:endParaRPr sz="1500"/>
          </a:p>
        </p:txBody>
      </p:sp>
      <p:pic>
        <p:nvPicPr>
          <p:cNvPr id="154" name="Google Shape;154;p23"/>
          <p:cNvPicPr preferRelativeResize="0"/>
          <p:nvPr/>
        </p:nvPicPr>
        <p:blipFill>
          <a:blip r:embed="rId3">
            <a:alphaModFix/>
          </a:blip>
          <a:stretch>
            <a:fillRect/>
          </a:stretch>
        </p:blipFill>
        <p:spPr>
          <a:xfrm>
            <a:off x="2057400" y="1680613"/>
            <a:ext cx="5029200" cy="790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Selected Data</a:t>
            </a:r>
            <a:endParaRPr/>
          </a:p>
          <a:p>
            <a:pPr marL="0" lvl="0" indent="0" algn="ctr" rtl="0">
              <a:spcBef>
                <a:spcPts val="0"/>
              </a:spcBef>
              <a:spcAft>
                <a:spcPts val="0"/>
              </a:spcAft>
              <a:buNone/>
            </a:pPr>
            <a:endParaRPr sz="1500"/>
          </a:p>
        </p:txBody>
      </p:sp>
      <p:sp>
        <p:nvSpPr>
          <p:cNvPr id="160" name="Google Shape;160;p24"/>
          <p:cNvSpPr txBox="1"/>
          <p:nvPr/>
        </p:nvSpPr>
        <p:spPr>
          <a:xfrm>
            <a:off x="534000" y="1307300"/>
            <a:ext cx="8076000" cy="36480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dk1"/>
              </a:buClr>
              <a:buSzPts val="1500"/>
              <a:buFont typeface="Average"/>
              <a:buAutoNum type="arabicPeriod"/>
            </a:pPr>
            <a:r>
              <a:rPr lang="en" sz="1500">
                <a:solidFill>
                  <a:schemeClr val="dk1"/>
                </a:solidFill>
                <a:latin typeface="Average"/>
                <a:ea typeface="Average"/>
                <a:cs typeface="Average"/>
                <a:sym typeface="Average"/>
              </a:rPr>
              <a:t>The country that we pick based on the country with the largest forest area, that is </a:t>
            </a:r>
            <a:r>
              <a:rPr lang="en" sz="1500" b="1">
                <a:solidFill>
                  <a:srgbClr val="FFFF00"/>
                </a:solidFill>
                <a:latin typeface="Average"/>
                <a:ea typeface="Average"/>
                <a:cs typeface="Average"/>
                <a:sym typeface="Average"/>
              </a:rPr>
              <a:t>Brazil, Canada, Congo, Indonesia, and India.</a:t>
            </a:r>
            <a:r>
              <a:rPr lang="en" sz="1500" b="1">
                <a:solidFill>
                  <a:schemeClr val="dk1"/>
                </a:solidFill>
                <a:latin typeface="Average"/>
                <a:ea typeface="Average"/>
                <a:cs typeface="Average"/>
                <a:sym typeface="Average"/>
              </a:rPr>
              <a:t> </a:t>
            </a:r>
            <a:endParaRPr sz="1500">
              <a:solidFill>
                <a:schemeClr val="dk1"/>
              </a:solidFill>
              <a:latin typeface="Average"/>
              <a:ea typeface="Average"/>
              <a:cs typeface="Average"/>
              <a:sym typeface="Average"/>
            </a:endParaRPr>
          </a:p>
          <a:p>
            <a:pPr marL="457200" lvl="0" indent="-323850" algn="l" rtl="0">
              <a:spcBef>
                <a:spcPts val="0"/>
              </a:spcBef>
              <a:spcAft>
                <a:spcPts val="0"/>
              </a:spcAft>
              <a:buClr>
                <a:schemeClr val="dk1"/>
              </a:buClr>
              <a:buSzPts val="1500"/>
              <a:buFont typeface="Average"/>
              <a:buAutoNum type="arabicPeriod"/>
            </a:pPr>
            <a:r>
              <a:rPr lang="en" sz="1500">
                <a:solidFill>
                  <a:schemeClr val="dk1"/>
                </a:solidFill>
                <a:latin typeface="Average"/>
                <a:ea typeface="Average"/>
                <a:cs typeface="Average"/>
                <a:sym typeface="Average"/>
              </a:rPr>
              <a:t>We focus to analyze </a:t>
            </a:r>
            <a:r>
              <a:rPr lang="en" sz="1500" b="1">
                <a:solidFill>
                  <a:srgbClr val="FFFF00"/>
                </a:solidFill>
                <a:latin typeface="Average"/>
                <a:ea typeface="Average"/>
                <a:cs typeface="Average"/>
                <a:sym typeface="Average"/>
              </a:rPr>
              <a:t>CO2(eq)(AR5) </a:t>
            </a:r>
            <a:r>
              <a:rPr lang="en" sz="1500">
                <a:solidFill>
                  <a:schemeClr val="dk1"/>
                </a:solidFill>
                <a:latin typeface="Average"/>
                <a:ea typeface="Average"/>
                <a:cs typeface="Average"/>
                <a:sym typeface="Average"/>
              </a:rPr>
              <a:t>emitted by some event such as</a:t>
            </a:r>
            <a:r>
              <a:rPr lang="en" sz="1500" b="1">
                <a:solidFill>
                  <a:schemeClr val="dk1"/>
                </a:solidFill>
                <a:latin typeface="Average"/>
                <a:ea typeface="Average"/>
                <a:cs typeface="Average"/>
                <a:sym typeface="Average"/>
              </a:rPr>
              <a:t> </a:t>
            </a:r>
            <a:r>
              <a:rPr lang="en" sz="1500" b="1">
                <a:solidFill>
                  <a:srgbClr val="FFFF00"/>
                </a:solidFill>
                <a:latin typeface="Average"/>
                <a:ea typeface="Average"/>
                <a:cs typeface="Average"/>
                <a:sym typeface="Average"/>
              </a:rPr>
              <a:t>drained organic soils, fires in humid tropical forest, forest in organic soils, forestland, LULUCF, and savana fires</a:t>
            </a:r>
            <a:r>
              <a:rPr lang="en" sz="1500">
                <a:solidFill>
                  <a:srgbClr val="FFFF00"/>
                </a:solidFill>
                <a:latin typeface="Average"/>
                <a:ea typeface="Average"/>
                <a:cs typeface="Average"/>
                <a:sym typeface="Average"/>
              </a:rPr>
              <a:t>.</a:t>
            </a:r>
            <a:r>
              <a:rPr lang="en" sz="1500">
                <a:solidFill>
                  <a:schemeClr val="dk1"/>
                </a:solidFill>
                <a:latin typeface="Average"/>
                <a:ea typeface="Average"/>
                <a:cs typeface="Average"/>
                <a:sym typeface="Average"/>
              </a:rPr>
              <a:t> We analyze how much every causes of carbon emissions affected the amount of CO2(eq)(AR5) at some country.</a:t>
            </a:r>
            <a:endParaRPr sz="1500">
              <a:solidFill>
                <a:schemeClr val="dk1"/>
              </a:solidFill>
              <a:latin typeface="Average"/>
              <a:ea typeface="Average"/>
              <a:cs typeface="Average"/>
              <a:sym typeface="Average"/>
            </a:endParaRPr>
          </a:p>
          <a:p>
            <a:pPr marL="457200" lvl="0" indent="0" algn="l" rtl="0">
              <a:spcBef>
                <a:spcPts val="0"/>
              </a:spcBef>
              <a:spcAft>
                <a:spcPts val="0"/>
              </a:spcAft>
              <a:buNone/>
            </a:pPr>
            <a:endParaRPr sz="1500">
              <a:solidFill>
                <a:schemeClr val="dk1"/>
              </a:solidFill>
              <a:latin typeface="Average"/>
              <a:ea typeface="Average"/>
              <a:cs typeface="Average"/>
              <a:sym typeface="Average"/>
            </a:endParaRPr>
          </a:p>
          <a:p>
            <a:pPr marL="457200" lvl="0" indent="0" algn="l" rtl="0">
              <a:spcBef>
                <a:spcPts val="0"/>
              </a:spcBef>
              <a:spcAft>
                <a:spcPts val="0"/>
              </a:spcAft>
              <a:buNone/>
            </a:pPr>
            <a:endParaRPr sz="1500">
              <a:solidFill>
                <a:schemeClr val="dk1"/>
              </a:solidFill>
              <a:latin typeface="Average"/>
              <a:ea typeface="Average"/>
              <a:cs typeface="Average"/>
              <a:sym typeface="Average"/>
            </a:endParaRPr>
          </a:p>
          <a:p>
            <a:pPr marL="457200" lvl="0" indent="0" algn="l" rtl="0">
              <a:spcBef>
                <a:spcPts val="0"/>
              </a:spcBef>
              <a:spcAft>
                <a:spcPts val="0"/>
              </a:spcAft>
              <a:buNone/>
            </a:pPr>
            <a:endParaRPr sz="1500">
              <a:solidFill>
                <a:schemeClr val="dk1"/>
              </a:solidFill>
              <a:latin typeface="Average"/>
              <a:ea typeface="Average"/>
              <a:cs typeface="Average"/>
              <a:sym typeface="Average"/>
            </a:endParaRPr>
          </a:p>
          <a:p>
            <a:pPr marL="457200" lvl="0" indent="0" algn="l" rtl="0">
              <a:spcBef>
                <a:spcPts val="0"/>
              </a:spcBef>
              <a:spcAft>
                <a:spcPts val="0"/>
              </a:spcAft>
              <a:buNone/>
            </a:pPr>
            <a:endParaRPr sz="1500">
              <a:solidFill>
                <a:schemeClr val="dk1"/>
              </a:solidFill>
              <a:latin typeface="Average"/>
              <a:ea typeface="Average"/>
              <a:cs typeface="Average"/>
              <a:sym typeface="Average"/>
            </a:endParaRPr>
          </a:p>
          <a:p>
            <a:pPr marL="457200" lvl="0" indent="0" algn="l" rtl="0">
              <a:spcBef>
                <a:spcPts val="0"/>
              </a:spcBef>
              <a:spcAft>
                <a:spcPts val="0"/>
              </a:spcAft>
              <a:buNone/>
            </a:pPr>
            <a:endParaRPr sz="1500">
              <a:solidFill>
                <a:schemeClr val="dk1"/>
              </a:solidFill>
              <a:latin typeface="Average"/>
              <a:ea typeface="Average"/>
              <a:cs typeface="Average"/>
              <a:sym typeface="Average"/>
            </a:endParaRPr>
          </a:p>
          <a:p>
            <a:pPr marL="457200" lvl="0" indent="0" algn="l" rtl="0">
              <a:spcBef>
                <a:spcPts val="0"/>
              </a:spcBef>
              <a:spcAft>
                <a:spcPts val="0"/>
              </a:spcAft>
              <a:buNone/>
            </a:pPr>
            <a:endParaRPr sz="1500">
              <a:solidFill>
                <a:schemeClr val="dk1"/>
              </a:solidFill>
              <a:latin typeface="Average"/>
              <a:ea typeface="Average"/>
              <a:cs typeface="Average"/>
              <a:sym typeface="Average"/>
            </a:endParaRPr>
          </a:p>
          <a:p>
            <a:pPr marL="457200" lvl="0" indent="0" algn="l" rtl="0">
              <a:spcBef>
                <a:spcPts val="0"/>
              </a:spcBef>
              <a:spcAft>
                <a:spcPts val="0"/>
              </a:spcAft>
              <a:buNone/>
            </a:pPr>
            <a:endParaRPr sz="1500">
              <a:solidFill>
                <a:schemeClr val="dk1"/>
              </a:solidFill>
              <a:latin typeface="Average"/>
              <a:ea typeface="Average"/>
              <a:cs typeface="Average"/>
              <a:sym typeface="Average"/>
            </a:endParaRPr>
          </a:p>
          <a:p>
            <a:pPr marL="457200" lvl="0" indent="0" algn="l" rtl="0">
              <a:spcBef>
                <a:spcPts val="0"/>
              </a:spcBef>
              <a:spcAft>
                <a:spcPts val="0"/>
              </a:spcAft>
              <a:buNone/>
            </a:pPr>
            <a:r>
              <a:rPr lang="en" sz="1500">
                <a:solidFill>
                  <a:schemeClr val="dk1"/>
                </a:solidFill>
                <a:latin typeface="Average"/>
                <a:ea typeface="Average"/>
                <a:cs typeface="Average"/>
                <a:sym typeface="Average"/>
              </a:rPr>
              <a:t>Example dataset for </a:t>
            </a:r>
            <a:r>
              <a:rPr lang="en" sz="1500" b="1">
                <a:solidFill>
                  <a:schemeClr val="dk1"/>
                </a:solidFill>
                <a:latin typeface="Average"/>
                <a:ea typeface="Average"/>
                <a:cs typeface="Average"/>
                <a:sym typeface="Average"/>
              </a:rPr>
              <a:t>Brazil</a:t>
            </a:r>
            <a:endParaRPr sz="1500" b="1">
              <a:solidFill>
                <a:schemeClr val="dk1"/>
              </a:solidFill>
              <a:latin typeface="Average"/>
              <a:ea typeface="Average"/>
              <a:cs typeface="Average"/>
              <a:sym typeface="Average"/>
            </a:endParaRPr>
          </a:p>
          <a:p>
            <a:pPr marL="0" lvl="0" indent="0" algn="l" rtl="0">
              <a:spcBef>
                <a:spcPts val="0"/>
              </a:spcBef>
              <a:spcAft>
                <a:spcPts val="0"/>
              </a:spcAft>
              <a:buNone/>
            </a:pPr>
            <a:endParaRPr sz="1500" b="1">
              <a:solidFill>
                <a:schemeClr val="dk1"/>
              </a:solidFill>
              <a:latin typeface="Average"/>
              <a:ea typeface="Average"/>
              <a:cs typeface="Average"/>
              <a:sym typeface="Average"/>
            </a:endParaRPr>
          </a:p>
        </p:txBody>
      </p:sp>
      <p:pic>
        <p:nvPicPr>
          <p:cNvPr id="161" name="Google Shape;161;p24"/>
          <p:cNvPicPr preferRelativeResize="0"/>
          <p:nvPr/>
        </p:nvPicPr>
        <p:blipFill>
          <a:blip r:embed="rId3">
            <a:alphaModFix/>
          </a:blip>
          <a:stretch>
            <a:fillRect/>
          </a:stretch>
        </p:blipFill>
        <p:spPr>
          <a:xfrm>
            <a:off x="915525" y="2916299"/>
            <a:ext cx="7312950" cy="1349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Selected Data</a:t>
            </a:r>
            <a:endParaRPr/>
          </a:p>
          <a:p>
            <a:pPr marL="0" lvl="0" indent="0" algn="ctr" rtl="0">
              <a:spcBef>
                <a:spcPts val="0"/>
              </a:spcBef>
              <a:spcAft>
                <a:spcPts val="0"/>
              </a:spcAft>
              <a:buNone/>
            </a:pPr>
            <a:endParaRPr sz="1500"/>
          </a:p>
        </p:txBody>
      </p:sp>
      <p:sp>
        <p:nvSpPr>
          <p:cNvPr id="167" name="Google Shape;167;p25"/>
          <p:cNvSpPr txBox="1"/>
          <p:nvPr/>
        </p:nvSpPr>
        <p:spPr>
          <a:xfrm>
            <a:off x="534000" y="1130800"/>
            <a:ext cx="8076000" cy="4155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500" b="1">
              <a:solidFill>
                <a:schemeClr val="dk1"/>
              </a:solidFill>
              <a:latin typeface="Average"/>
              <a:ea typeface="Average"/>
              <a:cs typeface="Average"/>
              <a:sym typeface="Average"/>
            </a:endParaRPr>
          </a:p>
        </p:txBody>
      </p:sp>
      <p:sp>
        <p:nvSpPr>
          <p:cNvPr id="168" name="Google Shape;168;p25"/>
          <p:cNvSpPr txBox="1"/>
          <p:nvPr/>
        </p:nvSpPr>
        <p:spPr>
          <a:xfrm>
            <a:off x="534000" y="1307300"/>
            <a:ext cx="80760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dk1"/>
                </a:solidFill>
                <a:latin typeface="Average"/>
                <a:ea typeface="Average"/>
                <a:cs typeface="Average"/>
                <a:sym typeface="Average"/>
              </a:rPr>
              <a:t>  3.     Additionally, we analyze </a:t>
            </a:r>
            <a:r>
              <a:rPr lang="en" sz="1500" b="1">
                <a:solidFill>
                  <a:srgbClr val="FFFF00"/>
                </a:solidFill>
                <a:latin typeface="Average"/>
                <a:ea typeface="Average"/>
                <a:cs typeface="Average"/>
                <a:sym typeface="Average"/>
              </a:rPr>
              <a:t>all green house gasses</a:t>
            </a:r>
            <a:r>
              <a:rPr lang="en" sz="1500">
                <a:solidFill>
                  <a:schemeClr val="dk1"/>
                </a:solidFill>
                <a:latin typeface="Average"/>
                <a:ea typeface="Average"/>
                <a:cs typeface="Average"/>
                <a:sym typeface="Average"/>
              </a:rPr>
              <a:t> that contain in dataset for every country </a:t>
            </a:r>
            <a:endParaRPr sz="1500">
              <a:solidFill>
                <a:schemeClr val="dk1"/>
              </a:solidFill>
              <a:latin typeface="Average"/>
              <a:ea typeface="Average"/>
              <a:cs typeface="Average"/>
              <a:sym typeface="Average"/>
            </a:endParaRPr>
          </a:p>
          <a:p>
            <a:pPr marL="0" lvl="0" indent="0" algn="l" rtl="0">
              <a:spcBef>
                <a:spcPts val="0"/>
              </a:spcBef>
              <a:spcAft>
                <a:spcPts val="0"/>
              </a:spcAft>
              <a:buNone/>
            </a:pPr>
            <a:endParaRPr sz="1500">
              <a:solidFill>
                <a:schemeClr val="dk1"/>
              </a:solidFill>
              <a:latin typeface="Average"/>
              <a:ea typeface="Average"/>
              <a:cs typeface="Average"/>
              <a:sym typeface="Average"/>
            </a:endParaRPr>
          </a:p>
          <a:p>
            <a:pPr marL="0" lvl="0" indent="0" algn="l" rtl="0">
              <a:spcBef>
                <a:spcPts val="0"/>
              </a:spcBef>
              <a:spcAft>
                <a:spcPts val="0"/>
              </a:spcAft>
              <a:buNone/>
            </a:pPr>
            <a:endParaRPr sz="1500">
              <a:solidFill>
                <a:schemeClr val="dk1"/>
              </a:solidFill>
              <a:latin typeface="Average"/>
              <a:ea typeface="Average"/>
              <a:cs typeface="Average"/>
              <a:sym typeface="Average"/>
            </a:endParaRPr>
          </a:p>
          <a:p>
            <a:pPr marL="0" lvl="0" indent="0" algn="l" rtl="0">
              <a:spcBef>
                <a:spcPts val="0"/>
              </a:spcBef>
              <a:spcAft>
                <a:spcPts val="0"/>
              </a:spcAft>
              <a:buNone/>
            </a:pPr>
            <a:endParaRPr sz="1500">
              <a:solidFill>
                <a:schemeClr val="dk1"/>
              </a:solidFill>
              <a:latin typeface="Average"/>
              <a:ea typeface="Average"/>
              <a:cs typeface="Average"/>
              <a:sym typeface="Average"/>
            </a:endParaRPr>
          </a:p>
          <a:p>
            <a:pPr marL="0" lvl="0" indent="0" algn="l" rtl="0">
              <a:spcBef>
                <a:spcPts val="0"/>
              </a:spcBef>
              <a:spcAft>
                <a:spcPts val="0"/>
              </a:spcAft>
              <a:buNone/>
            </a:pPr>
            <a:endParaRPr sz="1500">
              <a:solidFill>
                <a:schemeClr val="dk1"/>
              </a:solidFill>
              <a:latin typeface="Average"/>
              <a:ea typeface="Average"/>
              <a:cs typeface="Average"/>
              <a:sym typeface="Average"/>
            </a:endParaRPr>
          </a:p>
          <a:p>
            <a:pPr marL="0" lvl="0" indent="0" algn="l" rtl="0">
              <a:spcBef>
                <a:spcPts val="0"/>
              </a:spcBef>
              <a:spcAft>
                <a:spcPts val="0"/>
              </a:spcAft>
              <a:buNone/>
            </a:pPr>
            <a:endParaRPr sz="1500">
              <a:solidFill>
                <a:schemeClr val="dk1"/>
              </a:solidFill>
              <a:latin typeface="Average"/>
              <a:ea typeface="Average"/>
              <a:cs typeface="Average"/>
              <a:sym typeface="Average"/>
            </a:endParaRPr>
          </a:p>
          <a:p>
            <a:pPr marL="0" lvl="0" indent="0" algn="l" rtl="0">
              <a:spcBef>
                <a:spcPts val="0"/>
              </a:spcBef>
              <a:spcAft>
                <a:spcPts val="0"/>
              </a:spcAft>
              <a:buNone/>
            </a:pPr>
            <a:endParaRPr sz="1500">
              <a:solidFill>
                <a:schemeClr val="dk1"/>
              </a:solidFill>
              <a:latin typeface="Average"/>
              <a:ea typeface="Average"/>
              <a:cs typeface="Average"/>
              <a:sym typeface="Average"/>
            </a:endParaRPr>
          </a:p>
          <a:p>
            <a:pPr marL="0" lvl="0" indent="0" algn="l" rtl="0">
              <a:spcBef>
                <a:spcPts val="0"/>
              </a:spcBef>
              <a:spcAft>
                <a:spcPts val="0"/>
              </a:spcAft>
              <a:buNone/>
            </a:pPr>
            <a:r>
              <a:rPr lang="en" sz="1500">
                <a:solidFill>
                  <a:schemeClr val="dk1"/>
                </a:solidFill>
                <a:latin typeface="Average"/>
                <a:ea typeface="Average"/>
                <a:cs typeface="Average"/>
                <a:sym typeface="Average"/>
              </a:rPr>
              <a:t> </a:t>
            </a:r>
            <a:endParaRPr sz="1500">
              <a:solidFill>
                <a:schemeClr val="dk1"/>
              </a:solidFill>
              <a:latin typeface="Average"/>
              <a:ea typeface="Average"/>
              <a:cs typeface="Average"/>
              <a:sym typeface="Average"/>
            </a:endParaRPr>
          </a:p>
          <a:p>
            <a:pPr marL="0" lvl="0" indent="0" algn="l" rtl="0">
              <a:spcBef>
                <a:spcPts val="0"/>
              </a:spcBef>
              <a:spcAft>
                <a:spcPts val="0"/>
              </a:spcAft>
              <a:buNone/>
            </a:pPr>
            <a:r>
              <a:rPr lang="en" sz="1500">
                <a:solidFill>
                  <a:schemeClr val="dk1"/>
                </a:solidFill>
                <a:latin typeface="Average"/>
                <a:ea typeface="Average"/>
                <a:cs typeface="Average"/>
                <a:sym typeface="Average"/>
              </a:rPr>
              <a:t>Example dataset for India</a:t>
            </a:r>
            <a:endParaRPr sz="1500">
              <a:solidFill>
                <a:schemeClr val="dk1"/>
              </a:solidFill>
              <a:latin typeface="Average"/>
              <a:ea typeface="Average"/>
              <a:cs typeface="Average"/>
              <a:sym typeface="Average"/>
            </a:endParaRPr>
          </a:p>
        </p:txBody>
      </p:sp>
      <p:pic>
        <p:nvPicPr>
          <p:cNvPr id="169" name="Google Shape;169;p25"/>
          <p:cNvPicPr preferRelativeResize="0"/>
          <p:nvPr/>
        </p:nvPicPr>
        <p:blipFill>
          <a:blip r:embed="rId3">
            <a:alphaModFix/>
          </a:blip>
          <a:stretch>
            <a:fillRect/>
          </a:stretch>
        </p:blipFill>
        <p:spPr>
          <a:xfrm>
            <a:off x="152400" y="1809763"/>
            <a:ext cx="8839201" cy="12576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265500" y="343725"/>
            <a:ext cx="4045200"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300"/>
              <a:t>01</a:t>
            </a:r>
            <a:endParaRPr sz="4300"/>
          </a:p>
          <a:p>
            <a:pPr marL="0" lvl="0" indent="0" algn="ctr" rtl="0">
              <a:spcBef>
                <a:spcPts val="0"/>
              </a:spcBef>
              <a:spcAft>
                <a:spcPts val="0"/>
              </a:spcAft>
              <a:buNone/>
            </a:pPr>
            <a:r>
              <a:rPr lang="en" sz="4300"/>
              <a:t>Brazil</a:t>
            </a:r>
            <a:endParaRPr sz="4300"/>
          </a:p>
        </p:txBody>
      </p:sp>
      <p:sp>
        <p:nvSpPr>
          <p:cNvPr id="175" name="Google Shape;175;p26"/>
          <p:cNvSpPr txBox="1">
            <a:spLocks noGrp="1"/>
          </p:cNvSpPr>
          <p:nvPr>
            <p:ph type="body" idx="2"/>
          </p:nvPr>
        </p:nvSpPr>
        <p:spPr>
          <a:xfrm>
            <a:off x="4762175" y="2508213"/>
            <a:ext cx="4220100" cy="2206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t>“From 2001 to 2020, Brazil lost 59.8Mha of tree cover, equivalent to a 12% decrease in tree cover since 2010, and 32.5Gt of CO₂ emissions.”</a:t>
            </a:r>
            <a:endParaRPr sz="1600"/>
          </a:p>
          <a:p>
            <a:pPr marL="0" lvl="0" indent="0" algn="just" rtl="0">
              <a:spcBef>
                <a:spcPts val="1600"/>
              </a:spcBef>
              <a:spcAft>
                <a:spcPts val="1600"/>
              </a:spcAft>
              <a:buNone/>
            </a:pPr>
            <a:r>
              <a:rPr lang="en" sz="1600"/>
              <a:t>Source : Global Forest Watch</a:t>
            </a:r>
            <a:endParaRPr sz="1600"/>
          </a:p>
        </p:txBody>
      </p:sp>
      <p:sp>
        <p:nvSpPr>
          <p:cNvPr id="176" name="Google Shape;176;p26"/>
          <p:cNvSpPr txBox="1">
            <a:spLocks noGrp="1"/>
          </p:cNvSpPr>
          <p:nvPr>
            <p:ph type="body" idx="2"/>
          </p:nvPr>
        </p:nvSpPr>
        <p:spPr>
          <a:xfrm>
            <a:off x="369600" y="2019525"/>
            <a:ext cx="3837000" cy="26955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400">
                <a:solidFill>
                  <a:schemeClr val="dk1"/>
                </a:solidFill>
              </a:rPr>
              <a:t>The country with the second-largest forest area in the world.</a:t>
            </a:r>
            <a:endParaRPr sz="1400">
              <a:solidFill>
                <a:schemeClr val="dk1"/>
              </a:solidFill>
            </a:endParaRPr>
          </a:p>
          <a:p>
            <a:pPr marL="0" lvl="0" indent="0" algn="just" rtl="0">
              <a:spcBef>
                <a:spcPts val="1200"/>
              </a:spcBef>
              <a:spcAft>
                <a:spcPts val="0"/>
              </a:spcAft>
              <a:buNone/>
            </a:pPr>
            <a:r>
              <a:rPr lang="en" sz="1400">
                <a:solidFill>
                  <a:schemeClr val="dk1"/>
                </a:solidFill>
              </a:rPr>
              <a:t>According to </a:t>
            </a:r>
            <a:r>
              <a:rPr lang="en" sz="1400" b="1">
                <a:solidFill>
                  <a:schemeClr val="dk1"/>
                </a:solidFill>
              </a:rPr>
              <a:t>Global Forest Watch</a:t>
            </a:r>
            <a:r>
              <a:rPr lang="en" sz="1400">
                <a:solidFill>
                  <a:schemeClr val="dk1"/>
                </a:solidFill>
              </a:rPr>
              <a:t> :</a:t>
            </a:r>
            <a:endParaRPr sz="1400">
              <a:solidFill>
                <a:schemeClr val="dk1"/>
              </a:solidFill>
            </a:endParaRPr>
          </a:p>
          <a:p>
            <a:pPr marL="457200" lvl="0" indent="-317500" algn="just" rtl="0">
              <a:spcBef>
                <a:spcPts val="1200"/>
              </a:spcBef>
              <a:spcAft>
                <a:spcPts val="0"/>
              </a:spcAft>
              <a:buClr>
                <a:schemeClr val="dk1"/>
              </a:buClr>
              <a:buSzPts val="1400"/>
              <a:buChar char="●"/>
            </a:pPr>
            <a:r>
              <a:rPr lang="en" sz="1400" b="1">
                <a:solidFill>
                  <a:schemeClr val="dk1"/>
                </a:solidFill>
              </a:rPr>
              <a:t>In 2010</a:t>
            </a:r>
            <a:r>
              <a:rPr lang="en" sz="1400">
                <a:solidFill>
                  <a:schemeClr val="dk1"/>
                </a:solidFill>
              </a:rPr>
              <a:t>, Brazil had 492 Mha of natural forest, extending over 59% of its land area. </a:t>
            </a:r>
            <a:endParaRPr sz="1400">
              <a:solidFill>
                <a:schemeClr val="dk1"/>
              </a:solidFill>
            </a:endParaRPr>
          </a:p>
          <a:p>
            <a:pPr marL="457200" lvl="0" indent="-317500" algn="just" rtl="0">
              <a:spcBef>
                <a:spcPts val="0"/>
              </a:spcBef>
              <a:spcAft>
                <a:spcPts val="0"/>
              </a:spcAft>
              <a:buClr>
                <a:schemeClr val="dk1"/>
              </a:buClr>
              <a:buSzPts val="1400"/>
              <a:buChar char="●"/>
            </a:pPr>
            <a:r>
              <a:rPr lang="en" sz="1400" b="1">
                <a:solidFill>
                  <a:schemeClr val="dk1"/>
                </a:solidFill>
              </a:rPr>
              <a:t>In 2020</a:t>
            </a:r>
            <a:r>
              <a:rPr lang="en" sz="1400">
                <a:solidFill>
                  <a:schemeClr val="dk1"/>
                </a:solidFill>
              </a:rPr>
              <a:t>, it lost 3.20Mha of natural forest, equivalent to 1.77 Gton of CO₂ emissions. </a:t>
            </a:r>
            <a:endParaRPr sz="1400">
              <a:solidFill>
                <a:schemeClr val="dk1"/>
              </a:solidFill>
            </a:endParaRPr>
          </a:p>
        </p:txBody>
      </p:sp>
      <p:pic>
        <p:nvPicPr>
          <p:cNvPr id="177" name="Google Shape;177;p26"/>
          <p:cNvPicPr preferRelativeResize="0"/>
          <p:nvPr/>
        </p:nvPicPr>
        <p:blipFill>
          <a:blip r:embed="rId3">
            <a:alphaModFix/>
          </a:blip>
          <a:stretch>
            <a:fillRect/>
          </a:stretch>
        </p:blipFill>
        <p:spPr>
          <a:xfrm>
            <a:off x="4762163" y="728838"/>
            <a:ext cx="4220075" cy="1612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588750" y="398950"/>
            <a:ext cx="7966500" cy="59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solidFill>
                  <a:schemeClr val="accent6"/>
                </a:solidFill>
              </a:rPr>
              <a:t>Brazil Analysis</a:t>
            </a:r>
            <a:endParaRPr sz="4200">
              <a:solidFill>
                <a:schemeClr val="accent6"/>
              </a:solidFill>
            </a:endParaRPr>
          </a:p>
        </p:txBody>
      </p:sp>
      <p:sp>
        <p:nvSpPr>
          <p:cNvPr id="183" name="Google Shape;183;p27"/>
          <p:cNvSpPr txBox="1">
            <a:spLocks noGrp="1"/>
          </p:cNvSpPr>
          <p:nvPr>
            <p:ph type="body" idx="4294967295"/>
          </p:nvPr>
        </p:nvSpPr>
        <p:spPr>
          <a:xfrm>
            <a:off x="588750" y="752525"/>
            <a:ext cx="7966500" cy="10659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300"/>
              <a:t>Based on IPCC AR5, Brazil’s carbon emissions have increased from the early 1990s to their highest peak in 2004. In 2010 the graph began to experience a drastic decline until 2012, then there was a slight increase but fluctuated around 5 million kilotons (5 gigatons) until 2019. From 1990-2019, the total of Brazil’s carbon emission was around </a:t>
            </a:r>
            <a:r>
              <a:rPr lang="en" sz="1300" b="1">
                <a:solidFill>
                  <a:srgbClr val="FFFF00"/>
                </a:solidFill>
              </a:rPr>
              <a:t>137 Gigatonnes.</a:t>
            </a:r>
            <a:endParaRPr sz="1300" b="1">
              <a:solidFill>
                <a:srgbClr val="FFFF00"/>
              </a:solidFill>
            </a:endParaRPr>
          </a:p>
          <a:p>
            <a:pPr marL="0" lvl="0" indent="0" algn="just" rtl="0">
              <a:spcBef>
                <a:spcPts val="1200"/>
              </a:spcBef>
              <a:spcAft>
                <a:spcPts val="1200"/>
              </a:spcAft>
              <a:buNone/>
            </a:pPr>
            <a:endParaRPr sz="1300"/>
          </a:p>
        </p:txBody>
      </p:sp>
      <p:pic>
        <p:nvPicPr>
          <p:cNvPr id="184" name="Google Shape;184;p27"/>
          <p:cNvPicPr preferRelativeResize="0"/>
          <p:nvPr/>
        </p:nvPicPr>
        <p:blipFill>
          <a:blip r:embed="rId3">
            <a:alphaModFix/>
          </a:blip>
          <a:stretch>
            <a:fillRect/>
          </a:stretch>
        </p:blipFill>
        <p:spPr>
          <a:xfrm>
            <a:off x="1353063" y="1958425"/>
            <a:ext cx="6437876" cy="3067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8"/>
        <p:cNvGrpSpPr/>
        <p:nvPr/>
      </p:nvGrpSpPr>
      <p:grpSpPr>
        <a:xfrm>
          <a:off x="0" y="0"/>
          <a:ext cx="0" cy="0"/>
          <a:chOff x="0" y="0"/>
          <a:chExt cx="0" cy="0"/>
        </a:xfrm>
      </p:grpSpPr>
      <p:pic>
        <p:nvPicPr>
          <p:cNvPr id="189" name="Google Shape;189;p28"/>
          <p:cNvPicPr preferRelativeResize="0"/>
          <p:nvPr/>
        </p:nvPicPr>
        <p:blipFill>
          <a:blip r:embed="rId3">
            <a:alphaModFix/>
          </a:blip>
          <a:stretch>
            <a:fillRect/>
          </a:stretch>
        </p:blipFill>
        <p:spPr>
          <a:xfrm>
            <a:off x="152400" y="123347"/>
            <a:ext cx="5138750" cy="2448402"/>
          </a:xfrm>
          <a:prstGeom prst="rect">
            <a:avLst/>
          </a:prstGeom>
          <a:noFill/>
          <a:ln>
            <a:noFill/>
          </a:ln>
        </p:spPr>
      </p:pic>
      <p:pic>
        <p:nvPicPr>
          <p:cNvPr id="190" name="Google Shape;190;p28"/>
          <p:cNvPicPr preferRelativeResize="0"/>
          <p:nvPr/>
        </p:nvPicPr>
        <p:blipFill>
          <a:blip r:embed="rId4">
            <a:alphaModFix/>
          </a:blip>
          <a:stretch>
            <a:fillRect/>
          </a:stretch>
        </p:blipFill>
        <p:spPr>
          <a:xfrm>
            <a:off x="152400" y="2571750"/>
            <a:ext cx="5138751" cy="2407600"/>
          </a:xfrm>
          <a:prstGeom prst="rect">
            <a:avLst/>
          </a:prstGeom>
          <a:noFill/>
          <a:ln>
            <a:noFill/>
          </a:ln>
        </p:spPr>
      </p:pic>
      <p:sp>
        <p:nvSpPr>
          <p:cNvPr id="191" name="Google Shape;191;p28"/>
          <p:cNvSpPr txBox="1">
            <a:spLocks noGrp="1"/>
          </p:cNvSpPr>
          <p:nvPr>
            <p:ph type="body" idx="4294967295"/>
          </p:nvPr>
        </p:nvSpPr>
        <p:spPr>
          <a:xfrm>
            <a:off x="5563725" y="-69950"/>
            <a:ext cx="3194700" cy="4779900"/>
          </a:xfrm>
          <a:prstGeom prst="rect">
            <a:avLst/>
          </a:prstGeom>
        </p:spPr>
        <p:txBody>
          <a:bodyPr spcFirstLastPara="1" wrap="square" lIns="91425" tIns="91425" rIns="91425" bIns="91425" anchor="t" anchorCtr="0">
            <a:noAutofit/>
          </a:bodyPr>
          <a:lstStyle/>
          <a:p>
            <a:pPr marL="457200" lvl="0" indent="-317500" algn="just" rtl="0">
              <a:lnSpc>
                <a:spcPct val="115000"/>
              </a:lnSpc>
              <a:spcBef>
                <a:spcPts val="1200"/>
              </a:spcBef>
              <a:spcAft>
                <a:spcPts val="0"/>
              </a:spcAft>
              <a:buSzPts val="1400"/>
              <a:buChar char="➢"/>
            </a:pPr>
            <a:r>
              <a:rPr lang="en" sz="1400"/>
              <a:t>Based on the graph beside, the most significant cause of carbon emissions from Brazil is </a:t>
            </a:r>
            <a:r>
              <a:rPr lang="en" sz="1400" b="1">
                <a:solidFill>
                  <a:srgbClr val="FFFF00"/>
                </a:solidFill>
              </a:rPr>
              <a:t>LULUCF (Land Use, Land Use Change and Forestry)</a:t>
            </a:r>
            <a:r>
              <a:rPr lang="en" sz="1400"/>
              <a:t>, exceeding </a:t>
            </a:r>
            <a:r>
              <a:rPr lang="en" sz="1400" b="1">
                <a:solidFill>
                  <a:srgbClr val="FFFF00"/>
                </a:solidFill>
              </a:rPr>
              <a:t>100 gigatonnes</a:t>
            </a:r>
            <a:r>
              <a:rPr lang="en" sz="1400"/>
              <a:t> from 1990 to 2010. Brazil's LULUCF has </a:t>
            </a:r>
            <a:r>
              <a:rPr lang="en" sz="1400" b="1">
                <a:solidFill>
                  <a:srgbClr val="FFFF00"/>
                </a:solidFill>
              </a:rPr>
              <a:t>decreased</a:t>
            </a:r>
            <a:r>
              <a:rPr lang="en" sz="1400"/>
              <a:t> drastically to fluctuate at </a:t>
            </a:r>
            <a:r>
              <a:rPr lang="en" sz="1400" b="1">
                <a:solidFill>
                  <a:srgbClr val="FFFF00"/>
                </a:solidFill>
              </a:rPr>
              <a:t>300,000 kilotons (300 million tons)</a:t>
            </a:r>
            <a:r>
              <a:rPr lang="en" sz="1400"/>
              <a:t>.</a:t>
            </a:r>
            <a:endParaRPr sz="1400"/>
          </a:p>
          <a:p>
            <a:pPr marL="457200" lvl="0" indent="0" algn="just" rtl="0">
              <a:lnSpc>
                <a:spcPct val="115000"/>
              </a:lnSpc>
              <a:spcBef>
                <a:spcPts val="1200"/>
              </a:spcBef>
              <a:spcAft>
                <a:spcPts val="0"/>
              </a:spcAft>
              <a:buNone/>
            </a:pPr>
            <a:endParaRPr sz="1400"/>
          </a:p>
          <a:p>
            <a:pPr marL="457200" lvl="0" indent="-317500" algn="l" rtl="0">
              <a:lnSpc>
                <a:spcPct val="115000"/>
              </a:lnSpc>
              <a:spcBef>
                <a:spcPts val="1200"/>
              </a:spcBef>
              <a:spcAft>
                <a:spcPts val="0"/>
              </a:spcAft>
              <a:buSzPts val="1400"/>
              <a:buChar char="➢"/>
            </a:pPr>
            <a:r>
              <a:rPr lang="en" sz="1400"/>
              <a:t>Another cause of carbon emissions is </a:t>
            </a:r>
            <a:r>
              <a:rPr lang="en" sz="1400" b="1">
                <a:solidFill>
                  <a:srgbClr val="FFFF00"/>
                </a:solidFill>
              </a:rPr>
              <a:t>tropical forest and savanna fires</a:t>
            </a:r>
            <a:r>
              <a:rPr lang="en" sz="1400"/>
              <a:t>, which fluctuate between </a:t>
            </a:r>
            <a:r>
              <a:rPr lang="en" sz="1400" b="1">
                <a:solidFill>
                  <a:srgbClr val="FFFF00"/>
                </a:solidFill>
              </a:rPr>
              <a:t>5000</a:t>
            </a:r>
            <a:r>
              <a:rPr lang="en" sz="1400"/>
              <a:t> to </a:t>
            </a:r>
            <a:r>
              <a:rPr lang="en" sz="1400" b="1">
                <a:solidFill>
                  <a:srgbClr val="FFFF00"/>
                </a:solidFill>
              </a:rPr>
              <a:t>25000 kilotons</a:t>
            </a:r>
            <a:r>
              <a:rPr lang="en" sz="1400"/>
              <a:t> of carbon.</a:t>
            </a:r>
            <a:endParaRPr sz="1400"/>
          </a:p>
          <a:p>
            <a:pPr marL="457200" lvl="0" indent="0" algn="just" rtl="0">
              <a:lnSpc>
                <a:spcPct val="115000"/>
              </a:lnSpc>
              <a:spcBef>
                <a:spcPts val="1200"/>
              </a:spcBef>
              <a:spcAft>
                <a:spcPts val="1600"/>
              </a:spcAft>
              <a:buNone/>
            </a:pP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a:spLocks noGrp="1"/>
          </p:cNvSpPr>
          <p:nvPr>
            <p:ph type="title"/>
          </p:nvPr>
        </p:nvSpPr>
        <p:spPr>
          <a:xfrm>
            <a:off x="265500" y="343725"/>
            <a:ext cx="4045200"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300"/>
              <a:t>02</a:t>
            </a:r>
            <a:endParaRPr sz="4300"/>
          </a:p>
          <a:p>
            <a:pPr marL="0" lvl="0" indent="0" algn="ctr" rtl="0">
              <a:spcBef>
                <a:spcPts val="0"/>
              </a:spcBef>
              <a:spcAft>
                <a:spcPts val="0"/>
              </a:spcAft>
              <a:buNone/>
            </a:pPr>
            <a:r>
              <a:rPr lang="en" sz="4300"/>
              <a:t>Canada</a:t>
            </a:r>
            <a:endParaRPr sz="4300"/>
          </a:p>
        </p:txBody>
      </p:sp>
      <p:sp>
        <p:nvSpPr>
          <p:cNvPr id="197" name="Google Shape;197;p29"/>
          <p:cNvSpPr txBox="1">
            <a:spLocks noGrp="1"/>
          </p:cNvSpPr>
          <p:nvPr>
            <p:ph type="body" idx="2"/>
          </p:nvPr>
        </p:nvSpPr>
        <p:spPr>
          <a:xfrm>
            <a:off x="4762175" y="2508213"/>
            <a:ext cx="4220100" cy="2206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t>“</a:t>
            </a:r>
            <a:r>
              <a:rPr lang="en" sz="1600">
                <a:solidFill>
                  <a:srgbClr val="555555"/>
                </a:solidFill>
              </a:rPr>
              <a:t>From 2001 to 2020, Canada lost 44.1Mha of tree cover, equivalent to a 11% decrease in tree cover since 2000.</a:t>
            </a:r>
            <a:r>
              <a:rPr lang="en" sz="1600"/>
              <a:t>”</a:t>
            </a:r>
            <a:endParaRPr sz="1600"/>
          </a:p>
          <a:p>
            <a:pPr marL="0" lvl="0" indent="0" algn="just" rtl="0">
              <a:spcBef>
                <a:spcPts val="1600"/>
              </a:spcBef>
              <a:spcAft>
                <a:spcPts val="1600"/>
              </a:spcAft>
              <a:buNone/>
            </a:pPr>
            <a:r>
              <a:rPr lang="en" sz="1600"/>
              <a:t>Source : Global Forest Watch</a:t>
            </a:r>
            <a:endParaRPr sz="1600"/>
          </a:p>
        </p:txBody>
      </p:sp>
      <p:pic>
        <p:nvPicPr>
          <p:cNvPr id="198" name="Google Shape;198;p29"/>
          <p:cNvPicPr preferRelativeResize="0"/>
          <p:nvPr/>
        </p:nvPicPr>
        <p:blipFill>
          <a:blip r:embed="rId3">
            <a:alphaModFix/>
          </a:blip>
          <a:stretch>
            <a:fillRect/>
          </a:stretch>
        </p:blipFill>
        <p:spPr>
          <a:xfrm>
            <a:off x="4762188" y="471950"/>
            <a:ext cx="4220076" cy="1810000"/>
          </a:xfrm>
          <a:prstGeom prst="rect">
            <a:avLst/>
          </a:prstGeom>
          <a:noFill/>
          <a:ln>
            <a:noFill/>
          </a:ln>
        </p:spPr>
      </p:pic>
      <p:sp>
        <p:nvSpPr>
          <p:cNvPr id="199" name="Google Shape;199;p29"/>
          <p:cNvSpPr txBox="1">
            <a:spLocks noGrp="1"/>
          </p:cNvSpPr>
          <p:nvPr>
            <p:ph type="body" idx="2"/>
          </p:nvPr>
        </p:nvSpPr>
        <p:spPr>
          <a:xfrm>
            <a:off x="369600" y="2019525"/>
            <a:ext cx="3837000" cy="26955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400">
                <a:solidFill>
                  <a:schemeClr val="dk1"/>
                </a:solidFill>
              </a:rPr>
              <a:t>The country with the third-largest forest area in the world.</a:t>
            </a:r>
            <a:endParaRPr sz="1400">
              <a:solidFill>
                <a:schemeClr val="dk1"/>
              </a:solidFill>
            </a:endParaRPr>
          </a:p>
          <a:p>
            <a:pPr marL="0" lvl="0" indent="0" algn="just" rtl="0">
              <a:spcBef>
                <a:spcPts val="1200"/>
              </a:spcBef>
              <a:spcAft>
                <a:spcPts val="0"/>
              </a:spcAft>
              <a:buNone/>
            </a:pPr>
            <a:r>
              <a:rPr lang="en" sz="1400">
                <a:solidFill>
                  <a:schemeClr val="dk1"/>
                </a:solidFill>
              </a:rPr>
              <a:t>According to </a:t>
            </a:r>
            <a:r>
              <a:rPr lang="en" sz="1400" b="1">
                <a:solidFill>
                  <a:schemeClr val="dk1"/>
                </a:solidFill>
              </a:rPr>
              <a:t>Global Forest Watch</a:t>
            </a:r>
            <a:r>
              <a:rPr lang="en" sz="1400">
                <a:solidFill>
                  <a:schemeClr val="dk1"/>
                </a:solidFill>
              </a:rPr>
              <a:t> :</a:t>
            </a:r>
            <a:endParaRPr sz="1400">
              <a:solidFill>
                <a:schemeClr val="dk1"/>
              </a:solidFill>
            </a:endParaRPr>
          </a:p>
          <a:p>
            <a:pPr marL="457200" lvl="0" indent="-317500" algn="just" rtl="0">
              <a:spcBef>
                <a:spcPts val="1200"/>
              </a:spcBef>
              <a:spcAft>
                <a:spcPts val="0"/>
              </a:spcAft>
              <a:buClr>
                <a:schemeClr val="dk1"/>
              </a:buClr>
              <a:buSzPts val="1400"/>
              <a:buChar char="●"/>
            </a:pPr>
            <a:r>
              <a:rPr lang="en" sz="1400" b="1">
                <a:solidFill>
                  <a:schemeClr val="dk1"/>
                </a:solidFill>
              </a:rPr>
              <a:t>In 2010</a:t>
            </a:r>
            <a:r>
              <a:rPr lang="en" sz="1400">
                <a:solidFill>
                  <a:schemeClr val="dk1"/>
                </a:solidFill>
              </a:rPr>
              <a:t>, Canada had 420Mha of tree cover, extending over 47% of its land area. </a:t>
            </a:r>
            <a:endParaRPr sz="1400">
              <a:solidFill>
                <a:schemeClr val="dk1"/>
              </a:solidFill>
            </a:endParaRPr>
          </a:p>
          <a:p>
            <a:pPr marL="457200" lvl="0" indent="-317500" algn="just" rtl="0">
              <a:spcBef>
                <a:spcPts val="0"/>
              </a:spcBef>
              <a:spcAft>
                <a:spcPts val="0"/>
              </a:spcAft>
              <a:buClr>
                <a:schemeClr val="dk1"/>
              </a:buClr>
              <a:buSzPts val="1400"/>
              <a:buChar char="●"/>
            </a:pPr>
            <a:r>
              <a:rPr lang="en" sz="1400" b="1">
                <a:solidFill>
                  <a:schemeClr val="dk1"/>
                </a:solidFill>
              </a:rPr>
              <a:t>In 2020,</a:t>
            </a:r>
            <a:r>
              <a:rPr lang="en" sz="1400">
                <a:solidFill>
                  <a:schemeClr val="dk1"/>
                </a:solidFill>
              </a:rPr>
              <a:t> Canada had lost 1.20Mha of tree cover.</a:t>
            </a:r>
            <a:endParaRPr sz="1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30"/>
          <p:cNvSpPr txBox="1">
            <a:spLocks noGrp="1"/>
          </p:cNvSpPr>
          <p:nvPr>
            <p:ph type="title"/>
          </p:nvPr>
        </p:nvSpPr>
        <p:spPr>
          <a:xfrm>
            <a:off x="588750" y="398950"/>
            <a:ext cx="7966500" cy="59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solidFill>
                  <a:schemeClr val="accent6"/>
                </a:solidFill>
              </a:rPr>
              <a:t>Canada Analysis</a:t>
            </a:r>
            <a:endParaRPr sz="4200">
              <a:solidFill>
                <a:schemeClr val="accent6"/>
              </a:solidFill>
            </a:endParaRPr>
          </a:p>
        </p:txBody>
      </p:sp>
      <p:sp>
        <p:nvSpPr>
          <p:cNvPr id="205" name="Google Shape;205;p30"/>
          <p:cNvSpPr txBox="1">
            <a:spLocks noGrp="1"/>
          </p:cNvSpPr>
          <p:nvPr>
            <p:ph type="body" idx="4294967295"/>
          </p:nvPr>
        </p:nvSpPr>
        <p:spPr>
          <a:xfrm>
            <a:off x="588750" y="776950"/>
            <a:ext cx="7966500" cy="10659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300"/>
              <a:t>Based on IPCC AR5, Canada's carbon emissions have </a:t>
            </a:r>
            <a:r>
              <a:rPr lang="en" sz="1300" b="1">
                <a:solidFill>
                  <a:srgbClr val="FFFF00"/>
                </a:solidFill>
              </a:rPr>
              <a:t>increased sharply from 1997-1998</a:t>
            </a:r>
            <a:r>
              <a:rPr lang="en" sz="1300"/>
              <a:t>, then </a:t>
            </a:r>
            <a:r>
              <a:rPr lang="en" sz="1300" b="1">
                <a:solidFill>
                  <a:srgbClr val="FFFF00"/>
                </a:solidFill>
              </a:rPr>
              <a:t>decreased </a:t>
            </a:r>
            <a:r>
              <a:rPr lang="en" sz="1300"/>
              <a:t>again to </a:t>
            </a:r>
            <a:r>
              <a:rPr lang="en" sz="1300" b="1">
                <a:solidFill>
                  <a:srgbClr val="FFFF00"/>
                </a:solidFill>
              </a:rPr>
              <a:t>below 800 Megatons in 2000</a:t>
            </a:r>
            <a:r>
              <a:rPr lang="en" sz="1300"/>
              <a:t>. However, from 2001 to 2010 there was a significant increase in carbon emissions, reaching </a:t>
            </a:r>
            <a:r>
              <a:rPr lang="en" sz="1300" b="1">
                <a:solidFill>
                  <a:srgbClr val="FFFF00"/>
                </a:solidFill>
              </a:rPr>
              <a:t>1.6 Gigatonnes in 2003 and 2010.</a:t>
            </a:r>
            <a:r>
              <a:rPr lang="en" sz="1300"/>
              <a:t> In the following years, Canada’s carbon emissions were still volatile in the following years until they finally stabilized back </a:t>
            </a:r>
            <a:r>
              <a:rPr lang="en" sz="1300" b="1">
                <a:solidFill>
                  <a:srgbClr val="FFFF00"/>
                </a:solidFill>
              </a:rPr>
              <a:t>below 800 Megatons in 2016-2019</a:t>
            </a:r>
            <a:r>
              <a:rPr lang="en" sz="1300"/>
              <a:t>. From </a:t>
            </a:r>
            <a:r>
              <a:rPr lang="en" sz="1300" b="1">
                <a:solidFill>
                  <a:srgbClr val="FFFF00"/>
                </a:solidFill>
              </a:rPr>
              <a:t>1990-2019, the total of Canada’s carbon emission was around 24 Gigatonnes.</a:t>
            </a:r>
            <a:endParaRPr sz="1300" b="1">
              <a:solidFill>
                <a:srgbClr val="FFFF00"/>
              </a:solidFill>
            </a:endParaRPr>
          </a:p>
          <a:p>
            <a:pPr marL="0" lvl="0" indent="0" algn="just" rtl="0">
              <a:spcBef>
                <a:spcPts val="1200"/>
              </a:spcBef>
              <a:spcAft>
                <a:spcPts val="0"/>
              </a:spcAft>
              <a:buNone/>
            </a:pPr>
            <a:endParaRPr sz="1200"/>
          </a:p>
          <a:p>
            <a:pPr marL="0" lvl="0" indent="0" algn="just" rtl="0">
              <a:spcBef>
                <a:spcPts val="1200"/>
              </a:spcBef>
              <a:spcAft>
                <a:spcPts val="1200"/>
              </a:spcAft>
              <a:buNone/>
            </a:pPr>
            <a:r>
              <a:rPr lang="en" sz="1200"/>
              <a:t> </a:t>
            </a:r>
            <a:endParaRPr sz="1200"/>
          </a:p>
        </p:txBody>
      </p:sp>
      <p:pic>
        <p:nvPicPr>
          <p:cNvPr id="206" name="Google Shape;206;p30"/>
          <p:cNvPicPr preferRelativeResize="0"/>
          <p:nvPr/>
        </p:nvPicPr>
        <p:blipFill>
          <a:blip r:embed="rId3">
            <a:alphaModFix/>
          </a:blip>
          <a:stretch>
            <a:fillRect/>
          </a:stretch>
        </p:blipFill>
        <p:spPr>
          <a:xfrm>
            <a:off x="1678800" y="2193975"/>
            <a:ext cx="5786379" cy="2756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31"/>
          <p:cNvSpPr txBox="1">
            <a:spLocks noGrp="1"/>
          </p:cNvSpPr>
          <p:nvPr>
            <p:ph type="body" idx="4294967295"/>
          </p:nvPr>
        </p:nvSpPr>
        <p:spPr>
          <a:xfrm>
            <a:off x="5572125" y="123350"/>
            <a:ext cx="2983200" cy="4779900"/>
          </a:xfrm>
          <a:prstGeom prst="rect">
            <a:avLst/>
          </a:prstGeom>
        </p:spPr>
        <p:txBody>
          <a:bodyPr spcFirstLastPara="1" wrap="square" lIns="91425" tIns="91425" rIns="91425" bIns="91425" anchor="t" anchorCtr="0">
            <a:noAutofit/>
          </a:bodyPr>
          <a:lstStyle/>
          <a:p>
            <a:pPr marL="457200" lvl="0" indent="-323850" algn="just" rtl="0">
              <a:spcBef>
                <a:spcPts val="1200"/>
              </a:spcBef>
              <a:spcAft>
                <a:spcPts val="0"/>
              </a:spcAft>
              <a:buClr>
                <a:schemeClr val="lt2"/>
              </a:buClr>
              <a:buSzPts val="1500"/>
              <a:buChar char="➢"/>
            </a:pPr>
            <a:r>
              <a:rPr lang="en" sz="1300">
                <a:solidFill>
                  <a:schemeClr val="lt2"/>
                </a:solidFill>
              </a:rPr>
              <a:t>Based on the graph beside, the biggest cause of carbon emissions from Canada is </a:t>
            </a:r>
            <a:r>
              <a:rPr lang="en" sz="1300" b="1">
                <a:solidFill>
                  <a:srgbClr val="FFFF00"/>
                </a:solidFill>
              </a:rPr>
              <a:t>LULUCF (Land Use, Land Use Change and Forestry)</a:t>
            </a:r>
            <a:r>
              <a:rPr lang="en" sz="1300">
                <a:solidFill>
                  <a:schemeClr val="lt2"/>
                </a:solidFill>
              </a:rPr>
              <a:t> up to </a:t>
            </a:r>
            <a:r>
              <a:rPr lang="en" sz="1300" b="1">
                <a:solidFill>
                  <a:srgbClr val="FFFF00"/>
                </a:solidFill>
              </a:rPr>
              <a:t>350 Megatons</a:t>
            </a:r>
            <a:r>
              <a:rPr lang="en" sz="1300">
                <a:solidFill>
                  <a:schemeClr val="lt2"/>
                </a:solidFill>
              </a:rPr>
              <a:t>. </a:t>
            </a:r>
            <a:r>
              <a:rPr lang="en" sz="1200">
                <a:solidFill>
                  <a:schemeClr val="lt2"/>
                </a:solidFill>
              </a:rPr>
              <a:t>The LULUCF graph closely resemble the graphic form of Canada's carbon emissions based on IPCC AR5.</a:t>
            </a:r>
            <a:endParaRPr sz="1300">
              <a:solidFill>
                <a:schemeClr val="lt2"/>
              </a:solidFill>
            </a:endParaRPr>
          </a:p>
          <a:p>
            <a:pPr marL="0" lvl="0" indent="0" algn="just" rtl="0">
              <a:spcBef>
                <a:spcPts val="1200"/>
              </a:spcBef>
              <a:spcAft>
                <a:spcPts val="0"/>
              </a:spcAft>
              <a:buNone/>
            </a:pPr>
            <a:endParaRPr sz="1300">
              <a:solidFill>
                <a:schemeClr val="lt2"/>
              </a:solidFill>
            </a:endParaRPr>
          </a:p>
          <a:p>
            <a:pPr marL="457200" lvl="0" indent="-311150" algn="just" rtl="0">
              <a:spcBef>
                <a:spcPts val="1200"/>
              </a:spcBef>
              <a:spcAft>
                <a:spcPts val="0"/>
              </a:spcAft>
              <a:buClr>
                <a:schemeClr val="lt2"/>
              </a:buClr>
              <a:buSzPts val="1300"/>
              <a:buChar char="➢"/>
            </a:pPr>
            <a:r>
              <a:rPr lang="en" sz="1300">
                <a:solidFill>
                  <a:schemeClr val="lt2"/>
                </a:solidFill>
              </a:rPr>
              <a:t>Another cause of carbon emissions is the </a:t>
            </a:r>
            <a:r>
              <a:rPr lang="en" sz="1300" b="1">
                <a:solidFill>
                  <a:srgbClr val="FFFF00"/>
                </a:solidFill>
              </a:rPr>
              <a:t>drying and burning of organic soils</a:t>
            </a:r>
            <a:r>
              <a:rPr lang="en" sz="1300">
                <a:solidFill>
                  <a:schemeClr val="lt2"/>
                </a:solidFill>
              </a:rPr>
              <a:t>. While the </a:t>
            </a:r>
            <a:r>
              <a:rPr lang="en" sz="1300" b="1">
                <a:solidFill>
                  <a:srgbClr val="FFFF00"/>
                </a:solidFill>
              </a:rPr>
              <a:t>drying soil is steady at 25 Megatons</a:t>
            </a:r>
            <a:r>
              <a:rPr lang="en" sz="1300">
                <a:solidFill>
                  <a:schemeClr val="lt2"/>
                </a:solidFill>
              </a:rPr>
              <a:t>, the </a:t>
            </a:r>
            <a:r>
              <a:rPr lang="en" sz="1300" b="1">
                <a:solidFill>
                  <a:srgbClr val="FFFF00"/>
                </a:solidFill>
              </a:rPr>
              <a:t>burning soil fluctuates between 10-100 Megatons</a:t>
            </a:r>
            <a:r>
              <a:rPr lang="en" sz="1300">
                <a:solidFill>
                  <a:schemeClr val="lt2"/>
                </a:solidFill>
              </a:rPr>
              <a:t>.</a:t>
            </a:r>
            <a:endParaRPr sz="1300"/>
          </a:p>
        </p:txBody>
      </p:sp>
      <p:pic>
        <p:nvPicPr>
          <p:cNvPr id="212" name="Google Shape;212;p31"/>
          <p:cNvPicPr preferRelativeResize="0"/>
          <p:nvPr/>
        </p:nvPicPr>
        <p:blipFill>
          <a:blip r:embed="rId3">
            <a:alphaModFix/>
          </a:blip>
          <a:stretch>
            <a:fillRect/>
          </a:stretch>
        </p:blipFill>
        <p:spPr>
          <a:xfrm>
            <a:off x="152400" y="123350"/>
            <a:ext cx="5138749" cy="2392110"/>
          </a:xfrm>
          <a:prstGeom prst="rect">
            <a:avLst/>
          </a:prstGeom>
          <a:noFill/>
          <a:ln>
            <a:noFill/>
          </a:ln>
        </p:spPr>
      </p:pic>
      <p:pic>
        <p:nvPicPr>
          <p:cNvPr id="213" name="Google Shape;213;p31"/>
          <p:cNvPicPr preferRelativeResize="0"/>
          <p:nvPr/>
        </p:nvPicPr>
        <p:blipFill>
          <a:blip r:embed="rId4">
            <a:alphaModFix/>
          </a:blip>
          <a:stretch>
            <a:fillRect/>
          </a:stretch>
        </p:blipFill>
        <p:spPr>
          <a:xfrm>
            <a:off x="152400" y="2515450"/>
            <a:ext cx="5138750" cy="2490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p:nvPr/>
        </p:nvSpPr>
        <p:spPr>
          <a:xfrm>
            <a:off x="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800" b="1">
                <a:solidFill>
                  <a:schemeClr val="lt1"/>
                </a:solidFill>
              </a:rPr>
              <a:t>The Team</a:t>
            </a:r>
            <a:endParaRPr sz="3800" b="1">
              <a:solidFill>
                <a:schemeClr val="lt1"/>
              </a:solidFill>
            </a:endParaRPr>
          </a:p>
        </p:txBody>
      </p:sp>
      <p:pic>
        <p:nvPicPr>
          <p:cNvPr id="66" name="Google Shape;66;p14"/>
          <p:cNvPicPr preferRelativeResize="0"/>
          <p:nvPr/>
        </p:nvPicPr>
        <p:blipFill>
          <a:blip r:embed="rId3"/>
          <a:srcRect t="13102" b="13102"/>
          <a:stretch/>
        </p:blipFill>
        <p:spPr>
          <a:xfrm>
            <a:off x="1658821" y="1322375"/>
            <a:ext cx="1644300" cy="1644000"/>
          </a:xfrm>
          <a:prstGeom prst="ellipse">
            <a:avLst/>
          </a:prstGeom>
          <a:noFill/>
          <a:ln>
            <a:solidFill>
              <a:schemeClr val="bg1"/>
            </a:solidFill>
          </a:ln>
        </p:spPr>
      </p:pic>
      <p:sp>
        <p:nvSpPr>
          <p:cNvPr id="67" name="Google Shape;67;p14"/>
          <p:cNvSpPr txBox="1">
            <a:spLocks noGrp="1"/>
          </p:cNvSpPr>
          <p:nvPr>
            <p:ph type="body" idx="4294967295"/>
          </p:nvPr>
        </p:nvSpPr>
        <p:spPr>
          <a:xfrm>
            <a:off x="1383959" y="3108900"/>
            <a:ext cx="2177400" cy="43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700" dirty="0">
                <a:solidFill>
                  <a:schemeClr val="dk1"/>
                </a:solidFill>
              </a:rPr>
              <a:t>Wilhelmus Medhavi</a:t>
            </a:r>
            <a:endParaRPr sz="1700" dirty="0">
              <a:solidFill>
                <a:schemeClr val="dk1"/>
              </a:solidFill>
            </a:endParaRPr>
          </a:p>
        </p:txBody>
      </p:sp>
      <p:cxnSp>
        <p:nvCxnSpPr>
          <p:cNvPr id="68" name="Google Shape;68;p14"/>
          <p:cNvCxnSpPr/>
          <p:nvPr/>
        </p:nvCxnSpPr>
        <p:spPr>
          <a:xfrm>
            <a:off x="2337200" y="3561938"/>
            <a:ext cx="270900" cy="0"/>
          </a:xfrm>
          <a:prstGeom prst="straightConnector1">
            <a:avLst/>
          </a:prstGeom>
          <a:noFill/>
          <a:ln w="9525" cap="flat" cmpd="sng">
            <a:solidFill>
              <a:schemeClr val="dk2"/>
            </a:solidFill>
            <a:prstDash val="solid"/>
            <a:round/>
            <a:headEnd type="none" w="sm" len="sm"/>
            <a:tailEnd type="none" w="sm" len="sm"/>
          </a:ln>
        </p:spPr>
      </p:cxnSp>
      <p:sp>
        <p:nvSpPr>
          <p:cNvPr id="69" name="Google Shape;69;p14"/>
          <p:cNvSpPr txBox="1">
            <a:spLocks noGrp="1"/>
          </p:cNvSpPr>
          <p:nvPr>
            <p:ph type="body" idx="4294967295"/>
          </p:nvPr>
        </p:nvSpPr>
        <p:spPr>
          <a:xfrm>
            <a:off x="1383945" y="3641661"/>
            <a:ext cx="2177400" cy="1153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300"/>
              <a:t>Forestry Engineering Graduated</a:t>
            </a:r>
            <a:endParaRPr sz="1300"/>
          </a:p>
        </p:txBody>
      </p:sp>
      <p:pic>
        <p:nvPicPr>
          <p:cNvPr id="70" name="Google Shape;70;p14"/>
          <p:cNvPicPr preferRelativeResize="0"/>
          <p:nvPr/>
        </p:nvPicPr>
        <p:blipFill>
          <a:blip r:embed="rId4"/>
          <a:srcRect t="5665" b="5665"/>
          <a:stretch/>
        </p:blipFill>
        <p:spPr>
          <a:xfrm>
            <a:off x="6010379" y="1322213"/>
            <a:ext cx="1644300" cy="1644300"/>
          </a:xfrm>
          <a:prstGeom prst="ellipse">
            <a:avLst/>
          </a:prstGeom>
          <a:noFill/>
          <a:ln>
            <a:solidFill>
              <a:schemeClr val="bg1"/>
            </a:solidFill>
          </a:ln>
        </p:spPr>
      </p:pic>
      <p:sp>
        <p:nvSpPr>
          <p:cNvPr id="71" name="Google Shape;71;p14"/>
          <p:cNvSpPr txBox="1">
            <a:spLocks noGrp="1"/>
          </p:cNvSpPr>
          <p:nvPr>
            <p:ph type="body" idx="4294967295"/>
          </p:nvPr>
        </p:nvSpPr>
        <p:spPr>
          <a:xfrm>
            <a:off x="5687875" y="3085988"/>
            <a:ext cx="2289300" cy="43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700">
                <a:solidFill>
                  <a:schemeClr val="dk1"/>
                </a:solidFill>
              </a:rPr>
              <a:t>Fairuz Nur Indah Putri</a:t>
            </a:r>
            <a:endParaRPr sz="1700">
              <a:solidFill>
                <a:schemeClr val="dk1"/>
              </a:solidFill>
            </a:endParaRPr>
          </a:p>
        </p:txBody>
      </p:sp>
      <p:cxnSp>
        <p:nvCxnSpPr>
          <p:cNvPr id="72" name="Google Shape;72;p14"/>
          <p:cNvCxnSpPr/>
          <p:nvPr/>
        </p:nvCxnSpPr>
        <p:spPr>
          <a:xfrm>
            <a:off x="6697075" y="3561938"/>
            <a:ext cx="270900" cy="0"/>
          </a:xfrm>
          <a:prstGeom prst="straightConnector1">
            <a:avLst/>
          </a:prstGeom>
          <a:noFill/>
          <a:ln w="9525" cap="flat" cmpd="sng">
            <a:solidFill>
              <a:schemeClr val="dk2"/>
            </a:solidFill>
            <a:prstDash val="solid"/>
            <a:round/>
            <a:headEnd type="none" w="sm" len="sm"/>
            <a:tailEnd type="none" w="sm" len="sm"/>
          </a:ln>
        </p:spPr>
      </p:cxnSp>
      <p:sp>
        <p:nvSpPr>
          <p:cNvPr id="73" name="Google Shape;73;p14"/>
          <p:cNvSpPr txBox="1">
            <a:spLocks noGrp="1"/>
          </p:cNvSpPr>
          <p:nvPr>
            <p:ph type="body" idx="4294967295"/>
          </p:nvPr>
        </p:nvSpPr>
        <p:spPr>
          <a:xfrm>
            <a:off x="5727169" y="3641661"/>
            <a:ext cx="2177400" cy="1153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300"/>
              <a:t>Forestry Engineering Graduated</a:t>
            </a:r>
            <a:endParaRPr sz="13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2"/>
          <p:cNvSpPr txBox="1">
            <a:spLocks noGrp="1"/>
          </p:cNvSpPr>
          <p:nvPr>
            <p:ph type="title"/>
          </p:nvPr>
        </p:nvSpPr>
        <p:spPr>
          <a:xfrm>
            <a:off x="265500" y="343725"/>
            <a:ext cx="4045200"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300"/>
              <a:t>03</a:t>
            </a:r>
            <a:endParaRPr sz="4300"/>
          </a:p>
          <a:p>
            <a:pPr marL="0" lvl="0" indent="0" algn="ctr" rtl="0">
              <a:spcBef>
                <a:spcPts val="0"/>
              </a:spcBef>
              <a:spcAft>
                <a:spcPts val="0"/>
              </a:spcAft>
              <a:buNone/>
            </a:pPr>
            <a:r>
              <a:rPr lang="en" sz="4300"/>
              <a:t>Congo</a:t>
            </a:r>
            <a:endParaRPr sz="4300"/>
          </a:p>
        </p:txBody>
      </p:sp>
      <p:sp>
        <p:nvSpPr>
          <p:cNvPr id="219" name="Google Shape;219;p32"/>
          <p:cNvSpPr txBox="1">
            <a:spLocks noGrp="1"/>
          </p:cNvSpPr>
          <p:nvPr>
            <p:ph type="body" idx="2"/>
          </p:nvPr>
        </p:nvSpPr>
        <p:spPr>
          <a:xfrm>
            <a:off x="4762175" y="2508213"/>
            <a:ext cx="4220100" cy="2206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t>“From 2001 to 2020, Democratic Republic of the Congo lost 15.9Mha of tree cover, equivalent to a 8.0% decrease in tree cover since 2000, and 9.71Gt of CO₂e emissions..”</a:t>
            </a:r>
            <a:endParaRPr sz="1600"/>
          </a:p>
          <a:p>
            <a:pPr marL="0" lvl="0" indent="0" algn="just" rtl="0">
              <a:spcBef>
                <a:spcPts val="1600"/>
              </a:spcBef>
              <a:spcAft>
                <a:spcPts val="1600"/>
              </a:spcAft>
              <a:buNone/>
            </a:pPr>
            <a:r>
              <a:rPr lang="en" sz="1600"/>
              <a:t>Source : Global Forest Watch</a:t>
            </a:r>
            <a:endParaRPr sz="1600"/>
          </a:p>
        </p:txBody>
      </p:sp>
      <p:sp>
        <p:nvSpPr>
          <p:cNvPr id="220" name="Google Shape;220;p32"/>
          <p:cNvSpPr txBox="1">
            <a:spLocks noGrp="1"/>
          </p:cNvSpPr>
          <p:nvPr>
            <p:ph type="body" idx="2"/>
          </p:nvPr>
        </p:nvSpPr>
        <p:spPr>
          <a:xfrm>
            <a:off x="369600" y="2019525"/>
            <a:ext cx="3837000" cy="26955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400">
                <a:solidFill>
                  <a:schemeClr val="dk1"/>
                </a:solidFill>
              </a:rPr>
              <a:t>The country with the sixth-largest forest area in the world.</a:t>
            </a:r>
            <a:endParaRPr sz="1400">
              <a:solidFill>
                <a:schemeClr val="dk1"/>
              </a:solidFill>
            </a:endParaRPr>
          </a:p>
          <a:p>
            <a:pPr marL="0" lvl="0" indent="0" algn="just" rtl="0">
              <a:spcBef>
                <a:spcPts val="1200"/>
              </a:spcBef>
              <a:spcAft>
                <a:spcPts val="0"/>
              </a:spcAft>
              <a:buNone/>
            </a:pPr>
            <a:r>
              <a:rPr lang="en" sz="1400">
                <a:solidFill>
                  <a:schemeClr val="dk1"/>
                </a:solidFill>
              </a:rPr>
              <a:t>According to </a:t>
            </a:r>
            <a:r>
              <a:rPr lang="en" sz="1400" b="1">
                <a:solidFill>
                  <a:schemeClr val="dk1"/>
                </a:solidFill>
              </a:rPr>
              <a:t>Global Forest Watch</a:t>
            </a:r>
            <a:r>
              <a:rPr lang="en" sz="1400">
                <a:solidFill>
                  <a:schemeClr val="dk1"/>
                </a:solidFill>
              </a:rPr>
              <a:t> :</a:t>
            </a:r>
            <a:endParaRPr sz="1400">
              <a:solidFill>
                <a:schemeClr val="dk1"/>
              </a:solidFill>
            </a:endParaRPr>
          </a:p>
          <a:p>
            <a:pPr marL="457200" lvl="0" indent="-317500" algn="just" rtl="0">
              <a:spcBef>
                <a:spcPts val="1200"/>
              </a:spcBef>
              <a:spcAft>
                <a:spcPts val="0"/>
              </a:spcAft>
              <a:buClr>
                <a:schemeClr val="dk1"/>
              </a:buClr>
              <a:buSzPts val="1400"/>
              <a:buChar char="●"/>
            </a:pPr>
            <a:r>
              <a:rPr lang="en" sz="1400" b="1">
                <a:solidFill>
                  <a:schemeClr val="dk1"/>
                </a:solidFill>
              </a:rPr>
              <a:t>In 2010,</a:t>
            </a:r>
            <a:r>
              <a:rPr lang="en" sz="1400">
                <a:solidFill>
                  <a:schemeClr val="dk1"/>
                </a:solidFill>
              </a:rPr>
              <a:t> Democratic Republic of the Congo had 198Mha of natural forest, extending over 85% of its land area. </a:t>
            </a:r>
            <a:endParaRPr sz="1400">
              <a:solidFill>
                <a:schemeClr val="dk1"/>
              </a:solidFill>
            </a:endParaRPr>
          </a:p>
          <a:p>
            <a:pPr marL="457200" lvl="0" indent="-317500" algn="just" rtl="0">
              <a:spcBef>
                <a:spcPts val="0"/>
              </a:spcBef>
              <a:spcAft>
                <a:spcPts val="0"/>
              </a:spcAft>
              <a:buClr>
                <a:schemeClr val="dk1"/>
              </a:buClr>
              <a:buSzPts val="1400"/>
              <a:buChar char="●"/>
            </a:pPr>
            <a:r>
              <a:rPr lang="en" sz="1400" b="1">
                <a:solidFill>
                  <a:schemeClr val="dk1"/>
                </a:solidFill>
              </a:rPr>
              <a:t>In 2020, </a:t>
            </a:r>
            <a:r>
              <a:rPr lang="en" sz="1400">
                <a:solidFill>
                  <a:schemeClr val="dk1"/>
                </a:solidFill>
              </a:rPr>
              <a:t>it lost 1.31Mha of natural forest, equivalent to 854Mt of CO₂ emissions.</a:t>
            </a:r>
            <a:endParaRPr sz="1400">
              <a:solidFill>
                <a:schemeClr val="dk1"/>
              </a:solidFill>
            </a:endParaRPr>
          </a:p>
        </p:txBody>
      </p:sp>
      <p:pic>
        <p:nvPicPr>
          <p:cNvPr id="221" name="Google Shape;221;p32"/>
          <p:cNvPicPr preferRelativeResize="0"/>
          <p:nvPr/>
        </p:nvPicPr>
        <p:blipFill>
          <a:blip r:embed="rId3">
            <a:alphaModFix/>
          </a:blip>
          <a:stretch>
            <a:fillRect/>
          </a:stretch>
        </p:blipFill>
        <p:spPr>
          <a:xfrm>
            <a:off x="4762175" y="647005"/>
            <a:ext cx="4220075" cy="17187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5"/>
        <p:cNvGrpSpPr/>
        <p:nvPr/>
      </p:nvGrpSpPr>
      <p:grpSpPr>
        <a:xfrm>
          <a:off x="0" y="0"/>
          <a:ext cx="0" cy="0"/>
          <a:chOff x="0" y="0"/>
          <a:chExt cx="0" cy="0"/>
        </a:xfrm>
      </p:grpSpPr>
      <p:sp>
        <p:nvSpPr>
          <p:cNvPr id="226" name="Google Shape;226;p33"/>
          <p:cNvSpPr txBox="1">
            <a:spLocks noGrp="1"/>
          </p:cNvSpPr>
          <p:nvPr>
            <p:ph type="title"/>
          </p:nvPr>
        </p:nvSpPr>
        <p:spPr>
          <a:xfrm>
            <a:off x="588750" y="398950"/>
            <a:ext cx="7966500" cy="59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solidFill>
                  <a:schemeClr val="accent6"/>
                </a:solidFill>
              </a:rPr>
              <a:t>Congo Analysis</a:t>
            </a:r>
            <a:endParaRPr sz="4200">
              <a:solidFill>
                <a:schemeClr val="accent6"/>
              </a:solidFill>
            </a:endParaRPr>
          </a:p>
        </p:txBody>
      </p:sp>
      <p:sp>
        <p:nvSpPr>
          <p:cNvPr id="227" name="Google Shape;227;p33"/>
          <p:cNvSpPr txBox="1">
            <a:spLocks noGrp="1"/>
          </p:cNvSpPr>
          <p:nvPr>
            <p:ph type="body" idx="4294967295"/>
          </p:nvPr>
        </p:nvSpPr>
        <p:spPr>
          <a:xfrm>
            <a:off x="588750" y="1042600"/>
            <a:ext cx="7966500" cy="10659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300">
                <a:solidFill>
                  <a:schemeClr val="lt2"/>
                </a:solidFill>
              </a:rPr>
              <a:t>Based on IPCC AR5, Congo's carbon emissions in 1990-1995 were </a:t>
            </a:r>
            <a:r>
              <a:rPr lang="en" sz="1300" b="1">
                <a:solidFill>
                  <a:srgbClr val="FFFF00"/>
                </a:solidFill>
              </a:rPr>
              <a:t>stable at around 115 Megatons,</a:t>
            </a:r>
            <a:r>
              <a:rPr lang="en" sz="1300">
                <a:solidFill>
                  <a:schemeClr val="lt2"/>
                </a:solidFill>
              </a:rPr>
              <a:t> then </a:t>
            </a:r>
            <a:r>
              <a:rPr lang="en" sz="1300" b="1">
                <a:solidFill>
                  <a:srgbClr val="FFFF00"/>
                </a:solidFill>
              </a:rPr>
              <a:t>dasecreed </a:t>
            </a:r>
            <a:r>
              <a:rPr lang="en" sz="1300">
                <a:solidFill>
                  <a:schemeClr val="lt2"/>
                </a:solidFill>
              </a:rPr>
              <a:t>to almost </a:t>
            </a:r>
            <a:r>
              <a:rPr lang="en" sz="1300" b="1">
                <a:solidFill>
                  <a:srgbClr val="FFFF00"/>
                </a:solidFill>
              </a:rPr>
              <a:t>60 Megatons in 1996-2000</a:t>
            </a:r>
            <a:r>
              <a:rPr lang="en" sz="1300">
                <a:solidFill>
                  <a:schemeClr val="lt2"/>
                </a:solidFill>
              </a:rPr>
              <a:t>. The Congo's emissions again increased from 2001 to 2019, with the highest peak passing </a:t>
            </a:r>
            <a:r>
              <a:rPr lang="en" sz="1300" b="1">
                <a:solidFill>
                  <a:srgbClr val="FFFF00"/>
                </a:solidFill>
              </a:rPr>
              <a:t>160 Megatons in 2011</a:t>
            </a:r>
            <a:r>
              <a:rPr lang="en" sz="1300">
                <a:solidFill>
                  <a:schemeClr val="lt2"/>
                </a:solidFill>
              </a:rPr>
              <a:t>. </a:t>
            </a:r>
            <a:r>
              <a:rPr lang="en" sz="1300" b="1">
                <a:solidFill>
                  <a:srgbClr val="FFFF00"/>
                </a:solidFill>
              </a:rPr>
              <a:t>F</a:t>
            </a:r>
            <a:r>
              <a:rPr lang="en" sz="1200" b="1">
                <a:solidFill>
                  <a:srgbClr val="FFFF00"/>
                </a:solidFill>
              </a:rPr>
              <a:t>rom 1990-2019, the total of Congo’s carbon emission was around 2,4 Gigatonnes</a:t>
            </a:r>
            <a:r>
              <a:rPr lang="en" sz="1200">
                <a:solidFill>
                  <a:schemeClr val="lt2"/>
                </a:solidFill>
              </a:rPr>
              <a:t>.</a:t>
            </a:r>
            <a:endParaRPr sz="1200">
              <a:solidFill>
                <a:schemeClr val="lt2"/>
              </a:solidFill>
            </a:endParaRPr>
          </a:p>
          <a:p>
            <a:pPr marL="0" lvl="0" indent="0" algn="l" rtl="0">
              <a:spcBef>
                <a:spcPts val="1200"/>
              </a:spcBef>
              <a:spcAft>
                <a:spcPts val="0"/>
              </a:spcAft>
              <a:buNone/>
            </a:pPr>
            <a:endParaRPr sz="1300">
              <a:solidFill>
                <a:schemeClr val="lt2"/>
              </a:solidFill>
            </a:endParaRPr>
          </a:p>
          <a:p>
            <a:pPr marL="0" lvl="0" indent="0" algn="l" rtl="0">
              <a:spcBef>
                <a:spcPts val="1200"/>
              </a:spcBef>
              <a:spcAft>
                <a:spcPts val="1200"/>
              </a:spcAft>
              <a:buNone/>
            </a:pPr>
            <a:r>
              <a:rPr lang="en" sz="1200">
                <a:solidFill>
                  <a:schemeClr val="lt2"/>
                </a:solidFill>
              </a:rPr>
              <a:t> </a:t>
            </a:r>
            <a:endParaRPr sz="1200">
              <a:solidFill>
                <a:schemeClr val="lt2"/>
              </a:solidFill>
            </a:endParaRPr>
          </a:p>
        </p:txBody>
      </p:sp>
      <p:pic>
        <p:nvPicPr>
          <p:cNvPr id="228" name="Google Shape;228;p33"/>
          <p:cNvPicPr preferRelativeResize="0"/>
          <p:nvPr/>
        </p:nvPicPr>
        <p:blipFill>
          <a:blip r:embed="rId3">
            <a:alphaModFix/>
          </a:blip>
          <a:stretch>
            <a:fillRect/>
          </a:stretch>
        </p:blipFill>
        <p:spPr>
          <a:xfrm>
            <a:off x="1678800" y="2154850"/>
            <a:ext cx="5786375" cy="269356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2"/>
        <p:cNvGrpSpPr/>
        <p:nvPr/>
      </p:nvGrpSpPr>
      <p:grpSpPr>
        <a:xfrm>
          <a:off x="0" y="0"/>
          <a:ext cx="0" cy="0"/>
          <a:chOff x="0" y="0"/>
          <a:chExt cx="0" cy="0"/>
        </a:xfrm>
      </p:grpSpPr>
      <p:sp>
        <p:nvSpPr>
          <p:cNvPr id="233" name="Google Shape;233;p34"/>
          <p:cNvSpPr txBox="1">
            <a:spLocks noGrp="1"/>
          </p:cNvSpPr>
          <p:nvPr>
            <p:ph type="body" idx="4294967295"/>
          </p:nvPr>
        </p:nvSpPr>
        <p:spPr>
          <a:xfrm>
            <a:off x="5572125" y="123350"/>
            <a:ext cx="2983200" cy="4779900"/>
          </a:xfrm>
          <a:prstGeom prst="rect">
            <a:avLst/>
          </a:prstGeom>
        </p:spPr>
        <p:txBody>
          <a:bodyPr spcFirstLastPara="1" wrap="square" lIns="91425" tIns="91425" rIns="91425" bIns="91425" anchor="t" anchorCtr="0">
            <a:noAutofit/>
          </a:bodyPr>
          <a:lstStyle/>
          <a:p>
            <a:pPr marL="457200" lvl="0" indent="-304800" algn="just" rtl="0">
              <a:spcBef>
                <a:spcPts val="1200"/>
              </a:spcBef>
              <a:spcAft>
                <a:spcPts val="0"/>
              </a:spcAft>
              <a:buClr>
                <a:schemeClr val="lt2"/>
              </a:buClr>
              <a:buSzPts val="1200"/>
              <a:buChar char="➢"/>
            </a:pPr>
            <a:r>
              <a:rPr lang="en" sz="1200">
                <a:solidFill>
                  <a:schemeClr val="lt2"/>
                </a:solidFill>
              </a:rPr>
              <a:t>Based on the graph beside, the most significant cause of carbon emissions from Congo is L</a:t>
            </a:r>
            <a:r>
              <a:rPr lang="en" sz="1200" b="1">
                <a:solidFill>
                  <a:srgbClr val="FFFF00"/>
                </a:solidFill>
              </a:rPr>
              <a:t>ULUCF (Land Use, Land Use Change and Forestry)</a:t>
            </a:r>
            <a:r>
              <a:rPr lang="en" sz="1200">
                <a:solidFill>
                  <a:schemeClr val="lt2"/>
                </a:solidFill>
              </a:rPr>
              <a:t> which reached almost </a:t>
            </a:r>
            <a:r>
              <a:rPr lang="en" sz="1200" b="1">
                <a:solidFill>
                  <a:srgbClr val="FFFF00"/>
                </a:solidFill>
              </a:rPr>
              <a:t>35 Megatons in 2011</a:t>
            </a:r>
            <a:r>
              <a:rPr lang="en" sz="1200">
                <a:solidFill>
                  <a:schemeClr val="lt2"/>
                </a:solidFill>
              </a:rPr>
              <a:t>. The LULUCF and organic soil burning graph closely resemble the graphic form of Congo's carbon emissions based on IPCC AR5.</a:t>
            </a:r>
            <a:endParaRPr sz="1200">
              <a:solidFill>
                <a:schemeClr val="lt2"/>
              </a:solidFill>
            </a:endParaRPr>
          </a:p>
          <a:p>
            <a:pPr marL="0" lvl="0" indent="0" algn="just" rtl="0">
              <a:spcBef>
                <a:spcPts val="1200"/>
              </a:spcBef>
              <a:spcAft>
                <a:spcPts val="0"/>
              </a:spcAft>
              <a:buNone/>
            </a:pPr>
            <a:endParaRPr sz="1200">
              <a:solidFill>
                <a:schemeClr val="lt2"/>
              </a:solidFill>
            </a:endParaRPr>
          </a:p>
          <a:p>
            <a:pPr marL="457200" lvl="0" indent="-304800" algn="just" rtl="0">
              <a:spcBef>
                <a:spcPts val="1200"/>
              </a:spcBef>
              <a:spcAft>
                <a:spcPts val="0"/>
              </a:spcAft>
              <a:buClr>
                <a:schemeClr val="lt2"/>
              </a:buClr>
              <a:buSzPts val="1200"/>
              <a:buChar char="➢"/>
            </a:pPr>
            <a:r>
              <a:rPr lang="en" sz="1200">
                <a:solidFill>
                  <a:schemeClr val="lt2"/>
                </a:solidFill>
              </a:rPr>
              <a:t>Other causes of carbon emissions are caused by </a:t>
            </a:r>
            <a:r>
              <a:rPr lang="en" sz="1200" b="1">
                <a:solidFill>
                  <a:srgbClr val="FFFF00"/>
                </a:solidFill>
              </a:rPr>
              <a:t>drying of organic soil, tropical forest fires, and savanna fire</a:t>
            </a:r>
            <a:r>
              <a:rPr lang="en" sz="1200">
                <a:solidFill>
                  <a:schemeClr val="lt2"/>
                </a:solidFill>
              </a:rPr>
              <a:t>s with emissions </a:t>
            </a:r>
            <a:r>
              <a:rPr lang="en" sz="1200" b="1">
                <a:solidFill>
                  <a:srgbClr val="FFFF00"/>
                </a:solidFill>
              </a:rPr>
              <a:t>below 5 Megatons</a:t>
            </a:r>
            <a:r>
              <a:rPr lang="en" sz="1200">
                <a:solidFill>
                  <a:schemeClr val="lt2"/>
                </a:solidFill>
              </a:rPr>
              <a:t>, which tend to be smaller than other causes of emissions.</a:t>
            </a:r>
            <a:endParaRPr sz="1200">
              <a:solidFill>
                <a:schemeClr val="lt2"/>
              </a:solidFill>
            </a:endParaRPr>
          </a:p>
          <a:p>
            <a:pPr marL="457200" lvl="0" indent="0" algn="l" rtl="0">
              <a:spcBef>
                <a:spcPts val="1200"/>
              </a:spcBef>
              <a:spcAft>
                <a:spcPts val="1600"/>
              </a:spcAft>
              <a:buNone/>
            </a:pPr>
            <a:endParaRPr sz="1200"/>
          </a:p>
        </p:txBody>
      </p:sp>
      <p:pic>
        <p:nvPicPr>
          <p:cNvPr id="234" name="Google Shape;234;p34"/>
          <p:cNvPicPr preferRelativeResize="0"/>
          <p:nvPr/>
        </p:nvPicPr>
        <p:blipFill>
          <a:blip r:embed="rId3">
            <a:alphaModFix/>
          </a:blip>
          <a:stretch>
            <a:fillRect/>
          </a:stretch>
        </p:blipFill>
        <p:spPr>
          <a:xfrm>
            <a:off x="152400" y="123350"/>
            <a:ext cx="5138751" cy="2407606"/>
          </a:xfrm>
          <a:prstGeom prst="rect">
            <a:avLst/>
          </a:prstGeom>
          <a:noFill/>
          <a:ln>
            <a:noFill/>
          </a:ln>
        </p:spPr>
      </p:pic>
      <p:pic>
        <p:nvPicPr>
          <p:cNvPr id="235" name="Google Shape;235;p34"/>
          <p:cNvPicPr preferRelativeResize="0"/>
          <p:nvPr/>
        </p:nvPicPr>
        <p:blipFill>
          <a:blip r:embed="rId4">
            <a:alphaModFix/>
          </a:blip>
          <a:stretch>
            <a:fillRect/>
          </a:stretch>
        </p:blipFill>
        <p:spPr>
          <a:xfrm>
            <a:off x="152400" y="2483068"/>
            <a:ext cx="5138750" cy="242330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5"/>
          <p:cNvSpPr txBox="1">
            <a:spLocks noGrp="1"/>
          </p:cNvSpPr>
          <p:nvPr>
            <p:ph type="title"/>
          </p:nvPr>
        </p:nvSpPr>
        <p:spPr>
          <a:xfrm>
            <a:off x="265500" y="343725"/>
            <a:ext cx="4045200"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300"/>
              <a:t>04</a:t>
            </a:r>
            <a:endParaRPr sz="4300"/>
          </a:p>
          <a:p>
            <a:pPr marL="0" lvl="0" indent="0" algn="ctr" rtl="0">
              <a:spcBef>
                <a:spcPts val="0"/>
              </a:spcBef>
              <a:spcAft>
                <a:spcPts val="0"/>
              </a:spcAft>
              <a:buNone/>
            </a:pPr>
            <a:r>
              <a:rPr lang="en" sz="4300"/>
              <a:t>Indonesia</a:t>
            </a:r>
            <a:endParaRPr sz="4300"/>
          </a:p>
        </p:txBody>
      </p:sp>
      <p:sp>
        <p:nvSpPr>
          <p:cNvPr id="241" name="Google Shape;241;p35"/>
          <p:cNvSpPr txBox="1">
            <a:spLocks noGrp="1"/>
          </p:cNvSpPr>
          <p:nvPr>
            <p:ph type="body" idx="2"/>
          </p:nvPr>
        </p:nvSpPr>
        <p:spPr>
          <a:xfrm>
            <a:off x="4762175" y="2508213"/>
            <a:ext cx="4220100" cy="2206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t>“From 2001 to 2020, Indonesia lost 27.7 Mha of tree cover, equivalent to a 17% decrease in tree cover since 2000, and 19 Gt of CO₂e emissions..”</a:t>
            </a:r>
            <a:endParaRPr sz="1600"/>
          </a:p>
          <a:p>
            <a:pPr marL="0" lvl="0" indent="0" algn="just" rtl="0">
              <a:spcBef>
                <a:spcPts val="1600"/>
              </a:spcBef>
              <a:spcAft>
                <a:spcPts val="1600"/>
              </a:spcAft>
              <a:buNone/>
            </a:pPr>
            <a:r>
              <a:rPr lang="en" sz="1600"/>
              <a:t>Source : Global Forest Watch</a:t>
            </a:r>
            <a:endParaRPr sz="1600"/>
          </a:p>
        </p:txBody>
      </p:sp>
      <p:sp>
        <p:nvSpPr>
          <p:cNvPr id="242" name="Google Shape;242;p35"/>
          <p:cNvSpPr txBox="1">
            <a:spLocks noGrp="1"/>
          </p:cNvSpPr>
          <p:nvPr>
            <p:ph type="body" idx="2"/>
          </p:nvPr>
        </p:nvSpPr>
        <p:spPr>
          <a:xfrm>
            <a:off x="369600" y="2019525"/>
            <a:ext cx="3837000" cy="26955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400">
                <a:solidFill>
                  <a:schemeClr val="dk1"/>
                </a:solidFill>
              </a:rPr>
              <a:t>The country with the eighth-largest forest area in the world.</a:t>
            </a:r>
            <a:endParaRPr sz="1400">
              <a:solidFill>
                <a:schemeClr val="dk1"/>
              </a:solidFill>
            </a:endParaRPr>
          </a:p>
          <a:p>
            <a:pPr marL="0" lvl="0" indent="0" algn="just" rtl="0">
              <a:spcBef>
                <a:spcPts val="1200"/>
              </a:spcBef>
              <a:spcAft>
                <a:spcPts val="0"/>
              </a:spcAft>
              <a:buNone/>
            </a:pPr>
            <a:r>
              <a:rPr lang="en" sz="1400">
                <a:solidFill>
                  <a:schemeClr val="dk1"/>
                </a:solidFill>
              </a:rPr>
              <a:t>According to </a:t>
            </a:r>
            <a:r>
              <a:rPr lang="en" sz="1400" b="1">
                <a:solidFill>
                  <a:schemeClr val="dk1"/>
                </a:solidFill>
              </a:rPr>
              <a:t>Global Forest Watch</a:t>
            </a:r>
            <a:r>
              <a:rPr lang="en" sz="1400">
                <a:solidFill>
                  <a:schemeClr val="dk1"/>
                </a:solidFill>
              </a:rPr>
              <a:t> :</a:t>
            </a:r>
            <a:endParaRPr sz="1400">
              <a:solidFill>
                <a:schemeClr val="dk1"/>
              </a:solidFill>
            </a:endParaRPr>
          </a:p>
          <a:p>
            <a:pPr marL="457200" lvl="0" indent="-317500" algn="just" rtl="0">
              <a:spcBef>
                <a:spcPts val="1200"/>
              </a:spcBef>
              <a:spcAft>
                <a:spcPts val="0"/>
              </a:spcAft>
              <a:buClr>
                <a:schemeClr val="dk1"/>
              </a:buClr>
              <a:buSzPts val="1400"/>
              <a:buChar char="●"/>
            </a:pPr>
            <a:r>
              <a:rPr lang="en" sz="1400" b="1">
                <a:solidFill>
                  <a:schemeClr val="dk1"/>
                </a:solidFill>
              </a:rPr>
              <a:t>In 2001,</a:t>
            </a:r>
            <a:r>
              <a:rPr lang="en" sz="1400">
                <a:solidFill>
                  <a:schemeClr val="dk1"/>
                </a:solidFill>
              </a:rPr>
              <a:t> Indonesia had 93.8 Mha of primary forest*, extending over 50% of its land area. </a:t>
            </a:r>
            <a:endParaRPr sz="1400">
              <a:solidFill>
                <a:schemeClr val="dk1"/>
              </a:solidFill>
            </a:endParaRPr>
          </a:p>
          <a:p>
            <a:pPr marL="457200" lvl="0" indent="-317500" algn="just" rtl="0">
              <a:spcBef>
                <a:spcPts val="0"/>
              </a:spcBef>
              <a:spcAft>
                <a:spcPts val="0"/>
              </a:spcAft>
              <a:buClr>
                <a:schemeClr val="dk1"/>
              </a:buClr>
              <a:buSzPts val="1400"/>
              <a:buChar char="●"/>
            </a:pPr>
            <a:r>
              <a:rPr lang="en" sz="1400" b="1">
                <a:solidFill>
                  <a:schemeClr val="dk1"/>
                </a:solidFill>
              </a:rPr>
              <a:t>In 2020,</a:t>
            </a:r>
            <a:r>
              <a:rPr lang="en" sz="1400">
                <a:solidFill>
                  <a:schemeClr val="dk1"/>
                </a:solidFill>
              </a:rPr>
              <a:t> it lost 270 kha of primary forest*, equivalent to 208Mt of CO₂ emissions.</a:t>
            </a:r>
            <a:endParaRPr sz="1400">
              <a:solidFill>
                <a:schemeClr val="dk1"/>
              </a:solidFill>
            </a:endParaRPr>
          </a:p>
        </p:txBody>
      </p:sp>
      <p:pic>
        <p:nvPicPr>
          <p:cNvPr id="243" name="Google Shape;243;p35"/>
          <p:cNvPicPr preferRelativeResize="0"/>
          <p:nvPr/>
        </p:nvPicPr>
        <p:blipFill>
          <a:blip r:embed="rId3">
            <a:alphaModFix/>
          </a:blip>
          <a:stretch>
            <a:fillRect/>
          </a:stretch>
        </p:blipFill>
        <p:spPr>
          <a:xfrm>
            <a:off x="4762174" y="695277"/>
            <a:ext cx="4220100" cy="169102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7"/>
        <p:cNvGrpSpPr/>
        <p:nvPr/>
      </p:nvGrpSpPr>
      <p:grpSpPr>
        <a:xfrm>
          <a:off x="0" y="0"/>
          <a:ext cx="0" cy="0"/>
          <a:chOff x="0" y="0"/>
          <a:chExt cx="0" cy="0"/>
        </a:xfrm>
      </p:grpSpPr>
      <p:sp>
        <p:nvSpPr>
          <p:cNvPr id="248" name="Google Shape;248;p36"/>
          <p:cNvSpPr txBox="1">
            <a:spLocks noGrp="1"/>
          </p:cNvSpPr>
          <p:nvPr>
            <p:ph type="title"/>
          </p:nvPr>
        </p:nvSpPr>
        <p:spPr>
          <a:xfrm>
            <a:off x="588750" y="398950"/>
            <a:ext cx="7966500" cy="59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solidFill>
                  <a:schemeClr val="accent6"/>
                </a:solidFill>
              </a:rPr>
              <a:t>Indonesia Analysis</a:t>
            </a:r>
            <a:endParaRPr sz="4200">
              <a:solidFill>
                <a:schemeClr val="accent6"/>
              </a:solidFill>
            </a:endParaRPr>
          </a:p>
        </p:txBody>
      </p:sp>
      <p:sp>
        <p:nvSpPr>
          <p:cNvPr id="249" name="Google Shape;249;p36"/>
          <p:cNvSpPr txBox="1">
            <a:spLocks noGrp="1"/>
          </p:cNvSpPr>
          <p:nvPr>
            <p:ph type="body" idx="4294967295"/>
          </p:nvPr>
        </p:nvSpPr>
        <p:spPr>
          <a:xfrm>
            <a:off x="588750" y="1042600"/>
            <a:ext cx="7966500" cy="10659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400">
                <a:solidFill>
                  <a:schemeClr val="lt2"/>
                </a:solidFill>
              </a:rPr>
              <a:t>Based on IPCC AR5, Indonesia's carbon emissions fluctuate, which tends to have an </a:t>
            </a:r>
            <a:r>
              <a:rPr lang="en" sz="1400" b="1">
                <a:solidFill>
                  <a:srgbClr val="FFFF00"/>
                </a:solidFill>
              </a:rPr>
              <a:t>increasing trend</a:t>
            </a:r>
            <a:r>
              <a:rPr lang="en" sz="1400">
                <a:solidFill>
                  <a:schemeClr val="lt2"/>
                </a:solidFill>
              </a:rPr>
              <a:t> of around </a:t>
            </a:r>
            <a:r>
              <a:rPr lang="en" sz="1400" b="1">
                <a:solidFill>
                  <a:srgbClr val="FFFF00"/>
                </a:solidFill>
              </a:rPr>
              <a:t>3.5-8 Gigatonnes</a:t>
            </a:r>
            <a:r>
              <a:rPr lang="en" sz="1400">
                <a:solidFill>
                  <a:schemeClr val="lt2"/>
                </a:solidFill>
              </a:rPr>
              <a:t>, with the</a:t>
            </a:r>
            <a:r>
              <a:rPr lang="en" sz="1400" b="1">
                <a:solidFill>
                  <a:srgbClr val="FFFF00"/>
                </a:solidFill>
              </a:rPr>
              <a:t> highest peaks in 1997 and 2015</a:t>
            </a:r>
            <a:r>
              <a:rPr lang="en" sz="1400">
                <a:solidFill>
                  <a:schemeClr val="lt2"/>
                </a:solidFill>
              </a:rPr>
              <a:t>. F</a:t>
            </a:r>
            <a:r>
              <a:rPr lang="en" sz="1300">
                <a:solidFill>
                  <a:schemeClr val="lt2"/>
                </a:solidFill>
              </a:rPr>
              <a:t>rom 1990-2019, the </a:t>
            </a:r>
            <a:r>
              <a:rPr lang="en" sz="1300" b="1">
                <a:solidFill>
                  <a:srgbClr val="FFFF00"/>
                </a:solidFill>
              </a:rPr>
              <a:t>total of Indonesia’s carbon emission was around 96 Gigatonnes.</a:t>
            </a:r>
            <a:endParaRPr sz="1300" b="1">
              <a:solidFill>
                <a:srgbClr val="FFFF00"/>
              </a:solidFill>
            </a:endParaRPr>
          </a:p>
          <a:p>
            <a:pPr marL="0" lvl="0" indent="0" algn="just" rtl="0">
              <a:spcBef>
                <a:spcPts val="1200"/>
              </a:spcBef>
              <a:spcAft>
                <a:spcPts val="0"/>
              </a:spcAft>
              <a:buNone/>
            </a:pPr>
            <a:endParaRPr sz="1400">
              <a:solidFill>
                <a:schemeClr val="lt2"/>
              </a:solidFill>
            </a:endParaRPr>
          </a:p>
          <a:p>
            <a:pPr marL="0" lvl="0" indent="0" algn="l" rtl="0">
              <a:spcBef>
                <a:spcPts val="1200"/>
              </a:spcBef>
              <a:spcAft>
                <a:spcPts val="1200"/>
              </a:spcAft>
              <a:buNone/>
            </a:pPr>
            <a:endParaRPr sz="1400">
              <a:solidFill>
                <a:schemeClr val="lt2"/>
              </a:solidFill>
            </a:endParaRPr>
          </a:p>
        </p:txBody>
      </p:sp>
      <p:pic>
        <p:nvPicPr>
          <p:cNvPr id="250" name="Google Shape;250;p36"/>
          <p:cNvPicPr preferRelativeResize="0"/>
          <p:nvPr/>
        </p:nvPicPr>
        <p:blipFill>
          <a:blip r:embed="rId3">
            <a:alphaModFix/>
          </a:blip>
          <a:stretch>
            <a:fillRect/>
          </a:stretch>
        </p:blipFill>
        <p:spPr>
          <a:xfrm>
            <a:off x="1742400" y="2108500"/>
            <a:ext cx="5659202" cy="2722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37"/>
          <p:cNvSpPr txBox="1">
            <a:spLocks noGrp="1"/>
          </p:cNvSpPr>
          <p:nvPr>
            <p:ph type="body" idx="4294967295"/>
          </p:nvPr>
        </p:nvSpPr>
        <p:spPr>
          <a:xfrm>
            <a:off x="5572125" y="123350"/>
            <a:ext cx="2983200" cy="47799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Char char="➢"/>
            </a:pPr>
            <a:r>
              <a:rPr lang="en" sz="1300"/>
              <a:t>Based on the graph above, the most significant cause of carbon emissions from Indonesia is </a:t>
            </a:r>
            <a:r>
              <a:rPr lang="en" sz="1300" b="1">
                <a:solidFill>
                  <a:srgbClr val="FFFF00"/>
                </a:solidFill>
              </a:rPr>
              <a:t>LULUCF (Land Use, Land Use Change and Forestry)</a:t>
            </a:r>
            <a:r>
              <a:rPr lang="en" sz="1300"/>
              <a:t> which fluctuates around </a:t>
            </a:r>
            <a:r>
              <a:rPr lang="en" sz="1300" b="1">
                <a:solidFill>
                  <a:srgbClr val="FFFF00"/>
                </a:solidFill>
              </a:rPr>
              <a:t>800 Megatons,</a:t>
            </a:r>
            <a:r>
              <a:rPr lang="en" sz="1300"/>
              <a:t> with the</a:t>
            </a:r>
            <a:r>
              <a:rPr lang="en" sz="1300" b="1">
                <a:solidFill>
                  <a:srgbClr val="FFFF00"/>
                </a:solidFill>
              </a:rPr>
              <a:t> highest peak in 1997 of 1.6 Gigatonnes.</a:t>
            </a:r>
            <a:endParaRPr sz="1300" b="1">
              <a:solidFill>
                <a:srgbClr val="FFFF00"/>
              </a:solidFill>
            </a:endParaRPr>
          </a:p>
          <a:p>
            <a:pPr marL="457200" lvl="0" indent="0" algn="just" rtl="0">
              <a:spcBef>
                <a:spcPts val="1600"/>
              </a:spcBef>
              <a:spcAft>
                <a:spcPts val="0"/>
              </a:spcAft>
              <a:buNone/>
            </a:pPr>
            <a:endParaRPr sz="1300"/>
          </a:p>
          <a:p>
            <a:pPr marL="457200" lvl="0" indent="-311150" algn="just" rtl="0">
              <a:spcBef>
                <a:spcPts val="1600"/>
              </a:spcBef>
              <a:spcAft>
                <a:spcPts val="0"/>
              </a:spcAft>
              <a:buSzPts val="1300"/>
              <a:buChar char="➢"/>
            </a:pPr>
            <a:r>
              <a:rPr lang="en" sz="1300"/>
              <a:t>Other causes of carbon emissions are caused by </a:t>
            </a:r>
            <a:r>
              <a:rPr lang="en" sz="1300" b="1">
                <a:solidFill>
                  <a:srgbClr val="FFFF00"/>
                </a:solidFill>
              </a:rPr>
              <a:t>the drying of organic soils</a:t>
            </a:r>
            <a:r>
              <a:rPr lang="en" sz="1300"/>
              <a:t> with an increasing trend, and the </a:t>
            </a:r>
            <a:r>
              <a:rPr lang="en" sz="1300" b="1">
                <a:solidFill>
                  <a:srgbClr val="FFFF00"/>
                </a:solidFill>
              </a:rPr>
              <a:t>burning of organic soils</a:t>
            </a:r>
            <a:r>
              <a:rPr lang="en" sz="1300"/>
              <a:t> fluctuates. In 2006 and 2015, the burning of organic soil even exceeded the LULUCF of 1.2 and 1.4 Gigatonnes.</a:t>
            </a:r>
            <a:endParaRPr sz="1300"/>
          </a:p>
        </p:txBody>
      </p:sp>
      <p:pic>
        <p:nvPicPr>
          <p:cNvPr id="256" name="Google Shape;256;p37"/>
          <p:cNvPicPr preferRelativeResize="0"/>
          <p:nvPr/>
        </p:nvPicPr>
        <p:blipFill>
          <a:blip r:embed="rId3">
            <a:alphaModFix/>
          </a:blip>
          <a:stretch>
            <a:fillRect/>
          </a:stretch>
        </p:blipFill>
        <p:spPr>
          <a:xfrm>
            <a:off x="152400" y="123350"/>
            <a:ext cx="5138750" cy="2448418"/>
          </a:xfrm>
          <a:prstGeom prst="rect">
            <a:avLst/>
          </a:prstGeom>
          <a:noFill/>
          <a:ln>
            <a:noFill/>
          </a:ln>
        </p:spPr>
      </p:pic>
      <p:pic>
        <p:nvPicPr>
          <p:cNvPr id="257" name="Google Shape;257;p37"/>
          <p:cNvPicPr preferRelativeResize="0"/>
          <p:nvPr/>
        </p:nvPicPr>
        <p:blipFill>
          <a:blip r:embed="rId4">
            <a:alphaModFix/>
          </a:blip>
          <a:stretch>
            <a:fillRect/>
          </a:stretch>
        </p:blipFill>
        <p:spPr>
          <a:xfrm>
            <a:off x="152400" y="2571771"/>
            <a:ext cx="5138751" cy="240760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8"/>
          <p:cNvSpPr txBox="1">
            <a:spLocks noGrp="1"/>
          </p:cNvSpPr>
          <p:nvPr>
            <p:ph type="title"/>
          </p:nvPr>
        </p:nvSpPr>
        <p:spPr>
          <a:xfrm>
            <a:off x="265500" y="343725"/>
            <a:ext cx="4045200"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300"/>
              <a:t>05</a:t>
            </a:r>
            <a:endParaRPr sz="4300"/>
          </a:p>
          <a:p>
            <a:pPr marL="0" lvl="0" indent="0" algn="ctr" rtl="0">
              <a:spcBef>
                <a:spcPts val="0"/>
              </a:spcBef>
              <a:spcAft>
                <a:spcPts val="0"/>
              </a:spcAft>
              <a:buNone/>
            </a:pPr>
            <a:r>
              <a:rPr lang="en" sz="4300"/>
              <a:t>India</a:t>
            </a:r>
            <a:endParaRPr sz="4300"/>
          </a:p>
        </p:txBody>
      </p:sp>
      <p:sp>
        <p:nvSpPr>
          <p:cNvPr id="263" name="Google Shape;263;p38"/>
          <p:cNvSpPr txBox="1">
            <a:spLocks noGrp="1"/>
          </p:cNvSpPr>
          <p:nvPr>
            <p:ph type="body" idx="2"/>
          </p:nvPr>
        </p:nvSpPr>
        <p:spPr>
          <a:xfrm>
            <a:off x="4762175" y="2508213"/>
            <a:ext cx="4220100" cy="2206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t>“From 2001 to 2020, India lost 1.93Mha of tree cover, equivalent to a 5.0% decrease in tree cover since 2000, and 951Mt of CO₂e emissions.”</a:t>
            </a:r>
            <a:endParaRPr sz="1600"/>
          </a:p>
          <a:p>
            <a:pPr marL="0" lvl="0" indent="0" algn="just" rtl="0">
              <a:spcBef>
                <a:spcPts val="1600"/>
              </a:spcBef>
              <a:spcAft>
                <a:spcPts val="1600"/>
              </a:spcAft>
              <a:buNone/>
            </a:pPr>
            <a:r>
              <a:rPr lang="en" sz="1600"/>
              <a:t>Source : Global Forest Watch</a:t>
            </a:r>
            <a:endParaRPr sz="1600"/>
          </a:p>
        </p:txBody>
      </p:sp>
      <p:sp>
        <p:nvSpPr>
          <p:cNvPr id="264" name="Google Shape;264;p38"/>
          <p:cNvSpPr txBox="1">
            <a:spLocks noGrp="1"/>
          </p:cNvSpPr>
          <p:nvPr>
            <p:ph type="body" idx="2"/>
          </p:nvPr>
        </p:nvSpPr>
        <p:spPr>
          <a:xfrm>
            <a:off x="369600" y="2019525"/>
            <a:ext cx="3837000" cy="26955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400">
                <a:solidFill>
                  <a:schemeClr val="dk1"/>
                </a:solidFill>
              </a:rPr>
              <a:t>The country with the tenth-largest forest area in the world.</a:t>
            </a:r>
            <a:endParaRPr sz="1400">
              <a:solidFill>
                <a:schemeClr val="dk1"/>
              </a:solidFill>
            </a:endParaRPr>
          </a:p>
          <a:p>
            <a:pPr marL="0" lvl="0" indent="0" algn="just" rtl="0">
              <a:spcBef>
                <a:spcPts val="1200"/>
              </a:spcBef>
              <a:spcAft>
                <a:spcPts val="0"/>
              </a:spcAft>
              <a:buNone/>
            </a:pPr>
            <a:r>
              <a:rPr lang="en" sz="1400">
                <a:solidFill>
                  <a:schemeClr val="dk1"/>
                </a:solidFill>
              </a:rPr>
              <a:t>According to </a:t>
            </a:r>
            <a:r>
              <a:rPr lang="en" sz="1400" b="1">
                <a:solidFill>
                  <a:schemeClr val="dk1"/>
                </a:solidFill>
              </a:rPr>
              <a:t>Global Forest Watch</a:t>
            </a:r>
            <a:r>
              <a:rPr lang="en" sz="1400">
                <a:solidFill>
                  <a:schemeClr val="dk1"/>
                </a:solidFill>
              </a:rPr>
              <a:t> :</a:t>
            </a:r>
            <a:endParaRPr sz="1400">
              <a:solidFill>
                <a:schemeClr val="dk1"/>
              </a:solidFill>
            </a:endParaRPr>
          </a:p>
          <a:p>
            <a:pPr marL="457200" lvl="0" indent="-317500" algn="just" rtl="0">
              <a:spcBef>
                <a:spcPts val="1200"/>
              </a:spcBef>
              <a:spcAft>
                <a:spcPts val="0"/>
              </a:spcAft>
              <a:buClr>
                <a:schemeClr val="dk1"/>
              </a:buClr>
              <a:buSzPts val="1400"/>
              <a:buChar char="●"/>
            </a:pPr>
            <a:r>
              <a:rPr lang="en" sz="1400" b="1">
                <a:solidFill>
                  <a:schemeClr val="dk1"/>
                </a:solidFill>
              </a:rPr>
              <a:t>In 2010, </a:t>
            </a:r>
            <a:r>
              <a:rPr lang="en" sz="1400">
                <a:solidFill>
                  <a:schemeClr val="dk1"/>
                </a:solidFill>
              </a:rPr>
              <a:t>India had 31.3Mha of natural forest, extending over 11% of its land area.</a:t>
            </a:r>
            <a:endParaRPr sz="1400">
              <a:solidFill>
                <a:schemeClr val="dk1"/>
              </a:solidFill>
            </a:endParaRPr>
          </a:p>
          <a:p>
            <a:pPr marL="457200" lvl="0" indent="-317500" algn="just" rtl="0">
              <a:spcBef>
                <a:spcPts val="0"/>
              </a:spcBef>
              <a:spcAft>
                <a:spcPts val="0"/>
              </a:spcAft>
              <a:buClr>
                <a:schemeClr val="dk1"/>
              </a:buClr>
              <a:buSzPts val="1400"/>
              <a:buChar char="●"/>
            </a:pPr>
            <a:r>
              <a:rPr lang="en" sz="1400">
                <a:solidFill>
                  <a:schemeClr val="dk1"/>
                </a:solidFill>
              </a:rPr>
              <a:t> </a:t>
            </a:r>
            <a:r>
              <a:rPr lang="en" sz="1400" b="1">
                <a:solidFill>
                  <a:schemeClr val="dk1"/>
                </a:solidFill>
              </a:rPr>
              <a:t>In 2020,</a:t>
            </a:r>
            <a:r>
              <a:rPr lang="en" sz="1400">
                <a:solidFill>
                  <a:schemeClr val="dk1"/>
                </a:solidFill>
              </a:rPr>
              <a:t> it lost 132kha of natural forest, equivalent to 67.3Mt of CO₂ emissions.</a:t>
            </a:r>
            <a:endParaRPr sz="1400">
              <a:solidFill>
                <a:schemeClr val="dk1"/>
              </a:solidFill>
            </a:endParaRPr>
          </a:p>
        </p:txBody>
      </p:sp>
      <p:pic>
        <p:nvPicPr>
          <p:cNvPr id="265" name="Google Shape;265;p38"/>
          <p:cNvPicPr preferRelativeResize="0"/>
          <p:nvPr/>
        </p:nvPicPr>
        <p:blipFill>
          <a:blip r:embed="rId3">
            <a:alphaModFix/>
          </a:blip>
          <a:stretch>
            <a:fillRect/>
          </a:stretch>
        </p:blipFill>
        <p:spPr>
          <a:xfrm>
            <a:off x="4762175" y="667230"/>
            <a:ext cx="4220076" cy="167126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9"/>
        <p:cNvGrpSpPr/>
        <p:nvPr/>
      </p:nvGrpSpPr>
      <p:grpSpPr>
        <a:xfrm>
          <a:off x="0" y="0"/>
          <a:ext cx="0" cy="0"/>
          <a:chOff x="0" y="0"/>
          <a:chExt cx="0" cy="0"/>
        </a:xfrm>
      </p:grpSpPr>
      <p:sp>
        <p:nvSpPr>
          <p:cNvPr id="270" name="Google Shape;270;p39"/>
          <p:cNvSpPr txBox="1">
            <a:spLocks noGrp="1"/>
          </p:cNvSpPr>
          <p:nvPr>
            <p:ph type="title"/>
          </p:nvPr>
        </p:nvSpPr>
        <p:spPr>
          <a:xfrm>
            <a:off x="588750" y="398950"/>
            <a:ext cx="7966500" cy="59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solidFill>
                  <a:schemeClr val="accent6"/>
                </a:solidFill>
              </a:rPr>
              <a:t>India Analysis</a:t>
            </a:r>
            <a:endParaRPr sz="4200">
              <a:solidFill>
                <a:schemeClr val="accent6"/>
              </a:solidFill>
            </a:endParaRPr>
          </a:p>
        </p:txBody>
      </p:sp>
      <p:sp>
        <p:nvSpPr>
          <p:cNvPr id="271" name="Google Shape;271;p39"/>
          <p:cNvSpPr txBox="1">
            <a:spLocks noGrp="1"/>
          </p:cNvSpPr>
          <p:nvPr>
            <p:ph type="body" idx="4294967295"/>
          </p:nvPr>
        </p:nvSpPr>
        <p:spPr>
          <a:xfrm>
            <a:off x="588750" y="1042600"/>
            <a:ext cx="7966500" cy="10659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300">
                <a:solidFill>
                  <a:schemeClr val="lt2"/>
                </a:solidFill>
              </a:rPr>
              <a:t>Based on IPCC According to IPCC AR5, India's carbon emissions tend to have an increasing trend, with several spikes in 1994, 2000, 2010, and 2015. Starting from 1990, India's total carbon emissions were around</a:t>
            </a:r>
            <a:r>
              <a:rPr lang="en" sz="1300" b="1">
                <a:solidFill>
                  <a:srgbClr val="FFFF00"/>
                </a:solidFill>
              </a:rPr>
              <a:t> 2.5 Gigatonnes </a:t>
            </a:r>
            <a:r>
              <a:rPr lang="en" sz="1300">
                <a:solidFill>
                  <a:schemeClr val="lt2"/>
                </a:solidFill>
              </a:rPr>
              <a:t>until in 2019 it has increased in about 4 Gigatonnes.. </a:t>
            </a:r>
            <a:r>
              <a:rPr lang="en" sz="1400">
                <a:solidFill>
                  <a:schemeClr val="lt2"/>
                </a:solidFill>
              </a:rPr>
              <a:t>F</a:t>
            </a:r>
            <a:r>
              <a:rPr lang="en" sz="1300">
                <a:solidFill>
                  <a:schemeClr val="lt2"/>
                </a:solidFill>
              </a:rPr>
              <a:t>rom 1990-2019, the </a:t>
            </a:r>
            <a:r>
              <a:rPr lang="en" sz="1300" b="1">
                <a:solidFill>
                  <a:srgbClr val="FFFF00"/>
                </a:solidFill>
              </a:rPr>
              <a:t>total of India’s carbon emission was around 74 Gigatonnes</a:t>
            </a:r>
            <a:r>
              <a:rPr lang="en" sz="1300">
                <a:solidFill>
                  <a:schemeClr val="lt2"/>
                </a:solidFill>
              </a:rPr>
              <a:t>.</a:t>
            </a:r>
            <a:endParaRPr sz="1300">
              <a:solidFill>
                <a:schemeClr val="lt2"/>
              </a:solidFill>
            </a:endParaRPr>
          </a:p>
          <a:p>
            <a:pPr marL="0" lvl="0" indent="0" algn="l" rtl="0">
              <a:spcBef>
                <a:spcPts val="1200"/>
              </a:spcBef>
              <a:spcAft>
                <a:spcPts val="1200"/>
              </a:spcAft>
              <a:buNone/>
            </a:pPr>
            <a:endParaRPr sz="1300">
              <a:solidFill>
                <a:schemeClr val="lt2"/>
              </a:solidFill>
            </a:endParaRPr>
          </a:p>
        </p:txBody>
      </p:sp>
      <p:pic>
        <p:nvPicPr>
          <p:cNvPr id="272" name="Google Shape;272;p39"/>
          <p:cNvPicPr preferRelativeResize="0"/>
          <p:nvPr/>
        </p:nvPicPr>
        <p:blipFill>
          <a:blip r:embed="rId3">
            <a:alphaModFix/>
          </a:blip>
          <a:stretch>
            <a:fillRect/>
          </a:stretch>
        </p:blipFill>
        <p:spPr>
          <a:xfrm>
            <a:off x="1909363" y="2311725"/>
            <a:ext cx="5325274" cy="2561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40"/>
          <p:cNvSpPr txBox="1">
            <a:spLocks noGrp="1"/>
          </p:cNvSpPr>
          <p:nvPr>
            <p:ph type="body" idx="4294967295"/>
          </p:nvPr>
        </p:nvSpPr>
        <p:spPr>
          <a:xfrm>
            <a:off x="5572125" y="123350"/>
            <a:ext cx="2983200" cy="4779900"/>
          </a:xfrm>
          <a:prstGeom prst="rect">
            <a:avLst/>
          </a:prstGeom>
        </p:spPr>
        <p:txBody>
          <a:bodyPr spcFirstLastPara="1" wrap="square" lIns="91425" tIns="91425" rIns="91425" bIns="91425" anchor="t" anchorCtr="0">
            <a:noAutofit/>
          </a:bodyPr>
          <a:lstStyle/>
          <a:p>
            <a:pPr marL="457200" lvl="0" indent="-304800" algn="just" rtl="0">
              <a:spcBef>
                <a:spcPts val="1200"/>
              </a:spcBef>
              <a:spcAft>
                <a:spcPts val="0"/>
              </a:spcAft>
              <a:buSzPts val="1200"/>
              <a:buChar char="●"/>
            </a:pPr>
            <a:r>
              <a:rPr lang="en" sz="1200"/>
              <a:t>Based on the graph beside, the biggest cause of carbon emissions from India is </a:t>
            </a:r>
            <a:r>
              <a:rPr lang="en" sz="1200" b="1">
                <a:solidFill>
                  <a:srgbClr val="FFFF00"/>
                </a:solidFill>
              </a:rPr>
              <a:t>LULUCF (Land Use, Land Use Change and Forestry) </a:t>
            </a:r>
            <a:r>
              <a:rPr lang="en" sz="1200"/>
              <a:t>which has a </a:t>
            </a:r>
            <a:r>
              <a:rPr lang="en" sz="1200" b="1">
                <a:solidFill>
                  <a:srgbClr val="FFFF00"/>
                </a:solidFill>
              </a:rPr>
              <a:t>minus value</a:t>
            </a:r>
            <a:r>
              <a:rPr lang="en" sz="1200"/>
              <a:t> in </a:t>
            </a:r>
            <a:r>
              <a:rPr lang="en" sz="1200" b="1">
                <a:solidFill>
                  <a:srgbClr val="FFFF00"/>
                </a:solidFill>
              </a:rPr>
              <a:t>1990-2000</a:t>
            </a:r>
            <a:r>
              <a:rPr lang="en" sz="1200"/>
              <a:t> and </a:t>
            </a:r>
            <a:r>
              <a:rPr lang="en" sz="1200" b="1">
                <a:solidFill>
                  <a:srgbClr val="FFFF00"/>
                </a:solidFill>
              </a:rPr>
              <a:t>2011-2019</a:t>
            </a:r>
            <a:r>
              <a:rPr lang="en" sz="1200"/>
              <a:t>, possibly caused by government programs to sequester carbon such as reforestation.</a:t>
            </a:r>
            <a:endParaRPr sz="1200"/>
          </a:p>
          <a:p>
            <a:pPr marL="0" lvl="0" indent="0" algn="just" rtl="0">
              <a:spcBef>
                <a:spcPts val="1200"/>
              </a:spcBef>
              <a:spcAft>
                <a:spcPts val="0"/>
              </a:spcAft>
              <a:buNone/>
            </a:pPr>
            <a:endParaRPr sz="1200"/>
          </a:p>
          <a:p>
            <a:pPr marL="457200" lvl="0" indent="-304800" algn="just" rtl="0">
              <a:spcBef>
                <a:spcPts val="1200"/>
              </a:spcBef>
              <a:spcAft>
                <a:spcPts val="0"/>
              </a:spcAft>
              <a:buSzPts val="1200"/>
              <a:buChar char="●"/>
            </a:pPr>
            <a:r>
              <a:rPr lang="en" sz="1200"/>
              <a:t>Another cause of carbon emissions is </a:t>
            </a:r>
            <a:r>
              <a:rPr lang="en" sz="1200" b="1">
                <a:solidFill>
                  <a:srgbClr val="FFFF00"/>
                </a:solidFill>
              </a:rPr>
              <a:t>tropical forest and savanna fires</a:t>
            </a:r>
            <a:r>
              <a:rPr lang="en" sz="1200"/>
              <a:t>, which have a fluctuating graph. Tropical forest fires fluctuate around 0.5 to 1.5 Megatons with a peak, and savanna fires fluctuate at 0.5 Megatons.</a:t>
            </a:r>
            <a:endParaRPr sz="1200"/>
          </a:p>
        </p:txBody>
      </p:sp>
      <p:pic>
        <p:nvPicPr>
          <p:cNvPr id="278" name="Google Shape;278;p40"/>
          <p:cNvPicPr preferRelativeResize="0"/>
          <p:nvPr/>
        </p:nvPicPr>
        <p:blipFill>
          <a:blip r:embed="rId3">
            <a:alphaModFix/>
          </a:blip>
          <a:stretch>
            <a:fillRect/>
          </a:stretch>
        </p:blipFill>
        <p:spPr>
          <a:xfrm>
            <a:off x="152400" y="199300"/>
            <a:ext cx="5138749" cy="2372456"/>
          </a:xfrm>
          <a:prstGeom prst="rect">
            <a:avLst/>
          </a:prstGeom>
          <a:noFill/>
          <a:ln>
            <a:noFill/>
          </a:ln>
        </p:spPr>
      </p:pic>
      <p:pic>
        <p:nvPicPr>
          <p:cNvPr id="279" name="Google Shape;279;p40"/>
          <p:cNvPicPr preferRelativeResize="0"/>
          <p:nvPr/>
        </p:nvPicPr>
        <p:blipFill>
          <a:blip r:embed="rId4">
            <a:alphaModFix/>
          </a:blip>
          <a:stretch>
            <a:fillRect/>
          </a:stretch>
        </p:blipFill>
        <p:spPr>
          <a:xfrm>
            <a:off x="152400" y="2571750"/>
            <a:ext cx="5138750" cy="23724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3"/>
        <p:cNvGrpSpPr/>
        <p:nvPr/>
      </p:nvGrpSpPr>
      <p:grpSpPr>
        <a:xfrm>
          <a:off x="0" y="0"/>
          <a:ext cx="0" cy="0"/>
          <a:chOff x="0" y="0"/>
          <a:chExt cx="0" cy="0"/>
        </a:xfrm>
      </p:grpSpPr>
      <p:pic>
        <p:nvPicPr>
          <p:cNvPr id="284" name="Google Shape;284;p41"/>
          <p:cNvPicPr preferRelativeResize="0"/>
          <p:nvPr/>
        </p:nvPicPr>
        <p:blipFill>
          <a:blip r:embed="rId3">
            <a:alphaModFix/>
          </a:blip>
          <a:stretch>
            <a:fillRect/>
          </a:stretch>
        </p:blipFill>
        <p:spPr>
          <a:xfrm>
            <a:off x="804599" y="1040199"/>
            <a:ext cx="7663650" cy="3651400"/>
          </a:xfrm>
          <a:prstGeom prst="rect">
            <a:avLst/>
          </a:prstGeom>
          <a:noFill/>
          <a:ln>
            <a:noFill/>
          </a:ln>
        </p:spPr>
      </p:pic>
      <p:sp>
        <p:nvSpPr>
          <p:cNvPr id="285" name="Google Shape;285;p41"/>
          <p:cNvSpPr txBox="1">
            <a:spLocks noGrp="1"/>
          </p:cNvSpPr>
          <p:nvPr>
            <p:ph type="title"/>
          </p:nvPr>
        </p:nvSpPr>
        <p:spPr>
          <a:xfrm>
            <a:off x="588750" y="209625"/>
            <a:ext cx="7966500" cy="597300"/>
          </a:xfrm>
          <a:prstGeom prst="rect">
            <a:avLst/>
          </a:prstGeom>
        </p:spPr>
        <p:txBody>
          <a:bodyPr spcFirstLastPara="1" wrap="square" lIns="91425" tIns="91425" rIns="91425" bIns="91425" anchor="ctr" anchorCtr="0">
            <a:noAutofit/>
          </a:bodyPr>
          <a:lstStyle/>
          <a:p>
            <a:pPr marL="0" lvl="0" indent="0" algn="ctr" rtl="0">
              <a:lnSpc>
                <a:spcPct val="115000"/>
              </a:lnSpc>
              <a:spcBef>
                <a:spcPts val="1200"/>
              </a:spcBef>
              <a:spcAft>
                <a:spcPts val="1200"/>
              </a:spcAft>
              <a:buNone/>
            </a:pPr>
            <a:r>
              <a:rPr lang="en" sz="4200">
                <a:solidFill>
                  <a:schemeClr val="accent6"/>
                </a:solidFill>
              </a:rPr>
              <a:t>Graph of Comparison</a:t>
            </a:r>
            <a:endParaRPr sz="4200">
              <a:solidFill>
                <a:schemeClr val="accent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311700" y="1152475"/>
            <a:ext cx="8469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1"/>
                </a:solidFill>
              </a:rPr>
              <a:t>What is carbon emission and why is it bad ? </a:t>
            </a:r>
            <a:endParaRPr sz="1300" b="1">
              <a:solidFill>
                <a:schemeClr val="dk1"/>
              </a:solidFill>
            </a:endParaRPr>
          </a:p>
          <a:p>
            <a:pPr marL="0" lvl="0" indent="0" algn="l" rtl="0">
              <a:spcBef>
                <a:spcPts val="1600"/>
              </a:spcBef>
              <a:spcAft>
                <a:spcPts val="0"/>
              </a:spcAft>
              <a:buNone/>
            </a:pPr>
            <a:r>
              <a:rPr lang="en" sz="1300">
                <a:solidFill>
                  <a:schemeClr val="dk1"/>
                </a:solidFill>
              </a:rPr>
              <a:t>Carbon dioxide is a problem because it acts as a “greenhouse gas”. Due to its molecular structure, CO2 absorbs and emits infrared radiation, warming the earth’s surface and the lower levels of the atmosphere. Source: inspirecleanenergy</a:t>
            </a:r>
            <a:endParaRPr sz="1300">
              <a:solidFill>
                <a:schemeClr val="dk1"/>
              </a:solidFill>
            </a:endParaRPr>
          </a:p>
          <a:p>
            <a:pPr marL="0" lvl="0" indent="0" algn="r" rtl="0">
              <a:spcBef>
                <a:spcPts val="1600"/>
              </a:spcBef>
              <a:spcAft>
                <a:spcPts val="0"/>
              </a:spcAft>
              <a:buNone/>
            </a:pPr>
            <a:endParaRPr sz="1300" b="1">
              <a:solidFill>
                <a:schemeClr val="dk1"/>
              </a:solidFill>
            </a:endParaRPr>
          </a:p>
          <a:p>
            <a:pPr marL="0" lvl="0" indent="0" algn="r" rtl="0">
              <a:spcBef>
                <a:spcPts val="1600"/>
              </a:spcBef>
              <a:spcAft>
                <a:spcPts val="0"/>
              </a:spcAft>
              <a:buNone/>
            </a:pPr>
            <a:endParaRPr sz="1300" b="1">
              <a:solidFill>
                <a:schemeClr val="dk1"/>
              </a:solidFill>
            </a:endParaRPr>
          </a:p>
          <a:p>
            <a:pPr marL="0" lvl="0" indent="0" algn="r" rtl="0">
              <a:spcBef>
                <a:spcPts val="1600"/>
              </a:spcBef>
              <a:spcAft>
                <a:spcPts val="0"/>
              </a:spcAft>
              <a:buNone/>
            </a:pPr>
            <a:r>
              <a:rPr lang="en" sz="1300" b="1">
                <a:solidFill>
                  <a:schemeClr val="dk1"/>
                </a:solidFill>
              </a:rPr>
              <a:t>What causes carbon emission ?</a:t>
            </a:r>
            <a:endParaRPr sz="1300" b="1">
              <a:solidFill>
                <a:schemeClr val="dk1"/>
              </a:solidFill>
            </a:endParaRPr>
          </a:p>
          <a:p>
            <a:pPr marL="0" lvl="0" indent="0" algn="r" rtl="0">
              <a:spcBef>
                <a:spcPts val="1600"/>
              </a:spcBef>
              <a:spcAft>
                <a:spcPts val="0"/>
              </a:spcAft>
              <a:buNone/>
            </a:pPr>
            <a:r>
              <a:rPr lang="en" sz="1300">
                <a:solidFill>
                  <a:schemeClr val="dk1"/>
                </a:solidFill>
              </a:rPr>
              <a:t>Direct emissions are produced by burning fuel for power or heat, through chemical reactions, and from leaks from industrial processes or equipment</a:t>
            </a:r>
            <a:endParaRPr sz="1300">
              <a:solidFill>
                <a:schemeClr val="dk1"/>
              </a:solidFill>
            </a:endParaRPr>
          </a:p>
          <a:p>
            <a:pPr marL="0" lvl="0" indent="0" algn="l" rtl="0">
              <a:spcBef>
                <a:spcPts val="1600"/>
              </a:spcBef>
              <a:spcAft>
                <a:spcPts val="0"/>
              </a:spcAft>
              <a:buNone/>
            </a:pPr>
            <a:endParaRPr sz="1300" b="1">
              <a:solidFill>
                <a:schemeClr val="dk1"/>
              </a:solidFill>
            </a:endParaRPr>
          </a:p>
          <a:p>
            <a:pPr marL="0" lvl="0" indent="0" algn="l" rtl="0">
              <a:spcBef>
                <a:spcPts val="1600"/>
              </a:spcBef>
              <a:spcAft>
                <a:spcPts val="1600"/>
              </a:spcAft>
              <a:buNone/>
            </a:pPr>
            <a:endParaRPr sz="1300" b="1">
              <a:solidFill>
                <a:schemeClr val="dk1"/>
              </a:solidFill>
            </a:endParaRPr>
          </a:p>
        </p:txBody>
      </p:sp>
      <p:sp>
        <p:nvSpPr>
          <p:cNvPr id="79" name="Google Shape;7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is Carbon Emission ?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9"/>
        <p:cNvGrpSpPr/>
        <p:nvPr/>
      </p:nvGrpSpPr>
      <p:grpSpPr>
        <a:xfrm>
          <a:off x="0" y="0"/>
          <a:ext cx="0" cy="0"/>
          <a:chOff x="0" y="0"/>
          <a:chExt cx="0" cy="0"/>
        </a:xfrm>
      </p:grpSpPr>
      <p:grpSp>
        <p:nvGrpSpPr>
          <p:cNvPr id="290" name="Google Shape;290;p42"/>
          <p:cNvGrpSpPr/>
          <p:nvPr/>
        </p:nvGrpSpPr>
        <p:grpSpPr>
          <a:xfrm>
            <a:off x="1734878" y="748069"/>
            <a:ext cx="5674236" cy="2949549"/>
            <a:chOff x="207600" y="200575"/>
            <a:chExt cx="6105924" cy="3251625"/>
          </a:xfrm>
        </p:grpSpPr>
        <p:pic>
          <p:nvPicPr>
            <p:cNvPr id="291" name="Google Shape;291;p42"/>
            <p:cNvPicPr preferRelativeResize="0"/>
            <p:nvPr/>
          </p:nvPicPr>
          <p:blipFill rotWithShape="1">
            <a:blip r:embed="rId3">
              <a:alphaModFix/>
            </a:blip>
            <a:srcRect t="12250" r="12808" b="20549"/>
            <a:stretch/>
          </p:blipFill>
          <p:spPr>
            <a:xfrm>
              <a:off x="207600" y="200575"/>
              <a:ext cx="5712049" cy="3251625"/>
            </a:xfrm>
            <a:prstGeom prst="rect">
              <a:avLst/>
            </a:prstGeom>
            <a:noFill/>
            <a:ln>
              <a:noFill/>
            </a:ln>
          </p:spPr>
        </p:pic>
        <p:pic>
          <p:nvPicPr>
            <p:cNvPr id="292" name="Google Shape;292;p42"/>
            <p:cNvPicPr preferRelativeResize="0"/>
            <p:nvPr/>
          </p:nvPicPr>
          <p:blipFill rotWithShape="1">
            <a:blip r:embed="rId3">
              <a:alphaModFix/>
            </a:blip>
            <a:srcRect l="89642"/>
            <a:stretch/>
          </p:blipFill>
          <p:spPr>
            <a:xfrm>
              <a:off x="5850150" y="200575"/>
              <a:ext cx="463374" cy="3251625"/>
            </a:xfrm>
            <a:prstGeom prst="rect">
              <a:avLst/>
            </a:prstGeom>
            <a:noFill/>
            <a:ln>
              <a:noFill/>
            </a:ln>
          </p:spPr>
        </p:pic>
      </p:grpSp>
      <p:sp>
        <p:nvSpPr>
          <p:cNvPr id="293" name="Google Shape;293;p42"/>
          <p:cNvSpPr txBox="1">
            <a:spLocks noGrp="1"/>
          </p:cNvSpPr>
          <p:nvPr>
            <p:ph type="body" idx="4294967295"/>
          </p:nvPr>
        </p:nvSpPr>
        <p:spPr>
          <a:xfrm>
            <a:off x="588750" y="3697725"/>
            <a:ext cx="7966500" cy="1552800"/>
          </a:xfrm>
          <a:prstGeom prst="rect">
            <a:avLst/>
          </a:prstGeom>
        </p:spPr>
        <p:txBody>
          <a:bodyPr spcFirstLastPara="1" wrap="square" lIns="91425" tIns="91425" rIns="91425" bIns="91425" anchor="t" anchorCtr="0">
            <a:noAutofit/>
          </a:bodyPr>
          <a:lstStyle/>
          <a:p>
            <a:pPr marL="457200" lvl="0" indent="-298450" algn="just" rtl="0">
              <a:spcBef>
                <a:spcPts val="1200"/>
              </a:spcBef>
              <a:spcAft>
                <a:spcPts val="0"/>
              </a:spcAft>
              <a:buSzPts val="1100"/>
              <a:buChar char="➢"/>
            </a:pPr>
            <a:r>
              <a:rPr lang="en" sz="1100"/>
              <a:t>Based on the graphic map above, in 2019 Indonesia was the country with the highest amount of carbon emissions compared to the five countries analyzed previously.</a:t>
            </a:r>
            <a:endParaRPr sz="1100"/>
          </a:p>
          <a:p>
            <a:pPr marL="457200" lvl="0" indent="-298450" algn="just" rtl="0">
              <a:spcBef>
                <a:spcPts val="0"/>
              </a:spcBef>
              <a:spcAft>
                <a:spcPts val="0"/>
              </a:spcAft>
              <a:buSzPts val="1100"/>
              <a:buChar char="➢"/>
            </a:pPr>
            <a:r>
              <a:rPr lang="en" sz="1100"/>
              <a:t>Indonesia is a developing country with a tropical climate, which has the eighth largest forest area globally and is the fourth most populous country.</a:t>
            </a:r>
            <a:endParaRPr sz="1100"/>
          </a:p>
          <a:p>
            <a:pPr marL="457200" lvl="0" indent="-298450" algn="just" rtl="0">
              <a:spcBef>
                <a:spcPts val="0"/>
              </a:spcBef>
              <a:spcAft>
                <a:spcPts val="0"/>
              </a:spcAft>
              <a:buSzPts val="1100"/>
              <a:buChar char="➢"/>
            </a:pPr>
            <a:r>
              <a:rPr lang="en" sz="1100"/>
              <a:t>The increase in land-use change due to industrial development and settlement expansion can cause the country's high carbon emissions.</a:t>
            </a:r>
            <a:endParaRPr sz="1100"/>
          </a:p>
        </p:txBody>
      </p:sp>
      <p:sp>
        <p:nvSpPr>
          <p:cNvPr id="294" name="Google Shape;294;p42"/>
          <p:cNvSpPr txBox="1">
            <a:spLocks noGrp="1"/>
          </p:cNvSpPr>
          <p:nvPr>
            <p:ph type="title"/>
          </p:nvPr>
        </p:nvSpPr>
        <p:spPr>
          <a:xfrm>
            <a:off x="622375" y="150775"/>
            <a:ext cx="7966500" cy="597300"/>
          </a:xfrm>
          <a:prstGeom prst="rect">
            <a:avLst/>
          </a:prstGeom>
        </p:spPr>
        <p:txBody>
          <a:bodyPr spcFirstLastPara="1" wrap="square" lIns="91425" tIns="91425" rIns="91425" bIns="91425" anchor="ctr" anchorCtr="0">
            <a:noAutofit/>
          </a:bodyPr>
          <a:lstStyle/>
          <a:p>
            <a:pPr marL="0" lvl="0" indent="0" algn="ctr" rtl="0">
              <a:lnSpc>
                <a:spcPct val="115000"/>
              </a:lnSpc>
              <a:spcBef>
                <a:spcPts val="1200"/>
              </a:spcBef>
              <a:spcAft>
                <a:spcPts val="1200"/>
              </a:spcAft>
              <a:buNone/>
            </a:pPr>
            <a:r>
              <a:rPr lang="en" sz="3700">
                <a:solidFill>
                  <a:schemeClr val="accent6"/>
                </a:solidFill>
              </a:rPr>
              <a:t>Carbon Emission in the Last 3 Years…</a:t>
            </a:r>
            <a:endParaRPr sz="3700">
              <a:solidFill>
                <a:schemeClr val="accent6"/>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a:t>
            </a:r>
            <a:endParaRPr/>
          </a:p>
        </p:txBody>
      </p:sp>
      <p:sp>
        <p:nvSpPr>
          <p:cNvPr id="300" name="Google Shape;300;p4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b="1">
                <a:solidFill>
                  <a:schemeClr val="dk1"/>
                </a:solidFill>
              </a:rPr>
              <a:t>Carbon Emission</a:t>
            </a:r>
            <a:endParaRPr sz="2100" b="1">
              <a:solidFill>
                <a:schemeClr val="dk1"/>
              </a:solidFill>
            </a:endParaRPr>
          </a:p>
          <a:p>
            <a:pPr marL="0" lvl="0" indent="0" algn="just" rtl="0">
              <a:spcBef>
                <a:spcPts val="1600"/>
              </a:spcBef>
              <a:spcAft>
                <a:spcPts val="0"/>
              </a:spcAft>
              <a:buNone/>
            </a:pPr>
            <a:r>
              <a:rPr lang="en" sz="1600"/>
              <a:t>Based on the number of carbon emissions in 2019, Indonesia has the highest number of carbon emissions of 5.5 Gigatonnes, while Brazil has the highest number of carbon emissions based on the cumulative carbon emissions from 1990-2019 of 137 Gigatonnes.</a:t>
            </a:r>
            <a:endParaRPr sz="1600"/>
          </a:p>
          <a:p>
            <a:pPr marL="0" lvl="0" indent="0" algn="just" rtl="0">
              <a:spcBef>
                <a:spcPts val="1600"/>
              </a:spcBef>
              <a:spcAft>
                <a:spcPts val="1600"/>
              </a:spcAft>
              <a:buNone/>
            </a:pPr>
            <a:endParaRPr sz="1600"/>
          </a:p>
        </p:txBody>
      </p:sp>
      <p:sp>
        <p:nvSpPr>
          <p:cNvPr id="301" name="Google Shape;301;p4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b="1">
                <a:solidFill>
                  <a:schemeClr val="dk1"/>
                </a:solidFill>
              </a:rPr>
              <a:t>The Causes for Carbon Emission</a:t>
            </a:r>
            <a:endParaRPr sz="2100" b="1">
              <a:solidFill>
                <a:schemeClr val="dk1"/>
              </a:solidFill>
            </a:endParaRPr>
          </a:p>
          <a:p>
            <a:pPr marL="0" lvl="0" indent="0" algn="just" rtl="0">
              <a:spcBef>
                <a:spcPts val="1600"/>
              </a:spcBef>
              <a:spcAft>
                <a:spcPts val="0"/>
              </a:spcAft>
              <a:buNone/>
            </a:pPr>
            <a:r>
              <a:rPr lang="en" sz="1600"/>
              <a:t>LULUCF mostly dominates the Causes of carbon emissions; These can occur due to increased human activities that require land-use changes. The amount of carbon emissions increases due to deforestation of forest land into built-up land, while reforestation can reduce emissions by trees absorbing carbon from the atmosphere.</a:t>
            </a:r>
            <a:endParaRPr sz="1600"/>
          </a:p>
          <a:p>
            <a:pPr marL="0" lvl="0" indent="0" algn="just" rtl="0">
              <a:spcBef>
                <a:spcPts val="1600"/>
              </a:spcBef>
              <a:spcAft>
                <a:spcPts val="1600"/>
              </a:spcAft>
              <a:buNone/>
            </a:pP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5"/>
        <p:cNvGrpSpPr/>
        <p:nvPr/>
      </p:nvGrpSpPr>
      <p:grpSpPr>
        <a:xfrm>
          <a:off x="0" y="0"/>
          <a:ext cx="0" cy="0"/>
          <a:chOff x="0" y="0"/>
          <a:chExt cx="0" cy="0"/>
        </a:xfrm>
      </p:grpSpPr>
      <p:sp>
        <p:nvSpPr>
          <p:cNvPr id="306" name="Google Shape;306;p44"/>
          <p:cNvSpPr txBox="1">
            <a:spLocks noGrp="1"/>
          </p:cNvSpPr>
          <p:nvPr>
            <p:ph type="title"/>
          </p:nvPr>
        </p:nvSpPr>
        <p:spPr>
          <a:xfrm>
            <a:off x="588750" y="398950"/>
            <a:ext cx="7966500" cy="59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6"/>
                </a:solidFill>
              </a:rPr>
              <a:t>Reference</a:t>
            </a:r>
            <a:endParaRPr sz="3000">
              <a:solidFill>
                <a:schemeClr val="accent6"/>
              </a:solidFill>
            </a:endParaRPr>
          </a:p>
        </p:txBody>
      </p:sp>
      <p:sp>
        <p:nvSpPr>
          <p:cNvPr id="307" name="Google Shape;307;p44"/>
          <p:cNvSpPr txBox="1">
            <a:spLocks noGrp="1"/>
          </p:cNvSpPr>
          <p:nvPr>
            <p:ph type="title"/>
          </p:nvPr>
        </p:nvSpPr>
        <p:spPr>
          <a:xfrm>
            <a:off x="588750" y="1135275"/>
            <a:ext cx="7966500" cy="3776700"/>
          </a:xfrm>
          <a:prstGeom prst="rect">
            <a:avLst/>
          </a:prstGeom>
        </p:spPr>
        <p:txBody>
          <a:bodyPr spcFirstLastPara="1" wrap="square" lIns="91425" tIns="91425" rIns="91425" bIns="91425" anchor="t" anchorCtr="0">
            <a:noAutofit/>
          </a:bodyPr>
          <a:lstStyle/>
          <a:p>
            <a:pPr marL="457200" lvl="0" indent="-304800" algn="just" rtl="0">
              <a:lnSpc>
                <a:spcPct val="115000"/>
              </a:lnSpc>
              <a:spcBef>
                <a:spcPts val="1200"/>
              </a:spcBef>
              <a:spcAft>
                <a:spcPts val="0"/>
              </a:spcAft>
              <a:buClr>
                <a:schemeClr val="accent6"/>
              </a:buClr>
              <a:buSzPts val="1200"/>
              <a:buFont typeface="Average"/>
              <a:buChar char="●"/>
            </a:pPr>
            <a:r>
              <a:rPr lang="en" sz="1200">
                <a:solidFill>
                  <a:schemeClr val="accent6"/>
                </a:solidFill>
                <a:latin typeface="Average"/>
                <a:ea typeface="Average"/>
                <a:cs typeface="Average"/>
                <a:sym typeface="Average"/>
              </a:rPr>
              <a:t>FAO and UNEP. 2020. The State of the World’s Forests 2020. Forests, biodiversity and people. Rome.</a:t>
            </a:r>
            <a:r>
              <a:rPr lang="en" sz="1200">
                <a:solidFill>
                  <a:schemeClr val="accent6"/>
                </a:solidFill>
                <a:uFill>
                  <a:noFill/>
                </a:uFill>
                <a:latin typeface="Average"/>
                <a:ea typeface="Average"/>
                <a:cs typeface="Average"/>
                <a:sym typeface="Average"/>
                <a:hlinkClick r:id="rId3">
                  <a:extLst>
                    <a:ext uri="{A12FA001-AC4F-418D-AE19-62706E023703}">
                      <ahyp:hlinkClr xmlns:ahyp="http://schemas.microsoft.com/office/drawing/2018/hyperlinkcolor" val="tx"/>
                    </a:ext>
                  </a:extLst>
                </a:hlinkClick>
              </a:rPr>
              <a:t> [</a:t>
            </a:r>
            <a:r>
              <a:rPr lang="en" sz="1200" u="sng">
                <a:solidFill>
                  <a:schemeClr val="accent6"/>
                </a:solidFill>
                <a:latin typeface="Average"/>
                <a:ea typeface="Average"/>
                <a:cs typeface="Average"/>
                <a:sym typeface="Average"/>
                <a:hlinkClick r:id="rId3">
                  <a:extLst>
                    <a:ext uri="{A12FA001-AC4F-418D-AE19-62706E023703}">
                      <ahyp:hlinkClr xmlns:ahyp="http://schemas.microsoft.com/office/drawing/2018/hyperlinkcolor" val="tx"/>
                    </a:ext>
                  </a:extLst>
                </a:hlinkClick>
              </a:rPr>
              <a:t>https://doi.org/10.4060/ca8642en</a:t>
            </a:r>
            <a:r>
              <a:rPr lang="en" sz="1200" u="sng">
                <a:solidFill>
                  <a:schemeClr val="accent6"/>
                </a:solidFill>
                <a:latin typeface="Average"/>
                <a:ea typeface="Average"/>
                <a:cs typeface="Average"/>
                <a:sym typeface="Average"/>
              </a:rPr>
              <a:t>]</a:t>
            </a:r>
            <a:endParaRPr sz="1200" u="sng">
              <a:solidFill>
                <a:schemeClr val="hlink"/>
              </a:solidFill>
              <a:latin typeface="Arial"/>
              <a:ea typeface="Arial"/>
              <a:cs typeface="Arial"/>
              <a:sym typeface="Arial"/>
            </a:endParaRPr>
          </a:p>
          <a:p>
            <a:pPr marL="457200" lvl="0" indent="-304800" algn="just" rtl="0">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Global Forest Watch. 2022. Global Country Dashboard Map. Accessed Online at 13 April 2022 [</a:t>
            </a:r>
            <a:r>
              <a:rPr lang="en" sz="1200">
                <a:solidFill>
                  <a:schemeClr val="dk1"/>
                </a:solidFill>
                <a:uFill>
                  <a:noFill/>
                </a:uFill>
                <a:latin typeface="Average"/>
                <a:ea typeface="Average"/>
                <a:cs typeface="Average"/>
                <a:sym typeface="Average"/>
                <a:hlinkClick r:id="rId4">
                  <a:extLst>
                    <a:ext uri="{A12FA001-AC4F-418D-AE19-62706E023703}">
                      <ahyp:hlinkClr xmlns:ahyp="http://schemas.microsoft.com/office/drawing/2018/hyperlinkcolor" val="tx"/>
                    </a:ext>
                  </a:extLst>
                </a:hlinkClick>
              </a:rPr>
              <a:t>https://www.globalforestwatch.org/</a:t>
            </a:r>
            <a:r>
              <a:rPr lang="en" sz="1200">
                <a:solidFill>
                  <a:schemeClr val="dk1"/>
                </a:solidFill>
                <a:latin typeface="Average"/>
                <a:ea typeface="Average"/>
                <a:cs typeface="Average"/>
                <a:sym typeface="Average"/>
              </a:rPr>
              <a:t>]</a:t>
            </a:r>
            <a:endParaRPr sz="1200">
              <a:solidFill>
                <a:schemeClr val="dk1"/>
              </a:solidFill>
              <a:latin typeface="Average"/>
              <a:ea typeface="Average"/>
              <a:cs typeface="Average"/>
              <a:sym typeface="Average"/>
            </a:endParaRPr>
          </a:p>
          <a:p>
            <a:pPr marL="457200" lvl="0" indent="-304800" algn="just" rtl="0">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Why are greenhouse gasses a problem? Accessed Online at 15 April 2022[</a:t>
            </a:r>
            <a:r>
              <a:rPr lang="en" sz="1200" u="sng">
                <a:solidFill>
                  <a:schemeClr val="dk1"/>
                </a:solidFill>
                <a:latin typeface="Average"/>
                <a:ea typeface="Average"/>
                <a:cs typeface="Average"/>
                <a:sym typeface="Average"/>
                <a:hlinkClick r:id="rId5">
                  <a:extLst>
                    <a:ext uri="{A12FA001-AC4F-418D-AE19-62706E023703}">
                      <ahyp:hlinkClr xmlns:ahyp="http://schemas.microsoft.com/office/drawing/2018/hyperlinkcolor" val="tx"/>
                    </a:ext>
                  </a:extLst>
                </a:hlinkClick>
              </a:rPr>
              <a:t>https://www.inspirecleanenergy.com/</a:t>
            </a:r>
            <a:r>
              <a:rPr lang="en" sz="1200">
                <a:solidFill>
                  <a:schemeClr val="dk1"/>
                </a:solidFill>
                <a:latin typeface="Average"/>
                <a:ea typeface="Average"/>
                <a:cs typeface="Average"/>
                <a:sym typeface="Average"/>
              </a:rPr>
              <a:t>]</a:t>
            </a:r>
            <a:endParaRPr sz="1200">
              <a:solidFill>
                <a:schemeClr val="dk1"/>
              </a:solidFill>
              <a:latin typeface="Average"/>
              <a:ea typeface="Average"/>
              <a:cs typeface="Average"/>
              <a:sym typeface="Average"/>
            </a:endParaRPr>
          </a:p>
          <a:p>
            <a:pPr marL="457200" lvl="0" indent="0" algn="just" rtl="0">
              <a:lnSpc>
                <a:spcPct val="115000"/>
              </a:lnSpc>
              <a:spcBef>
                <a:spcPts val="1200"/>
              </a:spcBef>
              <a:spcAft>
                <a:spcPts val="0"/>
              </a:spcAft>
              <a:buNone/>
            </a:pPr>
            <a:endParaRPr sz="1200" u="sng">
              <a:solidFill>
                <a:schemeClr val="accent6"/>
              </a:solidFill>
              <a:latin typeface="Average"/>
              <a:ea typeface="Average"/>
              <a:cs typeface="Average"/>
              <a:sym typeface="Average"/>
            </a:endParaRPr>
          </a:p>
          <a:p>
            <a:pPr marL="0" lvl="0" indent="0" algn="just" rtl="0">
              <a:spcBef>
                <a:spcPts val="1200"/>
              </a:spcBef>
              <a:spcAft>
                <a:spcPts val="0"/>
              </a:spcAft>
              <a:buNone/>
            </a:pPr>
            <a:endParaRPr sz="1800">
              <a:solidFill>
                <a:schemeClr val="accent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Problem Introduction</a:t>
            </a:r>
            <a:endParaRPr/>
          </a:p>
        </p:txBody>
      </p:sp>
      <p:sp>
        <p:nvSpPr>
          <p:cNvPr id="85" name="Google Shape;85;p16"/>
          <p:cNvSpPr txBox="1">
            <a:spLocks noGrp="1"/>
          </p:cNvSpPr>
          <p:nvPr>
            <p:ph type="body" idx="1"/>
          </p:nvPr>
        </p:nvSpPr>
        <p:spPr>
          <a:xfrm>
            <a:off x="311700" y="1152475"/>
            <a:ext cx="8469300" cy="3416400"/>
          </a:xfrm>
          <a:prstGeom prst="rect">
            <a:avLst/>
          </a:prstGeom>
        </p:spPr>
        <p:txBody>
          <a:bodyPr spcFirstLastPara="1" wrap="square" lIns="91425" tIns="91425" rIns="91425" bIns="91425" anchor="t" anchorCtr="0">
            <a:noAutofit/>
          </a:bodyPr>
          <a:lstStyle/>
          <a:p>
            <a:pPr marL="457200" lvl="0" indent="-311150" algn="just" rtl="0">
              <a:spcBef>
                <a:spcPts val="1200"/>
              </a:spcBef>
              <a:spcAft>
                <a:spcPts val="0"/>
              </a:spcAft>
              <a:buClr>
                <a:schemeClr val="dk1"/>
              </a:buClr>
              <a:buSzPts val="1300"/>
              <a:buChar char="●"/>
            </a:pPr>
            <a:r>
              <a:rPr lang="en" sz="1300">
                <a:solidFill>
                  <a:schemeClr val="dk1"/>
                </a:solidFill>
              </a:rPr>
              <a:t>The impact of climate change has begun to be felt very quickly in recent years. The leading cause of climate change is global warming due to excessive greenhouse gas emissions. </a:t>
            </a:r>
            <a:endParaRPr sz="1300">
              <a:solidFill>
                <a:schemeClr val="dk1"/>
              </a:solidFill>
            </a:endParaRPr>
          </a:p>
          <a:p>
            <a:pPr marL="457200" lvl="0" indent="-311150" algn="just" rtl="0">
              <a:spcBef>
                <a:spcPts val="0"/>
              </a:spcBef>
              <a:spcAft>
                <a:spcPts val="0"/>
              </a:spcAft>
              <a:buClr>
                <a:schemeClr val="dk1"/>
              </a:buClr>
              <a:buSzPts val="1300"/>
              <a:buChar char="●"/>
            </a:pPr>
            <a:r>
              <a:rPr lang="en" sz="1300">
                <a:solidFill>
                  <a:schemeClr val="dk1"/>
                </a:solidFill>
              </a:rPr>
              <a:t>Greenhouse gases occur naturally in the atmosphere, but with human activities, the amount of these gases increases. </a:t>
            </a:r>
            <a:endParaRPr sz="1300">
              <a:solidFill>
                <a:schemeClr val="dk1"/>
              </a:solidFill>
            </a:endParaRPr>
          </a:p>
          <a:p>
            <a:pPr marL="457200" lvl="0" indent="-311150" algn="just" rtl="0">
              <a:spcBef>
                <a:spcPts val="0"/>
              </a:spcBef>
              <a:spcAft>
                <a:spcPts val="0"/>
              </a:spcAft>
              <a:buClr>
                <a:schemeClr val="dk1"/>
              </a:buClr>
              <a:buSzPts val="1300"/>
              <a:buChar char="●"/>
            </a:pPr>
            <a:r>
              <a:rPr lang="en" sz="1300">
                <a:solidFill>
                  <a:schemeClr val="dk1"/>
                </a:solidFill>
              </a:rPr>
              <a:t>Several types of gases, such as carbon dioxide, methane, and nitrous oxide, are one of the leading causes of global warming.</a:t>
            </a:r>
            <a:endParaRPr sz="1300">
              <a:solidFill>
                <a:schemeClr val="dk1"/>
              </a:solidFill>
            </a:endParaRPr>
          </a:p>
          <a:p>
            <a:pPr marL="457200" lvl="0" indent="-311150" algn="just" rtl="0">
              <a:spcBef>
                <a:spcPts val="0"/>
              </a:spcBef>
              <a:spcAft>
                <a:spcPts val="0"/>
              </a:spcAft>
              <a:buClr>
                <a:schemeClr val="dk1"/>
              </a:buClr>
              <a:buSzPts val="1300"/>
              <a:buChar char="●"/>
            </a:pPr>
            <a:r>
              <a:rPr lang="en" sz="1300">
                <a:solidFill>
                  <a:schemeClr val="dk1"/>
                </a:solidFill>
              </a:rPr>
              <a:t>The development of science and technology has encouraged human activities in exploiting available natural resources such as forests. One example is the conversion of forest land into residential, industrial, food, and other sectors.</a:t>
            </a:r>
            <a:endParaRPr sz="1300">
              <a:solidFill>
                <a:schemeClr val="dk1"/>
              </a:solidFill>
            </a:endParaRPr>
          </a:p>
          <a:p>
            <a:pPr marL="457200" lvl="0" indent="-311150" algn="just" rtl="0">
              <a:spcBef>
                <a:spcPts val="0"/>
              </a:spcBef>
              <a:spcAft>
                <a:spcPts val="0"/>
              </a:spcAft>
              <a:buClr>
                <a:schemeClr val="dk1"/>
              </a:buClr>
              <a:buSzPts val="1300"/>
              <a:buChar char="●"/>
            </a:pPr>
            <a:r>
              <a:rPr lang="en" sz="1300">
                <a:solidFill>
                  <a:schemeClr val="dk1"/>
                </a:solidFill>
              </a:rPr>
              <a:t>According to FAO (2020) :</a:t>
            </a:r>
            <a:endParaRPr sz="1300">
              <a:solidFill>
                <a:schemeClr val="dk1"/>
              </a:solidFill>
            </a:endParaRPr>
          </a:p>
          <a:p>
            <a:pPr marL="914400" lvl="1" indent="-311150" algn="just" rtl="0">
              <a:spcBef>
                <a:spcPts val="0"/>
              </a:spcBef>
              <a:spcAft>
                <a:spcPts val="0"/>
              </a:spcAft>
              <a:buClr>
                <a:schemeClr val="dk1"/>
              </a:buClr>
              <a:buSzPts val="1300"/>
              <a:buChar char="○"/>
            </a:pPr>
            <a:r>
              <a:rPr lang="en" sz="1300">
                <a:solidFill>
                  <a:schemeClr val="dk1"/>
                </a:solidFill>
              </a:rPr>
              <a:t>“Since 1990, it is estimated that 420 million hectares of forest have been lost through conversion to other land uses, although deforestation has decreased over the past three decades. Between 2015 and 2020, the rate of deforestation was estimated at 10 million hectares per year, down from 16 million hectares per year in the 1990s. The area of primary forest worldwide has decreased by over 80 million hectares since 1990.”</a:t>
            </a:r>
            <a:endParaRPr sz="1300">
              <a:solidFill>
                <a:schemeClr val="dk1"/>
              </a:solidFill>
            </a:endParaRPr>
          </a:p>
          <a:p>
            <a:pPr marL="0" lvl="0" indent="0" algn="l" rtl="0">
              <a:spcBef>
                <a:spcPts val="1200"/>
              </a:spcBef>
              <a:spcAft>
                <a:spcPts val="1600"/>
              </a:spcAft>
              <a:buNone/>
            </a:pP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Problem Overview </a:t>
            </a:r>
            <a:endParaRPr/>
          </a:p>
        </p:txBody>
      </p:sp>
      <p:pic>
        <p:nvPicPr>
          <p:cNvPr id="91" name="Google Shape;91;p17"/>
          <p:cNvPicPr preferRelativeResize="0"/>
          <p:nvPr/>
        </p:nvPicPr>
        <p:blipFill>
          <a:blip r:embed="rId3">
            <a:alphaModFix/>
          </a:blip>
          <a:stretch>
            <a:fillRect/>
          </a:stretch>
        </p:blipFill>
        <p:spPr>
          <a:xfrm>
            <a:off x="6130350" y="1017725"/>
            <a:ext cx="2701944" cy="3780825"/>
          </a:xfrm>
          <a:prstGeom prst="rect">
            <a:avLst/>
          </a:prstGeom>
          <a:noFill/>
          <a:ln>
            <a:noFill/>
          </a:ln>
        </p:spPr>
      </p:pic>
      <p:grpSp>
        <p:nvGrpSpPr>
          <p:cNvPr id="92" name="Google Shape;92;p17"/>
          <p:cNvGrpSpPr/>
          <p:nvPr/>
        </p:nvGrpSpPr>
        <p:grpSpPr>
          <a:xfrm>
            <a:off x="311610" y="1484114"/>
            <a:ext cx="5221800" cy="731700"/>
            <a:chOff x="2789685" y="1654814"/>
            <a:chExt cx="5221800" cy="731700"/>
          </a:xfrm>
        </p:grpSpPr>
        <p:sp>
          <p:nvSpPr>
            <p:cNvPr id="93" name="Google Shape;93;p17"/>
            <p:cNvSpPr/>
            <p:nvPr/>
          </p:nvSpPr>
          <p:spPr>
            <a:xfrm>
              <a:off x="2789685" y="1654814"/>
              <a:ext cx="5221800" cy="731700"/>
            </a:xfrm>
            <a:prstGeom prst="rect">
              <a:avLst/>
            </a:prstGeom>
            <a:solidFill>
              <a:schemeClr val="lt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solidFill>
                  <a:schemeClr val="lt1"/>
                </a:solidFill>
              </a:endParaRPr>
            </a:p>
          </p:txBody>
        </p:sp>
        <p:sp>
          <p:nvSpPr>
            <p:cNvPr id="94" name="Google Shape;94;p17"/>
            <p:cNvSpPr txBox="1"/>
            <p:nvPr/>
          </p:nvSpPr>
          <p:spPr>
            <a:xfrm>
              <a:off x="2848775" y="1874063"/>
              <a:ext cx="5085600" cy="440400"/>
            </a:xfrm>
            <a:prstGeom prst="rect">
              <a:avLst/>
            </a:prstGeom>
            <a:solidFill>
              <a:schemeClr val="lt2"/>
            </a:solidFill>
            <a:ln>
              <a:noFill/>
            </a:ln>
          </p:spPr>
          <p:txBody>
            <a:bodyPr spcFirstLastPara="1" wrap="square" lIns="91425" tIns="45700" rIns="91425" bIns="45700" anchor="ctr" anchorCtr="0">
              <a:noAutofit/>
            </a:bodyPr>
            <a:lstStyle/>
            <a:p>
              <a:pPr marL="0" lvl="0" indent="0" algn="just" rtl="0">
                <a:lnSpc>
                  <a:spcPct val="115000"/>
                </a:lnSpc>
                <a:spcBef>
                  <a:spcPts val="1200"/>
                </a:spcBef>
                <a:spcAft>
                  <a:spcPts val="0"/>
                </a:spcAft>
                <a:buNone/>
              </a:pPr>
              <a:r>
                <a:rPr lang="en" sz="1200" b="1">
                  <a:latin typeface="Average"/>
                  <a:ea typeface="Average"/>
                  <a:cs typeface="Average"/>
                  <a:sym typeface="Average"/>
                </a:rPr>
                <a:t>The impact of climate change has begun to be felt very quickly in recent years, which is none other than the leading cause of global warming.</a:t>
              </a:r>
              <a:endParaRPr sz="1200" b="1">
                <a:latin typeface="Average"/>
                <a:ea typeface="Average"/>
                <a:cs typeface="Average"/>
                <a:sym typeface="Average"/>
              </a:endParaRPr>
            </a:p>
            <a:p>
              <a:pPr marL="0" lvl="0" indent="0" algn="l" rtl="0">
                <a:lnSpc>
                  <a:spcPct val="115000"/>
                </a:lnSpc>
                <a:spcBef>
                  <a:spcPts val="1200"/>
                </a:spcBef>
                <a:spcAft>
                  <a:spcPts val="0"/>
                </a:spcAft>
                <a:buNone/>
              </a:pPr>
              <a:endParaRPr sz="1200">
                <a:solidFill>
                  <a:schemeClr val="lt1"/>
                </a:solidFill>
                <a:latin typeface="Roboto"/>
                <a:ea typeface="Roboto"/>
                <a:cs typeface="Roboto"/>
                <a:sym typeface="Roboto"/>
              </a:endParaRPr>
            </a:p>
          </p:txBody>
        </p:sp>
      </p:grpSp>
      <p:grpSp>
        <p:nvGrpSpPr>
          <p:cNvPr id="95" name="Google Shape;95;p17"/>
          <p:cNvGrpSpPr/>
          <p:nvPr/>
        </p:nvGrpSpPr>
        <p:grpSpPr>
          <a:xfrm>
            <a:off x="311760" y="2806721"/>
            <a:ext cx="5221906" cy="731700"/>
            <a:chOff x="2789787" y="2977421"/>
            <a:chExt cx="4860300" cy="731700"/>
          </a:xfrm>
        </p:grpSpPr>
        <p:sp>
          <p:nvSpPr>
            <p:cNvPr id="96" name="Google Shape;96;p17"/>
            <p:cNvSpPr/>
            <p:nvPr/>
          </p:nvSpPr>
          <p:spPr>
            <a:xfrm>
              <a:off x="2789787" y="2977421"/>
              <a:ext cx="4860300" cy="731700"/>
            </a:xfrm>
            <a:prstGeom prst="rect">
              <a:avLst/>
            </a:prstGeom>
            <a:solidFill>
              <a:schemeClr val="lt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solidFill>
                  <a:schemeClr val="lt1"/>
                </a:solidFill>
              </a:endParaRPr>
            </a:p>
          </p:txBody>
        </p:sp>
        <p:sp>
          <p:nvSpPr>
            <p:cNvPr id="97" name="Google Shape;97;p17"/>
            <p:cNvSpPr txBox="1"/>
            <p:nvPr/>
          </p:nvSpPr>
          <p:spPr>
            <a:xfrm>
              <a:off x="2844646" y="3177975"/>
              <a:ext cx="4701000" cy="433200"/>
            </a:xfrm>
            <a:prstGeom prst="rect">
              <a:avLst/>
            </a:prstGeom>
            <a:solidFill>
              <a:schemeClr val="lt2"/>
            </a:solidFill>
            <a:ln>
              <a:noFill/>
            </a:ln>
          </p:spPr>
          <p:txBody>
            <a:bodyPr spcFirstLastPara="1" wrap="square" lIns="91425" tIns="45700" rIns="91425" bIns="45700" anchor="ctr" anchorCtr="0">
              <a:noAutofit/>
            </a:bodyPr>
            <a:lstStyle/>
            <a:p>
              <a:pPr marL="0" lvl="0" indent="0" algn="just" rtl="0">
                <a:lnSpc>
                  <a:spcPct val="115000"/>
                </a:lnSpc>
                <a:spcBef>
                  <a:spcPts val="1200"/>
                </a:spcBef>
                <a:spcAft>
                  <a:spcPts val="0"/>
                </a:spcAft>
                <a:buNone/>
              </a:pPr>
              <a:r>
                <a:rPr lang="en" sz="1200" b="1">
                  <a:latin typeface="Average"/>
                  <a:ea typeface="Average"/>
                  <a:cs typeface="Average"/>
                  <a:sym typeface="Average"/>
                </a:rPr>
                <a:t>Global warming increases the earth's temperature by the emission of greenhouse gases, such as carbon dioxide, methane, and nitrous oxide.</a:t>
              </a:r>
              <a:endParaRPr sz="1200" b="1">
                <a:latin typeface="Average"/>
                <a:ea typeface="Average"/>
                <a:cs typeface="Average"/>
                <a:sym typeface="Average"/>
              </a:endParaRPr>
            </a:p>
            <a:p>
              <a:pPr marL="0" lvl="0" indent="0" algn="l" rtl="0">
                <a:lnSpc>
                  <a:spcPct val="115000"/>
                </a:lnSpc>
                <a:spcBef>
                  <a:spcPts val="1200"/>
                </a:spcBef>
                <a:spcAft>
                  <a:spcPts val="0"/>
                </a:spcAft>
                <a:buNone/>
              </a:pPr>
              <a:endParaRPr sz="1200" b="1">
                <a:solidFill>
                  <a:schemeClr val="lt1"/>
                </a:solidFill>
                <a:latin typeface="Average"/>
                <a:ea typeface="Average"/>
                <a:cs typeface="Average"/>
                <a:sym typeface="Average"/>
              </a:endParaRPr>
            </a:p>
          </p:txBody>
        </p:sp>
      </p:grpSp>
      <p:grpSp>
        <p:nvGrpSpPr>
          <p:cNvPr id="98" name="Google Shape;98;p17"/>
          <p:cNvGrpSpPr/>
          <p:nvPr/>
        </p:nvGrpSpPr>
        <p:grpSpPr>
          <a:xfrm>
            <a:off x="311644" y="4066847"/>
            <a:ext cx="5221714" cy="731700"/>
            <a:chOff x="2789787" y="3088625"/>
            <a:chExt cx="4497600" cy="731700"/>
          </a:xfrm>
        </p:grpSpPr>
        <p:sp>
          <p:nvSpPr>
            <p:cNvPr id="99" name="Google Shape;99;p17"/>
            <p:cNvSpPr/>
            <p:nvPr/>
          </p:nvSpPr>
          <p:spPr>
            <a:xfrm>
              <a:off x="2789787" y="3088625"/>
              <a:ext cx="4497600" cy="731700"/>
            </a:xfrm>
            <a:prstGeom prst="rect">
              <a:avLst/>
            </a:prstGeom>
            <a:solidFill>
              <a:schemeClr val="lt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solidFill>
                  <a:schemeClr val="lt1"/>
                </a:solidFill>
              </a:endParaRPr>
            </a:p>
          </p:txBody>
        </p:sp>
        <p:sp>
          <p:nvSpPr>
            <p:cNvPr id="100" name="Google Shape;100;p17"/>
            <p:cNvSpPr txBox="1"/>
            <p:nvPr/>
          </p:nvSpPr>
          <p:spPr>
            <a:xfrm>
              <a:off x="2840654" y="3295178"/>
              <a:ext cx="4380300" cy="330600"/>
            </a:xfrm>
            <a:prstGeom prst="rect">
              <a:avLst/>
            </a:prstGeom>
            <a:solidFill>
              <a:schemeClr val="lt2"/>
            </a:solidFill>
            <a:ln>
              <a:noFill/>
            </a:ln>
          </p:spPr>
          <p:txBody>
            <a:bodyPr spcFirstLastPara="1" wrap="square" lIns="91425" tIns="45700" rIns="91425" bIns="45700" anchor="ctr" anchorCtr="0">
              <a:noAutofit/>
            </a:bodyPr>
            <a:lstStyle/>
            <a:p>
              <a:pPr marL="0" lvl="0" indent="0" algn="just" rtl="0">
                <a:lnSpc>
                  <a:spcPct val="115000"/>
                </a:lnSpc>
                <a:spcBef>
                  <a:spcPts val="0"/>
                </a:spcBef>
                <a:spcAft>
                  <a:spcPts val="0"/>
                </a:spcAft>
                <a:buNone/>
              </a:pPr>
              <a:r>
                <a:rPr lang="en" sz="1200" b="1">
                  <a:solidFill>
                    <a:schemeClr val="lt1"/>
                  </a:solidFill>
                  <a:latin typeface="Average"/>
                  <a:ea typeface="Average"/>
                  <a:cs typeface="Average"/>
                  <a:sym typeface="Average"/>
                </a:rPr>
                <a:t>It is necessary to record the footprint of greenhouse gas emissions (mainly carbon) in every country to reduce the level of greenhouse gas emissions</a:t>
              </a:r>
              <a:endParaRPr sz="1200" b="1">
                <a:solidFill>
                  <a:schemeClr val="lt1"/>
                </a:solidFill>
                <a:latin typeface="Average"/>
                <a:ea typeface="Average"/>
                <a:cs typeface="Average"/>
                <a:sym typeface="Average"/>
              </a:endParaRPr>
            </a:p>
          </p:txBody>
        </p:sp>
      </p:grpSp>
      <p:sp>
        <p:nvSpPr>
          <p:cNvPr id="101" name="Google Shape;101;p17"/>
          <p:cNvSpPr/>
          <p:nvPr/>
        </p:nvSpPr>
        <p:spPr>
          <a:xfrm>
            <a:off x="2571775" y="2283725"/>
            <a:ext cx="301200" cy="4551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a:off x="2571775" y="3575088"/>
            <a:ext cx="301200" cy="4551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Goal and Objective</a:t>
            </a:r>
            <a:endParaRPr/>
          </a:p>
        </p:txBody>
      </p:sp>
      <p:grpSp>
        <p:nvGrpSpPr>
          <p:cNvPr id="108" name="Google Shape;108;p18"/>
          <p:cNvGrpSpPr/>
          <p:nvPr/>
        </p:nvGrpSpPr>
        <p:grpSpPr>
          <a:xfrm>
            <a:off x="556718" y="1233800"/>
            <a:ext cx="3883711" cy="3416400"/>
            <a:chOff x="431925" y="1304875"/>
            <a:chExt cx="2628925" cy="3416400"/>
          </a:xfrm>
        </p:grpSpPr>
        <p:sp>
          <p:nvSpPr>
            <p:cNvPr id="109" name="Google Shape;109;p18"/>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18"/>
          <p:cNvSpPr txBox="1">
            <a:spLocks noGrp="1"/>
          </p:cNvSpPr>
          <p:nvPr>
            <p:ph type="body" idx="4294967295"/>
          </p:nvPr>
        </p:nvSpPr>
        <p:spPr>
          <a:xfrm>
            <a:off x="569575" y="1233800"/>
            <a:ext cx="3883800" cy="46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Goal</a:t>
            </a:r>
            <a:endParaRPr>
              <a:solidFill>
                <a:schemeClr val="lt1"/>
              </a:solidFill>
            </a:endParaRPr>
          </a:p>
        </p:txBody>
      </p:sp>
      <p:sp>
        <p:nvSpPr>
          <p:cNvPr id="112" name="Google Shape;112;p18"/>
          <p:cNvSpPr txBox="1">
            <a:spLocks noGrp="1"/>
          </p:cNvSpPr>
          <p:nvPr>
            <p:ph type="body" idx="4294967295"/>
          </p:nvPr>
        </p:nvSpPr>
        <p:spPr>
          <a:xfrm>
            <a:off x="627756" y="1779225"/>
            <a:ext cx="3738600" cy="27948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600">
                <a:solidFill>
                  <a:schemeClr val="dk1"/>
                </a:solidFill>
              </a:rPr>
              <a:t>The main goal is to calculate the track record of the number of carbon emissions of each country, especially in countries with the potential to have high carbon emissions.</a:t>
            </a:r>
            <a:endParaRPr sz="1600">
              <a:solidFill>
                <a:schemeClr val="dk1"/>
              </a:solidFill>
            </a:endParaRPr>
          </a:p>
          <a:p>
            <a:pPr marL="0" lvl="0" indent="0" algn="l" rtl="0">
              <a:spcBef>
                <a:spcPts val="1200"/>
              </a:spcBef>
              <a:spcAft>
                <a:spcPts val="1600"/>
              </a:spcAft>
              <a:buNone/>
            </a:pPr>
            <a:endParaRPr sz="1600"/>
          </a:p>
        </p:txBody>
      </p:sp>
      <p:grpSp>
        <p:nvGrpSpPr>
          <p:cNvPr id="113" name="Google Shape;113;p18"/>
          <p:cNvGrpSpPr/>
          <p:nvPr/>
        </p:nvGrpSpPr>
        <p:grpSpPr>
          <a:xfrm>
            <a:off x="4700272" y="1233800"/>
            <a:ext cx="3957964" cy="3416400"/>
            <a:chOff x="3320450" y="1304875"/>
            <a:chExt cx="2632500" cy="3416400"/>
          </a:xfrm>
        </p:grpSpPr>
        <p:sp>
          <p:nvSpPr>
            <p:cNvPr id="114" name="Google Shape;114;p18"/>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18"/>
          <p:cNvSpPr txBox="1">
            <a:spLocks noGrp="1"/>
          </p:cNvSpPr>
          <p:nvPr>
            <p:ph type="body" idx="4294967295"/>
          </p:nvPr>
        </p:nvSpPr>
        <p:spPr>
          <a:xfrm>
            <a:off x="4700275" y="1233800"/>
            <a:ext cx="3957900" cy="4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Objective</a:t>
            </a:r>
            <a:endParaRPr>
              <a:solidFill>
                <a:schemeClr val="lt1"/>
              </a:solidFill>
            </a:endParaRPr>
          </a:p>
        </p:txBody>
      </p:sp>
      <p:sp>
        <p:nvSpPr>
          <p:cNvPr id="117" name="Google Shape;117;p18"/>
          <p:cNvSpPr txBox="1">
            <a:spLocks noGrp="1"/>
          </p:cNvSpPr>
          <p:nvPr>
            <p:ph type="body" idx="4294967295"/>
          </p:nvPr>
        </p:nvSpPr>
        <p:spPr>
          <a:xfrm>
            <a:off x="4776357" y="1779225"/>
            <a:ext cx="3810900" cy="27948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600">
                <a:solidFill>
                  <a:schemeClr val="dk1"/>
                </a:solidFill>
              </a:rPr>
              <a:t>The objective is to visualise greenhouse gas emissions every year based on the track record of each country, along with the causes for carbon emissions (mainly from forest-related).</a:t>
            </a:r>
            <a:endParaRPr sz="1600">
              <a:solidFill>
                <a:schemeClr val="dk1"/>
              </a:solidFill>
            </a:endParaRPr>
          </a:p>
          <a:p>
            <a:pPr marL="0" lvl="0" indent="0" algn="l" rtl="0">
              <a:spcBef>
                <a:spcPts val="1200"/>
              </a:spcBef>
              <a:spcAft>
                <a:spcPts val="1600"/>
              </a:spcAft>
              <a:buNone/>
            </a:pPr>
            <a:endParaRPr sz="1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About Dataset</a:t>
            </a:r>
            <a:endParaRPr/>
          </a:p>
        </p:txBody>
      </p:sp>
      <p:sp>
        <p:nvSpPr>
          <p:cNvPr id="123" name="Google Shape;123;p19"/>
          <p:cNvSpPr txBox="1">
            <a:spLocks noGrp="1"/>
          </p:cNvSpPr>
          <p:nvPr>
            <p:ph type="body" idx="1"/>
          </p:nvPr>
        </p:nvSpPr>
        <p:spPr>
          <a:xfrm>
            <a:off x="311700" y="8653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The data source : </a:t>
            </a:r>
            <a:r>
              <a:rPr lang="en" sz="1300" u="sng">
                <a:solidFill>
                  <a:schemeClr val="hlink"/>
                </a:solidFill>
                <a:hlinkClick r:id="rId3"/>
              </a:rPr>
              <a:t>https://www.kaggle.com/datasets/ankitpranay/global-emissions-from-agriculture-and-forest-land</a:t>
            </a:r>
            <a:endParaRPr sz="1300"/>
          </a:p>
          <a:p>
            <a:pPr marL="0" lvl="0" indent="0" algn="l" rtl="0">
              <a:spcBef>
                <a:spcPts val="1600"/>
              </a:spcBef>
              <a:spcAft>
                <a:spcPts val="1600"/>
              </a:spcAft>
              <a:buNone/>
            </a:pPr>
            <a:endParaRPr sz="1300"/>
          </a:p>
        </p:txBody>
      </p:sp>
      <p:pic>
        <p:nvPicPr>
          <p:cNvPr id="124" name="Google Shape;124;p19"/>
          <p:cNvPicPr preferRelativeResize="0"/>
          <p:nvPr/>
        </p:nvPicPr>
        <p:blipFill>
          <a:blip r:embed="rId4">
            <a:alphaModFix/>
          </a:blip>
          <a:stretch>
            <a:fillRect/>
          </a:stretch>
        </p:blipFill>
        <p:spPr>
          <a:xfrm>
            <a:off x="404813" y="1745774"/>
            <a:ext cx="8334376" cy="1570050"/>
          </a:xfrm>
          <a:prstGeom prst="rect">
            <a:avLst/>
          </a:prstGeom>
          <a:noFill/>
          <a:ln>
            <a:noFill/>
          </a:ln>
        </p:spPr>
      </p:pic>
      <p:pic>
        <p:nvPicPr>
          <p:cNvPr id="125" name="Google Shape;125;p19"/>
          <p:cNvPicPr preferRelativeResize="0"/>
          <p:nvPr/>
        </p:nvPicPr>
        <p:blipFill>
          <a:blip r:embed="rId5">
            <a:alphaModFix/>
          </a:blip>
          <a:stretch>
            <a:fillRect/>
          </a:stretch>
        </p:blipFill>
        <p:spPr>
          <a:xfrm>
            <a:off x="2261463" y="3509675"/>
            <a:ext cx="2066100" cy="1423325"/>
          </a:xfrm>
          <a:prstGeom prst="rect">
            <a:avLst/>
          </a:prstGeom>
          <a:noFill/>
          <a:ln>
            <a:noFill/>
          </a:ln>
        </p:spPr>
      </p:pic>
      <p:pic>
        <p:nvPicPr>
          <p:cNvPr id="126" name="Google Shape;126;p19"/>
          <p:cNvPicPr preferRelativeResize="0"/>
          <p:nvPr/>
        </p:nvPicPr>
        <p:blipFill>
          <a:blip r:embed="rId6">
            <a:alphaModFix/>
          </a:blip>
          <a:stretch>
            <a:fillRect/>
          </a:stretch>
        </p:blipFill>
        <p:spPr>
          <a:xfrm>
            <a:off x="404825" y="1459870"/>
            <a:ext cx="3377149" cy="208825"/>
          </a:xfrm>
          <a:prstGeom prst="rect">
            <a:avLst/>
          </a:prstGeom>
          <a:noFill/>
          <a:ln>
            <a:noFill/>
          </a:ln>
        </p:spPr>
      </p:pic>
      <p:sp>
        <p:nvSpPr>
          <p:cNvPr id="127" name="Google Shape;127;p19"/>
          <p:cNvSpPr txBox="1"/>
          <p:nvPr/>
        </p:nvSpPr>
        <p:spPr>
          <a:xfrm>
            <a:off x="4327568" y="4021238"/>
            <a:ext cx="33351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Average"/>
                <a:ea typeface="Average"/>
                <a:cs typeface="Average"/>
                <a:sym typeface="Average"/>
              </a:rPr>
              <a:t>Module used in this project                                                                                     </a:t>
            </a:r>
            <a:endParaRPr>
              <a:solidFill>
                <a:schemeClr val="dk1"/>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About Dataset</a:t>
            </a:r>
            <a:endParaRPr/>
          </a:p>
        </p:txBody>
      </p:sp>
      <p:sp>
        <p:nvSpPr>
          <p:cNvPr id="133" name="Google Shape;133;p20"/>
          <p:cNvSpPr txBox="1">
            <a:spLocks noGrp="1"/>
          </p:cNvSpPr>
          <p:nvPr>
            <p:ph type="body" idx="1"/>
          </p:nvPr>
        </p:nvSpPr>
        <p:spPr>
          <a:xfrm>
            <a:off x="311700" y="1470600"/>
            <a:ext cx="8520600" cy="22023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300">
                <a:solidFill>
                  <a:schemeClr val="dk1"/>
                </a:solidFill>
              </a:rPr>
              <a:t>There are 68 columns and 33434 column in the dataset, that is : </a:t>
            </a:r>
            <a:endParaRPr sz="1300">
              <a:solidFill>
                <a:schemeClr val="dk1"/>
              </a:solidFill>
            </a:endParaRPr>
          </a:p>
          <a:p>
            <a:pPr marL="0" lvl="0" indent="0" algn="ctr" rtl="0">
              <a:lnSpc>
                <a:spcPct val="100000"/>
              </a:lnSpc>
              <a:spcBef>
                <a:spcPts val="0"/>
              </a:spcBef>
              <a:spcAft>
                <a:spcPts val="0"/>
              </a:spcAft>
              <a:buNone/>
            </a:pPr>
            <a:r>
              <a:rPr lang="en" sz="1300" b="1">
                <a:solidFill>
                  <a:schemeClr val="dk1"/>
                </a:solidFill>
              </a:rPr>
              <a:t>Area Code, Area, Item Code, Item, Element Code, Element, Source Code, Source, Unit, and years from Y1961 to Y2019.</a:t>
            </a:r>
            <a:endParaRPr sz="1300" b="1">
              <a:solidFill>
                <a:schemeClr val="dk1"/>
              </a:solidFill>
            </a:endParaRPr>
          </a:p>
          <a:p>
            <a:pPr marL="0" lvl="0" indent="0" algn="ctr" rtl="0">
              <a:lnSpc>
                <a:spcPct val="100000"/>
              </a:lnSpc>
              <a:spcBef>
                <a:spcPts val="0"/>
              </a:spcBef>
              <a:spcAft>
                <a:spcPts val="0"/>
              </a:spcAft>
              <a:buNone/>
            </a:pPr>
            <a:r>
              <a:rPr lang="en" sz="1300" b="1">
                <a:solidFill>
                  <a:schemeClr val="dk1"/>
                </a:solidFill>
              </a:rPr>
              <a:t> </a:t>
            </a:r>
            <a:endParaRPr sz="1300" b="1">
              <a:solidFill>
                <a:schemeClr val="dk1"/>
              </a:solidFill>
            </a:endParaRPr>
          </a:p>
          <a:p>
            <a:pPr marL="0" lvl="0" indent="0" algn="l" rtl="0">
              <a:lnSpc>
                <a:spcPct val="100000"/>
              </a:lnSpc>
              <a:spcBef>
                <a:spcPts val="0"/>
              </a:spcBef>
              <a:spcAft>
                <a:spcPts val="0"/>
              </a:spcAft>
              <a:buNone/>
            </a:pPr>
            <a:r>
              <a:rPr lang="en" sz="1300" b="1">
                <a:solidFill>
                  <a:schemeClr val="dk1"/>
                </a:solidFill>
              </a:rPr>
              <a:t>Area: </a:t>
            </a:r>
            <a:r>
              <a:rPr lang="en" sz="1300">
                <a:solidFill>
                  <a:schemeClr val="dk1"/>
                </a:solidFill>
              </a:rPr>
              <a:t>countries of the world                                                        </a:t>
            </a:r>
            <a:r>
              <a:rPr lang="en" sz="1300" b="1">
                <a:solidFill>
                  <a:schemeClr val="dk1"/>
                </a:solidFill>
              </a:rPr>
              <a:t>Unit: </a:t>
            </a:r>
            <a:r>
              <a:rPr lang="en" sz="1300">
                <a:solidFill>
                  <a:schemeClr val="dk1"/>
                </a:solidFill>
              </a:rPr>
              <a:t>Emissions from single gases (NH4, N2O, </a:t>
            </a:r>
            <a:endParaRPr sz="1300">
              <a:solidFill>
                <a:schemeClr val="dk1"/>
              </a:solidFill>
            </a:endParaRPr>
          </a:p>
          <a:p>
            <a:pPr marL="0" lvl="0" indent="0" algn="l" rtl="0">
              <a:lnSpc>
                <a:spcPct val="100000"/>
              </a:lnSpc>
              <a:spcBef>
                <a:spcPts val="0"/>
              </a:spcBef>
              <a:spcAft>
                <a:spcPts val="0"/>
              </a:spcAft>
              <a:buNone/>
            </a:pPr>
            <a:r>
              <a:rPr lang="en" sz="1300" b="1">
                <a:solidFill>
                  <a:schemeClr val="dk1"/>
                </a:solidFill>
              </a:rPr>
              <a:t>Area Code: </a:t>
            </a:r>
            <a:r>
              <a:rPr lang="en" sz="1300">
                <a:solidFill>
                  <a:schemeClr val="dk1"/>
                </a:solidFill>
              </a:rPr>
              <a:t>country code                                                             CO2) AND totals (CO2) in kilotonnes (kt)      </a:t>
            </a:r>
            <a:endParaRPr sz="1300">
              <a:solidFill>
                <a:schemeClr val="dk1"/>
              </a:solidFill>
            </a:endParaRPr>
          </a:p>
          <a:p>
            <a:pPr marL="0" lvl="0" indent="0" algn="l" rtl="0">
              <a:lnSpc>
                <a:spcPct val="100000"/>
              </a:lnSpc>
              <a:spcBef>
                <a:spcPts val="0"/>
              </a:spcBef>
              <a:spcAft>
                <a:spcPts val="0"/>
              </a:spcAft>
              <a:buNone/>
            </a:pPr>
            <a:r>
              <a:rPr lang="en" sz="1300" b="1">
                <a:solidFill>
                  <a:schemeClr val="dk1"/>
                </a:solidFill>
              </a:rPr>
              <a:t>Item: </a:t>
            </a:r>
            <a:r>
              <a:rPr lang="en" sz="1300">
                <a:solidFill>
                  <a:schemeClr val="dk1"/>
                </a:solidFill>
              </a:rPr>
              <a:t>causes of carbon emission                                                 </a:t>
            </a:r>
            <a:r>
              <a:rPr lang="en" sz="1300" b="1">
                <a:solidFill>
                  <a:schemeClr val="dk1"/>
                </a:solidFill>
              </a:rPr>
              <a:t>Y1961 - Y2019: </a:t>
            </a:r>
            <a:r>
              <a:rPr lang="en" sz="1300">
                <a:solidFill>
                  <a:schemeClr val="dk1"/>
                </a:solidFill>
              </a:rPr>
              <a:t>time coverage </a:t>
            </a:r>
            <a:endParaRPr sz="1300">
              <a:solidFill>
                <a:schemeClr val="dk1"/>
              </a:solidFill>
            </a:endParaRPr>
          </a:p>
          <a:p>
            <a:pPr marL="0" lvl="0" indent="0" algn="l" rtl="0">
              <a:lnSpc>
                <a:spcPct val="100000"/>
              </a:lnSpc>
              <a:spcBef>
                <a:spcPts val="0"/>
              </a:spcBef>
              <a:spcAft>
                <a:spcPts val="0"/>
              </a:spcAft>
              <a:buNone/>
            </a:pPr>
            <a:r>
              <a:rPr lang="en" sz="1300" b="1">
                <a:solidFill>
                  <a:schemeClr val="dk1"/>
                </a:solidFill>
              </a:rPr>
              <a:t>Item Code: </a:t>
            </a:r>
            <a:r>
              <a:rPr lang="en" sz="1300">
                <a:solidFill>
                  <a:schemeClr val="dk1"/>
                </a:solidFill>
              </a:rPr>
              <a:t>code for each cause of carbon emission                 </a:t>
            </a:r>
            <a:endParaRPr sz="1300">
              <a:solidFill>
                <a:schemeClr val="dk1"/>
              </a:solidFill>
            </a:endParaRPr>
          </a:p>
          <a:p>
            <a:pPr marL="0" lvl="0" indent="0" algn="l" rtl="0">
              <a:lnSpc>
                <a:spcPct val="100000"/>
              </a:lnSpc>
              <a:spcBef>
                <a:spcPts val="0"/>
              </a:spcBef>
              <a:spcAft>
                <a:spcPts val="0"/>
              </a:spcAft>
              <a:buNone/>
            </a:pPr>
            <a:r>
              <a:rPr lang="en" sz="1300" b="1">
                <a:solidFill>
                  <a:schemeClr val="dk1"/>
                </a:solidFill>
              </a:rPr>
              <a:t>Element: </a:t>
            </a:r>
            <a:r>
              <a:rPr lang="en" sz="1300">
                <a:solidFill>
                  <a:schemeClr val="dk1"/>
                </a:solidFill>
              </a:rPr>
              <a:t>each type of element that causes carbon emissions</a:t>
            </a:r>
            <a:endParaRPr sz="1300">
              <a:solidFill>
                <a:schemeClr val="dk1"/>
              </a:solidFill>
            </a:endParaRPr>
          </a:p>
          <a:p>
            <a:pPr marL="0" lvl="0" indent="0" algn="l" rtl="0">
              <a:lnSpc>
                <a:spcPct val="100000"/>
              </a:lnSpc>
              <a:spcBef>
                <a:spcPts val="0"/>
              </a:spcBef>
              <a:spcAft>
                <a:spcPts val="0"/>
              </a:spcAft>
              <a:buNone/>
            </a:pPr>
            <a:r>
              <a:rPr lang="en" sz="1300" b="1">
                <a:solidFill>
                  <a:schemeClr val="dk1"/>
                </a:solidFill>
              </a:rPr>
              <a:t>Source code: </a:t>
            </a:r>
            <a:r>
              <a:rPr lang="en" sz="1300">
                <a:solidFill>
                  <a:schemeClr val="dk1"/>
                </a:solidFill>
              </a:rPr>
              <a:t>code for data source</a:t>
            </a:r>
            <a:endParaRPr sz="1300">
              <a:solidFill>
                <a:schemeClr val="dk1"/>
              </a:solidFill>
            </a:endParaRPr>
          </a:p>
          <a:p>
            <a:pPr marL="0" lvl="0" indent="0" algn="l" rtl="0">
              <a:lnSpc>
                <a:spcPct val="100000"/>
              </a:lnSpc>
              <a:spcBef>
                <a:spcPts val="0"/>
              </a:spcBef>
              <a:spcAft>
                <a:spcPts val="0"/>
              </a:spcAft>
              <a:buNone/>
            </a:pPr>
            <a:r>
              <a:rPr lang="en" sz="1300" b="1">
                <a:solidFill>
                  <a:schemeClr val="dk1"/>
                </a:solidFill>
              </a:rPr>
              <a:t>Source: </a:t>
            </a:r>
            <a:r>
              <a:rPr lang="en" sz="1300">
                <a:solidFill>
                  <a:schemeClr val="dk1"/>
                </a:solidFill>
              </a:rPr>
              <a:t>data source </a:t>
            </a:r>
            <a:endParaRPr sz="1300">
              <a:solidFill>
                <a:schemeClr val="dk1"/>
              </a:solidFill>
            </a:endParaRPr>
          </a:p>
          <a:p>
            <a:pPr marL="0" lvl="0" indent="0" algn="l" rtl="0">
              <a:spcBef>
                <a:spcPts val="0"/>
              </a:spcBef>
              <a:spcAft>
                <a:spcPts val="0"/>
              </a:spcAft>
              <a:buNone/>
            </a:pPr>
            <a:endParaRPr sz="1300"/>
          </a:p>
          <a:p>
            <a:pPr marL="0" lvl="0" indent="0" algn="l" rtl="0">
              <a:spcBef>
                <a:spcPts val="1600"/>
              </a:spcBef>
              <a:spcAft>
                <a:spcPts val="1600"/>
              </a:spcAft>
              <a:buNone/>
            </a:pP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Checking the Duplicated and Null Values</a:t>
            </a:r>
            <a:endParaRPr/>
          </a:p>
        </p:txBody>
      </p:sp>
      <p:sp>
        <p:nvSpPr>
          <p:cNvPr id="139" name="Google Shape;139;p21"/>
          <p:cNvSpPr txBox="1"/>
          <p:nvPr/>
        </p:nvSpPr>
        <p:spPr>
          <a:xfrm>
            <a:off x="404838" y="1118575"/>
            <a:ext cx="8334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Average"/>
                <a:ea typeface="Average"/>
                <a:cs typeface="Average"/>
                <a:sym typeface="Average"/>
              </a:rPr>
              <a:t>There are 59 rows that have null values, that is years column from Y1961 to Y2019. Also, there are no duplicate column detected.                                                                                          </a:t>
            </a:r>
            <a:endParaRPr>
              <a:solidFill>
                <a:schemeClr val="dk1"/>
              </a:solidFill>
              <a:latin typeface="Average"/>
              <a:ea typeface="Average"/>
              <a:cs typeface="Average"/>
              <a:sym typeface="Average"/>
            </a:endParaRPr>
          </a:p>
        </p:txBody>
      </p:sp>
      <p:pic>
        <p:nvPicPr>
          <p:cNvPr id="140" name="Google Shape;140;p21"/>
          <p:cNvPicPr preferRelativeResize="0"/>
          <p:nvPr/>
        </p:nvPicPr>
        <p:blipFill>
          <a:blip r:embed="rId3">
            <a:alphaModFix/>
          </a:blip>
          <a:stretch>
            <a:fillRect/>
          </a:stretch>
        </p:blipFill>
        <p:spPr>
          <a:xfrm>
            <a:off x="1828525" y="1963075"/>
            <a:ext cx="5486950" cy="1217350"/>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2374</Words>
  <Application>Microsoft Office PowerPoint</Application>
  <PresentationFormat>On-screen Show (16:9)</PresentationFormat>
  <Paragraphs>159</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Roboto</vt:lpstr>
      <vt:lpstr>Arial</vt:lpstr>
      <vt:lpstr>Oswald</vt:lpstr>
      <vt:lpstr>Average</vt:lpstr>
      <vt:lpstr>Bebas Neue</vt:lpstr>
      <vt:lpstr>Slate</vt:lpstr>
      <vt:lpstr>Project: Carbon Emissions from Five Countries with the Largest Forest from 1990 to 2019 </vt:lpstr>
      <vt:lpstr>The Team</vt:lpstr>
      <vt:lpstr>What is Carbon Emission ? </vt:lpstr>
      <vt:lpstr>Problem Introduction</vt:lpstr>
      <vt:lpstr>Problem Overview </vt:lpstr>
      <vt:lpstr>Goal and Objective</vt:lpstr>
      <vt:lpstr>About Dataset</vt:lpstr>
      <vt:lpstr>About Dataset</vt:lpstr>
      <vt:lpstr>Checking the Duplicated and Null Values</vt:lpstr>
      <vt:lpstr>Data Cleaning  Handling Missing Value</vt:lpstr>
      <vt:lpstr>Data Cleaning  Change the Column Name</vt:lpstr>
      <vt:lpstr>Selected Data </vt:lpstr>
      <vt:lpstr>Selected Data </vt:lpstr>
      <vt:lpstr>01 Brazil</vt:lpstr>
      <vt:lpstr>Brazil Analysis</vt:lpstr>
      <vt:lpstr>PowerPoint Presentation</vt:lpstr>
      <vt:lpstr>02 Canada</vt:lpstr>
      <vt:lpstr>Canada Analysis</vt:lpstr>
      <vt:lpstr>PowerPoint Presentation</vt:lpstr>
      <vt:lpstr>03 Congo</vt:lpstr>
      <vt:lpstr>Congo Analysis</vt:lpstr>
      <vt:lpstr>PowerPoint Presentation</vt:lpstr>
      <vt:lpstr>04 Indonesia</vt:lpstr>
      <vt:lpstr>Indonesia Analysis</vt:lpstr>
      <vt:lpstr>PowerPoint Presentation</vt:lpstr>
      <vt:lpstr>05 India</vt:lpstr>
      <vt:lpstr>India Analysis</vt:lpstr>
      <vt:lpstr>PowerPoint Presentation</vt:lpstr>
      <vt:lpstr>Graph of Comparison</vt:lpstr>
      <vt:lpstr>Carbon Emission in the Last 3 Years…</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Carbon Emissions from Five Countries with the Largest Forest from 1990 to 2019 </dc:title>
  <cp:lastModifiedBy>Wilhelmus Medhavi</cp:lastModifiedBy>
  <cp:revision>1</cp:revision>
  <dcterms:modified xsi:type="dcterms:W3CDTF">2022-04-16T03:38:51Z</dcterms:modified>
</cp:coreProperties>
</file>