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20"/>
  </p:notesMasterIdLst>
  <p:handoutMasterIdLst>
    <p:handoutMasterId r:id="rId21"/>
  </p:handoutMasterIdLst>
  <p:sldIdLst>
    <p:sldId id="256" r:id="rId5"/>
    <p:sldId id="275" r:id="rId6"/>
    <p:sldId id="258" r:id="rId7"/>
    <p:sldId id="276" r:id="rId8"/>
    <p:sldId id="277" r:id="rId9"/>
    <p:sldId id="278" r:id="rId10"/>
    <p:sldId id="288" r:id="rId11"/>
    <p:sldId id="279" r:id="rId12"/>
    <p:sldId id="283" r:id="rId13"/>
    <p:sldId id="284" r:id="rId14"/>
    <p:sldId id="285" r:id="rId15"/>
    <p:sldId id="286" r:id="rId16"/>
    <p:sldId id="287" r:id="rId17"/>
    <p:sldId id="264"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napToObjects="1">
      <p:cViewPr>
        <p:scale>
          <a:sx n="38" d="100"/>
          <a:sy n="38" d="100"/>
        </p:scale>
        <p:origin x="1685" y="110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66039115-797B-304C-9FC0-EFABB1F21232}">
      <dgm:prSet/>
      <dgm:spPr/>
      <dgm:t>
        <a:bodyPr/>
        <a:lstStyle/>
        <a:p>
          <a:pPr>
            <a:lnSpc>
              <a:spcPct val="100000"/>
            </a:lnSpc>
          </a:pPr>
          <a:r>
            <a:rPr lang="en-US" dirty="0"/>
            <a:t>Prioritizing</a:t>
          </a:r>
        </a:p>
      </dgm:t>
    </dgm:pt>
    <dgm:pt modelId="{C8EABE8F-1E84-494E-AD8A-32BA419A36E9}" type="parTrans" cxnId="{31C3237C-2299-B649-8C93-587C97AC9999}">
      <dgm:prSet/>
      <dgm:spPr/>
      <dgm:t>
        <a:bodyPr/>
        <a:lstStyle/>
        <a:p>
          <a:endParaRPr lang="en-US"/>
        </a:p>
      </dgm:t>
    </dgm:pt>
    <dgm:pt modelId="{D044F6BA-1D90-EC47-8A78-B9796198ECF5}" type="sibTrans" cxnId="{31C3237C-2299-B649-8C93-587C97AC9999}">
      <dgm:prSet/>
      <dgm:spPr/>
      <dgm:t>
        <a:bodyPr/>
        <a:lstStyle/>
        <a:p>
          <a:pPr>
            <a:lnSpc>
              <a:spcPct val="100000"/>
            </a:lnSpc>
          </a:pPr>
          <a:endParaRPr lang="en-US"/>
        </a:p>
      </dgm:t>
    </dgm:pt>
    <dgm:pt modelId="{E39563C5-C199-4F5B-A899-8CC0710341A0}">
      <dgm:prSet/>
      <dgm:spPr/>
      <dgm:t>
        <a:bodyPr/>
        <a:lstStyle/>
        <a:p>
          <a:pPr>
            <a:lnSpc>
              <a:spcPct val="100000"/>
            </a:lnSpc>
          </a:pPr>
          <a:r>
            <a:rPr lang="en-US" dirty="0"/>
            <a:t>Revision</a:t>
          </a:r>
        </a:p>
      </dgm:t>
    </dgm:pt>
    <dgm:pt modelId="{6531EA77-44C5-4E3D-BA04-70C1E49BCD39}" type="parTrans" cxnId="{BBAD9FDB-1013-4B11-A9AE-2815527D1B78}">
      <dgm:prSet/>
      <dgm:spPr/>
      <dgm:t>
        <a:bodyPr/>
        <a:lstStyle/>
        <a:p>
          <a:endParaRPr lang="en-US"/>
        </a:p>
      </dgm:t>
    </dgm:pt>
    <dgm:pt modelId="{BC971DAC-9BE2-44B2-ABE4-8099C777E9C4}" type="sibTrans" cxnId="{BBAD9FDB-1013-4B11-A9AE-2815527D1B78}">
      <dgm:prSet/>
      <dgm:spPr/>
      <dgm:t>
        <a:bodyPr/>
        <a:lstStyle/>
        <a:p>
          <a:pPr>
            <a:lnSpc>
              <a:spcPct val="100000"/>
            </a:lnSpc>
          </a:pPr>
          <a:endParaRPr lang="en-US"/>
        </a:p>
      </dgm:t>
    </dgm:pt>
    <dgm:pt modelId="{15B1A768-2666-4AB4-BDA7-F0E3C4160D59}">
      <dgm:prSet/>
      <dgm:spPr/>
      <dgm:t>
        <a:bodyPr/>
        <a:lstStyle/>
        <a:p>
          <a:pPr>
            <a:lnSpc>
              <a:spcPct val="100000"/>
            </a:lnSpc>
          </a:pPr>
          <a:r>
            <a:rPr lang="en-US" dirty="0"/>
            <a:t>Accountability</a:t>
          </a:r>
        </a:p>
      </dgm:t>
    </dgm:pt>
    <dgm:pt modelId="{D47033D3-4E41-485A-B515-A02A8C3B404A}" type="parTrans" cxnId="{08DEC938-538C-403B-80C3-828B96DAFF82}">
      <dgm:prSet/>
      <dgm:spPr/>
      <dgm:t>
        <a:bodyPr/>
        <a:lstStyle/>
        <a:p>
          <a:endParaRPr lang="en-US"/>
        </a:p>
      </dgm:t>
    </dgm:pt>
    <dgm:pt modelId="{72FFCBD4-DD9D-4E06-81E4-54307F97A3F0}" type="sibTrans" cxnId="{08DEC938-538C-403B-80C3-828B96DAFF82}">
      <dgm:prSet/>
      <dgm:spPr/>
      <dgm:t>
        <a:bodyPr/>
        <a:lstStyle/>
        <a:p>
          <a:pPr>
            <a:lnSpc>
              <a:spcPct val="100000"/>
            </a:lnSpc>
          </a:pPr>
          <a:endParaRPr lang="en-US"/>
        </a:p>
      </dgm:t>
    </dgm:pt>
    <dgm:pt modelId="{3AA5586A-C40E-4DDA-98A5-6545F36F46AB}">
      <dgm:prSet/>
      <dgm:spPr/>
      <dgm:t>
        <a:bodyPr/>
        <a:lstStyle/>
        <a:p>
          <a:pPr>
            <a:lnSpc>
              <a:spcPct val="100000"/>
            </a:lnSpc>
          </a:pPr>
          <a:r>
            <a:rPr lang="en-US" dirty="0"/>
            <a:t>Saving</a:t>
          </a:r>
        </a:p>
      </dgm:t>
    </dgm:pt>
    <dgm:pt modelId="{ABF44FB7-9255-4D99-BC69-3BE74FDF8E87}" type="parTrans" cxnId="{119FEAF1-383D-4740-9124-CC9EEA7E35F9}">
      <dgm:prSet/>
      <dgm:spPr/>
      <dgm:t>
        <a:bodyPr/>
        <a:lstStyle/>
        <a:p>
          <a:endParaRPr lang="en-US"/>
        </a:p>
      </dgm:t>
    </dgm:pt>
    <dgm:pt modelId="{19FB306E-81B4-4F3F-99EE-765120CBB6B3}" type="sibTrans" cxnId="{119FEAF1-383D-4740-9124-CC9EEA7E35F9}">
      <dgm:prSet/>
      <dgm:spPr/>
      <dgm:t>
        <a:bodyPr/>
        <a:lstStyle/>
        <a:p>
          <a:endParaRPr lang="en-US"/>
        </a:p>
      </dgm:t>
    </dgm:pt>
    <dgm:pt modelId="{B80C9CF3-C6BB-48D7-8AE1-5002D62D3761}" type="pres">
      <dgm:prSet presAssocID="{489A589A-46DE-0F49-B460-E7914F3E440D}" presName="root" presStyleCnt="0">
        <dgm:presLayoutVars>
          <dgm:dir/>
          <dgm:resizeHandles val="exact"/>
        </dgm:presLayoutVars>
      </dgm:prSet>
      <dgm:spPr/>
    </dgm:pt>
    <dgm:pt modelId="{326FDCF2-F375-4C3F-9814-C84BA9388F92}" type="pres">
      <dgm:prSet presAssocID="{489A589A-46DE-0F49-B460-E7914F3E440D}" presName="container" presStyleCnt="0">
        <dgm:presLayoutVars>
          <dgm:dir/>
          <dgm:resizeHandles val="exact"/>
        </dgm:presLayoutVars>
      </dgm:prSet>
      <dgm:spPr/>
    </dgm:pt>
    <dgm:pt modelId="{174069BD-8FE1-41A2-8250-6A5514FE224C}" type="pres">
      <dgm:prSet presAssocID="{66039115-797B-304C-9FC0-EFABB1F21232}" presName="compNode" presStyleCnt="0"/>
      <dgm:spPr/>
    </dgm:pt>
    <dgm:pt modelId="{5E340066-1B2E-4C4E-80A2-97E86ABFA479}" type="pres">
      <dgm:prSet presAssocID="{66039115-797B-304C-9FC0-EFABB1F21232}" presName="iconBgRect" presStyleLbl="bgShp" presStyleIdx="0" presStyleCnt="4" custLinFactNeighborX="-11263" custLinFactNeighborY="-40225"/>
      <dgm:spPr/>
    </dgm:pt>
    <dgm:pt modelId="{F55B2F71-E638-412C-8147-FC7081E08B04}" type="pres">
      <dgm:prSet presAssocID="{66039115-797B-304C-9FC0-EFABB1F21232}" presName="iconRect" presStyleLbl="node1" presStyleIdx="0" presStyleCnt="4" custLinFactNeighborX="-19418" custLinFactNeighborY="-6935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5CDA7D5A-F452-463F-998B-177A76E8C08F}" type="pres">
      <dgm:prSet presAssocID="{66039115-797B-304C-9FC0-EFABB1F21232}" presName="spaceRect" presStyleCnt="0"/>
      <dgm:spPr/>
    </dgm:pt>
    <dgm:pt modelId="{E05AF25A-E676-44EA-BB66-F2100ACAD1CB}" type="pres">
      <dgm:prSet presAssocID="{66039115-797B-304C-9FC0-EFABB1F21232}" presName="textRect" presStyleLbl="revTx" presStyleIdx="0" presStyleCnt="4" custLinFactNeighborX="-4781" custLinFactNeighborY="-40225">
        <dgm:presLayoutVars>
          <dgm:chMax val="1"/>
          <dgm:chPref val="1"/>
        </dgm:presLayoutVars>
      </dgm:prSet>
      <dgm:spPr/>
    </dgm:pt>
    <dgm:pt modelId="{BB1D33AA-C75A-465A-93F0-2B3A7346088F}" type="pres">
      <dgm:prSet presAssocID="{D044F6BA-1D90-EC47-8A78-B9796198ECF5}" presName="sibTrans" presStyleLbl="sibTrans2D1" presStyleIdx="0" presStyleCnt="0"/>
      <dgm:spPr/>
    </dgm:pt>
    <dgm:pt modelId="{D641F504-B527-445D-81F6-4B59E813C4A0}" type="pres">
      <dgm:prSet presAssocID="{E39563C5-C199-4F5B-A899-8CC0710341A0}" presName="compNode" presStyleCnt="0"/>
      <dgm:spPr/>
    </dgm:pt>
    <dgm:pt modelId="{75512A68-FA50-4392-A441-C6EC352FE606}" type="pres">
      <dgm:prSet presAssocID="{E39563C5-C199-4F5B-A899-8CC0710341A0}" presName="iconBgRect" presStyleLbl="bgShp" presStyleIdx="1" presStyleCnt="4" custLinFactNeighborX="12872" custLinFactNeighborY="-40225"/>
      <dgm:spPr/>
    </dgm:pt>
    <dgm:pt modelId="{C425A8E1-258A-4D4B-9D55-24376C0AB360}" type="pres">
      <dgm:prSet presAssocID="{E39563C5-C199-4F5B-A899-8CC0710341A0}" presName="iconRect" presStyleLbl="node1" presStyleIdx="1" presStyleCnt="4" custLinFactNeighborX="22192" custLinFactNeighborY="-69350"/>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pt>
    <dgm:pt modelId="{9E9B2F2E-EF94-42A4-A2BE-0DEE20425DEE}" type="pres">
      <dgm:prSet presAssocID="{E39563C5-C199-4F5B-A899-8CC0710341A0}" presName="spaceRect" presStyleCnt="0"/>
      <dgm:spPr/>
    </dgm:pt>
    <dgm:pt modelId="{523C7F31-A7C1-43C9-AE27-AAE9100EE1FE}" type="pres">
      <dgm:prSet presAssocID="{E39563C5-C199-4F5B-A899-8CC0710341A0}" presName="textRect" presStyleLbl="revTx" presStyleIdx="1" presStyleCnt="4" custLinFactNeighborX="5464" custLinFactNeighborY="-40225">
        <dgm:presLayoutVars>
          <dgm:chMax val="1"/>
          <dgm:chPref val="1"/>
        </dgm:presLayoutVars>
      </dgm:prSet>
      <dgm:spPr/>
    </dgm:pt>
    <dgm:pt modelId="{CEB8DC13-2561-455C-A0BE-EE905F81836F}" type="pres">
      <dgm:prSet presAssocID="{BC971DAC-9BE2-44B2-ABE4-8099C777E9C4}" presName="sibTrans" presStyleLbl="sibTrans2D1" presStyleIdx="0" presStyleCnt="0"/>
      <dgm:spPr/>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2" presStyleCnt="4" custLinFactNeighborX="-11263"/>
      <dgm:spPr/>
    </dgm:pt>
    <dgm:pt modelId="{D99F53AC-3AF2-437B-A5AB-1239ADEC0676}" type="pres">
      <dgm:prSet presAssocID="{15B1A768-2666-4AB4-BDA7-F0E3C4160D59}" presName="iconRect" presStyleLbl="node1" presStyleIdx="2" presStyleCnt="4" custLinFactNeighborX="-19418"/>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Brain in head"/>
        </a:ex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2" presStyleCnt="4" custLinFactNeighborX="-4781">
        <dgm:presLayoutVars>
          <dgm:chMax val="1"/>
          <dgm:chPref val="1"/>
        </dgm:presLayoutVars>
      </dgm:prSet>
      <dgm:spPr/>
    </dgm:pt>
    <dgm:pt modelId="{8F14F3AD-A362-45DF-80F5-2B8D1F566D80}" type="pres">
      <dgm:prSet presAssocID="{72FFCBD4-DD9D-4E06-81E4-54307F97A3F0}" presName="sibTrans" presStyleLbl="sibTrans2D1" presStyleIdx="0" presStyleCnt="0"/>
      <dgm:spPr/>
    </dgm:pt>
    <dgm:pt modelId="{BDD20EE1-5DFF-4E16-802C-2448893CCB5A}" type="pres">
      <dgm:prSet presAssocID="{3AA5586A-C40E-4DDA-98A5-6545F36F46AB}" presName="compNode" presStyleCnt="0"/>
      <dgm:spPr/>
    </dgm:pt>
    <dgm:pt modelId="{7089FE6B-57E5-4306-8097-E758E000C828}" type="pres">
      <dgm:prSet presAssocID="{3AA5586A-C40E-4DDA-98A5-6545F36F46AB}" presName="iconBgRect" presStyleLbl="bgShp" presStyleIdx="3" presStyleCnt="4"/>
      <dgm:spPr/>
    </dgm:pt>
    <dgm:pt modelId="{41C0BC0F-FFD5-42B5-B952-9316B9364F6F}" type="pres">
      <dgm:prSet presAssocID="{3AA5586A-C40E-4DDA-98A5-6545F36F46AB}" presName="iconRect" presStyleLbl="node1" presStyleIdx="3" presStyleCnt="4" custLinFactNeighborX="119" custLinFactNeighborY="-1384"/>
      <dgm:spPr>
        <a:blipFill>
          <a:blip xmlns:r="http://schemas.openxmlformats.org/officeDocument/2006/relationships" r:embed="rId6"/>
          <a:srcRect/>
          <a:stretch>
            <a:fillRect/>
          </a:stretch>
        </a:blipFill>
        <a:ln>
          <a:noFill/>
        </a:ln>
      </dgm:spPr>
    </dgm:pt>
    <dgm:pt modelId="{392FDDC2-BC7A-49BF-88A1-7B4956AD8377}" type="pres">
      <dgm:prSet presAssocID="{3AA5586A-C40E-4DDA-98A5-6545F36F46AB}" presName="spaceRect" presStyleCnt="0"/>
      <dgm:spPr/>
    </dgm:pt>
    <dgm:pt modelId="{7703AFE5-FAA2-4D8A-AEFA-D3C5CB41E5BC}" type="pres">
      <dgm:prSet presAssocID="{3AA5586A-C40E-4DDA-98A5-6545F36F46AB}" presName="textRect" presStyleLbl="revTx" presStyleIdx="3" presStyleCnt="4">
        <dgm:presLayoutVars>
          <dgm:chMax val="1"/>
          <dgm:chPref val="1"/>
        </dgm:presLayoutVars>
      </dgm:prSet>
      <dgm:spPr/>
    </dgm:pt>
  </dgm:ptLst>
  <dgm:cxnLst>
    <dgm:cxn modelId="{F500F212-B1E8-4177-88EB-379FE553E567}" type="presOf" srcId="{BC971DAC-9BE2-44B2-ABE4-8099C777E9C4}" destId="{CEB8DC13-2561-455C-A0BE-EE905F81836F}" srcOrd="0" destOrd="0" presId="urn:microsoft.com/office/officeart/2018/2/layout/IconCircleList"/>
    <dgm:cxn modelId="{C2028414-4E44-4009-9619-A3329463EBE6}" type="presOf" srcId="{66039115-797B-304C-9FC0-EFABB1F21232}" destId="{E05AF25A-E676-44EA-BB66-F2100ACAD1CB}" srcOrd="0" destOrd="0" presId="urn:microsoft.com/office/officeart/2018/2/layout/IconCircleList"/>
    <dgm:cxn modelId="{3682502D-BD4B-4C8B-B999-4FE14243DA2F}" type="presOf" srcId="{E39563C5-C199-4F5B-A899-8CC0710341A0}" destId="{523C7F31-A7C1-43C9-AE27-AAE9100EE1FE}" srcOrd="0" destOrd="0" presId="urn:microsoft.com/office/officeart/2018/2/layout/IconCircleList"/>
    <dgm:cxn modelId="{08DEC938-538C-403B-80C3-828B96DAFF82}" srcId="{489A589A-46DE-0F49-B460-E7914F3E440D}" destId="{15B1A768-2666-4AB4-BDA7-F0E3C4160D59}" srcOrd="2" destOrd="0" parTransId="{D47033D3-4E41-485A-B515-A02A8C3B404A}" sibTransId="{72FFCBD4-DD9D-4E06-81E4-54307F97A3F0}"/>
    <dgm:cxn modelId="{6CA71B7B-0F0A-4F9A-A0EC-CFB6FFD8DA98}" type="presOf" srcId="{15B1A768-2666-4AB4-BDA7-F0E3C4160D59}" destId="{D203E058-79E0-456E-A0FD-258E317D3D6A}" srcOrd="0" destOrd="0" presId="urn:microsoft.com/office/officeart/2018/2/layout/IconCircleList"/>
    <dgm:cxn modelId="{31C3237C-2299-B649-8C93-587C97AC9999}" srcId="{489A589A-46DE-0F49-B460-E7914F3E440D}" destId="{66039115-797B-304C-9FC0-EFABB1F21232}" srcOrd="0" destOrd="0" parTransId="{C8EABE8F-1E84-494E-AD8A-32BA419A36E9}" sibTransId="{D044F6BA-1D90-EC47-8A78-B9796198ECF5}"/>
    <dgm:cxn modelId="{9AA16E9C-4C36-43A5-A786-66256F4B87CC}" type="presOf" srcId="{D044F6BA-1D90-EC47-8A78-B9796198ECF5}" destId="{BB1D33AA-C75A-465A-93F0-2B3A7346088F}" srcOrd="0" destOrd="0" presId="urn:microsoft.com/office/officeart/2018/2/layout/IconCircleList"/>
    <dgm:cxn modelId="{65F7D3A9-7360-41F2-9288-DC394F90F4EC}" type="presOf" srcId="{3AA5586A-C40E-4DDA-98A5-6545F36F46AB}" destId="{7703AFE5-FAA2-4D8A-AEFA-D3C5CB41E5BC}"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BBAD9FDB-1013-4B11-A9AE-2815527D1B78}" srcId="{489A589A-46DE-0F49-B460-E7914F3E440D}" destId="{E39563C5-C199-4F5B-A899-8CC0710341A0}" srcOrd="1" destOrd="0" parTransId="{6531EA77-44C5-4E3D-BA04-70C1E49BCD39}" sibTransId="{BC971DAC-9BE2-44B2-ABE4-8099C777E9C4}"/>
    <dgm:cxn modelId="{119FEAF1-383D-4740-9124-CC9EEA7E35F9}" srcId="{489A589A-46DE-0F49-B460-E7914F3E440D}" destId="{3AA5586A-C40E-4DDA-98A5-6545F36F46AB}" srcOrd="3" destOrd="0" parTransId="{ABF44FB7-9255-4D99-BC69-3BE74FDF8E87}" sibTransId="{19FB306E-81B4-4F3F-99EE-765120CBB6B3}"/>
    <dgm:cxn modelId="{72DB18FF-BDCF-4526-AB7E-380701B71043}" type="presOf" srcId="{72FFCBD4-DD9D-4E06-81E4-54307F97A3F0}" destId="{8F14F3AD-A362-45DF-80F5-2B8D1F566D80}"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FBFDC197-07BE-4C6F-83B2-02194176B69E}" type="presParOf" srcId="{326FDCF2-F375-4C3F-9814-C84BA9388F92}" destId="{174069BD-8FE1-41A2-8250-6A5514FE224C}" srcOrd="0" destOrd="0" presId="urn:microsoft.com/office/officeart/2018/2/layout/IconCircleList"/>
    <dgm:cxn modelId="{C5F01509-F7BC-425F-B296-A98C860A07F3}" type="presParOf" srcId="{174069BD-8FE1-41A2-8250-6A5514FE224C}" destId="{5E340066-1B2E-4C4E-80A2-97E86ABFA479}" srcOrd="0" destOrd="0" presId="urn:microsoft.com/office/officeart/2018/2/layout/IconCircleList"/>
    <dgm:cxn modelId="{6798BD59-DB22-44F4-9499-B795ECC6FB92}" type="presParOf" srcId="{174069BD-8FE1-41A2-8250-6A5514FE224C}" destId="{F55B2F71-E638-412C-8147-FC7081E08B04}" srcOrd="1" destOrd="0" presId="urn:microsoft.com/office/officeart/2018/2/layout/IconCircleList"/>
    <dgm:cxn modelId="{8ED6BB7E-069D-4BD0-874A-A765097C6426}" type="presParOf" srcId="{174069BD-8FE1-41A2-8250-6A5514FE224C}" destId="{5CDA7D5A-F452-463F-998B-177A76E8C08F}" srcOrd="2" destOrd="0" presId="urn:microsoft.com/office/officeart/2018/2/layout/IconCircleList"/>
    <dgm:cxn modelId="{6FA12472-3D68-4E1C-81AF-02DC5B01E334}" type="presParOf" srcId="{174069BD-8FE1-41A2-8250-6A5514FE224C}" destId="{E05AF25A-E676-44EA-BB66-F2100ACAD1CB}" srcOrd="3" destOrd="0" presId="urn:microsoft.com/office/officeart/2018/2/layout/IconCircleList"/>
    <dgm:cxn modelId="{2E917479-9046-4584-8A6D-BEC73C11FC76}" type="presParOf" srcId="{326FDCF2-F375-4C3F-9814-C84BA9388F92}" destId="{BB1D33AA-C75A-465A-93F0-2B3A7346088F}" srcOrd="1" destOrd="0" presId="urn:microsoft.com/office/officeart/2018/2/layout/IconCircleList"/>
    <dgm:cxn modelId="{A0B340C2-CAB3-4AD7-B651-672DD667AAD7}" type="presParOf" srcId="{326FDCF2-F375-4C3F-9814-C84BA9388F92}" destId="{D641F504-B527-445D-81F6-4B59E813C4A0}" srcOrd="2" destOrd="0" presId="urn:microsoft.com/office/officeart/2018/2/layout/IconCircleList"/>
    <dgm:cxn modelId="{FBFE3BE7-5577-4A5D-85CC-215287D3D6AD}" type="presParOf" srcId="{D641F504-B527-445D-81F6-4B59E813C4A0}" destId="{75512A68-FA50-4392-A441-C6EC352FE606}" srcOrd="0" destOrd="0" presId="urn:microsoft.com/office/officeart/2018/2/layout/IconCircleList"/>
    <dgm:cxn modelId="{E2CE3B82-49EF-49C5-869E-0F82B174F9E9}" type="presParOf" srcId="{D641F504-B527-445D-81F6-4B59E813C4A0}" destId="{C425A8E1-258A-4D4B-9D55-24376C0AB360}" srcOrd="1" destOrd="0" presId="urn:microsoft.com/office/officeart/2018/2/layout/IconCircleList"/>
    <dgm:cxn modelId="{FE67C476-DCF9-4F8A-ACDB-300B11852414}" type="presParOf" srcId="{D641F504-B527-445D-81F6-4B59E813C4A0}" destId="{9E9B2F2E-EF94-42A4-A2BE-0DEE20425DEE}" srcOrd="2" destOrd="0" presId="urn:microsoft.com/office/officeart/2018/2/layout/IconCircleList"/>
    <dgm:cxn modelId="{4CA023EA-A382-4DD9-9FA1-18E0D66061BD}" type="presParOf" srcId="{D641F504-B527-445D-81F6-4B59E813C4A0}" destId="{523C7F31-A7C1-43C9-AE27-AAE9100EE1FE}" srcOrd="3" destOrd="0" presId="urn:microsoft.com/office/officeart/2018/2/layout/IconCircleList"/>
    <dgm:cxn modelId="{26A45859-BDA1-42A1-B72D-E642F4519323}" type="presParOf" srcId="{326FDCF2-F375-4C3F-9814-C84BA9388F92}" destId="{CEB8DC13-2561-455C-A0BE-EE905F81836F}" srcOrd="3" destOrd="0" presId="urn:microsoft.com/office/officeart/2018/2/layout/IconCircleList"/>
    <dgm:cxn modelId="{9A1A1CE7-53B9-4F66-85DD-738EBE878B5F}" type="presParOf" srcId="{326FDCF2-F375-4C3F-9814-C84BA9388F92}" destId="{495B68A9-1523-4F46-9B02-682098319643}" srcOrd="4"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 modelId="{F6DE935E-6528-4A29-9FE2-2236A11FA3B5}" type="presParOf" srcId="{326FDCF2-F375-4C3F-9814-C84BA9388F92}" destId="{8F14F3AD-A362-45DF-80F5-2B8D1F566D80}" srcOrd="5" destOrd="0" presId="urn:microsoft.com/office/officeart/2018/2/layout/IconCircleList"/>
    <dgm:cxn modelId="{1E564FA9-F723-4479-8013-22D1426128B6}" type="presParOf" srcId="{326FDCF2-F375-4C3F-9814-C84BA9388F92}" destId="{BDD20EE1-5DFF-4E16-802C-2448893CCB5A}" srcOrd="6" destOrd="0" presId="urn:microsoft.com/office/officeart/2018/2/layout/IconCircleList"/>
    <dgm:cxn modelId="{794FF77C-CF66-43A6-AFF0-913CEF2D0C2A}" type="presParOf" srcId="{BDD20EE1-5DFF-4E16-802C-2448893CCB5A}" destId="{7089FE6B-57E5-4306-8097-E758E000C828}" srcOrd="0" destOrd="0" presId="urn:microsoft.com/office/officeart/2018/2/layout/IconCircleList"/>
    <dgm:cxn modelId="{091EE8DB-F92B-4CB3-ABD6-FFEB56B07A8B}" type="presParOf" srcId="{BDD20EE1-5DFF-4E16-802C-2448893CCB5A}" destId="{41C0BC0F-FFD5-42B5-B952-9316B9364F6F}" srcOrd="1" destOrd="0" presId="urn:microsoft.com/office/officeart/2018/2/layout/IconCircleList"/>
    <dgm:cxn modelId="{DAE7DE5D-0787-4DCA-83CB-B15B42A3D0EC}" type="presParOf" srcId="{BDD20EE1-5DFF-4E16-802C-2448893CCB5A}" destId="{392FDDC2-BC7A-49BF-88A1-7B4956AD8377}" srcOrd="2" destOrd="0" presId="urn:microsoft.com/office/officeart/2018/2/layout/IconCircleList"/>
    <dgm:cxn modelId="{03A77C2B-16FB-486D-9C1B-3FF393F2E432}" type="presParOf" srcId="{BDD20EE1-5DFF-4E16-802C-2448893CCB5A}" destId="{7703AFE5-FAA2-4D8A-AEFA-D3C5CB41E5BC}"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29191" y="13431"/>
          <a:ext cx="835793" cy="83579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B2F71-E638-412C-8147-FC7081E08B04}">
      <dsp:nvSpPr>
        <dsp:cNvPr id="0" name=""/>
        <dsp:cNvSpPr/>
      </dsp:nvSpPr>
      <dsp:spPr>
        <a:xfrm>
          <a:off x="204713" y="188964"/>
          <a:ext cx="484760" cy="4847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5AF25A-E676-44EA-BB66-F2100ACAD1CB}">
      <dsp:nvSpPr>
        <dsp:cNvPr id="0" name=""/>
        <dsp:cNvSpPr/>
      </dsp:nvSpPr>
      <dsp:spPr>
        <a:xfrm>
          <a:off x="1044029" y="13431"/>
          <a:ext cx="1970085" cy="835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Prioritizing</a:t>
          </a:r>
        </a:p>
      </dsp:txBody>
      <dsp:txXfrm>
        <a:off x="1044029" y="13431"/>
        <a:ext cx="1970085" cy="835793"/>
      </dsp:txXfrm>
    </dsp:sp>
    <dsp:sp modelId="{75512A68-FA50-4392-A441-C6EC352FE606}">
      <dsp:nvSpPr>
        <dsp:cNvPr id="0" name=""/>
        <dsp:cNvSpPr/>
      </dsp:nvSpPr>
      <dsp:spPr>
        <a:xfrm>
          <a:off x="3559161" y="13431"/>
          <a:ext cx="835793" cy="83579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5A8E1-258A-4D4B-9D55-24376C0AB360}">
      <dsp:nvSpPr>
        <dsp:cNvPr id="0" name=""/>
        <dsp:cNvSpPr/>
      </dsp:nvSpPr>
      <dsp:spPr>
        <a:xfrm>
          <a:off x="3734672" y="188964"/>
          <a:ext cx="484760" cy="48476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3C7F31-A7C1-43C9-AE27-AAE9100EE1FE}">
      <dsp:nvSpPr>
        <dsp:cNvPr id="0" name=""/>
        <dsp:cNvSpPr/>
      </dsp:nvSpPr>
      <dsp:spPr>
        <a:xfrm>
          <a:off x="4574115" y="13431"/>
          <a:ext cx="1970085" cy="835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Revision</a:t>
          </a:r>
        </a:p>
      </dsp:txBody>
      <dsp:txXfrm>
        <a:off x="4574115" y="13431"/>
        <a:ext cx="1970085" cy="835793"/>
      </dsp:txXfrm>
    </dsp:sp>
    <dsp:sp modelId="{2CA4BD4C-87EF-4944-9E57-97154B3B633C}">
      <dsp:nvSpPr>
        <dsp:cNvPr id="0" name=""/>
        <dsp:cNvSpPr/>
      </dsp:nvSpPr>
      <dsp:spPr>
        <a:xfrm>
          <a:off x="29191" y="1671017"/>
          <a:ext cx="835793" cy="83579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204713" y="1846534"/>
          <a:ext cx="484760" cy="48476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1044029" y="1671017"/>
          <a:ext cx="1970085" cy="835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Accountability</a:t>
          </a:r>
        </a:p>
      </dsp:txBody>
      <dsp:txXfrm>
        <a:off x="1044029" y="1671017"/>
        <a:ext cx="1970085" cy="835793"/>
      </dsp:txXfrm>
    </dsp:sp>
    <dsp:sp modelId="{7089FE6B-57E5-4306-8097-E758E000C828}">
      <dsp:nvSpPr>
        <dsp:cNvPr id="0" name=""/>
        <dsp:cNvSpPr/>
      </dsp:nvSpPr>
      <dsp:spPr>
        <a:xfrm>
          <a:off x="3451577" y="1671017"/>
          <a:ext cx="835793" cy="83579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0BC0F-FFD5-42B5-B952-9316B9364F6F}">
      <dsp:nvSpPr>
        <dsp:cNvPr id="0" name=""/>
        <dsp:cNvSpPr/>
      </dsp:nvSpPr>
      <dsp:spPr>
        <a:xfrm>
          <a:off x="3627671" y="1839825"/>
          <a:ext cx="484760" cy="484760"/>
        </a:xfrm>
        <a:prstGeom prst="rect">
          <a:avLst/>
        </a:prstGeom>
        <a:blipFill>
          <a:blip xmlns:r="http://schemas.openxmlformats.org/officeDocument/2006/relationships" r:embed="rId6"/>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03AFE5-FAA2-4D8A-AEFA-D3C5CB41E5BC}">
      <dsp:nvSpPr>
        <dsp:cNvPr id="0" name=""/>
        <dsp:cNvSpPr/>
      </dsp:nvSpPr>
      <dsp:spPr>
        <a:xfrm>
          <a:off x="4466470" y="1671017"/>
          <a:ext cx="1970085" cy="835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Saving</a:t>
          </a:r>
        </a:p>
      </dsp:txBody>
      <dsp:txXfrm>
        <a:off x="4466470" y="1671017"/>
        <a:ext cx="1970085" cy="83579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5/13/2020</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5/13/2020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14</a:t>
            </a:fld>
            <a:endParaRPr lang="en-US" dirty="0"/>
          </a:p>
        </p:txBody>
      </p:sp>
    </p:spTree>
    <p:extLst>
      <p:ext uri="{BB962C8B-B14F-4D97-AF65-F5344CB8AC3E}">
        <p14:creationId xmlns:p14="http://schemas.microsoft.com/office/powerpoint/2010/main" val="173010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15</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5/13/2020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5/13/2020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5/13/2020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5/13/2020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5/13/2020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7.jpg"/><Relationship Id="rId10" Type="http://schemas.microsoft.com/office/2007/relationships/diagramDrawing" Target="../diagrams/drawing1.xml"/><Relationship Id="rId4" Type="http://schemas.openxmlformats.org/officeDocument/2006/relationships/image" Target="../media/image6.jp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b="1" dirty="0"/>
              <a:t>BUDGET TRACKER</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dirty="0">
                <a:solidFill>
                  <a:schemeClr val="accent1">
                    <a:lumMod val="40000"/>
                    <a:lumOff val="60000"/>
                  </a:schemeClr>
                </a:solidFill>
              </a:rPr>
              <a:t>A SIMPLE EXPENSE TRACKING PROGRAM CREATED USING PYTHON</a:t>
            </a:r>
          </a:p>
          <a:p>
            <a:r>
              <a:rPr lang="en-US" dirty="0">
                <a:solidFill>
                  <a:schemeClr val="accent1">
                    <a:lumMod val="40000"/>
                    <a:lumOff val="60000"/>
                  </a:schemeClr>
                </a:solidFill>
              </a:rPr>
              <a:t>spring 2020 Cps 3320</a:t>
            </a:r>
          </a:p>
          <a:p>
            <a:r>
              <a:rPr lang="en-US" dirty="0">
                <a:solidFill>
                  <a:schemeClr val="accent1">
                    <a:lumMod val="40000"/>
                    <a:lumOff val="60000"/>
                  </a:schemeClr>
                </a:solidFill>
              </a:rPr>
              <a:t>By: Ashley </a:t>
            </a:r>
            <a:r>
              <a:rPr lang="en-US" dirty="0" err="1">
                <a:solidFill>
                  <a:schemeClr val="accent1">
                    <a:lumMod val="40000"/>
                    <a:lumOff val="60000"/>
                  </a:schemeClr>
                </a:solidFill>
              </a:rPr>
              <a:t>indar</a:t>
            </a:r>
            <a:endParaRPr lang="en-US" dirty="0">
              <a:solidFill>
                <a:schemeClr val="accent1">
                  <a:lumMod val="40000"/>
                  <a:lumOff val="60000"/>
                </a:schemeClr>
              </a:solidFill>
            </a:endParaRPr>
          </a:p>
          <a:p>
            <a:endParaRPr lang="en-US"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8D450B-3492-4812-82A1-030507820E3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05525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C87C6E-46B8-4C89-B40F-CF638D8E8BBD}"/>
              </a:ext>
            </a:extLst>
          </p:cNvPr>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2193641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1905E5-4699-4845-A108-22B15E41AC1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66913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23B892-E786-477F-8CC7-0B1FC24CD0E5}"/>
              </a:ext>
            </a:extLst>
          </p:cNvPr>
          <p:cNvPicPr>
            <a:picLocks noChangeAspect="1"/>
          </p:cNvPicPr>
          <p:nvPr/>
        </p:nvPicPr>
        <p:blipFill rotWithShape="1">
          <a:blip r:embed="rId2"/>
          <a:srcRect b="5866"/>
          <a:stretch/>
        </p:blipFill>
        <p:spPr>
          <a:xfrm>
            <a:off x="0" y="932688"/>
            <a:ext cx="12192000" cy="6455664"/>
          </a:xfrm>
          <a:prstGeom prst="rect">
            <a:avLst/>
          </a:prstGeom>
        </p:spPr>
      </p:pic>
      <p:sp>
        <p:nvSpPr>
          <p:cNvPr id="4" name="Rectangle 3">
            <a:extLst>
              <a:ext uri="{FF2B5EF4-FFF2-40B4-BE49-F238E27FC236}">
                <a16:creationId xmlns:a16="http://schemas.microsoft.com/office/drawing/2014/main" id="{484E687D-8A64-464C-BC93-4638D67F7D42}"/>
              </a:ext>
            </a:extLst>
          </p:cNvPr>
          <p:cNvSpPr/>
          <p:nvPr/>
        </p:nvSpPr>
        <p:spPr>
          <a:xfrm>
            <a:off x="0" y="0"/>
            <a:ext cx="12192000" cy="932688"/>
          </a:xfrm>
          <a:prstGeom prst="rect">
            <a:avLst/>
          </a:prstGeom>
          <a:solidFill>
            <a:schemeClr val="dk1">
              <a:alpha val="6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36380CCC-66EF-461F-AB4F-F4EC0AF0B626}"/>
              </a:ext>
            </a:extLst>
          </p:cNvPr>
          <p:cNvSpPr>
            <a:spLocks noGrp="1"/>
          </p:cNvSpPr>
          <p:nvPr>
            <p:ph type="title"/>
          </p:nvPr>
        </p:nvSpPr>
        <p:spPr>
          <a:xfrm>
            <a:off x="4674108" y="-231648"/>
            <a:ext cx="2843783" cy="1456267"/>
          </a:xfrm>
        </p:spPr>
        <p:txBody>
          <a:bodyPr/>
          <a:lstStyle/>
          <a:p>
            <a:r>
              <a:rPr lang="en-US" b="1" dirty="0"/>
              <a:t>Sample run</a:t>
            </a:r>
          </a:p>
        </p:txBody>
      </p:sp>
    </p:spTree>
    <p:extLst>
      <p:ext uri="{BB962C8B-B14F-4D97-AF65-F5344CB8AC3E}">
        <p14:creationId xmlns:p14="http://schemas.microsoft.com/office/powerpoint/2010/main" val="2693577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A57E4EC0-886B-4EB2-806E-E8FBA965480C}"/>
              </a:ext>
            </a:extLst>
          </p:cNvPr>
          <p:cNvPicPr>
            <a:picLocks noChangeAspect="1"/>
          </p:cNvPicPr>
          <p:nvPr/>
        </p:nvPicPr>
        <p:blipFill>
          <a:blip r:embed="rId3"/>
          <a:stretch>
            <a:fillRect/>
          </a:stretch>
        </p:blipFill>
        <p:spPr>
          <a:xfrm>
            <a:off x="-27308" y="-23408"/>
            <a:ext cx="12219307" cy="6881407"/>
          </a:xfrm>
          <a:prstGeom prst="rect">
            <a:avLst/>
          </a:prstGeom>
        </p:spPr>
      </p:pic>
      <p:sp>
        <p:nvSpPr>
          <p:cNvPr id="20" name="Rectangle 19">
            <a:extLst>
              <a:ext uri="{FF2B5EF4-FFF2-40B4-BE49-F238E27FC236}">
                <a16:creationId xmlns:a16="http://schemas.microsoft.com/office/drawing/2014/main" id="{9179745C-70AA-4E86-81DE-862DC837BDC2}"/>
              </a:ext>
            </a:extLst>
          </p:cNvPr>
          <p:cNvSpPr/>
          <p:nvPr/>
        </p:nvSpPr>
        <p:spPr>
          <a:xfrm>
            <a:off x="426720" y="487680"/>
            <a:ext cx="11318240" cy="5913120"/>
          </a:xfrm>
          <a:prstGeom prst="rect">
            <a:avLst/>
          </a:prstGeom>
          <a:solidFill>
            <a:schemeClr val="bg1">
              <a:alpha val="3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144E241E-3110-4B1C-B9B0-F17B90FEEC1D}"/>
              </a:ext>
            </a:extLst>
          </p:cNvPr>
          <p:cNvSpPr>
            <a:spLocks noGrp="1"/>
          </p:cNvSpPr>
          <p:nvPr>
            <p:ph type="title"/>
          </p:nvPr>
        </p:nvSpPr>
        <p:spPr>
          <a:xfrm>
            <a:off x="2408903" y="787400"/>
            <a:ext cx="7390680" cy="1278467"/>
          </a:xfrm>
        </p:spPr>
        <p:txBody>
          <a:bodyPr vert="horz" lIns="91440" tIns="45720" rIns="91440" bIns="45720" rtlCol="0" anchor="ctr">
            <a:normAutofit/>
          </a:bodyPr>
          <a:lstStyle/>
          <a:p>
            <a:pPr algn="ctr"/>
            <a:r>
              <a:rPr lang="en-US" b="1" dirty="0"/>
              <a:t>Final remarks</a:t>
            </a:r>
          </a:p>
        </p:txBody>
      </p:sp>
      <p:sp>
        <p:nvSpPr>
          <p:cNvPr id="10" name="Content Placeholder 9">
            <a:extLst>
              <a:ext uri="{FF2B5EF4-FFF2-40B4-BE49-F238E27FC236}">
                <a16:creationId xmlns:a16="http://schemas.microsoft.com/office/drawing/2014/main" id="{92A1CD95-CDCA-4ADE-B4DD-97D166E7B93E}"/>
              </a:ext>
            </a:extLst>
          </p:cNvPr>
          <p:cNvSpPr>
            <a:spLocks noGrp="1"/>
          </p:cNvSpPr>
          <p:nvPr>
            <p:ph sz="half" idx="2"/>
          </p:nvPr>
        </p:nvSpPr>
        <p:spPr>
          <a:xfrm>
            <a:off x="5588000" y="2142067"/>
            <a:ext cx="5229227" cy="3649133"/>
          </a:xfrm>
        </p:spPr>
        <p:txBody>
          <a:bodyPr/>
          <a:lstStyle/>
          <a:p>
            <a:pPr algn="just"/>
            <a:r>
              <a:rPr lang="en-US" dirty="0"/>
              <a:t>I wrote this program in hopes that it can </a:t>
            </a:r>
            <a:r>
              <a:rPr lang="en-US"/>
              <a:t>help college students</a:t>
            </a:r>
            <a:r>
              <a:rPr lang="en-US" dirty="0"/>
              <a:t>, such as myself, </a:t>
            </a:r>
            <a:r>
              <a:rPr lang="en-US" b="1" dirty="0"/>
              <a:t>prioritize</a:t>
            </a:r>
            <a:r>
              <a:rPr lang="en-US" dirty="0"/>
              <a:t>, stay </a:t>
            </a:r>
            <a:r>
              <a:rPr lang="en-US" b="1" dirty="0"/>
              <a:t>accountable</a:t>
            </a:r>
            <a:r>
              <a:rPr lang="en-US" dirty="0"/>
              <a:t>, </a:t>
            </a:r>
            <a:r>
              <a:rPr lang="en-US" b="1" dirty="0"/>
              <a:t>revise</a:t>
            </a:r>
            <a:r>
              <a:rPr lang="en-US" dirty="0"/>
              <a:t> their expenses, and </a:t>
            </a:r>
            <a:r>
              <a:rPr lang="en-US" b="1" dirty="0"/>
              <a:t>save</a:t>
            </a:r>
            <a:r>
              <a:rPr lang="en-US" dirty="0"/>
              <a:t> based on their new revised budget.</a:t>
            </a:r>
          </a:p>
          <a:p>
            <a:pPr algn="just"/>
            <a:r>
              <a:rPr lang="en-US" dirty="0"/>
              <a:t>I hope this will help the user implement </a:t>
            </a:r>
            <a:r>
              <a:rPr lang="en-US" b="1" dirty="0"/>
              <a:t>financial prioritizing</a:t>
            </a:r>
            <a:r>
              <a:rPr lang="en-US" dirty="0"/>
              <a:t> and </a:t>
            </a:r>
            <a:r>
              <a:rPr lang="en-US" b="1" dirty="0"/>
              <a:t>efficient budgeting</a:t>
            </a:r>
            <a:r>
              <a:rPr lang="en-US" dirty="0"/>
              <a:t> practices.</a:t>
            </a:r>
          </a:p>
          <a:p>
            <a:pPr algn="just"/>
            <a:r>
              <a:rPr lang="en-US" dirty="0"/>
              <a:t>My next goal for this project is to implement a </a:t>
            </a:r>
            <a:r>
              <a:rPr lang="en-US" b="1" dirty="0"/>
              <a:t>Graphical User Interface</a:t>
            </a:r>
            <a:r>
              <a:rPr lang="en-US" dirty="0"/>
              <a:t> (GUI) to make it more user friendly and even more fun to work with!</a:t>
            </a:r>
          </a:p>
        </p:txBody>
      </p:sp>
      <p:pic>
        <p:nvPicPr>
          <p:cNvPr id="4098" name="Picture 2" descr="Free Thought Bubble Transparent, Download Free Clip Art, Free Clip ...">
            <a:extLst>
              <a:ext uri="{FF2B5EF4-FFF2-40B4-BE49-F238E27FC236}">
                <a16:creationId xmlns:a16="http://schemas.microsoft.com/office/drawing/2014/main" id="{53CE47A8-7DAF-4EAD-B106-9B025E2E3D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700" y="2038313"/>
            <a:ext cx="4358940" cy="3856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828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dirty="0">
                <a:solidFill>
                  <a:schemeClr val="accent1">
                    <a:lumMod val="40000"/>
                    <a:lumOff val="60000"/>
                  </a:schemeClr>
                </a:solidFill>
              </a:rPr>
              <a:t>INDARA@KEAN.EDU</a:t>
            </a: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BCB17-61E6-4980-B1AE-772442297F87}"/>
              </a:ext>
            </a:extLst>
          </p:cNvPr>
          <p:cNvSpPr>
            <a:spLocks noGrp="1"/>
          </p:cNvSpPr>
          <p:nvPr>
            <p:ph type="title"/>
          </p:nvPr>
        </p:nvSpPr>
        <p:spPr/>
        <p:txBody>
          <a:bodyPr>
            <a:normAutofit/>
          </a:bodyPr>
          <a:lstStyle/>
          <a:p>
            <a:r>
              <a:rPr lang="en-US" sz="4000" b="1" dirty="0"/>
              <a:t>FINANCIAL PRIORITIZING</a:t>
            </a:r>
          </a:p>
        </p:txBody>
      </p:sp>
      <p:sp>
        <p:nvSpPr>
          <p:cNvPr id="3" name="Content Placeholder 2">
            <a:extLst>
              <a:ext uri="{FF2B5EF4-FFF2-40B4-BE49-F238E27FC236}">
                <a16:creationId xmlns:a16="http://schemas.microsoft.com/office/drawing/2014/main" id="{283BC763-EA15-4AA3-BCD3-EB5E0B189BFB}"/>
              </a:ext>
            </a:extLst>
          </p:cNvPr>
          <p:cNvSpPr>
            <a:spLocks noGrp="1"/>
          </p:cNvSpPr>
          <p:nvPr>
            <p:ph idx="1"/>
          </p:nvPr>
        </p:nvSpPr>
        <p:spPr>
          <a:xfrm>
            <a:off x="5149517" y="2142067"/>
            <a:ext cx="6689556" cy="3649133"/>
          </a:xfrm>
        </p:spPr>
        <p:txBody>
          <a:bodyPr>
            <a:normAutofit/>
          </a:bodyPr>
          <a:lstStyle/>
          <a:p>
            <a:pPr algn="just"/>
            <a:r>
              <a:rPr lang="en-US" dirty="0"/>
              <a:t>Many have felt the financial effects caused by the global pandemic, COVID-19.</a:t>
            </a:r>
          </a:p>
          <a:p>
            <a:pPr algn="just"/>
            <a:r>
              <a:rPr lang="en-US" dirty="0"/>
              <a:t>College students, specifically have either lost their jobs or experienced a significant cut in hours.</a:t>
            </a:r>
          </a:p>
          <a:p>
            <a:pPr algn="just"/>
            <a:r>
              <a:rPr lang="en-US" dirty="0"/>
              <a:t>This causes stress as we strive to move to a virtual learning environment, in which many do not have access to the technology necessary to succeed in these times.</a:t>
            </a:r>
          </a:p>
          <a:p>
            <a:pPr algn="just"/>
            <a:r>
              <a:rPr lang="en-US" dirty="0"/>
              <a:t>Financial prioritizing and money management in these times is the key to ensuring that one has enough to afford for the essentials for survival, as well as the necessities to continue to succeed academically and career-wise.</a:t>
            </a:r>
          </a:p>
        </p:txBody>
      </p:sp>
      <p:pic>
        <p:nvPicPr>
          <p:cNvPr id="1026" name="Picture 2" descr="Reimbursement">
            <a:extLst>
              <a:ext uri="{FF2B5EF4-FFF2-40B4-BE49-F238E27FC236}">
                <a16:creationId xmlns:a16="http://schemas.microsoft.com/office/drawing/2014/main" id="{E8D4C596-BB77-4925-9A0F-BAA4677740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161" y="2438400"/>
            <a:ext cx="4729060" cy="3051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739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dirty="0"/>
              <a:t>How do I budget?</a:t>
            </a:r>
            <a:endParaRPr lang="ru-RU" dirty="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5" name="Content Placeholder 4" descr="SmartArt graphic">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4231860974"/>
              </p:ext>
            </p:extLst>
          </p:nvPr>
        </p:nvGraphicFramePr>
        <p:xfrm>
          <a:off x="886252" y="2859730"/>
          <a:ext cx="6559883" cy="285644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 name="TextBox 2">
            <a:extLst>
              <a:ext uri="{FF2B5EF4-FFF2-40B4-BE49-F238E27FC236}">
                <a16:creationId xmlns:a16="http://schemas.microsoft.com/office/drawing/2014/main" id="{9A01199A-195F-427C-8102-9762F3E3DA44}"/>
              </a:ext>
            </a:extLst>
          </p:cNvPr>
          <p:cNvSpPr txBox="1"/>
          <p:nvPr/>
        </p:nvSpPr>
        <p:spPr>
          <a:xfrm>
            <a:off x="685802" y="2096515"/>
            <a:ext cx="6206860"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There are a couple key factors that set the template to </a:t>
            </a:r>
            <a:r>
              <a:rPr lang="en-US" b="1" dirty="0"/>
              <a:t>efficient budgeting</a:t>
            </a:r>
            <a:r>
              <a:rPr lang="en-US" dirty="0"/>
              <a:t>.</a:t>
            </a:r>
          </a:p>
        </p:txBody>
      </p:sp>
      <p:sp>
        <p:nvSpPr>
          <p:cNvPr id="6" name="TextBox 5">
            <a:extLst>
              <a:ext uri="{FF2B5EF4-FFF2-40B4-BE49-F238E27FC236}">
                <a16:creationId xmlns:a16="http://schemas.microsoft.com/office/drawing/2014/main" id="{EC5A180E-AC61-4A67-A8D4-3736B7BF8FB5}"/>
              </a:ext>
            </a:extLst>
          </p:cNvPr>
          <p:cNvSpPr txBox="1"/>
          <p:nvPr/>
        </p:nvSpPr>
        <p:spPr>
          <a:xfrm>
            <a:off x="1824422" y="3511855"/>
            <a:ext cx="2714140" cy="646331"/>
          </a:xfrm>
          <a:prstGeom prst="rect">
            <a:avLst/>
          </a:prstGeom>
          <a:noFill/>
        </p:spPr>
        <p:txBody>
          <a:bodyPr wrap="square" rtlCol="0">
            <a:spAutoFit/>
          </a:bodyPr>
          <a:lstStyle/>
          <a:p>
            <a:pPr marL="285750" indent="-285750">
              <a:buFont typeface="Arial" panose="020B0604020202020204" pitchFamily="34" charset="0"/>
              <a:buChar char="•"/>
            </a:pPr>
            <a:r>
              <a:rPr lang="en-US" dirty="0"/>
              <a:t>Identify </a:t>
            </a:r>
            <a:r>
              <a:rPr lang="en-US" b="1" dirty="0"/>
              <a:t>necessary</a:t>
            </a:r>
            <a:r>
              <a:rPr lang="en-US" dirty="0"/>
              <a:t> vs. </a:t>
            </a:r>
            <a:r>
              <a:rPr lang="en-US" b="1" dirty="0"/>
              <a:t>unnecessary</a:t>
            </a:r>
            <a:r>
              <a:rPr lang="en-US" dirty="0"/>
              <a:t> expenses.</a:t>
            </a:r>
          </a:p>
        </p:txBody>
      </p:sp>
      <p:sp>
        <p:nvSpPr>
          <p:cNvPr id="172" name="TextBox 171">
            <a:extLst>
              <a:ext uri="{FF2B5EF4-FFF2-40B4-BE49-F238E27FC236}">
                <a16:creationId xmlns:a16="http://schemas.microsoft.com/office/drawing/2014/main" id="{92CB83B0-BC3C-48F4-A81E-CDD9DD68ABBE}"/>
              </a:ext>
            </a:extLst>
          </p:cNvPr>
          <p:cNvSpPr txBox="1"/>
          <p:nvPr/>
        </p:nvSpPr>
        <p:spPr>
          <a:xfrm>
            <a:off x="5407332" y="3516553"/>
            <a:ext cx="2714140" cy="923330"/>
          </a:xfrm>
          <a:prstGeom prst="rect">
            <a:avLst/>
          </a:prstGeom>
          <a:noFill/>
        </p:spPr>
        <p:txBody>
          <a:bodyPr wrap="square" rtlCol="0">
            <a:spAutoFit/>
          </a:bodyPr>
          <a:lstStyle/>
          <a:p>
            <a:pPr marL="285750" indent="-285750">
              <a:buFont typeface="Arial" panose="020B0604020202020204" pitchFamily="34" charset="0"/>
              <a:buChar char="•"/>
            </a:pPr>
            <a:r>
              <a:rPr lang="en-US" dirty="0"/>
              <a:t>Take the necessary action to </a:t>
            </a:r>
            <a:r>
              <a:rPr lang="en-US" b="1" dirty="0"/>
              <a:t>revise</a:t>
            </a:r>
            <a:r>
              <a:rPr lang="en-US" dirty="0"/>
              <a:t> based on priority spending.</a:t>
            </a:r>
          </a:p>
        </p:txBody>
      </p:sp>
      <p:sp>
        <p:nvSpPr>
          <p:cNvPr id="173" name="TextBox 172">
            <a:extLst>
              <a:ext uri="{FF2B5EF4-FFF2-40B4-BE49-F238E27FC236}">
                <a16:creationId xmlns:a16="http://schemas.microsoft.com/office/drawing/2014/main" id="{BE406A44-D38A-446A-906F-3DFF3C63B274}"/>
              </a:ext>
            </a:extLst>
          </p:cNvPr>
          <p:cNvSpPr txBox="1"/>
          <p:nvPr/>
        </p:nvSpPr>
        <p:spPr>
          <a:xfrm>
            <a:off x="1824422" y="5176195"/>
            <a:ext cx="2714140" cy="923330"/>
          </a:xfrm>
          <a:prstGeom prst="rect">
            <a:avLst/>
          </a:prstGeom>
          <a:noFill/>
        </p:spPr>
        <p:txBody>
          <a:bodyPr wrap="square" rtlCol="0">
            <a:spAutoFit/>
          </a:bodyPr>
          <a:lstStyle/>
          <a:p>
            <a:pPr marL="285750" indent="-285750">
              <a:buFont typeface="Arial" panose="020B0604020202020204" pitchFamily="34" charset="0"/>
              <a:buChar char="•"/>
            </a:pPr>
            <a:r>
              <a:rPr lang="en-US" dirty="0"/>
              <a:t>Hold yourself </a:t>
            </a:r>
            <a:r>
              <a:rPr lang="en-US" b="1" dirty="0"/>
              <a:t>accountable</a:t>
            </a:r>
            <a:r>
              <a:rPr lang="en-US" dirty="0"/>
              <a:t> by keeping track of your expenses.</a:t>
            </a:r>
          </a:p>
        </p:txBody>
      </p:sp>
      <p:sp>
        <p:nvSpPr>
          <p:cNvPr id="174" name="TextBox 173">
            <a:extLst>
              <a:ext uri="{FF2B5EF4-FFF2-40B4-BE49-F238E27FC236}">
                <a16:creationId xmlns:a16="http://schemas.microsoft.com/office/drawing/2014/main" id="{0DD39B04-110A-43A4-8326-9F63CADBF473}"/>
              </a:ext>
            </a:extLst>
          </p:cNvPr>
          <p:cNvSpPr txBox="1"/>
          <p:nvPr/>
        </p:nvSpPr>
        <p:spPr>
          <a:xfrm>
            <a:off x="5277727" y="5162398"/>
            <a:ext cx="2910118"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Save</a:t>
            </a:r>
            <a:r>
              <a:rPr lang="en-US" dirty="0"/>
              <a:t> money based on your new revised budget!</a:t>
            </a:r>
          </a:p>
        </p:txBody>
      </p:sp>
    </p:spTree>
    <p:extLst>
      <p:ext uri="{BB962C8B-B14F-4D97-AF65-F5344CB8AC3E}">
        <p14:creationId xmlns:p14="http://schemas.microsoft.com/office/powerpoint/2010/main" val="291382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914A-5058-4CAA-B50E-8D2F1A301CB4}"/>
              </a:ext>
            </a:extLst>
          </p:cNvPr>
          <p:cNvSpPr>
            <a:spLocks noGrp="1"/>
          </p:cNvSpPr>
          <p:nvPr>
            <p:ph type="title"/>
          </p:nvPr>
        </p:nvSpPr>
        <p:spPr/>
        <p:txBody>
          <a:bodyPr/>
          <a:lstStyle/>
          <a:p>
            <a:r>
              <a:rPr lang="en-US" dirty="0"/>
              <a:t>Python budget program</a:t>
            </a:r>
          </a:p>
        </p:txBody>
      </p:sp>
      <p:sp>
        <p:nvSpPr>
          <p:cNvPr id="3" name="Content Placeholder 2">
            <a:extLst>
              <a:ext uri="{FF2B5EF4-FFF2-40B4-BE49-F238E27FC236}">
                <a16:creationId xmlns:a16="http://schemas.microsoft.com/office/drawing/2014/main" id="{FF28E159-0A77-4668-992C-70E4FC8F2D10}"/>
              </a:ext>
            </a:extLst>
          </p:cNvPr>
          <p:cNvSpPr>
            <a:spLocks noGrp="1"/>
          </p:cNvSpPr>
          <p:nvPr>
            <p:ph idx="1"/>
          </p:nvPr>
        </p:nvSpPr>
        <p:spPr/>
        <p:txBody>
          <a:bodyPr>
            <a:normAutofit/>
          </a:bodyPr>
          <a:lstStyle/>
          <a:p>
            <a:pPr algn="just"/>
            <a:r>
              <a:rPr lang="en-US" dirty="0"/>
              <a:t>Using Python, I created a budget program for college students, such as myself, that will help the user keep track of their income and expenses on their desired basis (weekly, monthly, annually, etc.)</a:t>
            </a:r>
          </a:p>
          <a:p>
            <a:pPr algn="just"/>
            <a:r>
              <a:rPr lang="en-US" dirty="0"/>
              <a:t>My program automatically calculates the difference of the users total expenses from their total income to determine whether they have sufficient or insufficient funds.</a:t>
            </a:r>
          </a:p>
          <a:p>
            <a:pPr algn="just"/>
            <a:r>
              <a:rPr lang="en-US" dirty="0"/>
              <a:t>This program runs on a constant loop until the user indicates they do not want to run it another time.</a:t>
            </a:r>
          </a:p>
          <a:p>
            <a:pPr algn="just"/>
            <a:r>
              <a:rPr lang="en-US" dirty="0"/>
              <a:t>For simplicity and ease of convenience, it runs directly in the users Command Prompt or Terminal Shell.</a:t>
            </a:r>
          </a:p>
          <a:p>
            <a:pPr algn="just"/>
            <a:r>
              <a:rPr lang="en-US" dirty="0"/>
              <a:t>It creates an easy and interactive experience to allow the user to check their financial status frequently and assess essential vs. non-essential expenses based on their income. </a:t>
            </a:r>
          </a:p>
          <a:p>
            <a:pPr algn="just"/>
            <a:r>
              <a:rPr lang="en-US" dirty="0"/>
              <a:t>The ability to see it helps create a level of accountability that will inspire the user to prioritize, revise, and save to ensure </a:t>
            </a:r>
            <a:r>
              <a:rPr lang="en-US" b="1" dirty="0"/>
              <a:t>efficient budgeting</a:t>
            </a:r>
            <a:r>
              <a:rPr lang="en-US" dirty="0"/>
              <a:t>!</a:t>
            </a:r>
          </a:p>
        </p:txBody>
      </p:sp>
      <p:pic>
        <p:nvPicPr>
          <p:cNvPr id="3076" name="Picture 4" descr="Money icon - Transparent PNG &amp; SVG vector file">
            <a:extLst>
              <a:ext uri="{FF2B5EF4-FFF2-40B4-BE49-F238E27FC236}">
                <a16:creationId xmlns:a16="http://schemas.microsoft.com/office/drawing/2014/main" id="{56EA74A3-25C6-474D-B866-53B43062E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4379" y="-215154"/>
            <a:ext cx="2832847" cy="2832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43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7EF9-D557-4510-9F8C-91AEC797D916}"/>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5A6CDF9E-DA4F-4DC4-B16D-9DE84A44765C}"/>
              </a:ext>
            </a:extLst>
          </p:cNvPr>
          <p:cNvSpPr>
            <a:spLocks noGrp="1"/>
          </p:cNvSpPr>
          <p:nvPr>
            <p:ph idx="1"/>
          </p:nvPr>
        </p:nvSpPr>
        <p:spPr>
          <a:xfrm>
            <a:off x="1863968" y="1825547"/>
            <a:ext cx="10310446" cy="4522502"/>
          </a:xfrm>
        </p:spPr>
        <p:txBody>
          <a:bodyPr>
            <a:normAutofit/>
          </a:bodyPr>
          <a:lstStyle/>
          <a:p>
            <a:r>
              <a:rPr lang="en-US" dirty="0"/>
              <a:t>This program was designed as follows: </a:t>
            </a:r>
          </a:p>
          <a:p>
            <a:pPr lvl="1"/>
            <a:r>
              <a:rPr lang="en-US" dirty="0"/>
              <a:t>Import the </a:t>
            </a:r>
            <a:r>
              <a:rPr lang="en-US" b="1" dirty="0"/>
              <a:t>sys module</a:t>
            </a:r>
            <a:r>
              <a:rPr lang="en-US" dirty="0"/>
              <a:t> from the Python Standard Library to utilize it’s </a:t>
            </a:r>
            <a:r>
              <a:rPr lang="en-US" i="1" dirty="0"/>
              <a:t>System-specific parameters and functions</a:t>
            </a:r>
            <a:r>
              <a:rPr lang="en-US" b="1" i="1" dirty="0"/>
              <a:t>.</a:t>
            </a:r>
          </a:p>
          <a:p>
            <a:pPr lvl="1"/>
            <a:r>
              <a:rPr lang="en-US" dirty="0"/>
              <a:t>Define the Application class to later be called so the program can run.</a:t>
            </a:r>
          </a:p>
          <a:p>
            <a:pPr lvl="1"/>
            <a:r>
              <a:rPr lang="en-US" dirty="0"/>
              <a:t>Define variables to hold and perform key budget functions.</a:t>
            </a:r>
          </a:p>
          <a:p>
            <a:pPr lvl="1"/>
            <a:r>
              <a:rPr lang="en-US" dirty="0"/>
              <a:t>Define functions so the user can: </a:t>
            </a:r>
          </a:p>
          <a:p>
            <a:pPr lvl="2"/>
            <a:r>
              <a:rPr lang="en-US" dirty="0"/>
              <a:t>Add the values and names of multiple incomes and expenses.</a:t>
            </a:r>
          </a:p>
          <a:p>
            <a:pPr lvl="2"/>
            <a:r>
              <a:rPr lang="en-US" dirty="0"/>
              <a:t>Keep track of total incomes and expenses.</a:t>
            </a:r>
          </a:p>
          <a:p>
            <a:pPr lvl="2"/>
            <a:r>
              <a:rPr lang="en-US" dirty="0"/>
              <a:t>Be prompted to add incomes &amp; expenses if they opt not to without having entered any.</a:t>
            </a:r>
          </a:p>
          <a:p>
            <a:pPr lvl="2"/>
            <a:r>
              <a:rPr lang="en-US" dirty="0"/>
              <a:t>Compute and determine wither the user has sufficient or insufficient funds.</a:t>
            </a:r>
          </a:p>
          <a:p>
            <a:pPr lvl="2"/>
            <a:r>
              <a:rPr lang="en-US" dirty="0"/>
              <a:t>Reset and initialize values to 0 again in case the user decides to run the program again.</a:t>
            </a:r>
          </a:p>
          <a:p>
            <a:pPr lvl="2"/>
            <a:r>
              <a:rPr lang="en-US" dirty="0"/>
              <a:t>Exit the program.</a:t>
            </a:r>
          </a:p>
          <a:p>
            <a:pPr lvl="1"/>
            <a:r>
              <a:rPr lang="en-US" dirty="0"/>
              <a:t>Finally, the Application class is called, allowing the program to run.</a:t>
            </a:r>
          </a:p>
        </p:txBody>
      </p:sp>
      <p:pic>
        <p:nvPicPr>
          <p:cNvPr id="5" name="Picture 4">
            <a:extLst>
              <a:ext uri="{FF2B5EF4-FFF2-40B4-BE49-F238E27FC236}">
                <a16:creationId xmlns:a16="http://schemas.microsoft.com/office/drawing/2014/main" id="{D4949D6A-9F8D-4A63-AB55-AA5D4EDBDA75}"/>
              </a:ext>
            </a:extLst>
          </p:cNvPr>
          <p:cNvPicPr>
            <a:picLocks noChangeAspect="1"/>
          </p:cNvPicPr>
          <p:nvPr/>
        </p:nvPicPr>
        <p:blipFill>
          <a:blip r:embed="rId2"/>
          <a:stretch>
            <a:fillRect/>
          </a:stretch>
        </p:blipFill>
        <p:spPr>
          <a:xfrm>
            <a:off x="-1821230" y="1608668"/>
            <a:ext cx="3923811" cy="5231747"/>
          </a:xfrm>
          <a:prstGeom prst="rect">
            <a:avLst/>
          </a:prstGeom>
        </p:spPr>
      </p:pic>
    </p:spTree>
    <p:extLst>
      <p:ext uri="{BB962C8B-B14F-4D97-AF65-F5344CB8AC3E}">
        <p14:creationId xmlns:p14="http://schemas.microsoft.com/office/powerpoint/2010/main" val="3441285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F5C7-584D-47CE-8C7D-71DBE57E8D3B}"/>
              </a:ext>
            </a:extLst>
          </p:cNvPr>
          <p:cNvSpPr>
            <a:spLocks noGrp="1"/>
          </p:cNvSpPr>
          <p:nvPr>
            <p:ph type="title"/>
          </p:nvPr>
        </p:nvSpPr>
        <p:spPr/>
        <p:txBody>
          <a:bodyPr/>
          <a:lstStyle/>
          <a:p>
            <a:r>
              <a:rPr lang="en-US" dirty="0"/>
              <a:t>In terms of Python. . . </a:t>
            </a:r>
          </a:p>
        </p:txBody>
      </p:sp>
      <p:sp>
        <p:nvSpPr>
          <p:cNvPr id="3" name="Content Placeholder 2">
            <a:extLst>
              <a:ext uri="{FF2B5EF4-FFF2-40B4-BE49-F238E27FC236}">
                <a16:creationId xmlns:a16="http://schemas.microsoft.com/office/drawing/2014/main" id="{F0AAFE55-2245-4C20-AA69-6B0836884CE1}"/>
              </a:ext>
            </a:extLst>
          </p:cNvPr>
          <p:cNvSpPr>
            <a:spLocks noGrp="1"/>
          </p:cNvSpPr>
          <p:nvPr>
            <p:ph idx="1"/>
          </p:nvPr>
        </p:nvSpPr>
        <p:spPr/>
        <p:txBody>
          <a:bodyPr>
            <a:normAutofit fontScale="92500" lnSpcReduction="10000"/>
          </a:bodyPr>
          <a:lstStyle/>
          <a:p>
            <a:r>
              <a:rPr lang="en-US" dirty="0"/>
              <a:t>In technical terms, this program was accomplished through the use of:</a:t>
            </a:r>
          </a:p>
          <a:p>
            <a:pPr lvl="1"/>
            <a:r>
              <a:rPr lang="en-US" b="1" dirty="0"/>
              <a:t>import sys</a:t>
            </a:r>
          </a:p>
          <a:p>
            <a:pPr lvl="2"/>
            <a:r>
              <a:rPr lang="en-US" dirty="0"/>
              <a:t>To access system-specific parameters and functions</a:t>
            </a:r>
          </a:p>
          <a:p>
            <a:pPr lvl="1"/>
            <a:r>
              <a:rPr lang="en-US" b="1" dirty="0"/>
              <a:t>def </a:t>
            </a:r>
            <a:r>
              <a:rPr lang="en-US" dirty="0"/>
              <a:t>functions</a:t>
            </a:r>
          </a:p>
          <a:p>
            <a:pPr lvl="2"/>
            <a:r>
              <a:rPr lang="en-US" dirty="0"/>
              <a:t>To define functions</a:t>
            </a:r>
          </a:p>
          <a:p>
            <a:pPr lvl="1"/>
            <a:r>
              <a:rPr lang="en-US" b="1" dirty="0"/>
              <a:t>If/else</a:t>
            </a:r>
            <a:r>
              <a:rPr lang="en-US" dirty="0"/>
              <a:t>, nested</a:t>
            </a:r>
            <a:r>
              <a:rPr lang="en-US" b="1" dirty="0"/>
              <a:t> if/else</a:t>
            </a:r>
            <a:r>
              <a:rPr lang="en-US" dirty="0"/>
              <a:t>, </a:t>
            </a:r>
            <a:r>
              <a:rPr lang="en-US" b="1" dirty="0"/>
              <a:t>while</a:t>
            </a:r>
            <a:r>
              <a:rPr lang="en-US" dirty="0"/>
              <a:t>, and </a:t>
            </a:r>
            <a:r>
              <a:rPr lang="en-US" b="1" dirty="0"/>
              <a:t>for</a:t>
            </a:r>
            <a:r>
              <a:rPr lang="en-US" dirty="0"/>
              <a:t> loops</a:t>
            </a:r>
          </a:p>
          <a:p>
            <a:pPr lvl="2"/>
            <a:r>
              <a:rPr lang="en-US" dirty="0"/>
              <a:t>To make all essential functions execute</a:t>
            </a:r>
          </a:p>
          <a:p>
            <a:pPr lvl="1"/>
            <a:r>
              <a:rPr lang="en-US" b="1" dirty="0" err="1"/>
              <a:t>sys.exit</a:t>
            </a:r>
            <a:r>
              <a:rPr lang="en-US" b="1" dirty="0"/>
              <a:t>()</a:t>
            </a:r>
            <a:r>
              <a:rPr lang="en-US" dirty="0"/>
              <a:t> </a:t>
            </a:r>
          </a:p>
          <a:p>
            <a:pPr lvl="2"/>
            <a:r>
              <a:rPr lang="en-US" dirty="0"/>
              <a:t>To exit the program</a:t>
            </a:r>
          </a:p>
          <a:p>
            <a:pPr lvl="1"/>
            <a:r>
              <a:rPr lang="en-US" dirty="0"/>
              <a:t>if __name__ == '__main__’:</a:t>
            </a:r>
          </a:p>
          <a:p>
            <a:pPr lvl="2"/>
            <a:r>
              <a:rPr lang="en-US" dirty="0"/>
              <a:t>To call on the </a:t>
            </a:r>
            <a:r>
              <a:rPr lang="en-US" b="1" dirty="0"/>
              <a:t>Application()</a:t>
            </a:r>
            <a:r>
              <a:rPr lang="en-US" dirty="0"/>
              <a:t> class</a:t>
            </a:r>
          </a:p>
        </p:txBody>
      </p:sp>
      <p:pic>
        <p:nvPicPr>
          <p:cNvPr id="6" name="Graphic 5">
            <a:extLst>
              <a:ext uri="{FF2B5EF4-FFF2-40B4-BE49-F238E27FC236}">
                <a16:creationId xmlns:a16="http://schemas.microsoft.com/office/drawing/2014/main" id="{641C733B-2D62-454B-8D35-9C99A81FEB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50436" y="3038721"/>
            <a:ext cx="6928433" cy="2046429"/>
          </a:xfrm>
          <a:prstGeom prst="rect">
            <a:avLst/>
          </a:prstGeom>
        </p:spPr>
      </p:pic>
    </p:spTree>
    <p:extLst>
      <p:ext uri="{BB962C8B-B14F-4D97-AF65-F5344CB8AC3E}">
        <p14:creationId xmlns:p14="http://schemas.microsoft.com/office/powerpoint/2010/main" val="522872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2C3F3-73C5-4A65-9BCA-3EA6D36A5613}"/>
              </a:ext>
            </a:extLst>
          </p:cNvPr>
          <p:cNvSpPr>
            <a:spLocks noGrp="1"/>
          </p:cNvSpPr>
          <p:nvPr>
            <p:ph type="title"/>
          </p:nvPr>
        </p:nvSpPr>
        <p:spPr/>
        <p:txBody>
          <a:bodyPr/>
          <a:lstStyle/>
          <a:p>
            <a:pPr algn="ctr"/>
            <a:r>
              <a:rPr lang="en-US" b="1" dirty="0"/>
              <a:t>Please see following slides for code sample!</a:t>
            </a:r>
          </a:p>
        </p:txBody>
      </p:sp>
      <p:sp>
        <p:nvSpPr>
          <p:cNvPr id="4" name="Arrow: Right 3">
            <a:extLst>
              <a:ext uri="{FF2B5EF4-FFF2-40B4-BE49-F238E27FC236}">
                <a16:creationId xmlns:a16="http://schemas.microsoft.com/office/drawing/2014/main" id="{DF18140E-FFE5-4FBA-878F-D6FEA86DACED}"/>
              </a:ext>
            </a:extLst>
          </p:cNvPr>
          <p:cNvSpPr/>
          <p:nvPr/>
        </p:nvSpPr>
        <p:spPr>
          <a:xfrm>
            <a:off x="2569606" y="2400735"/>
            <a:ext cx="7052788" cy="35559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600" dirty="0"/>
              <a:t>NEXT</a:t>
            </a:r>
          </a:p>
        </p:txBody>
      </p:sp>
    </p:spTree>
    <p:extLst>
      <p:ext uri="{BB962C8B-B14F-4D97-AF65-F5344CB8AC3E}">
        <p14:creationId xmlns:p14="http://schemas.microsoft.com/office/powerpoint/2010/main" val="803256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B50277E-D27B-45AB-BBE3-40D757D1541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446857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BA5DAF2-B5E4-4CCD-9994-3249BA72B2F8}"/>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198976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0</TotalTime>
  <Words>669</Words>
  <Application>Microsoft Office PowerPoint</Application>
  <PresentationFormat>Widescreen</PresentationFormat>
  <Paragraphs>64</Paragraphs>
  <Slides>15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Celestial</vt:lpstr>
      <vt:lpstr>BUDGET TRACKER</vt:lpstr>
      <vt:lpstr>FINANCIAL PRIORITIZING</vt:lpstr>
      <vt:lpstr>How do I budget?</vt:lpstr>
      <vt:lpstr>Python budget program</vt:lpstr>
      <vt:lpstr>How it works</vt:lpstr>
      <vt:lpstr>In terms of Python. . . </vt:lpstr>
      <vt:lpstr>Please see following slides for code sample!</vt:lpstr>
      <vt:lpstr>PowerPoint Presentation</vt:lpstr>
      <vt:lpstr>PowerPoint Presentation</vt:lpstr>
      <vt:lpstr>PowerPoint Presentation</vt:lpstr>
      <vt:lpstr>PowerPoint Presentation</vt:lpstr>
      <vt:lpstr>PowerPoint Presentation</vt:lpstr>
      <vt:lpstr>Sample run</vt:lpstr>
      <vt:lpstr>Final remarks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2020-05-12T22:12:00Z</dcterms:created>
  <dcterms:modified xsi:type="dcterms:W3CDTF">2020-05-14T00:07:00Z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