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56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lear Sans Regular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22" autoAdjust="0"/>
  </p:normalViewPr>
  <p:slideViewPr>
    <p:cSldViewPr>
      <p:cViewPr varScale="1">
        <p:scale>
          <a:sx n="75" d="100"/>
          <a:sy n="75" d="100"/>
        </p:scale>
        <p:origin x="50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indeavr/DY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4F162-F956-4725-A09F-43A9DD67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971" y="4501272"/>
            <a:ext cx="5465897" cy="504859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514600" y="456692"/>
            <a:ext cx="6078885" cy="2804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1088"/>
              </a:lnSpc>
              <a:spcBef>
                <a:spcPct val="0"/>
              </a:spcBef>
            </a:pPr>
            <a:r>
              <a:rPr lang="en-US" sz="8800" dirty="0">
                <a:solidFill>
                  <a:srgbClr val="F8F5F5"/>
                </a:solidFill>
                <a:latin typeface="Archivo Black Bold"/>
              </a:rPr>
              <a:t>  Dynamic                                                     NFTs</a:t>
            </a:r>
            <a:endParaRPr lang="en-US" sz="8800" u="none" dirty="0">
              <a:solidFill>
                <a:srgbClr val="F8F5F5"/>
              </a:solidFill>
              <a:latin typeface="Archivo Black Bold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397565" y="456692"/>
            <a:ext cx="2861735" cy="686816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D68456-4833-4547-9D4F-6A351A03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8" y="1679274"/>
            <a:ext cx="9034031" cy="6928452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7107585" y="3775974"/>
            <a:ext cx="1235657" cy="2392151"/>
          </a:xfrm>
          <a:prstGeom prst="rect">
            <a:avLst/>
          </a:prstGeom>
          <a:solidFill>
            <a:srgbClr val="F8F5F5">
              <a:alpha val="65882"/>
            </a:srgbClr>
          </a:solidFill>
        </p:spPr>
      </p:sp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A96011FC-7B5E-41B5-9476-7BCA5FBE6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822" y="-266700"/>
            <a:ext cx="4309876" cy="2554309"/>
          </a:xfrm>
          <a:prstGeom prst="rect">
            <a:avLst/>
          </a:prstGeom>
        </p:spPr>
      </p:pic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8DA4DA1-A227-4D01-974B-C645FB294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42" y="3775974"/>
            <a:ext cx="1257300" cy="1257300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C753D73F-93A5-401B-B344-C08FEC7A03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494" y="334703"/>
            <a:ext cx="1256707" cy="1261872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AB0E6E40-75CC-4999-9FE2-5BC85B15F183}"/>
              </a:ext>
            </a:extLst>
          </p:cNvPr>
          <p:cNvSpPr txBox="1"/>
          <p:nvPr/>
        </p:nvSpPr>
        <p:spPr>
          <a:xfrm>
            <a:off x="12778859" y="81153"/>
            <a:ext cx="6099145" cy="1175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11088"/>
              </a:lnSpc>
              <a:spcBef>
                <a:spcPct val="0"/>
              </a:spcBef>
            </a:pPr>
            <a:r>
              <a:rPr lang="en-US" sz="3200" u="none" dirty="0" err="1">
                <a:solidFill>
                  <a:srgbClr val="F8F5F5"/>
                </a:solidFill>
                <a:latin typeface="Archivo Black Bold"/>
              </a:rPr>
              <a:t>NFTPort</a:t>
            </a:r>
            <a:endParaRPr lang="en-US" sz="3200" u="none" dirty="0">
              <a:solidFill>
                <a:srgbClr val="F8F5F5"/>
              </a:solidFill>
              <a:latin typeface="Archivo Black Bold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80DEC0C-DE4F-40A0-8AE3-3E97F09AB76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49" y="4903720"/>
            <a:ext cx="1261872" cy="1261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48D8EC-2F35-44DA-B6C9-2C236C74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034" y="3631532"/>
            <a:ext cx="4791456" cy="3994170"/>
          </a:xfrm>
          <a:prstGeom prst="rect">
            <a:avLst/>
          </a:prstGeom>
        </p:spPr>
      </p:pic>
      <p:pic>
        <p:nvPicPr>
          <p:cNvPr id="25" name="Content Placeholder 24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1D45ED41-15F5-4D45-A56C-F957D66CC3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9" y="3634581"/>
            <a:ext cx="4038600" cy="4038600"/>
          </a:xfrm>
        </p:spPr>
      </p:pic>
      <p:pic>
        <p:nvPicPr>
          <p:cNvPr id="23" name="Content Placeholder 22" descr="Diagram&#10;&#10;Description automatically generated">
            <a:extLst>
              <a:ext uri="{FF2B5EF4-FFF2-40B4-BE49-F238E27FC236}">
                <a16:creationId xmlns:a16="http://schemas.microsoft.com/office/drawing/2014/main" id="{38726653-DF90-4875-B759-E1BC201A6C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1533"/>
            <a:ext cx="4787062" cy="4041648"/>
          </a:xfrm>
        </p:spPr>
      </p:pic>
      <p:sp>
        <p:nvSpPr>
          <p:cNvPr id="14" name="AutoShape 14"/>
          <p:cNvSpPr/>
          <p:nvPr/>
        </p:nvSpPr>
        <p:spPr>
          <a:xfrm>
            <a:off x="8051582" y="3071810"/>
            <a:ext cx="1296373" cy="784261"/>
          </a:xfrm>
          <a:prstGeom prst="rect">
            <a:avLst/>
          </a:prstGeom>
          <a:solidFill>
            <a:srgbClr val="DF2C2C">
              <a:alpha val="88627"/>
            </a:srgbClr>
          </a:solidFill>
        </p:spPr>
      </p:sp>
      <p:sp>
        <p:nvSpPr>
          <p:cNvPr id="7" name="AutoShape 14">
            <a:extLst>
              <a:ext uri="{FF2B5EF4-FFF2-40B4-BE49-F238E27FC236}">
                <a16:creationId xmlns:a16="http://schemas.microsoft.com/office/drawing/2014/main" id="{7467803E-34E8-419C-A665-790927741FC5}"/>
              </a:ext>
            </a:extLst>
          </p:cNvPr>
          <p:cNvSpPr/>
          <p:nvPr/>
        </p:nvSpPr>
        <p:spPr>
          <a:xfrm rot="5400000">
            <a:off x="1115544" y="3075201"/>
            <a:ext cx="1296373" cy="784261"/>
          </a:xfrm>
          <a:prstGeom prst="rect">
            <a:avLst/>
          </a:prstGeom>
          <a:solidFill>
            <a:srgbClr val="DF2C2C">
              <a:alpha val="88627"/>
            </a:srgbClr>
          </a:solidFill>
        </p:spPr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7D666AFE-7887-41F1-80C1-6C0E813E018A}"/>
              </a:ext>
            </a:extLst>
          </p:cNvPr>
          <p:cNvSpPr/>
          <p:nvPr/>
        </p:nvSpPr>
        <p:spPr>
          <a:xfrm rot="5400000">
            <a:off x="15669744" y="3071811"/>
            <a:ext cx="1296373" cy="784261"/>
          </a:xfrm>
          <a:prstGeom prst="rect">
            <a:avLst/>
          </a:prstGeom>
          <a:solidFill>
            <a:srgbClr val="DF2C2C">
              <a:alpha val="88627"/>
            </a:srgbClr>
          </a:solidFill>
        </p:spPr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7E22203-257C-4059-ABC0-D8F5B35083F3}"/>
              </a:ext>
            </a:extLst>
          </p:cNvPr>
          <p:cNvSpPr txBox="1"/>
          <p:nvPr/>
        </p:nvSpPr>
        <p:spPr>
          <a:xfrm>
            <a:off x="13487400" y="7960438"/>
            <a:ext cx="203865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43"/>
              </a:lnSpc>
            </a:pPr>
            <a:r>
              <a:rPr lang="en-US" sz="4000" dirty="0">
                <a:solidFill>
                  <a:srgbClr val="1B1B1B"/>
                </a:solidFill>
                <a:latin typeface="Inter"/>
              </a:rPr>
              <a:t>T</a:t>
            </a:r>
            <a:r>
              <a:rPr lang="en-US" sz="4000" b="0" i="0" dirty="0">
                <a:solidFill>
                  <a:srgbClr val="1B1B1B"/>
                </a:solidFill>
                <a:effectLst/>
                <a:latin typeface="Inter"/>
              </a:rPr>
              <a:t>rustless</a:t>
            </a:r>
            <a:endParaRPr lang="en-US" sz="4000" u="none" spc="-31" dirty="0">
              <a:latin typeface="Clear Sans Regular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28CE94F-FCA2-40EC-8126-317D49B4FDF8}"/>
              </a:ext>
            </a:extLst>
          </p:cNvPr>
          <p:cNvSpPr txBox="1"/>
          <p:nvPr/>
        </p:nvSpPr>
        <p:spPr>
          <a:xfrm>
            <a:off x="6096001" y="7962738"/>
            <a:ext cx="4787061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43"/>
              </a:lnSpc>
            </a:pPr>
            <a:r>
              <a:rPr lang="en-US" sz="4000" b="0" i="0" dirty="0">
                <a:solidFill>
                  <a:srgbClr val="1B1B1B"/>
                </a:solidFill>
                <a:effectLst/>
                <a:latin typeface="Inter"/>
              </a:rPr>
              <a:t>IPFS for </a:t>
            </a:r>
            <a:r>
              <a:rPr lang="en-US" sz="4000" b="0" i="0" dirty="0" err="1">
                <a:solidFill>
                  <a:srgbClr val="1B1B1B"/>
                </a:solidFill>
                <a:effectLst/>
                <a:latin typeface="Inter"/>
              </a:rPr>
              <a:t>GameFi</a:t>
            </a:r>
            <a:r>
              <a:rPr lang="en-US" sz="4000" b="0" i="0" dirty="0">
                <a:solidFill>
                  <a:srgbClr val="1B1B1B"/>
                </a:solidFill>
                <a:effectLst/>
                <a:latin typeface="Inter"/>
              </a:rPr>
              <a:t> assets</a:t>
            </a:r>
            <a:endParaRPr lang="en-US" sz="4000" u="none" spc="-31" dirty="0">
              <a:latin typeface="Clear Sans Regular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A49DF2F8-9289-4D30-A353-4553C135F7E6}"/>
              </a:ext>
            </a:extLst>
          </p:cNvPr>
          <p:cNvSpPr txBox="1"/>
          <p:nvPr/>
        </p:nvSpPr>
        <p:spPr>
          <a:xfrm>
            <a:off x="1506468" y="7960437"/>
            <a:ext cx="2920422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43"/>
              </a:lnSpc>
            </a:pPr>
            <a:r>
              <a:rPr lang="en-US" sz="4000" dirty="0">
                <a:solidFill>
                  <a:srgbClr val="1B1B1B"/>
                </a:solidFill>
                <a:latin typeface="Inter"/>
              </a:rPr>
              <a:t>U</a:t>
            </a:r>
            <a:r>
              <a:rPr lang="en-US" sz="4000" b="0" i="0" dirty="0">
                <a:solidFill>
                  <a:srgbClr val="1B1B1B"/>
                </a:solidFill>
                <a:effectLst/>
                <a:latin typeface="Inter"/>
              </a:rPr>
              <a:t>pgradable</a:t>
            </a:r>
            <a:endParaRPr lang="en-US" sz="4000" u="none" spc="-31" dirty="0">
              <a:latin typeface="Clear Sans Regular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F7AE44B6-00A3-4ACC-A8AC-3A59CC582460}"/>
              </a:ext>
            </a:extLst>
          </p:cNvPr>
          <p:cNvSpPr txBox="1"/>
          <p:nvPr/>
        </p:nvSpPr>
        <p:spPr>
          <a:xfrm>
            <a:off x="1055482" y="516977"/>
            <a:ext cx="6078885" cy="136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1088"/>
              </a:lnSpc>
              <a:spcBef>
                <a:spcPct val="0"/>
              </a:spcBef>
            </a:pPr>
            <a:r>
              <a:rPr lang="en-US" sz="8800" dirty="0">
                <a:latin typeface="Archivo Black Bold"/>
              </a:rPr>
              <a:t>Why?</a:t>
            </a:r>
            <a:endParaRPr lang="en-US" sz="8800" u="none" dirty="0">
              <a:latin typeface="Archivo Black Bold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C776167-B369-4D4E-8940-EFD650F8D55D}"/>
              </a:ext>
            </a:extLst>
          </p:cNvPr>
          <p:cNvSpPr txBox="1"/>
          <p:nvPr/>
        </p:nvSpPr>
        <p:spPr>
          <a:xfrm>
            <a:off x="1066800" y="495300"/>
            <a:ext cx="6078885" cy="136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1088"/>
              </a:lnSpc>
              <a:spcBef>
                <a:spcPct val="0"/>
              </a:spcBef>
            </a:pPr>
            <a:r>
              <a:rPr lang="en-US" sz="8800" dirty="0">
                <a:latin typeface="Archivo Black Bold"/>
              </a:rPr>
              <a:t>Why?</a:t>
            </a:r>
            <a:endParaRPr lang="en-US" sz="8800" u="none" dirty="0">
              <a:latin typeface="Archivo Black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4"/>
          <p:cNvSpPr/>
          <p:nvPr/>
        </p:nvSpPr>
        <p:spPr>
          <a:xfrm>
            <a:off x="8487345" y="-19015"/>
            <a:ext cx="1296373" cy="784261"/>
          </a:xfrm>
          <a:prstGeom prst="rect">
            <a:avLst/>
          </a:prstGeom>
          <a:solidFill>
            <a:srgbClr val="DF2C2C">
              <a:alpha val="88627"/>
            </a:srgbClr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2C2CC4DF-DBFF-45F8-8424-C0BDED8CDC70}"/>
              </a:ext>
            </a:extLst>
          </p:cNvPr>
          <p:cNvSpPr txBox="1"/>
          <p:nvPr/>
        </p:nvSpPr>
        <p:spPr>
          <a:xfrm>
            <a:off x="1066800" y="495300"/>
            <a:ext cx="6078885" cy="136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1088"/>
              </a:lnSpc>
              <a:spcBef>
                <a:spcPct val="0"/>
              </a:spcBef>
            </a:pPr>
            <a:r>
              <a:rPr lang="en-US" sz="8800" u="none" dirty="0">
                <a:latin typeface="Archivo Black Bold"/>
              </a:rPr>
              <a:t>Architecture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A4017CF-70A3-4AF0-9E31-982329332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5246"/>
            <a:ext cx="16531530" cy="10287000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EB3D582D-68BD-4351-9D66-874448A4F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086100"/>
            <a:ext cx="682993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2169314"/>
            <a:ext cx="7139134" cy="1400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399" spc="-103" dirty="0">
                <a:solidFill>
                  <a:srgbClr val="F8F5F5"/>
                </a:solidFill>
                <a:latin typeface="Archivo Black Bold"/>
              </a:rPr>
              <a:t>DEMO</a:t>
            </a:r>
            <a:endParaRPr kumimoji="0" lang="en-US" sz="10399" b="0" i="0" u="none" strike="noStrike" kern="1200" cap="none" spc="-103" normalizeH="0" baseline="0" noProof="0" dirty="0">
              <a:ln>
                <a:noFill/>
              </a:ln>
              <a:solidFill>
                <a:srgbClr val="F8F5F5"/>
              </a:solidFill>
              <a:effectLst/>
              <a:uLnTx/>
              <a:uFillTx/>
              <a:latin typeface="Archivo Black Bold"/>
              <a:ea typeface="+mn-ea"/>
              <a:cs typeface="+mn-cs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9551030" y="8083048"/>
            <a:ext cx="1378219" cy="2203952"/>
          </a:xfrm>
          <a:prstGeom prst="rect">
            <a:avLst/>
          </a:prstGeom>
          <a:solidFill>
            <a:srgbClr val="DF2C2C">
              <a:alpha val="80000"/>
            </a:srgbClr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66081" y="0"/>
            <a:ext cx="2893219" cy="694372"/>
          </a:xfrm>
          <a:prstGeom prst="rect">
            <a:avLst/>
          </a:prstGeom>
        </p:spPr>
      </p:pic>
      <p:pic>
        <p:nvPicPr>
          <p:cNvPr id="4" name="Graphic 3" descr="Play with solid fill">
            <a:extLst>
              <a:ext uri="{FF2B5EF4-FFF2-40B4-BE49-F238E27FC236}">
                <a16:creationId xmlns:a16="http://schemas.microsoft.com/office/drawing/2014/main" id="{D233B2EE-B52B-4BA5-93EC-62F810090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7834" y="4177985"/>
            <a:ext cx="1931030" cy="19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15">
            <a:extLst>
              <a:ext uri="{FF2B5EF4-FFF2-40B4-BE49-F238E27FC236}">
                <a16:creationId xmlns:a16="http://schemas.microsoft.com/office/drawing/2014/main" id="{342D9D9C-4561-470B-85B9-C64AD0DEFEAE}"/>
              </a:ext>
            </a:extLst>
          </p:cNvPr>
          <p:cNvSpPr/>
          <p:nvPr/>
        </p:nvSpPr>
        <p:spPr>
          <a:xfrm>
            <a:off x="11201400" y="3573181"/>
            <a:ext cx="92295" cy="5149634"/>
          </a:xfrm>
          <a:prstGeom prst="rect">
            <a:avLst/>
          </a:prstGeom>
          <a:solidFill>
            <a:srgbClr val="111717">
              <a:alpha val="9804"/>
            </a:srgbClr>
          </a:solidFill>
        </p:spPr>
      </p:sp>
      <p:grpSp>
        <p:nvGrpSpPr>
          <p:cNvPr id="2" name="Group 2"/>
          <p:cNvGrpSpPr/>
          <p:nvPr/>
        </p:nvGrpSpPr>
        <p:grpSpPr>
          <a:xfrm>
            <a:off x="6636963" y="2243103"/>
            <a:ext cx="4127956" cy="1956776"/>
            <a:chOff x="-2165681" y="-38100"/>
            <a:chExt cx="5503941" cy="2609034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3333409" cy="597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364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-28" normalizeH="0" baseline="0" noProof="0" dirty="0">
                  <a:ln>
                    <a:noFill/>
                  </a:ln>
                  <a:solidFill>
                    <a:srgbClr val="111717"/>
                  </a:solidFill>
                  <a:effectLst/>
                  <a:uLnTx/>
                  <a:uFillTx/>
                  <a:latin typeface="Archivo Black Bold"/>
                  <a:ea typeface="+mn-ea"/>
                  <a:cs typeface="+mn-cs"/>
                </a:rPr>
                <a:t>Step 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165681" y="478309"/>
              <a:ext cx="5503941" cy="20926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638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dirty="0"/>
                <a:t>More contracts &amp;  examples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11717"/>
                </a:solidFill>
                <a:effectLst/>
                <a:uLnTx/>
                <a:uFillTx/>
                <a:latin typeface="Clear Sans Regular"/>
                <a:ea typeface="+mn-ea"/>
                <a:cs typeface="+mn-c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707935" y="6337748"/>
            <a:ext cx="4378422" cy="1149872"/>
            <a:chOff x="-1431263" y="-38100"/>
            <a:chExt cx="7036398" cy="1533162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3333409" cy="597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364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-28" normalizeH="0" baseline="0" noProof="0" dirty="0">
                  <a:ln>
                    <a:noFill/>
                  </a:ln>
                  <a:solidFill>
                    <a:srgbClr val="111717"/>
                  </a:solidFill>
                  <a:effectLst/>
                  <a:uLnTx/>
                  <a:uFillTx/>
                  <a:latin typeface="Archivo Black Bold"/>
                  <a:ea typeface="+mn-ea"/>
                  <a:cs typeface="+mn-cs"/>
                </a:rPr>
                <a:t>Step 3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1431263" y="674325"/>
              <a:ext cx="7036398" cy="8207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000" dirty="0"/>
                <a:t>Extend </a:t>
              </a:r>
              <a:r>
                <a:rPr lang="en-US" sz="4000" dirty="0" err="1"/>
                <a:t>Dapp</a:t>
              </a:r>
              <a:endParaRPr lang="en-US" sz="4000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715888" y="4446911"/>
            <a:ext cx="4283585" cy="1145584"/>
            <a:chOff x="-696891" y="-38100"/>
            <a:chExt cx="5711447" cy="1527445"/>
          </a:xfrm>
        </p:grpSpPr>
        <p:sp>
          <p:nvSpPr>
            <p:cNvPr id="9" name="TextBox 9"/>
            <p:cNvSpPr txBox="1"/>
            <p:nvPr/>
          </p:nvSpPr>
          <p:spPr>
            <a:xfrm>
              <a:off x="-684191" y="-38100"/>
              <a:ext cx="3333410" cy="597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64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-28" normalizeH="0" baseline="0" noProof="0" dirty="0">
                  <a:ln>
                    <a:noFill/>
                  </a:ln>
                  <a:solidFill>
                    <a:srgbClr val="111717"/>
                  </a:solidFill>
                  <a:effectLst/>
                  <a:uLnTx/>
                  <a:uFillTx/>
                  <a:latin typeface="Archivo Black Bold"/>
                  <a:ea typeface="+mn-ea"/>
                  <a:cs typeface="+mn-cs"/>
                </a:rPr>
                <a:t>Step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696891" y="668608"/>
              <a:ext cx="5711447" cy="8207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000" dirty="0"/>
                <a:t>Add royalty support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26626" y="373115"/>
            <a:ext cx="6481309" cy="1014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3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-64" normalizeH="0" baseline="0" noProof="0" dirty="0">
                <a:ln>
                  <a:noFill/>
                </a:ln>
                <a:solidFill>
                  <a:srgbClr val="111717"/>
                </a:solidFill>
                <a:effectLst/>
                <a:uLnTx/>
                <a:uFillTx/>
                <a:latin typeface="Archivo Black Bold"/>
                <a:ea typeface="+mn-ea"/>
                <a:cs typeface="+mn-cs"/>
              </a:rPr>
              <a:t>Next Steps</a:t>
            </a:r>
          </a:p>
        </p:txBody>
      </p:sp>
      <p:sp>
        <p:nvSpPr>
          <p:cNvPr id="14" name="AutoShape 14"/>
          <p:cNvSpPr/>
          <p:nvPr/>
        </p:nvSpPr>
        <p:spPr>
          <a:xfrm>
            <a:off x="8487345" y="-19015"/>
            <a:ext cx="1296373" cy="784261"/>
          </a:xfrm>
          <a:prstGeom prst="rect">
            <a:avLst/>
          </a:prstGeom>
          <a:solidFill>
            <a:srgbClr val="DF2C2C">
              <a:alpha val="88627"/>
            </a:srgbClr>
          </a:solidFill>
        </p:spPr>
      </p:sp>
      <p:sp>
        <p:nvSpPr>
          <p:cNvPr id="15" name="AutoShape 15"/>
          <p:cNvSpPr/>
          <p:nvPr/>
        </p:nvSpPr>
        <p:spPr>
          <a:xfrm>
            <a:off x="11201400" y="2444886"/>
            <a:ext cx="92295" cy="5149634"/>
          </a:xfrm>
          <a:prstGeom prst="rect">
            <a:avLst/>
          </a:prstGeom>
          <a:solidFill>
            <a:srgbClr val="111717">
              <a:alpha val="9804"/>
            </a:srgbClr>
          </a:solidFill>
        </p:spPr>
      </p:sp>
      <p:sp>
        <p:nvSpPr>
          <p:cNvPr id="16" name="AutoShape 16"/>
          <p:cNvSpPr/>
          <p:nvPr/>
        </p:nvSpPr>
        <p:spPr>
          <a:xfrm>
            <a:off x="11070699" y="2444886"/>
            <a:ext cx="353697" cy="338319"/>
          </a:xfrm>
          <a:prstGeom prst="rect">
            <a:avLst/>
          </a:prstGeom>
          <a:solidFill>
            <a:srgbClr val="DF2C2C"/>
          </a:solidFill>
        </p:spPr>
      </p:sp>
      <p:sp>
        <p:nvSpPr>
          <p:cNvPr id="17" name="AutoShape 17"/>
          <p:cNvSpPr/>
          <p:nvPr/>
        </p:nvSpPr>
        <p:spPr>
          <a:xfrm>
            <a:off x="11077269" y="6507787"/>
            <a:ext cx="353697" cy="338319"/>
          </a:xfrm>
          <a:prstGeom prst="rect">
            <a:avLst/>
          </a:prstGeom>
          <a:solidFill>
            <a:srgbClr val="DF2C2C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AutoShape 18"/>
          <p:cNvSpPr/>
          <p:nvPr/>
        </p:nvSpPr>
        <p:spPr>
          <a:xfrm>
            <a:off x="11061427" y="4606111"/>
            <a:ext cx="353697" cy="338319"/>
          </a:xfrm>
          <a:prstGeom prst="rect">
            <a:avLst/>
          </a:prstGeom>
          <a:solidFill>
            <a:srgbClr val="DF2C2C"/>
          </a:solidFill>
        </p:spPr>
      </p:sp>
      <p:sp>
        <p:nvSpPr>
          <p:cNvPr id="19" name="AutoShape 16">
            <a:extLst>
              <a:ext uri="{FF2B5EF4-FFF2-40B4-BE49-F238E27FC236}">
                <a16:creationId xmlns:a16="http://schemas.microsoft.com/office/drawing/2014/main" id="{C4159532-AC4A-4CB5-A12C-1BEB8F5334AC}"/>
              </a:ext>
            </a:extLst>
          </p:cNvPr>
          <p:cNvSpPr/>
          <p:nvPr/>
        </p:nvSpPr>
        <p:spPr>
          <a:xfrm>
            <a:off x="11061428" y="8403518"/>
            <a:ext cx="353697" cy="338319"/>
          </a:xfrm>
          <a:prstGeom prst="rect">
            <a:avLst/>
          </a:prstGeom>
          <a:solidFill>
            <a:srgbClr val="DF2C2C"/>
          </a:solidFill>
        </p:spPr>
      </p:sp>
      <p:grpSp>
        <p:nvGrpSpPr>
          <p:cNvPr id="21" name="Group 8">
            <a:extLst>
              <a:ext uri="{FF2B5EF4-FFF2-40B4-BE49-F238E27FC236}">
                <a16:creationId xmlns:a16="http://schemas.microsoft.com/office/drawing/2014/main" id="{99A493D9-F924-4116-BB3D-69939D308F93}"/>
              </a:ext>
            </a:extLst>
          </p:cNvPr>
          <p:cNvGrpSpPr/>
          <p:nvPr/>
        </p:nvGrpSpPr>
        <p:grpSpPr>
          <a:xfrm>
            <a:off x="11822327" y="8226775"/>
            <a:ext cx="4316923" cy="1645677"/>
            <a:chOff x="-741342" y="115847"/>
            <a:chExt cx="5755898" cy="2194235"/>
          </a:xfrm>
        </p:grpSpPr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3AD5F349-6A49-467F-B116-5824FE13B851}"/>
                </a:ext>
              </a:extLst>
            </p:cNvPr>
            <p:cNvSpPr txBox="1"/>
            <p:nvPr/>
          </p:nvSpPr>
          <p:spPr>
            <a:xfrm>
              <a:off x="-741342" y="115847"/>
              <a:ext cx="3333410" cy="597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64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-28" normalizeH="0" baseline="0" noProof="0" dirty="0">
                  <a:ln>
                    <a:noFill/>
                  </a:ln>
                  <a:solidFill>
                    <a:srgbClr val="111717"/>
                  </a:solidFill>
                  <a:effectLst/>
                  <a:uLnTx/>
                  <a:uFillTx/>
                  <a:latin typeface="Archivo Black Bold"/>
                  <a:ea typeface="+mn-ea"/>
                  <a:cs typeface="+mn-cs"/>
                </a:rPr>
                <a:t>Step 4</a:t>
              </a: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36285804-6E17-42ED-9207-A0A196C41657}"/>
                </a:ext>
              </a:extLst>
            </p:cNvPr>
            <p:cNvSpPr txBox="1"/>
            <p:nvPr/>
          </p:nvSpPr>
          <p:spPr>
            <a:xfrm>
              <a:off x="-696891" y="668608"/>
              <a:ext cx="5711447" cy="1641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000" dirty="0"/>
                <a:t>Partners &amp; Early Users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4705" r="7891" b="162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8495814" y="8685103"/>
            <a:ext cx="1296373" cy="1601897"/>
          </a:xfrm>
          <a:prstGeom prst="rect">
            <a:avLst/>
          </a:prstGeom>
          <a:solidFill>
            <a:srgbClr val="DF2C2C">
              <a:alpha val="88627"/>
            </a:srgbClr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38648" y="3086100"/>
            <a:ext cx="6810703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b="25773"/>
          <a:stretch>
            <a:fillRect/>
          </a:stretch>
        </p:blipFill>
        <p:spPr>
          <a:xfrm>
            <a:off x="6486500" y="3257865"/>
            <a:ext cx="5314999" cy="354005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984209"/>
            <a:ext cx="4629150" cy="1014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3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-64" normalizeH="0" baseline="0" noProof="0" dirty="0">
                <a:ln>
                  <a:noFill/>
                </a:ln>
                <a:solidFill>
                  <a:srgbClr val="111717"/>
                </a:solidFill>
                <a:effectLst/>
                <a:uLnTx/>
                <a:uFillTx/>
                <a:latin typeface="Archivo Black Bold"/>
                <a:ea typeface="+mn-ea"/>
                <a:cs typeface="+mn-cs"/>
              </a:rPr>
              <a:t>Check it out!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39196" y="233229"/>
            <a:ext cx="6810703" cy="2938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999" dirty="0">
                <a:solidFill>
                  <a:srgbClr val="111717"/>
                </a:solidFill>
                <a:latin typeface="Clear Sans Regular"/>
              </a:rPr>
              <a:t>Repo - </a:t>
            </a:r>
            <a:r>
              <a:rPr lang="en-US" sz="3200" dirty="0">
                <a:hlinkClick r:id="rId6"/>
              </a:rPr>
              <a:t>https://github.com/indeavr/blockchain-developer-bootcamp-final-project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2999" dirty="0">
                <a:solidFill>
                  <a:srgbClr val="111717"/>
                </a:solidFill>
                <a:latin typeface="Clear Sans Regular"/>
              </a:rPr>
              <a:t>Hosted With Fleek – </a:t>
            </a:r>
            <a:r>
              <a:rPr lang="en-US" sz="3200" dirty="0" err="1">
                <a:hlinkClick r:id="rId6"/>
              </a:rPr>
              <a:t>dynamicnfts.eth</a:t>
            </a:r>
            <a:endParaRPr lang="en-US" sz="3200" dirty="0"/>
          </a:p>
          <a:p>
            <a:pPr marL="0" marR="0" lvl="0" indent="0" algn="r" defTabSz="914400" rtl="0" eaLnBrk="1" fontAlgn="auto" latinLnBrk="0" hangingPunct="1">
              <a:lnSpc>
                <a:spcPts val="42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99" b="0" i="0" u="none" strike="noStrike" kern="1200" cap="none" spc="0" normalizeH="0" baseline="0" noProof="0" dirty="0">
              <a:ln>
                <a:noFill/>
              </a:ln>
              <a:solidFill>
                <a:srgbClr val="111717"/>
              </a:solidFill>
              <a:effectLst/>
              <a:uLnTx/>
              <a:uFillTx/>
              <a:latin typeface="Clear Sans Regular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61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Clear Sans Regular</vt:lpstr>
      <vt:lpstr>Calibri</vt:lpstr>
      <vt:lpstr>Archivo Black Bold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Timing</dc:title>
  <cp:lastModifiedBy>Martin Donevski</cp:lastModifiedBy>
  <cp:revision>11</cp:revision>
  <dcterms:created xsi:type="dcterms:W3CDTF">2006-08-16T00:00:00Z</dcterms:created>
  <dcterms:modified xsi:type="dcterms:W3CDTF">2021-11-25T08:27:00Z</dcterms:modified>
  <dc:identifier>DAEwMulWxhU</dc:identifier>
</cp:coreProperties>
</file>