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7"/>
  </p:notesMasterIdLst>
  <p:sldIdLst>
    <p:sldId id="264" r:id="rId2"/>
    <p:sldId id="260" r:id="rId3"/>
    <p:sldId id="261" r:id="rId4"/>
    <p:sldId id="262" r:id="rId5"/>
    <p:sldId id="263" r:id="rId6"/>
  </p:sldIdLst>
  <p:sldSz cx="18288000" cy="10287000"/>
  <p:notesSz cx="6858000" cy="9144000"/>
  <p:embeddedFontLst>
    <p:embeddedFont>
      <p:font typeface="Raleway" pitchFamily="2" charset="77"/>
      <p:regular r:id="rId8"/>
      <p:bold r:id="rId9"/>
      <p:italic r:id="rId10"/>
      <p:boldItalic r:id="rId11"/>
    </p:embeddedFont>
    <p:embeddedFont>
      <p:font typeface="Roboto Light" panose="020F0302020204030204" pitchFamily="34" charset="0"/>
      <p:regular r:id="rId12"/>
      <p:bold r:id="rId13"/>
      <p:italic r:id="rId14"/>
      <p:boldItalic r:id="rId15"/>
    </p:embeddedFont>
  </p:embeddedFontLst>
  <p:custDataLst>
    <p:tags r:id="rId1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55" userDrawn="1">
          <p15:clr>
            <a:srgbClr val="000000"/>
          </p15:clr>
        </p15:guide>
        <p15:guide id="2" pos="58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00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3"/>
    <p:restoredTop sz="94762"/>
  </p:normalViewPr>
  <p:slideViewPr>
    <p:cSldViewPr snapToGrid="0">
      <p:cViewPr varScale="1">
        <p:scale>
          <a:sx n="80" d="100"/>
          <a:sy n="80" d="100"/>
        </p:scale>
        <p:origin x="976" y="224"/>
      </p:cViewPr>
      <p:guideLst>
        <p:guide orient="horz" pos="655"/>
        <p:guide pos="5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22:47:03.5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0 228 24575,'51'0'0,"0"0"0,2 0 0,5 0 0,36 0 0,12 0-246,-36 0 0,4 0 0,4 0 0,2 0 49,-4 0 0,3 0 1,2 0-1,1 0 0,3 0 33,-3 0 0,3 0 0,1 0 0,2 0 0,0 0 0,0 0 0,3 0 0,0 0 0,1 0 0,1 0 0,0 0 0,0 0 0,4 0 0,1 0 0,1 0 0,-1 0 0,1 0 0,-2 0 0,0 0 0,0 0 0,-1 0 0,0 0 0,-1 0 0,0 0 0,-6 0 0,-1 0 0,0 0 0,-1 0 0,-1 0 0,-1 0 117,8 0 0,0 0 1,-1 0-1,-3 0 0,-1 0 47,6 0 0,-1 0 0,-4 0 0,-3 0-65,10 0 1,-4 0-1,-6 0 65,14 0 0,-12 0 491,-31 1 1,-9-2 240,-9-4-241,-85 2 1,-32 0-1,-2 0 1,-10 0-247,12 1 1,-10 1 0,-5 0 0,1 0-288,-4 1 0,-2 0 1,-1 0-1,-1 0 42,17 0 0,-2 0 0,1 1 0,-2-2 0,0 1 0,-3 0 0,0-1 0,-1 0 0,0 0 0,0-1 0,1-2 0,0 0 0,1 0 0,0-2 0,0-1 0,1 0 0,1-2 0,0 0 0,0 0 0,-1-1 0,-2-1 0,0 0 0,-1 0 0,0 0 0,2 1 0,3 0 0,1 0 0,0 1 0,1 0 0,0 1 0,-15 0 0,0 2 0,2 0 0,1 2-246,4 1 0,1 1 0,2 1 0,2 0 229,-16 1 1,3 0-1,4 0 8,15 0 0,3 0 0,5 0 9,-9 0 0,13 0 0,4 0 0,118 0 0,41 0 0,-32 0 0,4 0 0,9 0-157,0 0 1,8 0 0,6 0 0,2 0 0,1 0 156,-9 0 0,2 0 0,1 0 0,2 0 0,2 0 0,2 0-141,0 0 1,2 0-1,2 0 1,2 0-1,1 0 1,1 0-1,2 0 31,-15 0 1,3 0 0,0 0 0,1 0-1,1 0 1,1 0 0,-1 0 0,1 0-1,-1 0 0,1 1 1,0-1 0,0 0 0,1 0-1,0 0 1,-1 0 0,1 1 0,-2-1-1,1 1 32,7 0 1,0 0 0,1 0 0,-2 0 0,0 0 0,-1 1 0,-1-1 0,-1 1-64,3 0 1,-1 0-1,-1 0 1,-1 1-1,-1 0 1,-3 0-1,-2 0-23,0 1 0,-2 0 0,-2 0 0,-2 1 0,-2 0 0,-2 0-10,22 2 1,-3 0-1,-4 1 1,-7 0 173,-3 0 0,-6 1 0,-8 0 491,2 2 1,-12 0 434,5 2 57,-44-3 0,-49 3 0,-57 7-492,14-4 1,-10 1-165,13-4 1,-5 0 0,-2-1-1,-15-1 1,-5 0 0,-1-3-83,16-2 1,-2-1 0,-1-1 0,-2-1-492,-6 0 0,-3-1 0,0-1 0,-1 0 170,0-1 0,-1 0 0,1 0 0,1 0 76,4 0 0,0 0 0,2 0 0,0 0-178,7 0 0,0 0 0,2 0 0,3 0 178,-8 0 0,2 0 0,6 0 0,-16-1 0,10 2 0,-18 3 983,52 2-667,30 4 667,13 5-16,5-1-114,6 5-853,20-2 0,22-1 0,31-4 0,-32-8 0,3-2 0,8 0 0,2-1 0,8-1 0,3 0 0,9 0 0,3 0 0,8 0 0,2 0 0,2 0 0,-1 0 0,-7 0 0,-4-2 0,-19 0 0,-7-2 0,19-5 0,-48-6 0,-56 1 0,-23 5 0,-14 1 0,-2-1 0,-7 0 0,-4 0-328,-18-2 0,-4-1 0,-3-1 194,20 1 0,-1-1 0,-1-1 1,0 0 133,3 0 0,0-1 0,1 0 0,0 1 0,-18-5 0,2-1 0,1 2-245,5 2 0,2 1 0,1 2 245,6 3 0,2 2 0,1 1 0,9 2 0,1 1 0,2 1 0,-20 2 0,5 1 0,16 1 0,6 3 0,-20 8 0,35 13 983,25 8-505,13 6 315,5-2-793,0-8 0,4-9 0,9-11 0,13-6 0,13-3 0,12 0 0,4 0 0,10 4 0,3 4 0,5 6 0,0 3 0,-1 4 0,8 5 0,3 7 0,1 8 0,-9-1 0,-20-3 0,-15-6 0,-16-9 0,-14-5 0,-15-6 0,-21-3 0,-21-2 0,-24-1 0,-15 2 0,-5-1 0,3 3 0,9 3 0,14-4 0,25-1 0,45-4 0,41-3 0,33-5 0,16-7 0,-9-8 0,-12-5 0,-18 1 0,-17 3 0,-20 10 0,-8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22:47:11.5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690 355 24575,'-36'0'0,"23"0"0,48 0 0,10 0 0,12 0 0,30 0 0,15 0 0,-29 0 0,6 0 0,6 0 0,6 0-164,-5 0 0,5 0 0,6 0 0,2 0 0,4 0 0,0 0 41,-10 0 0,2 0 0,2-1 0,1 1 0,3 0 0,1 0 0,1 0 0,1 1 24,-10 0 1,2 0 0,2 0-1,0 0 1,1 1 0,2-1-1,-1 1 1,1 1 0,1-1-1,-1 0 9,-6 1 1,2 0-1,1 0 1,0 0 0,1 0-1,0 1 1,-1 0 0,0 0-1,-1 0 1,-1 0-1,-1 0-9,2 1 1,0-1 0,-1 1-1,-1 0 1,0 0 0,0 1-1,-2-1 1,0 1 0,-1-1-1,-1 1-11,2 0 1,0 0 0,0 1 0,-1 0-1,-2-1 1,0 1 0,-3-1 0,0 0-1,-3 0-54,22 1 0,-2 0 0,-3-1 0,-2 1 0,-4-2 0,-4 1-82,15 0 0,-4-1 0,-6 1 0,-6-2-82,0 0 0,-6 0 0,-10 0-164,-8-1 0,-13 1 1475,-13 3-19,-55-3 19,-72-2-492,14-1 1,-10-2-165,3 1 1,-6 0 0,-5 0-83,8 0 1,-3 0 0,-4 0 0,-3 0-86,6 0 1,-4 0 0,-1 0 0,-4 0-1,-1 0-301,15 0 1,-2 0-1,-2 0 1,-1 0-1,-1 0 1,-2 0-1,0 0 18,4 0 0,-2 0 0,-1 0 0,0 0 0,-2 0 0,0 0 0,0 0 0,-1 0 0,-6 0 0,-1 1 0,-1-1 0,0 0 0,0 0 0,-1 0 0,0 0 0,1-1 0,0 1 0,0 0 0,0-1 0,-1 1 0,1-1 0,1 0 0,1 0 0,0-1 0,8 0 0,0 0 0,1 0 0,1 0 0,0-1 0,1 0 0,1 0 0,0-1-18,-7 0 1,0-1-1,1 0 1,0-1-1,2 0 1,1 0-1,2 0-23,-5-1 0,3-1 0,0 0 0,2 0 0,2 0 0,0 0-33,-5 0 0,1 0 1,1-1-1,2 2 0,2-1-49,-13 1 0,2-1 0,2 2 0,5 0 573,-6 1 1,6 2 0,2-1-1,12 2 1,1 0 0,5 1 163,-10-1 1,6 0 491,-27 2 0,40 0 0,25 0 0,14 0 0,4 0 0,2 0 0,3 0 0,-2 0 0,0 0-765,1-3-218,-4-4 0,6-3 0,71 1 0,-5 3 0,7 7 0,7 3 0,-1 3 0,3 2 0,13 5 0,5 2-328,-13-2 0,5 3 0,3 0 228,-13-2 1,2 1 0,2 0-1,2 0-146,10 1 0,4 1 0,1 0 0,0-2 0,2 0 0,1-1 0,0-1 0,0-1 230,0-2 1,0-2 0,-1 0 0,-1-2 15,-5-2 0,-2-1 0,-1-2 0,-1 0-251,16-1 1,-1-1-1,-4 0 251,-9 0 0,-3 0 0,-3 0 0,17 0 0,-7 0 0,-26 0 0,-6 0 983,15 0-786,-39 0 786,-43 0 0,-42 2-926,-6 0 0,-9 0-57,3 0 0,-6 0 0,-5 0-246,3-1 0,-4 1 0,-3-1 0,-2 0 199,-15-2 1,-4 0 0,-1-2-1,-1-1-150,18-1 0,-1 0 1,-1-2-1,1 0 0,-2-2 0,-1 0 0,-2-2 1,0-1-1,1 0 0,0-1 127,5-1 1,-1 0 0,2-1 0,0 1 0,1 0-177,-12-2 0,0 1 0,1 0 0,2 2 175,4 0 1,2 2 0,1 0 0,4 2 70,-7 0 0,5 1 0,6 0 0,-10-1 0,12-2 983,0-6-297,75 7 297,84 3-492,-1 6 1,15 1-391,-23-1 1,6 1 0,7-1 0,6 1-243,-21 0 1,5 0-1,3 0 1,3 0-1,3 0 1,2 0-1,1 0 31,-3 0 1,3 0 0,2 0 0,2 0-1,2 0 1,1 0 0,2 0 0,1 0-1,1 0 28,-14 0 0,1 0 0,1 0 0,2 0 0,1 0 0,0 0 0,2 0 0,0 0 0,0 0 0,1 0 0,0 0 0,0 0 6,0 0 0,0 0 1,1-1-1,1 1 0,0 0 1,1 0-1,0 0 1,0-1-1,0 1 0,0-1 1,0 0-1,-2 0 0,1-1 0,-4 0 0,1 1 1,-1-1-1,1-1 0,0 1 1,-1 0-1,0-1 1,0 0-1,-1 0 0,-1 0 1,0 0-1,-1-1 0,-1 1-14,7-1 1,1-1-1,-1 1 1,-1-1 0,0 0-1,-2 0 1,0 0 0,-1-1-1,-2 1 1,-1-1-1,-1 0-20,4-1 1,-1-1 0,0 1 0,-3-1-1,0 0 1,-2 0 0,-3 0 0,-1-1-1,-3 1-54,18-3 0,-3-1 0,-3 1 0,-3-1 0,-3 1 0,-3 0-82,18 0 0,-5 0 0,-4 0 0,-7 2-82,0-1 0,-7 2 0,-6 0 819,1 2 1,-11 0-97,8 0 588,-37-1 0,-19-3 0,-9-1 0,-9 0 0,-17 3 0,-28 3 0,-44 3-492,29 2 1,-4 0-1,-7 0 1,-3 0-1,1 0 1,2 0-371,8 0 0,5 0-121,-34 0 0,34 0 0,32 0 0,16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44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_FIRST_SLIDE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09652" y="2882068"/>
            <a:ext cx="14068696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1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109652" y="4823012"/>
            <a:ext cx="14044090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683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OP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223962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7787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SMALL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8287999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5137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0655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G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-30955" y="6375"/>
            <a:ext cx="1227058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4428564"/>
            <a:ext cx="4624475" cy="517263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12744450" y="2263775"/>
            <a:ext cx="4624475" cy="2164788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A16B800-55C2-CFB0-4AA2-3CBB648B98D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1660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-30955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FB52679D-00ED-7CE2-017B-041885E86B3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5" name="background_block">
            <a:extLst>
              <a:ext uri="{FF2B5EF4-FFF2-40B4-BE49-F238E27FC236}">
                <a16:creationId xmlns:a16="http://schemas.microsoft.com/office/drawing/2014/main" id="{7BEEA341-586D-B048-35BC-9616BE85A2D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13842" y="0"/>
            <a:ext cx="57257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146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9601200"/>
            <a:ext cx="18288000" cy="68579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661779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424406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23668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7D4BB170-9F09-7110-3CD4-AF58BD7B65E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83720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_V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22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1000" y="2747907"/>
            <a:ext cx="4656225" cy="2047037"/>
          </a:xfr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0"/>
            <a:ext cx="36195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357186" y="2747905"/>
            <a:ext cx="4644814" cy="2047037"/>
          </a:xfrm>
        </p:spPr>
        <p:txBody>
          <a:bodyPr/>
          <a:lstStyle/>
          <a:p>
            <a:r>
              <a:rPr lang="en-AU" dirty="0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8390" y="2747906"/>
            <a:ext cx="4677648" cy="2047037"/>
          </a:xfr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192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4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ontent_4">
            <a:extLst>
              <a:ext uri="{FF2B5EF4-FFF2-40B4-BE49-F238E27FC236}">
                <a16:creationId xmlns:a16="http://schemas.microsoft.com/office/drawing/2014/main" id="{97130B1B-4ED5-07BD-72B7-007C1D1E0682}"/>
              </a:ext>
            </a:extLst>
          </p:cNvPr>
          <p:cNvSpPr txBox="1">
            <a:spLocks noGrp="1"/>
          </p:cNvSpPr>
          <p:nvPr>
            <p:ph type="body" idx="25" hasCustomPrompt="1"/>
          </p:nvPr>
        </p:nvSpPr>
        <p:spPr>
          <a:xfrm>
            <a:off x="13473932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25</a:t>
            </a:r>
            <a:endParaRPr dirty="0"/>
          </a:p>
        </p:txBody>
      </p:sp>
      <p:sp>
        <p:nvSpPr>
          <p:cNvPr id="22" name="image_4">
            <a:extLst>
              <a:ext uri="{FF2B5EF4-FFF2-40B4-BE49-F238E27FC236}">
                <a16:creationId xmlns:a16="http://schemas.microsoft.com/office/drawing/2014/main" id="{4D333938-660B-24CF-7672-26505437B26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3473932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23</a:t>
            </a:r>
          </a:p>
        </p:txBody>
      </p:sp>
      <p:sp>
        <p:nvSpPr>
          <p:cNvPr id="12" name="content_3">
            <a:extLst>
              <a:ext uri="{FF2B5EF4-FFF2-40B4-BE49-F238E27FC236}">
                <a16:creationId xmlns:a16="http://schemas.microsoft.com/office/drawing/2014/main" id="{4EC85EFB-1D00-34F3-DEFC-3D132152607F}"/>
              </a:ext>
            </a:extLst>
          </p:cNvPr>
          <p:cNvSpPr txBox="1">
            <a:spLocks noGrp="1"/>
          </p:cNvSpPr>
          <p:nvPr>
            <p:ph type="body" idx="22" hasCustomPrompt="1"/>
          </p:nvPr>
        </p:nvSpPr>
        <p:spPr>
          <a:xfrm>
            <a:off x="9288980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22</a:t>
            </a:r>
            <a:endParaRPr dirty="0"/>
          </a:p>
        </p:txBody>
      </p:sp>
      <p:sp>
        <p:nvSpPr>
          <p:cNvPr id="13" name="image_3">
            <a:extLst>
              <a:ext uri="{FF2B5EF4-FFF2-40B4-BE49-F238E27FC236}">
                <a16:creationId xmlns:a16="http://schemas.microsoft.com/office/drawing/2014/main" id="{EA08CF17-561F-6A45-B311-DF3E79243E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88980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20</a:t>
            </a:r>
          </a:p>
        </p:txBody>
      </p:sp>
      <p:sp>
        <p:nvSpPr>
          <p:cNvPr id="2" name="content_2">
            <a:extLst>
              <a:ext uri="{FF2B5EF4-FFF2-40B4-BE49-F238E27FC236}">
                <a16:creationId xmlns:a16="http://schemas.microsoft.com/office/drawing/2014/main" id="{B72C5E58-53F4-0EA6-D32E-ADEF51F174DB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5104028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5" name="image_2">
            <a:extLst>
              <a:ext uri="{FF2B5EF4-FFF2-40B4-BE49-F238E27FC236}">
                <a16:creationId xmlns:a16="http://schemas.microsoft.com/office/drawing/2014/main" id="{548E7E5D-1895-B2EB-B13F-C15207C409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104028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26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9076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6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D430C6F0-E30A-7BAF-6C33-C5B5211D4B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887448"/>
            <a:ext cx="18286412" cy="3995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0734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CHART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33252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429000"/>
            <a:ext cx="4624475" cy="617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6994357" y="1028700"/>
            <a:ext cx="10374479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chart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969124" y="9601200"/>
            <a:ext cx="10404476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A3D5285-BC74-616C-FC2D-82173282C0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9943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5F36563A-2106-69C5-E8E9-27FA96DE80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94357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688175B4-C1B3-DC4A-FC57-AA718C3244C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26546" y="0"/>
            <a:ext cx="559866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2179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CHART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_block">
            <a:extLst>
              <a:ext uri="{FF2B5EF4-FFF2-40B4-BE49-F238E27FC236}">
                <a16:creationId xmlns:a16="http://schemas.microsoft.com/office/drawing/2014/main" id="{FDEABBCE-427C-A928-7A5F-A6E46759AD5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3429000"/>
            <a:ext cx="4624475" cy="5918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5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BD69A525-8BD0-FB5F-9FB7-C8A123291AF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94265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CHAR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6" y="2263775"/>
            <a:ext cx="14624843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4" y="3429000"/>
            <a:ext cx="14625725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C99C115F-07D7-7960-E7F5-D108DC3DF8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5FFC2887-C1F1-3ECB-D55D-8EC43892E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CHART_ATTRIBUTION</a:t>
            </a:r>
          </a:p>
        </p:txBody>
      </p:sp>
    </p:spTree>
    <p:extLst>
      <p:ext uri="{BB962C8B-B14F-4D97-AF65-F5344CB8AC3E}">
        <p14:creationId xmlns:p14="http://schemas.microsoft.com/office/powerpoint/2010/main" val="47677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st_Slide_FULL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0" y="1027450"/>
            <a:ext cx="13969941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0" y="3429000"/>
            <a:ext cx="11310225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910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BASIC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4" y="2277035"/>
            <a:ext cx="13968341" cy="732419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Raleway" pitchFamily="2" charset="77"/>
                <a:ea typeface="Raleway" pitchFamily="2" charset="77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3968341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Raleway" pitchFamily="2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75F89250-7C5B-B1F5-8200-8B8C635D3F3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7756372" y="0"/>
            <a:ext cx="531628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213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EXT_HALF_COLO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background_block">
            <a:extLst>
              <a:ext uri="{FF2B5EF4-FFF2-40B4-BE49-F238E27FC236}">
                <a16:creationId xmlns:a16="http://schemas.microsoft.com/office/drawing/2014/main" id="{E0646940-DA1E-5EA3-E796-448F4439F9B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911304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3720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IMAGE_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image">
            <a:extLst>
              <a:ext uri="{FF2B5EF4-FFF2-40B4-BE49-F238E27FC236}">
                <a16:creationId xmlns:a16="http://schemas.microsoft.com/office/drawing/2014/main" id="{94B6F339-EBB5-67F5-7B23-40FE42957964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-1" y="6375"/>
            <a:ext cx="18288001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5" name="transparent_block"/>
          <p:cNvSpPr>
            <a:spLocks noGrp="1"/>
          </p:cNvSpPr>
          <p:nvPr>
            <p:ph type="pic" idx="2" hasCustomPrompt="1"/>
          </p:nvPr>
        </p:nvSpPr>
        <p:spPr>
          <a:xfrm>
            <a:off x="1" y="6375"/>
            <a:ext cx="18287999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9EF8EFC7-DE23-07B9-50F1-01C75247A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1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2671483" y="5869292"/>
            <a:ext cx="13330518" cy="275907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76200" lvl="0" indent="0" algn="ctr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2671482" y="2263775"/>
            <a:ext cx="13330518" cy="287972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8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017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AGENDA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62458" y="0"/>
            <a:ext cx="505532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1" y="2011363"/>
            <a:ext cx="8214600" cy="141763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4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1" y="3747247"/>
            <a:ext cx="8214600" cy="500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571500" lvl="0" indent="-5715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3097672A-5659-5B5F-6D5C-F22FA04F334D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7450"/>
            <a:ext cx="1828950" cy="1808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4FAB3CEC-34D5-F8C2-2849-CD522F40C82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862458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776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MIDDLE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4831491" y="3207472"/>
            <a:ext cx="6499897" cy="192965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4831492" y="5149875"/>
            <a:ext cx="6499896" cy="445772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logo"/>
          <p:cNvSpPr>
            <a:spLocks noGrp="1"/>
          </p:cNvSpPr>
          <p:nvPr>
            <p:ph type="pic" idx="2"/>
          </p:nvPr>
        </p:nvSpPr>
        <p:spPr>
          <a:xfrm>
            <a:off x="4831491" y="102870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image">
            <a:extLst>
              <a:ext uri="{FF2B5EF4-FFF2-40B4-BE49-F238E27FC236}">
                <a16:creationId xmlns:a16="http://schemas.microsoft.com/office/drawing/2014/main" id="{06D4F85C-9A50-3DC0-80AA-7315DE0FAC4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2239625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4" name="background_block">
            <a:extLst>
              <a:ext uri="{FF2B5EF4-FFF2-40B4-BE49-F238E27FC236}">
                <a16:creationId xmlns:a16="http://schemas.microsoft.com/office/drawing/2014/main" id="{38176A5C-D173-4CE5-8B87-A1D02EA54F9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926" y="0"/>
            <a:ext cx="4094909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27D196E1-1554-1258-960F-5C778357F79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239625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958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9144000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729318"/>
            <a:ext cx="7529186" cy="587188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163" y="2263775"/>
            <a:ext cx="7529186" cy="146554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569A8CA-36B2-E265-E4E7-8A8DF21B36D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277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19738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6119813" y="6375"/>
            <a:ext cx="12168187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3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4410635"/>
            <a:ext cx="4624475" cy="519056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075" y="2263775"/>
            <a:ext cx="4624475" cy="214685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9813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8993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5D679FE-3B60-23E0-8EBD-D3204877DB0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20406065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395" imgH="394" progId="TCLayout.ActiveDocument.1">
                  <p:embed/>
                </p:oleObj>
              </mc:Choice>
              <mc:Fallback>
                <p:oleObj name="think-cell Slide" r:id="rId22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9075" y="2464225"/>
            <a:ext cx="14625600" cy="7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 err="1"/>
              <a:t>asd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6DCB6-BDD3-0C02-D0C6-B4B53F933815}"/>
              </a:ext>
            </a:extLst>
          </p:cNvPr>
          <p:cNvSpPr txBox="1"/>
          <p:nvPr userDrawn="1"/>
        </p:nvSpPr>
        <p:spPr>
          <a:xfrm>
            <a:off x="931000" y="9601200"/>
            <a:ext cx="518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Smart Slides GPT Plugin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63" r:id="rId2"/>
    <p:sldLayoutId id="2147483671" r:id="rId3"/>
    <p:sldLayoutId id="2147483673" r:id="rId4"/>
    <p:sldLayoutId id="2147483666" r:id="rId5"/>
    <p:sldLayoutId id="2147483662" r:id="rId6"/>
    <p:sldLayoutId id="2147483664" r:id="rId7"/>
    <p:sldLayoutId id="2147483660" r:id="rId8"/>
    <p:sldLayoutId id="2147483657" r:id="rId9"/>
    <p:sldLayoutId id="2147483665" r:id="rId10"/>
    <p:sldLayoutId id="2147483674" r:id="rId11"/>
    <p:sldLayoutId id="2147483658" r:id="rId12"/>
    <p:sldLayoutId id="2147483661" r:id="rId13"/>
    <p:sldLayoutId id="2147483655" r:id="rId14"/>
    <p:sldLayoutId id="2147483659" r:id="rId15"/>
    <p:sldLayoutId id="2147483656" r:id="rId16"/>
    <p:sldLayoutId id="2147483668" r:id="rId17"/>
    <p:sldLayoutId id="2147483669" r:id="rId18"/>
    <p:sldLayoutId id="2147483672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760">
          <p15:clr>
            <a:srgbClr val="E46962"/>
          </p15:clr>
        </p15:guide>
        <p15:guide id="2" pos="579">
          <p15:clr>
            <a:srgbClr val="E46962"/>
          </p15:clr>
        </p15:guide>
        <p15:guide id="3" pos="10944">
          <p15:clr>
            <a:srgbClr val="E46962"/>
          </p15:clr>
        </p15:guide>
        <p15:guide id="4" orient="horz" pos="648">
          <p15:clr>
            <a:srgbClr val="E46962"/>
          </p15:clr>
        </p15:guide>
        <p15:guide id="5" orient="horz" pos="6048">
          <p15:clr>
            <a:srgbClr val="E46962"/>
          </p15:clr>
        </p15:guide>
        <p15:guide id="6" orient="horz" pos="3240">
          <p15:clr>
            <a:srgbClr val="E46962"/>
          </p15:clr>
        </p15:guide>
        <p15:guide id="7" orient="horz" pos="1267">
          <p15:clr>
            <a:srgbClr val="E46962"/>
          </p15:clr>
        </p15:guide>
        <p15:guide id="8" pos="9792">
          <p15:clr>
            <a:srgbClr val="E46962"/>
          </p15:clr>
        </p15:guide>
        <p15:guide id="9" pos="10080">
          <p15:clr>
            <a:srgbClr val="E46962"/>
          </p15:clr>
        </p15:guide>
        <p15:guide id="10" pos="3855" userDrawn="1">
          <p15:clr>
            <a:srgbClr val="E46962"/>
          </p15:clr>
        </p15:guide>
        <p15:guide id="11" pos="7710" userDrawn="1">
          <p15:clr>
            <a:srgbClr val="E46962"/>
          </p15:clr>
        </p15:guide>
        <p15:guide id="12" orient="horz" pos="2160" userDrawn="1">
          <p15:clr>
            <a:srgbClr val="E46962"/>
          </p15:clr>
        </p15:guide>
        <p15:guide id="13" orient="horz" pos="4310" userDrawn="1">
          <p15:clr>
            <a:srgbClr val="E46962"/>
          </p15:clr>
        </p15:guide>
        <p15:guide id="14" orient="horz" pos="14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BDAA1024-75A4-CFDF-8D0F-E6E5C667E2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88" r="4041"/>
          <a:stretch/>
        </p:blipFill>
        <p:spPr>
          <a:xfrm>
            <a:off x="-30955" y="6375"/>
            <a:ext cx="1227058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1E50DF-4D5B-1B17-E246-FD9C9591D4F9}"/>
              </a:ext>
            </a:extLst>
          </p:cNvPr>
          <p:cNvSpPr txBox="1"/>
          <p:nvPr/>
        </p:nvSpPr>
        <p:spPr>
          <a:xfrm>
            <a:off x="12744450" y="3594375"/>
            <a:ext cx="4624475" cy="5172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normAutofit/>
          </a:bodyPr>
          <a:lstStyle/>
          <a:p>
            <a:pPr marL="76200">
              <a:spcAft>
                <a:spcPts val="600"/>
              </a:spcAft>
              <a:buSzPct val="100000"/>
            </a:pPr>
            <a:r>
              <a:rPr lang="en-US" sz="3600" b="0" i="0" u="none" strike="noStrike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rPr>
              <a:t>Team Members:</a:t>
            </a:r>
          </a:p>
          <a:p>
            <a:pPr marL="457200" indent="-3810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3600" b="0" i="0" u="none" strike="noStrike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rPr>
              <a:t>Mayank Khurana</a:t>
            </a:r>
          </a:p>
          <a:p>
            <a:pPr marL="457200" indent="-3810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3600" b="0" i="0" u="none" strike="noStrike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rPr>
              <a:t>Stanley </a:t>
            </a:r>
            <a:r>
              <a:rPr lang="en-US" sz="3600" b="0" i="0" u="none" strike="noStrike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rPr>
              <a:t>Omagara</a:t>
            </a:r>
            <a:endParaRPr lang="en-US" sz="3600" b="0" i="0" u="none" strike="noStrike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 Light"/>
            </a:endParaRPr>
          </a:p>
          <a:p>
            <a:pPr marL="457200" indent="-3810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3600" b="0" i="0" u="none" strike="noStrike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rPr>
              <a:t>Mohammed Safdar</a:t>
            </a:r>
          </a:p>
          <a:p>
            <a:pPr marL="457200" indent="-3810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3600" b="0" i="0" u="none" strike="noStrike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rPr>
              <a:t>Karan </a:t>
            </a:r>
            <a:r>
              <a:rPr lang="en-US" sz="3600" b="0" i="0" u="none" strike="noStrike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rPr>
              <a:t>Soni</a:t>
            </a:r>
            <a:endParaRPr lang="en-US" sz="3600" b="0" i="0" u="none" strike="noStrike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 Light"/>
            </a:endParaRPr>
          </a:p>
          <a:p>
            <a:pPr marL="457200" indent="-3810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3600" b="0" i="0" u="none" strike="noStrike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rPr>
              <a:t>Nida </a:t>
            </a:r>
            <a:r>
              <a:rPr lang="en-US" sz="3600" b="0" i="0" u="none" strike="noStrike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rPr>
              <a:t>Saiyed</a:t>
            </a:r>
            <a:endParaRPr lang="en-US" sz="3600" b="0" i="0" u="none" strike="noStrike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 Light"/>
            </a:endParaRPr>
          </a:p>
          <a:p>
            <a:pPr marL="457200" indent="-3810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3600" b="0" i="0" u="none" strike="noStrike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 Ligh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7DE448-8D43-B9CD-D558-E3255365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4450" y="2263775"/>
            <a:ext cx="5202891" cy="1483472"/>
          </a:xfrm>
        </p:spPr>
        <p:txBody>
          <a:bodyPr spcFirstLastPara="1" wrap="square" lIns="0" tIns="91425" rIns="91425" bIns="91425" anchor="t" anchorCtr="0">
            <a:normAutofit/>
          </a:bodyPr>
          <a:lstStyle/>
          <a:p>
            <a:r>
              <a:rPr lang="en-US" b="1" i="0" u="none" strike="noStrike" cap="none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Next Word Predictor</a:t>
            </a:r>
          </a:p>
        </p:txBody>
      </p:sp>
    </p:spTree>
    <p:extLst>
      <p:ext uri="{BB962C8B-B14F-4D97-AF65-F5344CB8AC3E}">
        <p14:creationId xmlns:p14="http://schemas.microsoft.com/office/powerpoint/2010/main" val="264727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vW-rB_wSoSg.jpg"/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0370" r="20370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CA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Develop '</a:t>
            </a:r>
            <a:r>
              <a:rPr lang="en-CA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WordSight</a:t>
            </a:r>
            <a:r>
              <a:rPr lang="en-CA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a sophisticated software combined with an AI agent, designed to enhance text prediction capabilities.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Technology Integration</a:t>
            </a:r>
            <a:r>
              <a:rPr lang="en-CA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Incorporate software engineering principles with advanced AI technologies to create a real-time, context-aware prediction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 Models</a:t>
            </a:r>
            <a:r>
              <a:rPr lang="en-CA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Utilize a blend of N-gram, RNN (Recurrent Neural Networks), LSTM (Long Short-Term Memory), and Transformer models to achieve a deep understanding of text sequences and predict the next word with high accuracy.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075" y="2010750"/>
            <a:ext cx="7529186" cy="1465542"/>
          </a:xfrm>
        </p:spPr>
        <p:txBody>
          <a:bodyPr>
            <a:normAutofit fontScale="90000"/>
          </a:bodyPr>
          <a:lstStyle/>
          <a:p>
            <a:pPr algn="l"/>
            <a:r>
              <a:rPr lang="en-CA" b="1" i="0" u="none" strike="noStrike" dirty="0">
                <a:effectLst/>
                <a:latin typeface="Söhne"/>
              </a:rPr>
              <a:t>Preliminary Scope to be Developed (SW + AI Agent)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FDB2DD6-DB68-E950-DDA3-3C767F70D7F9}"/>
                  </a:ext>
                </a:extLst>
              </p14:cNvPr>
              <p14:cNvContentPartPr/>
              <p14:nvPr/>
            </p14:nvContentPartPr>
            <p14:xfrm>
              <a:off x="943383" y="9670421"/>
              <a:ext cx="2409840" cy="241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FDB2DD6-DB68-E950-DDA3-3C767F70D7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0383" y="9607781"/>
                <a:ext cx="2535480" cy="366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0E_vhMVqL9g.jp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20370" r="20370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 sz="2200">
                <a:latin typeface="Arial"/>
              </a:defRPr>
            </a:pPr>
            <a:r>
              <a:rPr dirty="0"/>
              <a:t>AI Excellence: Incorporating RNN, LSTM, and Transformer models for deep context analysis.</a:t>
            </a:r>
          </a:p>
          <a:p>
            <a:pPr>
              <a:defRPr sz="2200">
                <a:latin typeface="Arial"/>
              </a:defRPr>
            </a:pPr>
            <a:r>
              <a:rPr dirty="0"/>
              <a:t>Contextual Insights: Utilizing BERT for advanced understanding of word relationships.</a:t>
            </a:r>
          </a:p>
          <a:p>
            <a:pPr>
              <a:defRPr sz="2200">
                <a:latin typeface="Arial"/>
              </a:defRPr>
            </a:pPr>
            <a:r>
              <a:rPr dirty="0"/>
              <a:t>Personalized Experience: Adapting to unique user typing habits and preferences.</a:t>
            </a:r>
          </a:p>
          <a:p>
            <a:pPr>
              <a:defRPr sz="2200">
                <a:latin typeface="Arial"/>
              </a:defRPr>
            </a:pPr>
            <a:r>
              <a:rPr dirty="0"/>
              <a:t>Multilingual Support: Ensuring accurate predictions across various languages.</a:t>
            </a:r>
          </a:p>
          <a:p>
            <a:pPr>
              <a:defRPr sz="2200">
                <a:latin typeface="Arial"/>
              </a:defRPr>
            </a:pPr>
            <a:r>
              <a:rPr dirty="0"/>
              <a:t>Intelligent Error Correction: Sophisticated typo and grammar correction mechanisms.</a:t>
            </a:r>
          </a:p>
          <a:p>
            <a:pPr>
              <a:defRPr sz="2200">
                <a:latin typeface="Arial"/>
              </a:defRPr>
            </a:pPr>
            <a:r>
              <a:rPr dirty="0"/>
              <a:t>Expansive Sentence Predictions: Offering wider possibilities in sentence formulation.</a:t>
            </a:r>
          </a:p>
          <a:p>
            <a:pPr>
              <a:defRPr sz="2200">
                <a:latin typeface="Arial"/>
              </a:defRPr>
            </a:pPr>
            <a:r>
              <a:rPr dirty="0"/>
              <a:t>Voice-to-Text Predictions: Enhancing usability with voice input options.</a:t>
            </a:r>
          </a:p>
          <a:p>
            <a:pPr>
              <a:defRPr sz="2200">
                <a:latin typeface="Arial"/>
              </a:defRPr>
            </a:pPr>
            <a:r>
              <a:rPr dirty="0"/>
              <a:t>Adaptive Learning Mechanisms: Continuously refining predictions based on user feedback.</a:t>
            </a:r>
          </a:p>
          <a:p>
            <a:pPr>
              <a:defRPr sz="2200">
                <a:latin typeface="Arial"/>
              </a:defRPr>
            </a:pPr>
            <a:r>
              <a:rPr dirty="0"/>
              <a:t>Real-Time Model Optimization: Instantly updating the model with new user inputs.</a:t>
            </a:r>
          </a:p>
          <a:p>
            <a:pPr>
              <a:defRPr sz="2200">
                <a:latin typeface="Arial"/>
              </a:defRPr>
            </a:pPr>
            <a:r>
              <a:rPr dirty="0"/>
              <a:t>Seamless API Integration: Facilitating easy incorporation into other platforms and services.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3200">
                <a:solidFill>
                  <a:srgbClr val="4A90E2"/>
                </a:solidFill>
                <a:latin typeface="Arial"/>
              </a:defRPr>
            </a:pPr>
            <a:r>
              <a:rPr lang="en-CA" sz="4400" b="1" dirty="0">
                <a:solidFill>
                  <a:schemeClr val="tx1"/>
                </a:solidFill>
                <a:latin typeface="Söhne"/>
              </a:rPr>
              <a:t>Advanced Capabilities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MECKPoKJYjM.jp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16479" r="1647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44449" y="3192380"/>
            <a:ext cx="5383129" cy="6849978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1" i="0" u="none" strike="noStrike" dirty="0">
                <a:solidFill>
                  <a:schemeClr val="tx1"/>
                </a:solidFill>
                <a:effectLst/>
                <a:latin typeface="Söhne"/>
              </a:rPr>
              <a:t>Cloud Platforms</a:t>
            </a:r>
            <a:r>
              <a:rPr lang="en-CA" b="0" i="0" u="none" strike="noStrike" dirty="0">
                <a:solidFill>
                  <a:schemeClr val="tx1"/>
                </a:solidFill>
                <a:effectLst/>
                <a:latin typeface="Söhne"/>
              </a:rPr>
              <a:t>: Leverage leading cloud services such as AWS, Google Cloud, and Azure to ensure scalability, reliability, and global accessibility.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u="none" strike="noStrike" dirty="0">
                <a:solidFill>
                  <a:schemeClr val="tx1"/>
                </a:solidFill>
                <a:effectLst/>
                <a:latin typeface="Söhne"/>
              </a:rPr>
              <a:t>AI Frameworks</a:t>
            </a:r>
            <a:r>
              <a:rPr lang="en-CA" b="0" i="0" u="none" strike="noStrike" dirty="0">
                <a:solidFill>
                  <a:schemeClr val="tx1"/>
                </a:solidFill>
                <a:effectLst/>
                <a:latin typeface="Söhne"/>
              </a:rPr>
              <a:t>: Employ state-of-the-art AI models including N-gram for basic predictions, RNN and LSTM for sequential data processing, Transformer models for handling complex dependencies, and BERT (Bidirectional Encoder Representations from Transformers) for contextual predictions.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u="none" strike="noStrike" dirty="0">
                <a:solidFill>
                  <a:schemeClr val="tx1"/>
                </a:solidFill>
                <a:effectLst/>
                <a:latin typeface="Söhne"/>
              </a:rPr>
              <a:t>User Interface</a:t>
            </a:r>
            <a:r>
              <a:rPr lang="en-CA" b="0" i="0" u="none" strike="noStrike" dirty="0">
                <a:solidFill>
                  <a:schemeClr val="tx1"/>
                </a:solidFill>
                <a:effectLst/>
                <a:latin typeface="Söhne"/>
              </a:rPr>
              <a:t>: Design an intuitive and user-friendly interface that allows users to interact seamlessly with the system, inputting text and receiving predictions effortlessly.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80758" y="2010750"/>
            <a:ext cx="5807242" cy="2417813"/>
          </a:xfrm>
        </p:spPr>
        <p:txBody>
          <a:bodyPr>
            <a:normAutofit/>
          </a:bodyPr>
          <a:lstStyle/>
          <a:p>
            <a:pPr algn="l"/>
            <a:r>
              <a:rPr lang="en-CA" sz="4400" b="1" i="0" u="none" strike="noStrike" dirty="0">
                <a:effectLst/>
                <a:latin typeface="Söhne"/>
              </a:rPr>
              <a:t>Technology to be Used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ar-afB0QQw.jp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10571" r="10571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79" y="3400927"/>
            <a:ext cx="5614737" cy="6200273"/>
          </a:xfrm>
        </p:spPr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1" i="0" u="none" strike="noStrike" dirty="0">
                <a:solidFill>
                  <a:schemeClr val="tx1"/>
                </a:solidFill>
                <a:effectLst/>
                <a:latin typeface="Söhne"/>
              </a:rPr>
              <a:t>Content Creation</a:t>
            </a:r>
            <a:r>
              <a:rPr lang="en-CA" b="0" i="0" u="none" strike="noStrike" dirty="0">
                <a:solidFill>
                  <a:schemeClr val="tx1"/>
                </a:solidFill>
                <a:effectLst/>
                <a:latin typeface="Söhne"/>
              </a:rPr>
              <a:t>: Assist writers, journalists, and content creators by providing contextually relevant text suggestions, thereby enhancing creativity and efficiency.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u="none" strike="noStrike" dirty="0">
                <a:solidFill>
                  <a:schemeClr val="tx1"/>
                </a:solidFill>
                <a:effectLst/>
                <a:latin typeface="Söhne"/>
              </a:rPr>
              <a:t>Communication Tools</a:t>
            </a:r>
            <a:r>
              <a:rPr lang="en-CA" b="0" i="0" u="none" strike="noStrike" dirty="0">
                <a:solidFill>
                  <a:schemeClr val="tx1"/>
                </a:solidFill>
                <a:effectLst/>
                <a:latin typeface="Söhne"/>
              </a:rPr>
              <a:t>: Improve the functionality of real-time messaging apps and email clients by offering predictive text options, making communication faster and more efficient.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u="none" strike="noStrike" dirty="0">
                <a:solidFill>
                  <a:schemeClr val="tx1"/>
                </a:solidFill>
                <a:effectLst/>
                <a:latin typeface="Söhne"/>
              </a:rPr>
              <a:t>Educational Software</a:t>
            </a:r>
            <a:r>
              <a:rPr lang="en-CA" b="0" i="0" u="none" strike="noStrike" dirty="0">
                <a:solidFill>
                  <a:schemeClr val="tx1"/>
                </a:solidFill>
                <a:effectLst/>
                <a:latin typeface="Söhne"/>
              </a:rPr>
              <a:t>: Support language learning applications by integrating predictive typing features that help users learn new languages and improve their writing skills.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u="none" strike="noStrike" dirty="0">
                <a:solidFill>
                  <a:schemeClr val="tx1"/>
                </a:solidFill>
                <a:effectLst/>
                <a:latin typeface="Söhne"/>
              </a:rPr>
              <a:t>Accessibility Features</a:t>
            </a:r>
            <a:r>
              <a:rPr lang="en-CA" b="0" i="0" u="none" strike="noStrike" dirty="0">
                <a:solidFill>
                  <a:schemeClr val="tx1"/>
                </a:solidFill>
                <a:effectLst/>
                <a:latin typeface="Söhne"/>
              </a:rPr>
              <a:t>: Provide valuable assistance to individuals with typing difficulties or disabilities by predicting text inputs, thus making technology more accessible and inclusive.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519" y="1250367"/>
            <a:ext cx="5126455" cy="2146859"/>
          </a:xfrm>
        </p:spPr>
        <p:txBody>
          <a:bodyPr>
            <a:normAutofit/>
          </a:bodyPr>
          <a:lstStyle/>
          <a:p>
            <a:pPr>
              <a:defRPr sz="3200">
                <a:solidFill>
                  <a:srgbClr val="4A90E2"/>
                </a:solidFill>
                <a:latin typeface="Arial"/>
              </a:defRPr>
            </a:pPr>
            <a:r>
              <a:rPr sz="4400" b="1" dirty="0">
                <a:solidFill>
                  <a:schemeClr val="tx1"/>
                </a:solidFill>
                <a:latin typeface="Söhne"/>
              </a:rPr>
              <a:t>Use Cases &amp; Applications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698A655-523B-E04A-A70F-D0B694274A1E}"/>
                  </a:ext>
                </a:extLst>
              </p14:cNvPr>
              <p14:cNvContentPartPr/>
              <p14:nvPr/>
            </p14:nvContentPartPr>
            <p14:xfrm>
              <a:off x="950943" y="9604901"/>
              <a:ext cx="3302280" cy="263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698A655-523B-E04A-A70F-D0B694274A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8303" y="9541901"/>
                <a:ext cx="3427920" cy="389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mart Slides 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500EA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432</Words>
  <Application>Microsoft Macintosh PowerPoint</Application>
  <PresentationFormat>Custom</PresentationFormat>
  <Paragraphs>31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Raleway</vt:lpstr>
      <vt:lpstr>Roboto Light</vt:lpstr>
      <vt:lpstr>Arial</vt:lpstr>
      <vt:lpstr>Söhne</vt:lpstr>
      <vt:lpstr>Smart Slides v1</vt:lpstr>
      <vt:lpstr>think-cell Slide</vt:lpstr>
      <vt:lpstr>Next Word Predictor</vt:lpstr>
      <vt:lpstr>Preliminary Scope to be Developed (SW + AI Agent)</vt:lpstr>
      <vt:lpstr>Advanced Capabilities</vt:lpstr>
      <vt:lpstr>Technology to be Used</vt:lpstr>
      <vt:lpstr>Use Cases &amp;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Slides</dc:title>
  <cp:lastModifiedBy>Mayank Khurana</cp:lastModifiedBy>
  <cp:revision>64</cp:revision>
  <dcterms:modified xsi:type="dcterms:W3CDTF">2024-02-05T22:49:43Z</dcterms:modified>
</cp:coreProperties>
</file>