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66" r:id="rId4"/>
    <p:sldId id="267" r:id="rId5"/>
    <p:sldId id="268" r:id="rId6"/>
    <p:sldId id="269" r:id="rId7"/>
    <p:sldId id="270" r:id="rId8"/>
    <p:sldId id="271" r:id="rId9"/>
    <p:sldId id="272" r:id="rId10"/>
    <p:sldId id="265" r:id="rId11"/>
  </p:sldIdLst>
  <p:sldSz cx="9144000" cy="5143500" type="screen16x9"/>
  <p:notesSz cx="6858000" cy="9144000"/>
  <p:embeddedFontLst>
    <p:embeddedFont>
      <p:font typeface="Exo" panose="020B0604020202020204" charset="0"/>
      <p:regular r:id="rId13"/>
      <p:bold r:id="rId14"/>
      <p:italic r:id="rId15"/>
      <p:boldItalic r:id="rId16"/>
    </p:embeddedFont>
    <p:embeddedFont>
      <p:font typeface="Exo Light" panose="020B0604020202020204" charset="0"/>
      <p:regular r:id="rId17"/>
      <p:bold r:id="rId18"/>
      <p:italic r:id="rId19"/>
      <p:boldItalic r:id="rId20"/>
    </p:embeddedFont>
    <p:embeddedFont>
      <p:font typeface="Helvetica Neue Light" panose="020B0604020202020204" charset="0"/>
      <p:regular r:id="rId21"/>
      <p:bold r:id="rId22"/>
      <p:italic r:id="rId23"/>
      <p:boldItalic r:id="rId24"/>
    </p:embeddedFont>
    <p:embeddedFont>
      <p:font typeface="Space Mon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 Qua bài học trên, các bạn có thể phần nào đó hiểu được sâu sắc hơn về các công nghệ mà hệ sinh thái </a:t>
            </a:r>
            <a:r>
              <a:rPr lang="vi-VN" dirty="0" err="1"/>
              <a:t>Cardano</a:t>
            </a:r>
            <a:r>
              <a:rPr lang="vi-VN" dirty="0"/>
              <a:t> đang sử dụng. Và </a:t>
            </a:r>
            <a:r>
              <a:rPr lang="vi-VN" dirty="0" err="1"/>
              <a:t>video</a:t>
            </a:r>
            <a:r>
              <a:rPr lang="vi-VN" dirty="0"/>
              <a:t> của mình đến đây là kết thúc. Xin chào và hẹn gặp lại các bạn trong những </a:t>
            </a:r>
            <a:r>
              <a:rPr lang="vi-VN" dirty="0" err="1"/>
              <a:t>video</a:t>
            </a:r>
            <a:r>
              <a:rPr lang="vi-VN" dirty="0"/>
              <a:t> tiếp theo.</a:t>
            </a:r>
          </a:p>
        </p:txBody>
      </p:sp>
    </p:spTree>
    <p:extLst>
      <p:ext uri="{BB962C8B-B14F-4D97-AF65-F5344CB8AC3E}">
        <p14:creationId xmlns:p14="http://schemas.microsoft.com/office/powerpoint/2010/main" val="117473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499128B9-4618-431A-F44F-EB43B75FC530}"/>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C25FA498-8950-5752-96F4-E0DE195F40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24FCD372-7453-F112-61D9-89299A655C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6156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BE14A0FD-6784-D6C9-0DE1-4E3A78DB8DE5}"/>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D329B0EB-23AE-8BAD-A9C5-2EC3692CE2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48672293-8908-0986-F5B3-AFAF372B28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5751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5CEF5333-077E-0A26-A709-65ED43C25834}"/>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573CCEB3-B622-8CC6-1586-1E6C7E2511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A93C56D7-650E-1B0F-A632-890FE282F3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924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AA16B6C2-CFB9-BE79-CF82-97FBDDF62A14}"/>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7BAD4720-B4B8-450B-7590-D1EA900FD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E3B0FD70-0F2D-F73D-DDED-CC375A3E18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9973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EEBBFFEB-5746-FBAC-45DB-1CA6E4BA4602}"/>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EC4BABF2-E2DA-727E-B674-E73CD44D9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931407C5-91E2-F2B0-30D0-BEC891F6FA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4798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765DC35D-D8B2-BBE8-236D-A8D913FF345E}"/>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556C9076-859C-E2EE-90C5-4C6824DF9C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ADA08459-BF17-CFB7-299E-148C7354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545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453725EB-1366-80CE-A1FC-E335DD556116}"/>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3B31EAB4-D86C-727B-E7A8-8C4D0E658A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E91D5DC6-F815-9425-7192-109D1D7793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10543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0">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1">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200" dirty="0" err="1">
                <a:latin typeface="Exo"/>
                <a:ea typeface="Exo"/>
                <a:cs typeface="Exo"/>
                <a:sym typeface="Exo"/>
              </a:rPr>
              <a:t>Tương</a:t>
            </a:r>
            <a:r>
              <a:rPr lang="en-GB" sz="4200" dirty="0">
                <a:latin typeface="Exo"/>
                <a:ea typeface="Exo"/>
                <a:cs typeface="Exo"/>
                <a:sym typeface="Exo"/>
              </a:rPr>
              <a:t> </a:t>
            </a:r>
            <a:r>
              <a:rPr lang="en-GB" sz="4200" dirty="0" err="1">
                <a:latin typeface="Exo"/>
                <a:ea typeface="Exo"/>
                <a:cs typeface="Exo"/>
                <a:sym typeface="Exo"/>
              </a:rPr>
              <a:t>tác</a:t>
            </a:r>
            <a:r>
              <a:rPr lang="en-GB" sz="4200" dirty="0">
                <a:latin typeface="Exo"/>
                <a:ea typeface="Exo"/>
                <a:cs typeface="Exo"/>
                <a:sym typeface="Exo"/>
              </a:rPr>
              <a:t> </a:t>
            </a:r>
            <a:r>
              <a:rPr lang="en-GB" sz="4200" dirty="0" err="1">
                <a:latin typeface="Exo"/>
                <a:ea typeface="Exo"/>
                <a:cs typeface="Exo"/>
                <a:sym typeface="Exo"/>
              </a:rPr>
              <a:t>với</a:t>
            </a:r>
            <a:r>
              <a:rPr lang="en-GB" sz="4200" dirty="0">
                <a:latin typeface="Exo"/>
                <a:ea typeface="Exo"/>
                <a:cs typeface="Exo"/>
                <a:sym typeface="Exo"/>
              </a:rPr>
              <a:t> </a:t>
            </a:r>
            <a:r>
              <a:rPr lang="en-GB" sz="4200" dirty="0" err="1">
                <a:latin typeface="Exo"/>
                <a:ea typeface="Exo"/>
                <a:cs typeface="Exo"/>
                <a:sym typeface="Exo"/>
              </a:rPr>
              <a:t>hợp</a:t>
            </a:r>
            <a:r>
              <a:rPr lang="en-GB" sz="4200" dirty="0">
                <a:latin typeface="Exo"/>
                <a:ea typeface="Exo"/>
                <a:cs typeface="Exo"/>
                <a:sym typeface="Exo"/>
              </a:rPr>
              <a:t> </a:t>
            </a:r>
            <a:r>
              <a:rPr lang="en-GB" sz="4200" dirty="0" err="1">
                <a:latin typeface="Exo"/>
                <a:ea typeface="Exo"/>
                <a:cs typeface="Exo"/>
                <a:sym typeface="Exo"/>
              </a:rPr>
              <a:t>đồng</a:t>
            </a:r>
            <a:r>
              <a:rPr lang="en-GB" sz="4200" dirty="0">
                <a:latin typeface="Exo"/>
                <a:ea typeface="Exo"/>
                <a:cs typeface="Exo"/>
                <a:sym typeface="Exo"/>
              </a:rPr>
              <a:t> </a:t>
            </a:r>
            <a:r>
              <a:rPr lang="en-GB" sz="4200" dirty="0" err="1">
                <a:latin typeface="Exo"/>
                <a:ea typeface="Exo"/>
                <a:cs typeface="Exo"/>
                <a:sym typeface="Exo"/>
              </a:rPr>
              <a:t>Helloworld</a:t>
            </a:r>
            <a:r>
              <a:rPr lang="en-GB" sz="4200" dirty="0">
                <a:latin typeface="Exo"/>
                <a:ea typeface="Exo"/>
                <a:cs typeface="Exo"/>
                <a:sym typeface="Exo"/>
              </a:rPr>
              <a:t> </a:t>
            </a:r>
            <a:r>
              <a:rPr lang="en-GB" sz="4200" dirty="0" err="1">
                <a:latin typeface="Exo"/>
                <a:ea typeface="Exo"/>
                <a:cs typeface="Exo"/>
                <a:sym typeface="Exo"/>
              </a:rPr>
              <a:t>với</a:t>
            </a:r>
            <a:r>
              <a:rPr lang="en-GB" sz="4200" dirty="0">
                <a:latin typeface="Exo"/>
                <a:ea typeface="Exo"/>
                <a:cs typeface="Exo"/>
                <a:sym typeface="Exo"/>
              </a:rPr>
              <a:t> </a:t>
            </a:r>
            <a:r>
              <a:rPr lang="en-GB" sz="4200" dirty="0" err="1">
                <a:latin typeface="Exo"/>
                <a:ea typeface="Exo"/>
                <a:cs typeface="Exo"/>
                <a:sym typeface="Exo"/>
              </a:rPr>
              <a:t>giao</a:t>
            </a:r>
            <a:r>
              <a:rPr lang="en-GB" sz="4200" dirty="0">
                <a:latin typeface="Exo"/>
                <a:ea typeface="Exo"/>
                <a:cs typeface="Exo"/>
                <a:sym typeface="Exo"/>
              </a:rPr>
              <a:t> </a:t>
            </a:r>
            <a:r>
              <a:rPr lang="en-GB" sz="4200" dirty="0" err="1">
                <a:latin typeface="Exo"/>
                <a:ea typeface="Exo"/>
                <a:cs typeface="Exo"/>
                <a:sym typeface="Exo"/>
              </a:rPr>
              <a:t>diện</a:t>
            </a:r>
            <a:r>
              <a:rPr lang="en-GB" sz="4200" dirty="0">
                <a:latin typeface="Exo"/>
                <a:ea typeface="Exo"/>
                <a:cs typeface="Exo"/>
                <a:sym typeface="Exo"/>
              </a:rPr>
              <a:t> front-end.</a:t>
            </a: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Nguyễn Duy Khánh - cardano2vn.io x </a:t>
            </a:r>
            <a:r>
              <a:rPr lang="en-GB" sz="1900" dirty="0" err="1"/>
              <a:t>b</a:t>
            </a:r>
            <a:r>
              <a:rPr lang="en-GB" sz="1900" dirty="0" err="1">
                <a:latin typeface="Exo Light"/>
                <a:ea typeface="Exo Light"/>
                <a:cs typeface="Exo Light"/>
                <a:sym typeface="Exo Light"/>
              </a:rPr>
              <a:t>lockalpha</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a:t>Blockchain basic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200" dirty="0"/>
              <a:t>Thank you for watching</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Nguyễn Duy Khánh - cardano2vn.io x </a:t>
            </a:r>
            <a:r>
              <a:rPr lang="en-GB" sz="1900" dirty="0" err="1">
                <a:latin typeface="Exo Light"/>
                <a:ea typeface="Exo Light"/>
                <a:cs typeface="Exo Light"/>
                <a:sym typeface="Exo Light"/>
              </a:rPr>
              <a:t>blockalpha</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Aiken tutorial</a:t>
            </a:r>
            <a:endParaRPr dirty="0"/>
          </a:p>
        </p:txBody>
      </p:sp>
    </p:spTree>
    <p:extLst>
      <p:ext uri="{BB962C8B-B14F-4D97-AF65-F5344CB8AC3E}">
        <p14:creationId xmlns:p14="http://schemas.microsoft.com/office/powerpoint/2010/main" val="224642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Nội</a:t>
            </a:r>
            <a:r>
              <a:rPr lang="en-GB" dirty="0">
                <a:latin typeface="Exo"/>
                <a:ea typeface="Exo"/>
                <a:cs typeface="Exo"/>
                <a:sym typeface="Exo"/>
              </a:rPr>
              <a:t> dung </a:t>
            </a:r>
            <a:r>
              <a:rPr lang="en-GB" dirty="0" err="1">
                <a:latin typeface="Exo"/>
                <a:ea typeface="Exo"/>
                <a:cs typeface="Exo"/>
                <a:sym typeface="Exo"/>
              </a:rPr>
              <a:t>bài</a:t>
            </a:r>
            <a:r>
              <a:rPr lang="en-GB" dirty="0">
                <a:latin typeface="Exo"/>
                <a:ea typeface="Exo"/>
                <a:cs typeface="Exo"/>
                <a:sym typeface="Exo"/>
              </a:rPr>
              <a:t> </a:t>
            </a:r>
            <a:r>
              <a:rPr lang="en-GB" dirty="0" err="1">
                <a:latin typeface="Exo"/>
                <a:ea typeface="Exo"/>
                <a:cs typeface="Exo"/>
                <a:sym typeface="Exo"/>
              </a:rPr>
              <a:t>học</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2" name="TextBox 4">
            <a:extLst>
              <a:ext uri="{FF2B5EF4-FFF2-40B4-BE49-F238E27FC236}">
                <a16:creationId xmlns:a16="http://schemas.microsoft.com/office/drawing/2014/main" id="{1510AA0E-9942-4D13-02E9-E038CA408F00}"/>
              </a:ext>
            </a:extLst>
          </p:cNvPr>
          <p:cNvSpPr txBox="1"/>
          <p:nvPr/>
        </p:nvSpPr>
        <p:spPr>
          <a:xfrm>
            <a:off x="556010" y="1250297"/>
            <a:ext cx="4120209" cy="246221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sz="1400" dirty="0" err="1">
                <a:latin typeface="Exo"/>
                <a:ea typeface="Exo"/>
                <a:cs typeface="Exo"/>
                <a:sym typeface="Exo"/>
              </a:rPr>
              <a:t>Kết</a:t>
            </a:r>
            <a:r>
              <a:rPr lang="en-US" sz="1400" dirty="0">
                <a:latin typeface="Exo"/>
                <a:ea typeface="Exo"/>
                <a:cs typeface="Exo"/>
                <a:sym typeface="Exo"/>
              </a:rPr>
              <a:t> </a:t>
            </a:r>
            <a:r>
              <a:rPr lang="en-US" sz="1400" dirty="0" err="1">
                <a:latin typeface="Exo"/>
                <a:ea typeface="Exo"/>
                <a:cs typeface="Exo"/>
                <a:sym typeface="Exo"/>
              </a:rPr>
              <a:t>nối</a:t>
            </a:r>
            <a:r>
              <a:rPr lang="en-US" sz="1400" dirty="0">
                <a:latin typeface="Exo"/>
                <a:ea typeface="Exo"/>
                <a:cs typeface="Exo"/>
                <a:sym typeface="Exo"/>
              </a:rPr>
              <a:t> </a:t>
            </a:r>
            <a:r>
              <a:rPr lang="en-US" sz="1400" dirty="0" err="1">
                <a:latin typeface="Exo"/>
                <a:ea typeface="Exo"/>
                <a:cs typeface="Exo"/>
                <a:sym typeface="Exo"/>
              </a:rPr>
              <a:t>ví</a:t>
            </a:r>
            <a:r>
              <a:rPr lang="en-US" sz="1400" dirty="0">
                <a:latin typeface="Exo"/>
                <a:ea typeface="Exo"/>
                <a:cs typeface="Exo"/>
                <a:sym typeface="Exo"/>
              </a:rPr>
              <a:t> </a:t>
            </a:r>
            <a:r>
              <a:rPr lang="en-US" sz="1400" dirty="0" err="1">
                <a:latin typeface="Exo"/>
                <a:ea typeface="Exo"/>
                <a:cs typeface="Exo"/>
                <a:sym typeface="Exo"/>
              </a:rPr>
              <a:t>trên</a:t>
            </a:r>
            <a:r>
              <a:rPr lang="en-US" sz="1400" dirty="0">
                <a:latin typeface="Exo"/>
                <a:ea typeface="Exo"/>
                <a:cs typeface="Exo"/>
                <a:sym typeface="Exo"/>
              </a:rPr>
              <a:t> </a:t>
            </a:r>
            <a:r>
              <a:rPr lang="en-US" sz="1400" dirty="0" err="1">
                <a:latin typeface="Exo"/>
                <a:ea typeface="Exo"/>
                <a:cs typeface="Exo"/>
                <a:sym typeface="Exo"/>
              </a:rPr>
              <a:t>cardano</a:t>
            </a:r>
            <a:r>
              <a:rPr lang="en-US" sz="1400" dirty="0">
                <a:latin typeface="Exo"/>
                <a:ea typeface="Exo"/>
                <a:cs typeface="Exo"/>
                <a:sym typeface="Exo"/>
              </a:rPr>
              <a:t> </a:t>
            </a:r>
            <a:r>
              <a:rPr lang="en-US" sz="1400" dirty="0" err="1">
                <a:latin typeface="Exo"/>
                <a:ea typeface="Exo"/>
                <a:cs typeface="Exo"/>
                <a:sym typeface="Exo"/>
              </a:rPr>
              <a:t>bằng</a:t>
            </a:r>
            <a:r>
              <a:rPr lang="en-US" sz="1400" dirty="0">
                <a:latin typeface="Exo"/>
                <a:ea typeface="Exo"/>
                <a:cs typeface="Exo"/>
                <a:sym typeface="Exo"/>
              </a:rPr>
              <a:t> lucid@10.0.7 </a:t>
            </a:r>
            <a:r>
              <a:rPr lang="en-US" sz="1400" dirty="0" err="1">
                <a:latin typeface="Exo"/>
                <a:ea typeface="Exo"/>
                <a:cs typeface="Exo"/>
                <a:sym typeface="Exo"/>
              </a:rPr>
              <a:t>và</a:t>
            </a:r>
            <a:r>
              <a:rPr lang="en-US" sz="1400" dirty="0">
                <a:latin typeface="Exo"/>
                <a:ea typeface="Exo"/>
                <a:cs typeface="Exo"/>
                <a:sym typeface="Exo"/>
              </a:rPr>
              <a:t> </a:t>
            </a:r>
            <a:r>
              <a:rPr lang="en-US" sz="1400" dirty="0" err="1">
                <a:latin typeface="Exo"/>
                <a:ea typeface="Exo"/>
                <a:cs typeface="Exo"/>
                <a:sym typeface="Exo"/>
              </a:rPr>
              <a:t>Blockfrost</a:t>
            </a:r>
            <a:r>
              <a:rPr lang="en-US" sz="1400" dirty="0">
                <a:latin typeface="Exo"/>
                <a:ea typeface="Exo"/>
                <a:cs typeface="Exo"/>
                <a:sym typeface="Exo"/>
              </a:rPr>
              <a:t> API</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Datum, Redeemer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thành</a:t>
            </a:r>
            <a:r>
              <a:rPr lang="en-US" dirty="0">
                <a:latin typeface="Exo"/>
                <a:ea typeface="Exo"/>
                <a:cs typeface="Exo"/>
                <a:sym typeface="Exo"/>
              </a:rPr>
              <a:t> </a:t>
            </a:r>
            <a:r>
              <a:rPr lang="en-US" dirty="0" err="1">
                <a:latin typeface="Exo"/>
                <a:ea typeface="Exo"/>
                <a:cs typeface="Exo"/>
                <a:sym typeface="Exo"/>
              </a:rPr>
              <a:t>phần</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a:t>
            </a:r>
            <a:endParaRPr lang="en-US" sz="1400"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Lock </a:t>
            </a:r>
            <a:r>
              <a:rPr lang="en-US" dirty="0" err="1">
                <a:latin typeface="Exo"/>
                <a:ea typeface="Exo"/>
                <a:cs typeface="Exo"/>
                <a:sym typeface="Exo"/>
              </a:rPr>
              <a:t>tài</a:t>
            </a:r>
            <a:r>
              <a:rPr lang="en-US" dirty="0">
                <a:latin typeface="Exo"/>
                <a:ea typeface="Exo"/>
                <a:cs typeface="Exo"/>
                <a:sym typeface="Exo"/>
              </a:rPr>
              <a:t> </a:t>
            </a:r>
            <a:r>
              <a:rPr lang="en-US" dirty="0" err="1">
                <a:latin typeface="Exo"/>
                <a:ea typeface="Exo"/>
                <a:cs typeface="Exo"/>
                <a:sym typeface="Exo"/>
              </a:rPr>
              <a:t>sản</a:t>
            </a:r>
            <a:r>
              <a:rPr lang="en-US" dirty="0">
                <a:latin typeface="Exo"/>
                <a:ea typeface="Exo"/>
                <a:cs typeface="Exo"/>
                <a:sym typeface="Exo"/>
              </a:rPr>
              <a:t> </a:t>
            </a:r>
            <a:r>
              <a:rPr lang="en-US" dirty="0" err="1">
                <a:latin typeface="Exo"/>
                <a:ea typeface="Exo"/>
                <a:cs typeface="Exo"/>
                <a:sym typeface="Exo"/>
              </a:rPr>
              <a:t>vào</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Helloworld</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a:t>
            </a:r>
            <a:r>
              <a:rPr lang="en-US" dirty="0" err="1">
                <a:latin typeface="Exo"/>
                <a:ea typeface="Exo"/>
                <a:cs typeface="Exo"/>
                <a:sym typeface="Exo"/>
              </a:rPr>
              <a:t>UnLock</a:t>
            </a:r>
            <a:r>
              <a:rPr lang="en-US" dirty="0">
                <a:latin typeface="Exo"/>
                <a:ea typeface="Exo"/>
                <a:cs typeface="Exo"/>
                <a:sym typeface="Exo"/>
              </a:rPr>
              <a:t> </a:t>
            </a:r>
            <a:r>
              <a:rPr lang="en-US" dirty="0" err="1">
                <a:latin typeface="Exo"/>
                <a:ea typeface="Exo"/>
                <a:cs typeface="Exo"/>
                <a:sym typeface="Exo"/>
              </a:rPr>
              <a:t>tài</a:t>
            </a:r>
            <a:r>
              <a:rPr lang="en-US" dirty="0">
                <a:latin typeface="Exo"/>
                <a:ea typeface="Exo"/>
                <a:cs typeface="Exo"/>
                <a:sym typeface="Exo"/>
              </a:rPr>
              <a:t> </a:t>
            </a:r>
            <a:r>
              <a:rPr lang="en-US" dirty="0" err="1">
                <a:latin typeface="Exo"/>
                <a:ea typeface="Exo"/>
                <a:cs typeface="Exo"/>
                <a:sym typeface="Exo"/>
              </a:rPr>
              <a:t>sản</a:t>
            </a:r>
            <a:r>
              <a:rPr lang="en-US" dirty="0">
                <a:latin typeface="Exo"/>
                <a:ea typeface="Exo"/>
                <a:cs typeface="Exo"/>
                <a:sym typeface="Exo"/>
              </a:rPr>
              <a:t> </a:t>
            </a:r>
            <a:r>
              <a:rPr lang="en-US" dirty="0" err="1">
                <a:latin typeface="Exo"/>
                <a:ea typeface="Exo"/>
                <a:cs typeface="Exo"/>
                <a:sym typeface="Exo"/>
              </a:rPr>
              <a:t>khỏi</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Helloworld</a:t>
            </a:r>
            <a:r>
              <a:rPr lang="en-US" dirty="0">
                <a:latin typeface="Exo"/>
                <a:ea typeface="Exo"/>
                <a:cs typeface="Exo"/>
                <a:sym typeface="Exo"/>
              </a:rPr>
              <a:t>.</a:t>
            </a:r>
          </a:p>
        </p:txBody>
      </p:sp>
      <p:sp>
        <p:nvSpPr>
          <p:cNvPr id="3" name="TextBox 1">
            <a:extLst>
              <a:ext uri="{FF2B5EF4-FFF2-40B4-BE49-F238E27FC236}">
                <a16:creationId xmlns:a16="http://schemas.microsoft.com/office/drawing/2014/main" id="{E33A696D-0979-D1E5-9750-B895F5382277}"/>
              </a:ext>
            </a:extLst>
          </p:cNvPr>
          <p:cNvSpPr txBox="1"/>
          <p:nvPr/>
        </p:nvSpPr>
        <p:spPr>
          <a:xfrm>
            <a:off x="556010" y="725370"/>
            <a:ext cx="3166394"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Nội</a:t>
            </a:r>
            <a:r>
              <a:rPr lang="en-US" sz="1800" b="1" dirty="0">
                <a:latin typeface="Exo"/>
                <a:sym typeface="Exo"/>
              </a:rPr>
              <a:t> dung </a:t>
            </a:r>
            <a:r>
              <a:rPr lang="en-US" sz="1800" b="1" dirty="0" err="1">
                <a:latin typeface="Exo"/>
                <a:sym typeface="Exo"/>
              </a:rPr>
              <a:t>bài</a:t>
            </a:r>
            <a:r>
              <a:rPr lang="en-US" sz="1800" b="1" dirty="0">
                <a:latin typeface="Exo"/>
                <a:sym typeface="Exo"/>
              </a:rPr>
              <a:t> </a:t>
            </a:r>
            <a:r>
              <a:rPr lang="en-US" sz="1800" b="1" dirty="0" err="1">
                <a:latin typeface="Exo"/>
                <a:sym typeface="Exo"/>
              </a:rPr>
              <a:t>học</a:t>
            </a:r>
            <a:endParaRPr lang="en-US" sz="1800" b="1" dirty="0"/>
          </a:p>
        </p:txBody>
      </p:sp>
      <p:pic>
        <p:nvPicPr>
          <p:cNvPr id="4" name="Picture 3" descr="A blue coin with white circles and dots&#10;&#10;Description automatically generated">
            <a:extLst>
              <a:ext uri="{FF2B5EF4-FFF2-40B4-BE49-F238E27FC236}">
                <a16:creationId xmlns:a16="http://schemas.microsoft.com/office/drawing/2014/main" id="{617F6CF6-2F5D-D2CF-E2F4-87CECD9ED028}"/>
              </a:ext>
            </a:extLst>
          </p:cNvPr>
          <p:cNvPicPr>
            <a:picLocks noChangeAspect="1"/>
          </p:cNvPicPr>
          <p:nvPr/>
        </p:nvPicPr>
        <p:blipFill>
          <a:blip r:embed="rId3"/>
          <a:stretch>
            <a:fillRect/>
          </a:stretch>
        </p:blipFill>
        <p:spPr>
          <a:xfrm>
            <a:off x="5368924" y="1086639"/>
            <a:ext cx="3282952" cy="2462214"/>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3CC1901F-72FA-C803-3F16-20FD49E4703E}"/>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AEFE8BC-B9AC-2E7A-AF84-68CCF78C981B}"/>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Điều</a:t>
            </a:r>
            <a:r>
              <a:rPr lang="en-GB" dirty="0"/>
              <a:t> </a:t>
            </a:r>
            <a:r>
              <a:rPr lang="en-GB" dirty="0" err="1"/>
              <a:t>kiện</a:t>
            </a:r>
            <a:r>
              <a:rPr lang="en-GB" dirty="0"/>
              <a:t> </a:t>
            </a:r>
            <a:r>
              <a:rPr lang="en-GB" dirty="0" err="1"/>
              <a:t>tiên</a:t>
            </a:r>
            <a:r>
              <a:rPr lang="en-GB" dirty="0"/>
              <a:t> </a:t>
            </a:r>
            <a:r>
              <a:rPr lang="en-GB" dirty="0" err="1"/>
              <a:t>quyết</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735C02B8-A4BA-C835-04B5-3D0D751E4542}"/>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2" name="TextBox 4">
            <a:extLst>
              <a:ext uri="{FF2B5EF4-FFF2-40B4-BE49-F238E27FC236}">
                <a16:creationId xmlns:a16="http://schemas.microsoft.com/office/drawing/2014/main" id="{25D69B65-06D9-C114-A8B7-BC35D1CDBB58}"/>
              </a:ext>
            </a:extLst>
          </p:cNvPr>
          <p:cNvSpPr txBox="1"/>
          <p:nvPr/>
        </p:nvSpPr>
        <p:spPr>
          <a:xfrm>
            <a:off x="556010" y="1250297"/>
            <a:ext cx="4120209" cy="224676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Hiểu</a:t>
            </a:r>
            <a:r>
              <a:rPr lang="en-US" dirty="0">
                <a:latin typeface="Exo"/>
                <a:ea typeface="Exo"/>
                <a:cs typeface="Exo"/>
                <a:sym typeface="Exo"/>
              </a:rPr>
              <a:t> </a:t>
            </a:r>
            <a:r>
              <a:rPr lang="en-US" dirty="0" err="1">
                <a:latin typeface="Exo"/>
                <a:ea typeface="Exo"/>
                <a:cs typeface="Exo"/>
                <a:sym typeface="Exo"/>
              </a:rPr>
              <a:t>cách</a:t>
            </a:r>
            <a:r>
              <a:rPr lang="en-US" dirty="0">
                <a:latin typeface="Exo"/>
                <a:ea typeface="Exo"/>
                <a:cs typeface="Exo"/>
                <a:sym typeface="Exo"/>
              </a:rPr>
              <a:t> </a:t>
            </a:r>
            <a:r>
              <a:rPr lang="en-US" dirty="0" err="1">
                <a:latin typeface="Exo"/>
                <a:ea typeface="Exo"/>
                <a:cs typeface="Exo"/>
                <a:sym typeface="Exo"/>
              </a:rPr>
              <a:t>hoạt</a:t>
            </a:r>
            <a:r>
              <a:rPr lang="en-US" dirty="0">
                <a:latin typeface="Exo"/>
                <a:ea typeface="Exo"/>
                <a:cs typeface="Exo"/>
                <a:sym typeface="Exo"/>
              </a:rPr>
              <a:t> </a:t>
            </a:r>
            <a:r>
              <a:rPr lang="en-US" dirty="0" err="1">
                <a:latin typeface="Exo"/>
                <a:ea typeface="Exo"/>
                <a:cs typeface="Exo"/>
                <a:sym typeface="Exo"/>
              </a:rPr>
              <a:t>động</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Helloworld</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Nắm</a:t>
            </a:r>
            <a:r>
              <a:rPr lang="en-US" dirty="0">
                <a:latin typeface="Exo"/>
                <a:ea typeface="Exo"/>
                <a:cs typeface="Exo"/>
                <a:sym typeface="Exo"/>
              </a:rPr>
              <a:t> </a:t>
            </a:r>
            <a:r>
              <a:rPr lang="en-US" dirty="0" err="1">
                <a:latin typeface="Exo"/>
                <a:ea typeface="Exo"/>
                <a:cs typeface="Exo"/>
                <a:sym typeface="Exo"/>
              </a:rPr>
              <a:t>bắt</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kiến</a:t>
            </a:r>
            <a:r>
              <a:rPr lang="en-US" dirty="0">
                <a:latin typeface="Exo"/>
                <a:ea typeface="Exo"/>
                <a:cs typeface="Exo"/>
                <a:sym typeface="Exo"/>
              </a:rPr>
              <a:t> </a:t>
            </a:r>
            <a:r>
              <a:rPr lang="en-US" dirty="0" err="1">
                <a:latin typeface="Exo"/>
                <a:ea typeface="Exo"/>
                <a:cs typeface="Exo"/>
                <a:sym typeface="Exo"/>
              </a:rPr>
              <a:t>thức</a:t>
            </a:r>
            <a:r>
              <a:rPr lang="en-US" dirty="0">
                <a:latin typeface="Exo"/>
                <a:ea typeface="Exo"/>
                <a:cs typeface="Exo"/>
                <a:sym typeface="Exo"/>
              </a:rPr>
              <a:t> </a:t>
            </a:r>
            <a:r>
              <a:rPr lang="en-US" dirty="0" err="1">
                <a:latin typeface="Exo"/>
                <a:ea typeface="Exo"/>
                <a:cs typeface="Exo"/>
                <a:sym typeface="Exo"/>
              </a:rPr>
              <a:t>cơ</a:t>
            </a:r>
            <a:r>
              <a:rPr lang="en-US" dirty="0">
                <a:latin typeface="Exo"/>
                <a:ea typeface="Exo"/>
                <a:cs typeface="Exo"/>
                <a:sym typeface="Exo"/>
              </a:rPr>
              <a:t> </a:t>
            </a:r>
            <a:r>
              <a:rPr lang="en-US" dirty="0" err="1">
                <a:latin typeface="Exo"/>
                <a:ea typeface="Exo"/>
                <a:cs typeface="Exo"/>
                <a:sym typeface="Exo"/>
              </a:rPr>
              <a:t>bản</a:t>
            </a:r>
            <a:r>
              <a:rPr lang="en-US" dirty="0">
                <a:latin typeface="Exo"/>
                <a:ea typeface="Exo"/>
                <a:cs typeface="Exo"/>
                <a:sym typeface="Exo"/>
              </a:rPr>
              <a:t> </a:t>
            </a:r>
            <a:r>
              <a:rPr lang="en-US" dirty="0" err="1">
                <a:latin typeface="Exo"/>
                <a:ea typeface="Exo"/>
                <a:cs typeface="Exo"/>
                <a:sym typeface="Exo"/>
              </a:rPr>
              <a:t>về</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frontend (html, </a:t>
            </a:r>
            <a:r>
              <a:rPr lang="en-US" dirty="0" err="1">
                <a:latin typeface="Exo"/>
                <a:ea typeface="Exo"/>
                <a:cs typeface="Exo"/>
                <a:sym typeface="Exo"/>
              </a:rPr>
              <a:t>css</a:t>
            </a:r>
            <a:r>
              <a:rPr lang="en-US" dirty="0">
                <a:latin typeface="Exo"/>
                <a:ea typeface="Exo"/>
                <a:cs typeface="Exo"/>
                <a:sym typeface="Exo"/>
              </a:rPr>
              <a:t>, </a:t>
            </a:r>
            <a:r>
              <a:rPr lang="en-US" dirty="0" err="1">
                <a:latin typeface="Exo"/>
                <a:ea typeface="Exo"/>
                <a:cs typeface="Exo"/>
                <a:sym typeface="Exo"/>
              </a:rPr>
              <a:t>js</a:t>
            </a:r>
            <a:r>
              <a:rPr lang="en-US" dirty="0">
                <a:latin typeface="Exo"/>
                <a:ea typeface="Exo"/>
                <a:cs typeface="Exo"/>
                <a:sym typeface="Exo"/>
              </a:rPr>
              <a:t>, </a:t>
            </a:r>
            <a:r>
              <a:rPr lang="en-US" dirty="0" err="1">
                <a:latin typeface="Exo"/>
                <a:ea typeface="Exo"/>
                <a:cs typeface="Exo"/>
                <a:sym typeface="Exo"/>
              </a:rPr>
              <a:t>nextjs</a:t>
            </a:r>
            <a:r>
              <a:rPr lang="en-US" dirty="0">
                <a:latin typeface="Exo"/>
                <a:ea typeface="Exo"/>
                <a:cs typeface="Exo"/>
                <a:sym typeface="Exo"/>
              </a:rPr>
              <a:t>, </a:t>
            </a:r>
            <a:r>
              <a:rPr lang="en-US" dirty="0" err="1">
                <a:latin typeface="Exo"/>
                <a:ea typeface="Exo"/>
                <a:cs typeface="Exo"/>
                <a:sym typeface="Exo"/>
              </a:rPr>
              <a:t>reactjs</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Chuẩn</a:t>
            </a:r>
            <a:r>
              <a:rPr lang="en-US" dirty="0">
                <a:latin typeface="Exo"/>
                <a:ea typeface="Exo"/>
                <a:cs typeface="Exo"/>
                <a:sym typeface="Exo"/>
              </a:rPr>
              <a:t> </a:t>
            </a:r>
            <a:r>
              <a:rPr lang="en-US" dirty="0" err="1">
                <a:latin typeface="Exo"/>
                <a:ea typeface="Exo"/>
                <a:cs typeface="Exo"/>
                <a:sym typeface="Exo"/>
              </a:rPr>
              <a:t>bị</a:t>
            </a:r>
            <a:r>
              <a:rPr lang="en-US" dirty="0">
                <a:latin typeface="Exo"/>
                <a:ea typeface="Exo"/>
                <a:cs typeface="Exo"/>
                <a:sym typeface="Exo"/>
              </a:rPr>
              <a:t> </a:t>
            </a:r>
            <a:r>
              <a:rPr lang="en-US" dirty="0" err="1">
                <a:latin typeface="Exo"/>
                <a:ea typeface="Exo"/>
                <a:cs typeface="Exo"/>
                <a:sym typeface="Exo"/>
              </a:rPr>
              <a:t>môi</a:t>
            </a:r>
            <a:r>
              <a:rPr lang="en-US" dirty="0">
                <a:latin typeface="Exo"/>
                <a:ea typeface="Exo"/>
                <a:cs typeface="Exo"/>
                <a:sym typeface="Exo"/>
              </a:rPr>
              <a:t> </a:t>
            </a:r>
            <a:r>
              <a:rPr lang="en-US" dirty="0" err="1">
                <a:latin typeface="Exo"/>
                <a:ea typeface="Exo"/>
                <a:cs typeface="Exo"/>
                <a:sym typeface="Exo"/>
              </a:rPr>
              <a:t>trường</a:t>
            </a:r>
            <a:r>
              <a:rPr lang="en-US" dirty="0">
                <a:latin typeface="Exo"/>
                <a:ea typeface="Exo"/>
                <a:cs typeface="Exo"/>
                <a:sym typeface="Exo"/>
              </a:rPr>
              <a:t> </a:t>
            </a:r>
            <a:r>
              <a:rPr lang="en-US" dirty="0" err="1">
                <a:latin typeface="Exo"/>
                <a:ea typeface="Exo"/>
                <a:cs typeface="Exo"/>
                <a:sym typeface="Exo"/>
              </a:rPr>
              <a:t>để</a:t>
            </a:r>
            <a:r>
              <a:rPr lang="en-US" dirty="0">
                <a:latin typeface="Exo"/>
                <a:ea typeface="Exo"/>
                <a:cs typeface="Exo"/>
                <a:sym typeface="Exo"/>
              </a:rPr>
              <a:t> </a:t>
            </a:r>
            <a:r>
              <a:rPr lang="en-US" dirty="0" err="1">
                <a:latin typeface="Exo"/>
                <a:ea typeface="Exo"/>
                <a:cs typeface="Exo"/>
                <a:sym typeface="Exo"/>
              </a:rPr>
              <a:t>làm</a:t>
            </a:r>
            <a:r>
              <a:rPr lang="en-US" dirty="0">
                <a:latin typeface="Exo"/>
                <a:ea typeface="Exo"/>
                <a:cs typeface="Exo"/>
                <a:sym typeface="Exo"/>
              </a:rPr>
              <a:t> </a:t>
            </a:r>
            <a:r>
              <a:rPr lang="en-US" dirty="0" err="1">
                <a:latin typeface="Exo"/>
                <a:ea typeface="Exo"/>
                <a:cs typeface="Exo"/>
                <a:sym typeface="Exo"/>
              </a:rPr>
              <a:t>việc</a:t>
            </a:r>
            <a:r>
              <a:rPr lang="en-US" dirty="0">
                <a:latin typeface="Exo"/>
                <a:ea typeface="Exo"/>
                <a:cs typeface="Exo"/>
                <a:sym typeface="Exo"/>
              </a:rPr>
              <a:t> </a:t>
            </a:r>
            <a:r>
              <a:rPr lang="en-US" dirty="0" err="1">
                <a:latin typeface="Exo"/>
                <a:ea typeface="Exo"/>
                <a:cs typeface="Exo"/>
                <a:sym typeface="Exo"/>
              </a:rPr>
              <a:t>VsCode</a:t>
            </a:r>
            <a:r>
              <a:rPr lang="en-US" dirty="0">
                <a:latin typeface="Exo"/>
                <a:ea typeface="Exo"/>
                <a:cs typeface="Exo"/>
                <a:sym typeface="Exo"/>
              </a:rPr>
              <a:t>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NodeJs</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D5F21223-6888-CB54-B2D2-B405BA2CB6E6}"/>
              </a:ext>
            </a:extLst>
          </p:cNvPr>
          <p:cNvSpPr txBox="1"/>
          <p:nvPr/>
        </p:nvSpPr>
        <p:spPr>
          <a:xfrm>
            <a:off x="556010" y="725370"/>
            <a:ext cx="3166394"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Điều</a:t>
            </a:r>
            <a:r>
              <a:rPr lang="en-US" sz="1800" b="1" dirty="0">
                <a:latin typeface="Exo"/>
                <a:sym typeface="Exo"/>
              </a:rPr>
              <a:t> </a:t>
            </a:r>
            <a:r>
              <a:rPr lang="en-US" sz="1800" b="1" dirty="0" err="1">
                <a:latin typeface="Exo"/>
                <a:sym typeface="Exo"/>
              </a:rPr>
              <a:t>kiện</a:t>
            </a:r>
            <a:r>
              <a:rPr lang="en-US" sz="1800" b="1" dirty="0">
                <a:latin typeface="Exo"/>
                <a:sym typeface="Exo"/>
              </a:rPr>
              <a:t> </a:t>
            </a:r>
            <a:r>
              <a:rPr lang="en-US" sz="1800" b="1" dirty="0" err="1">
                <a:latin typeface="Exo"/>
                <a:sym typeface="Exo"/>
              </a:rPr>
              <a:t>tiên</a:t>
            </a:r>
            <a:r>
              <a:rPr lang="en-US" sz="1800" b="1" dirty="0">
                <a:latin typeface="Exo"/>
                <a:sym typeface="Exo"/>
              </a:rPr>
              <a:t> </a:t>
            </a:r>
            <a:r>
              <a:rPr lang="en-US" sz="1800" b="1" dirty="0" err="1">
                <a:latin typeface="Exo"/>
                <a:sym typeface="Exo"/>
              </a:rPr>
              <a:t>quyết</a:t>
            </a:r>
            <a:endParaRPr lang="en-US" sz="1800" b="1" dirty="0"/>
          </a:p>
        </p:txBody>
      </p:sp>
      <p:pic>
        <p:nvPicPr>
          <p:cNvPr id="5" name="Picture 4" descr="A clock on a wall&#10;&#10;Description automatically generated">
            <a:extLst>
              <a:ext uri="{FF2B5EF4-FFF2-40B4-BE49-F238E27FC236}">
                <a16:creationId xmlns:a16="http://schemas.microsoft.com/office/drawing/2014/main" id="{79D90460-36AE-70AA-0E58-907B7E2A317B}"/>
              </a:ext>
            </a:extLst>
          </p:cNvPr>
          <p:cNvPicPr>
            <a:picLocks noChangeAspect="1"/>
          </p:cNvPicPr>
          <p:nvPr/>
        </p:nvPicPr>
        <p:blipFill>
          <a:blip r:embed="rId3"/>
          <a:stretch>
            <a:fillRect/>
          </a:stretch>
        </p:blipFill>
        <p:spPr>
          <a:xfrm>
            <a:off x="5508935" y="1250297"/>
            <a:ext cx="2571750" cy="2571750"/>
          </a:xfrm>
          <a:prstGeom prst="rect">
            <a:avLst/>
          </a:prstGeom>
          <a:ln>
            <a:noFill/>
          </a:ln>
          <a:effectLst>
            <a:softEdge rad="112500"/>
          </a:effectLst>
        </p:spPr>
      </p:pic>
    </p:spTree>
    <p:extLst>
      <p:ext uri="{BB962C8B-B14F-4D97-AF65-F5344CB8AC3E}">
        <p14:creationId xmlns:p14="http://schemas.microsoft.com/office/powerpoint/2010/main" val="132351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0D7DF395-DC26-8D61-A1E4-09194BDABBDB}"/>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762A9C84-8B9A-7A42-E73F-D5DFE7376FB5}"/>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Cài</a:t>
            </a:r>
            <a:r>
              <a:rPr lang="en-GB" dirty="0"/>
              <a:t> </a:t>
            </a:r>
            <a:r>
              <a:rPr lang="en-GB" dirty="0" err="1"/>
              <a:t>đặt</a:t>
            </a:r>
            <a:r>
              <a:rPr lang="en-GB" dirty="0"/>
              <a:t> </a:t>
            </a:r>
            <a:r>
              <a:rPr lang="en-GB" dirty="0" err="1"/>
              <a:t>dự</a:t>
            </a:r>
            <a:r>
              <a:rPr lang="en-GB" dirty="0"/>
              <a:t> </a:t>
            </a:r>
            <a:r>
              <a:rPr lang="en-GB" dirty="0" err="1"/>
              <a:t>án</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FA64B49D-1374-5693-B8E2-259FAD93BB94}"/>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2" name="TextBox 4">
            <a:extLst>
              <a:ext uri="{FF2B5EF4-FFF2-40B4-BE49-F238E27FC236}">
                <a16:creationId xmlns:a16="http://schemas.microsoft.com/office/drawing/2014/main" id="{2E98054F-5992-A0B0-F6F5-4D12B4958028}"/>
              </a:ext>
            </a:extLst>
          </p:cNvPr>
          <p:cNvSpPr txBox="1"/>
          <p:nvPr/>
        </p:nvSpPr>
        <p:spPr>
          <a:xfrm>
            <a:off x="556010" y="1556087"/>
            <a:ext cx="4015990" cy="203132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môi</a:t>
            </a:r>
            <a:r>
              <a:rPr lang="en-US" dirty="0">
                <a:latin typeface="Exo"/>
                <a:ea typeface="Exo"/>
                <a:cs typeface="Exo"/>
                <a:sym typeface="Exo"/>
              </a:rPr>
              <a:t> </a:t>
            </a:r>
            <a:r>
              <a:rPr lang="en-US" dirty="0" err="1">
                <a:latin typeface="Exo"/>
                <a:ea typeface="Exo"/>
                <a:cs typeface="Exo"/>
                <a:sym typeface="Exo"/>
              </a:rPr>
              <a:t>trường</a:t>
            </a:r>
            <a:r>
              <a:rPr lang="en-US" dirty="0">
                <a:latin typeface="Exo"/>
                <a:ea typeface="Exo"/>
                <a:cs typeface="Exo"/>
                <a:sym typeface="Exo"/>
              </a:rPr>
              <a:t> </a:t>
            </a:r>
            <a:r>
              <a:rPr lang="en-US" dirty="0" err="1">
                <a:latin typeface="Exo"/>
                <a:ea typeface="Exo"/>
                <a:cs typeface="Exo"/>
                <a:sym typeface="Exo"/>
              </a:rPr>
              <a:t>trên</a:t>
            </a:r>
            <a:r>
              <a:rPr lang="en-US" dirty="0">
                <a:latin typeface="Exo"/>
                <a:ea typeface="Exo"/>
                <a:cs typeface="Exo"/>
                <a:sym typeface="Exo"/>
              </a:rPr>
              <a:t> </a:t>
            </a:r>
            <a:r>
              <a:rPr lang="en-US" dirty="0" err="1">
                <a:latin typeface="Exo"/>
                <a:ea typeface="Exo"/>
                <a:cs typeface="Exo"/>
                <a:sym typeface="Exo"/>
              </a:rPr>
              <a:t>máy</a:t>
            </a:r>
            <a:r>
              <a:rPr lang="en-US" dirty="0">
                <a:latin typeface="Exo"/>
                <a:ea typeface="Exo"/>
                <a:cs typeface="Exo"/>
                <a:sym typeface="Exo"/>
              </a:rPr>
              <a:t> </a:t>
            </a:r>
            <a:r>
              <a:rPr lang="en-US" dirty="0" err="1">
                <a:latin typeface="Exo"/>
                <a:ea typeface="Exo"/>
                <a:cs typeface="Exo"/>
                <a:sym typeface="Exo"/>
              </a:rPr>
              <a:t>tính</a:t>
            </a:r>
            <a:r>
              <a:rPr lang="en-US" dirty="0">
                <a:latin typeface="Exo"/>
                <a:ea typeface="Exo"/>
                <a:cs typeface="Exo"/>
                <a:sym typeface="Exo"/>
              </a:rPr>
              <a:t> ( </a:t>
            </a:r>
            <a:r>
              <a:rPr lang="en-US" dirty="0" err="1">
                <a:latin typeface="Exo"/>
                <a:ea typeface="Exo"/>
                <a:cs typeface="Exo"/>
                <a:sym typeface="Exo"/>
              </a:rPr>
              <a:t>nodejs</a:t>
            </a:r>
            <a:r>
              <a:rPr lang="en-US" dirty="0">
                <a:latin typeface="Exo"/>
                <a:ea typeface="Exo"/>
                <a:cs typeface="Exo"/>
                <a:sym typeface="Exo"/>
              </a:rPr>
              <a:t>, </a:t>
            </a:r>
            <a:r>
              <a:rPr lang="en-US" dirty="0" err="1">
                <a:latin typeface="Exo"/>
                <a:ea typeface="Exo"/>
                <a:cs typeface="Exo"/>
                <a:sym typeface="Exo"/>
              </a:rPr>
              <a:t>npm</a:t>
            </a:r>
            <a:r>
              <a:rPr lang="en-US" dirty="0">
                <a:latin typeface="Exo"/>
                <a:ea typeface="Exo"/>
                <a:cs typeface="Exo"/>
                <a:sym typeface="Exo"/>
              </a:rPr>
              <a:t>, </a:t>
            </a:r>
            <a:r>
              <a:rPr lang="en-US" dirty="0" err="1">
                <a:latin typeface="Exo"/>
                <a:ea typeface="Exo"/>
                <a:cs typeface="Exo"/>
                <a:sym typeface="Exo"/>
              </a:rPr>
              <a:t>npx</a:t>
            </a:r>
            <a:r>
              <a:rPr lang="en-US" dirty="0">
                <a:latin typeface="Exo"/>
                <a:ea typeface="Exo"/>
                <a:cs typeface="Exo"/>
                <a:sym typeface="Exo"/>
              </a:rPr>
              <a:t>, …)</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Cài</a:t>
            </a:r>
            <a:r>
              <a:rPr lang="en-US" dirty="0">
                <a:latin typeface="Exo"/>
                <a:ea typeface="Exo"/>
                <a:cs typeface="Exo"/>
                <a:sym typeface="Exo"/>
              </a:rPr>
              <a:t> </a:t>
            </a:r>
            <a:r>
              <a:rPr lang="en-US" dirty="0" err="1">
                <a:latin typeface="Exo"/>
                <a:ea typeface="Exo"/>
                <a:cs typeface="Exo"/>
                <a:sym typeface="Exo"/>
              </a:rPr>
              <a:t>đặt</a:t>
            </a:r>
            <a:r>
              <a:rPr lang="en-US" dirty="0">
                <a:latin typeface="Exo"/>
                <a:ea typeface="Exo"/>
                <a:cs typeface="Exo"/>
                <a:sym typeface="Exo"/>
              </a:rPr>
              <a:t> </a:t>
            </a:r>
            <a:r>
              <a:rPr lang="en-US" dirty="0" err="1">
                <a:latin typeface="Exo"/>
                <a:ea typeface="Exo"/>
                <a:cs typeface="Exo"/>
                <a:sym typeface="Exo"/>
              </a:rPr>
              <a:t>thư</a:t>
            </a:r>
            <a:r>
              <a:rPr lang="en-US" dirty="0">
                <a:latin typeface="Exo"/>
                <a:ea typeface="Exo"/>
                <a:cs typeface="Exo"/>
                <a:sym typeface="Exo"/>
              </a:rPr>
              <a:t> </a:t>
            </a:r>
            <a:r>
              <a:rPr lang="en-US" dirty="0" err="1">
                <a:latin typeface="Exo"/>
                <a:ea typeface="Exo"/>
                <a:cs typeface="Exo"/>
                <a:sym typeface="Exo"/>
              </a:rPr>
              <a:t>viện</a:t>
            </a:r>
            <a:r>
              <a:rPr lang="en-US" dirty="0">
                <a:latin typeface="Exo"/>
                <a:ea typeface="Exo"/>
                <a:cs typeface="Exo"/>
                <a:sym typeface="Exo"/>
              </a:rPr>
              <a:t> lucid-</a:t>
            </a:r>
            <a:r>
              <a:rPr lang="en-US" dirty="0" err="1">
                <a:latin typeface="Exo"/>
                <a:ea typeface="Exo"/>
                <a:cs typeface="Exo"/>
                <a:sym typeface="Exo"/>
              </a:rPr>
              <a:t>cardano</a:t>
            </a:r>
            <a:r>
              <a:rPr lang="en-US" dirty="0">
                <a:latin typeface="Exo"/>
                <a:ea typeface="Exo"/>
                <a:cs typeface="Exo"/>
                <a:sym typeface="Exo"/>
              </a:rPr>
              <a:t>, </a:t>
            </a:r>
            <a:r>
              <a:rPr lang="en-US" dirty="0" err="1">
                <a:latin typeface="Exo"/>
                <a:ea typeface="Exo"/>
                <a:cs typeface="Exo"/>
                <a:sym typeface="Exo"/>
              </a:rPr>
              <a:t>cbor</a:t>
            </a:r>
            <a:r>
              <a:rPr lang="en-US" dirty="0">
                <a:latin typeface="Exo"/>
                <a:ea typeface="Exo"/>
                <a:cs typeface="Exo"/>
                <a:sym typeface="Exo"/>
              </a:rPr>
              <a:t>-x.</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 </a:t>
            </a: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API </a:t>
            </a:r>
            <a:r>
              <a:rPr lang="en-US" dirty="0" err="1">
                <a:latin typeface="Exo"/>
                <a:ea typeface="Exo"/>
                <a:cs typeface="Exo"/>
                <a:sym typeface="Exo"/>
              </a:rPr>
              <a:t>cần</a:t>
            </a:r>
            <a:r>
              <a:rPr lang="en-US" dirty="0">
                <a:latin typeface="Exo"/>
                <a:ea typeface="Exo"/>
                <a:cs typeface="Exo"/>
                <a:sym typeface="Exo"/>
              </a:rPr>
              <a:t> </a:t>
            </a:r>
            <a:r>
              <a:rPr lang="en-US" dirty="0" err="1">
                <a:latin typeface="Exo"/>
                <a:ea typeface="Exo"/>
                <a:cs typeface="Exo"/>
                <a:sym typeface="Exo"/>
              </a:rPr>
              <a:t>thiết</a:t>
            </a:r>
            <a:r>
              <a:rPr lang="en-US" dirty="0">
                <a:latin typeface="Exo"/>
                <a:ea typeface="Exo"/>
                <a:cs typeface="Exo"/>
                <a:sym typeface="Exo"/>
              </a:rPr>
              <a:t> </a:t>
            </a:r>
            <a:r>
              <a:rPr lang="en-US" dirty="0" err="1">
                <a:latin typeface="Exo"/>
                <a:ea typeface="Exo"/>
                <a:cs typeface="Exo"/>
                <a:sym typeface="Exo"/>
              </a:rPr>
              <a:t>như</a:t>
            </a:r>
            <a:r>
              <a:rPr lang="en-US" dirty="0">
                <a:latin typeface="Exo"/>
                <a:ea typeface="Exo"/>
                <a:cs typeface="Exo"/>
                <a:sym typeface="Exo"/>
              </a:rPr>
              <a:t> API </a:t>
            </a:r>
            <a:r>
              <a:rPr lang="en-US" dirty="0" err="1">
                <a:latin typeface="Exo"/>
                <a:ea typeface="Exo"/>
                <a:cs typeface="Exo"/>
                <a:sym typeface="Exo"/>
              </a:rPr>
              <a:t>Blockfrost</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FE6CE358-3767-7FE7-F891-30BB0755596A}"/>
              </a:ext>
            </a:extLst>
          </p:cNvPr>
          <p:cNvSpPr txBox="1"/>
          <p:nvPr/>
        </p:nvSpPr>
        <p:spPr>
          <a:xfrm>
            <a:off x="556010" y="725370"/>
            <a:ext cx="334543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Cài</a:t>
            </a:r>
            <a:r>
              <a:rPr lang="en-US" sz="1800" b="1" dirty="0">
                <a:latin typeface="Exo"/>
                <a:sym typeface="Exo"/>
              </a:rPr>
              <a:t> </a:t>
            </a:r>
            <a:r>
              <a:rPr lang="en-US" sz="1800" b="1" dirty="0" err="1">
                <a:latin typeface="Exo"/>
                <a:sym typeface="Exo"/>
              </a:rPr>
              <a:t>đặt</a:t>
            </a:r>
            <a:r>
              <a:rPr lang="en-US" sz="1800" b="1" dirty="0">
                <a:latin typeface="Exo"/>
                <a:sym typeface="Exo"/>
              </a:rPr>
              <a:t> </a:t>
            </a:r>
            <a:r>
              <a:rPr lang="en-US" sz="1800" b="1" dirty="0" err="1">
                <a:latin typeface="Exo"/>
                <a:sym typeface="Exo"/>
              </a:rPr>
              <a:t>các</a:t>
            </a:r>
            <a:r>
              <a:rPr lang="en-US" sz="1800" b="1" dirty="0">
                <a:latin typeface="Exo"/>
                <a:sym typeface="Exo"/>
              </a:rPr>
              <a:t> </a:t>
            </a:r>
            <a:r>
              <a:rPr lang="en-US" sz="1800" b="1" dirty="0" err="1">
                <a:latin typeface="Exo"/>
                <a:sym typeface="Exo"/>
              </a:rPr>
              <a:t>tài</a:t>
            </a:r>
            <a:r>
              <a:rPr lang="en-US" sz="1800" b="1" dirty="0">
                <a:latin typeface="Exo"/>
                <a:sym typeface="Exo"/>
              </a:rPr>
              <a:t> </a:t>
            </a:r>
            <a:r>
              <a:rPr lang="en-US" sz="1800" b="1" dirty="0" err="1">
                <a:latin typeface="Exo"/>
                <a:sym typeface="Exo"/>
              </a:rPr>
              <a:t>nguyên</a:t>
            </a:r>
            <a:r>
              <a:rPr lang="en-US" sz="1800" b="1" dirty="0">
                <a:latin typeface="Exo"/>
                <a:sym typeface="Exo"/>
              </a:rPr>
              <a:t> </a:t>
            </a:r>
            <a:r>
              <a:rPr lang="en-US" sz="1800" b="1" dirty="0" err="1">
                <a:latin typeface="Exo"/>
                <a:sym typeface="Exo"/>
              </a:rPr>
              <a:t>cần</a:t>
            </a:r>
            <a:r>
              <a:rPr lang="en-US" sz="1800" b="1" dirty="0">
                <a:latin typeface="Exo"/>
                <a:sym typeface="Exo"/>
              </a:rPr>
              <a:t> </a:t>
            </a:r>
            <a:r>
              <a:rPr lang="en-US" sz="1800" b="1" dirty="0" err="1">
                <a:latin typeface="Exo"/>
                <a:sym typeface="Exo"/>
              </a:rPr>
              <a:t>thiết</a:t>
            </a:r>
            <a:endParaRPr lang="en-US" sz="1800" b="1" dirty="0"/>
          </a:p>
        </p:txBody>
      </p:sp>
      <p:pic>
        <p:nvPicPr>
          <p:cNvPr id="6" name="Picture 5">
            <a:extLst>
              <a:ext uri="{FF2B5EF4-FFF2-40B4-BE49-F238E27FC236}">
                <a16:creationId xmlns:a16="http://schemas.microsoft.com/office/drawing/2014/main" id="{9F70721C-2E7A-1672-1727-840619A7C44E}"/>
              </a:ext>
            </a:extLst>
          </p:cNvPr>
          <p:cNvPicPr>
            <a:picLocks noChangeAspect="1"/>
          </p:cNvPicPr>
          <p:nvPr/>
        </p:nvPicPr>
        <p:blipFill>
          <a:blip r:embed="rId3"/>
          <a:stretch>
            <a:fillRect/>
          </a:stretch>
        </p:blipFill>
        <p:spPr>
          <a:xfrm>
            <a:off x="4735553" y="1048535"/>
            <a:ext cx="3911771" cy="2925686"/>
          </a:xfrm>
          <a:prstGeom prst="rect">
            <a:avLst/>
          </a:prstGeom>
        </p:spPr>
      </p:pic>
    </p:spTree>
    <p:extLst>
      <p:ext uri="{BB962C8B-B14F-4D97-AF65-F5344CB8AC3E}">
        <p14:creationId xmlns:p14="http://schemas.microsoft.com/office/powerpoint/2010/main" val="91241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732E2F07-3ACC-B827-54F3-19D56DC44031}"/>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97383A0-B704-F685-F46B-C8DD5318B6E0}"/>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Xây</a:t>
            </a:r>
            <a:r>
              <a:rPr lang="en-GB" dirty="0"/>
              <a:t> </a:t>
            </a:r>
            <a:r>
              <a:rPr lang="en-GB" dirty="0" err="1"/>
              <a:t>dựng</a:t>
            </a:r>
            <a:r>
              <a:rPr lang="en-GB" dirty="0"/>
              <a:t> </a:t>
            </a:r>
            <a:r>
              <a:rPr lang="en-GB" dirty="0" err="1"/>
              <a:t>chức</a:t>
            </a:r>
            <a:r>
              <a:rPr lang="en-GB" dirty="0"/>
              <a:t> </a:t>
            </a:r>
            <a:r>
              <a:rPr lang="en-GB" dirty="0" err="1"/>
              <a:t>năng</a:t>
            </a:r>
            <a:r>
              <a:rPr lang="en-GB" dirty="0"/>
              <a:t> read validator</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0D6BB554-8DBE-B0E3-5F79-0F7297BF067C}"/>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2" name="TextBox 4">
            <a:extLst>
              <a:ext uri="{FF2B5EF4-FFF2-40B4-BE49-F238E27FC236}">
                <a16:creationId xmlns:a16="http://schemas.microsoft.com/office/drawing/2014/main" id="{3FA6CC98-FAEF-A494-7B90-96AC944217D4}"/>
              </a:ext>
            </a:extLst>
          </p:cNvPr>
          <p:cNvSpPr txBox="1"/>
          <p:nvPr/>
        </p:nvSpPr>
        <p:spPr>
          <a:xfrm>
            <a:off x="556010" y="1556087"/>
            <a:ext cx="4015990" cy="224676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a:latin typeface="Exo"/>
                <a:ea typeface="Exo"/>
                <a:cs typeface="Exo"/>
                <a:sym typeface="Exo"/>
              </a:rPr>
              <a:t>Sao </a:t>
            </a:r>
            <a:r>
              <a:rPr lang="en-US" dirty="0" err="1">
                <a:latin typeface="Exo"/>
                <a:ea typeface="Exo"/>
                <a:cs typeface="Exo"/>
                <a:sym typeface="Exo"/>
              </a:rPr>
              <a:t>chép</a:t>
            </a:r>
            <a:r>
              <a:rPr lang="en-US" dirty="0">
                <a:latin typeface="Exo"/>
                <a:ea typeface="Exo"/>
                <a:cs typeface="Exo"/>
                <a:sym typeface="Exo"/>
              </a:rPr>
              <a:t> file </a:t>
            </a:r>
            <a:r>
              <a:rPr lang="en-US" dirty="0" err="1">
                <a:latin typeface="Exo"/>
                <a:ea typeface="Exo"/>
                <a:cs typeface="Exo"/>
                <a:sym typeface="Exo"/>
              </a:rPr>
              <a:t>plutus.json</a:t>
            </a:r>
            <a:r>
              <a:rPr lang="en-US" dirty="0">
                <a:latin typeface="Exo"/>
                <a:ea typeface="Exo"/>
                <a:cs typeface="Exo"/>
                <a:sym typeface="Exo"/>
              </a:rPr>
              <a:t> </a:t>
            </a:r>
            <a:r>
              <a:rPr lang="en-US" dirty="0" err="1">
                <a:latin typeface="Exo"/>
                <a:ea typeface="Exo"/>
                <a:cs typeface="Exo"/>
                <a:sym typeface="Exo"/>
              </a:rPr>
              <a:t>được</a:t>
            </a:r>
            <a:r>
              <a:rPr lang="en-US" dirty="0">
                <a:latin typeface="Exo"/>
                <a:ea typeface="Exo"/>
                <a:cs typeface="Exo"/>
                <a:sym typeface="Exo"/>
              </a:rPr>
              <a:t> compile </a:t>
            </a:r>
            <a:r>
              <a:rPr lang="en-US" dirty="0" err="1">
                <a:latin typeface="Exo"/>
                <a:ea typeface="Exo"/>
                <a:cs typeface="Exo"/>
                <a:sym typeface="Exo"/>
              </a:rPr>
              <a:t>từ</a:t>
            </a:r>
            <a:r>
              <a:rPr lang="en-US" dirty="0">
                <a:latin typeface="Exo"/>
                <a:ea typeface="Exo"/>
                <a:cs typeface="Exo"/>
                <a:sym typeface="Exo"/>
              </a:rPr>
              <a:t> </a:t>
            </a:r>
            <a:r>
              <a:rPr lang="en-US" dirty="0" err="1">
                <a:latin typeface="Exo"/>
                <a:ea typeface="Exo"/>
                <a:cs typeface="Exo"/>
                <a:sym typeface="Exo"/>
              </a:rPr>
              <a:t>smartcontract</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Tìm</a:t>
            </a:r>
            <a:r>
              <a:rPr lang="en-US" dirty="0">
                <a:latin typeface="Exo"/>
                <a:ea typeface="Exo"/>
                <a:cs typeface="Exo"/>
                <a:sym typeface="Exo"/>
              </a:rPr>
              <a:t> </a:t>
            </a:r>
            <a:r>
              <a:rPr lang="en-US" dirty="0" err="1">
                <a:latin typeface="Exo"/>
                <a:ea typeface="Exo"/>
                <a:cs typeface="Exo"/>
                <a:sym typeface="Exo"/>
              </a:rPr>
              <a:t>ra</a:t>
            </a:r>
            <a:r>
              <a:rPr lang="en-US" dirty="0">
                <a:latin typeface="Exo"/>
                <a:ea typeface="Exo"/>
                <a:cs typeface="Exo"/>
                <a:sym typeface="Exo"/>
              </a:rPr>
              <a:t> contract </a:t>
            </a:r>
            <a:r>
              <a:rPr lang="en-US" dirty="0" err="1">
                <a:latin typeface="Exo"/>
                <a:ea typeface="Exo"/>
                <a:cs typeface="Exo"/>
                <a:sym typeface="Exo"/>
              </a:rPr>
              <a:t>có</a:t>
            </a:r>
            <a:r>
              <a:rPr lang="en-US" dirty="0">
                <a:latin typeface="Exo"/>
                <a:ea typeface="Exo"/>
                <a:cs typeface="Exo"/>
                <a:sym typeface="Exo"/>
              </a:rPr>
              <a:t> </a:t>
            </a:r>
            <a:r>
              <a:rPr lang="en-US" dirty="0" err="1">
                <a:latin typeface="Exo"/>
                <a:ea typeface="Exo"/>
                <a:cs typeface="Exo"/>
                <a:sym typeface="Exo"/>
              </a:rPr>
              <a:t>tên</a:t>
            </a:r>
            <a:r>
              <a:rPr lang="en-US" dirty="0">
                <a:latin typeface="Exo"/>
                <a:ea typeface="Exo"/>
                <a:cs typeface="Exo"/>
                <a:sym typeface="Exo"/>
              </a:rPr>
              <a:t> validator </a:t>
            </a:r>
            <a:r>
              <a:rPr lang="en-US" dirty="0" err="1">
                <a:latin typeface="Exo"/>
                <a:ea typeface="Exo"/>
                <a:cs typeface="Exo"/>
                <a:sym typeface="Exo"/>
              </a:rPr>
              <a:t>mà</a:t>
            </a:r>
            <a:r>
              <a:rPr lang="en-US" dirty="0">
                <a:latin typeface="Exo"/>
                <a:ea typeface="Exo"/>
                <a:cs typeface="Exo"/>
                <a:sym typeface="Exo"/>
              </a:rPr>
              <a:t> </a:t>
            </a:r>
            <a:r>
              <a:rPr lang="en-US" dirty="0" err="1">
                <a:latin typeface="Exo"/>
                <a:ea typeface="Exo"/>
                <a:cs typeface="Exo"/>
                <a:sym typeface="Exo"/>
              </a:rPr>
              <a:t>muốn</a:t>
            </a:r>
            <a:r>
              <a:rPr lang="en-US" dirty="0">
                <a:latin typeface="Exo"/>
                <a:ea typeface="Exo"/>
                <a:cs typeface="Exo"/>
                <a:sym typeface="Exo"/>
              </a:rPr>
              <a:t> </a:t>
            </a:r>
            <a:r>
              <a:rPr lang="en-US" dirty="0" err="1">
                <a:latin typeface="Exo"/>
                <a:ea typeface="Exo"/>
                <a:cs typeface="Exo"/>
                <a:sym typeface="Exo"/>
              </a:rPr>
              <a:t>tương</a:t>
            </a:r>
            <a:r>
              <a:rPr lang="en-US" dirty="0">
                <a:latin typeface="Exo"/>
                <a:ea typeface="Exo"/>
                <a:cs typeface="Exo"/>
                <a:sym typeface="Exo"/>
              </a:rPr>
              <a:t> </a:t>
            </a:r>
            <a:r>
              <a:rPr lang="en-US" dirty="0" err="1">
                <a:latin typeface="Exo"/>
                <a:ea typeface="Exo"/>
                <a:cs typeface="Exo"/>
                <a:sym typeface="Exo"/>
              </a:rPr>
              <a:t>tác</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 </a:t>
            </a: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encode </a:t>
            </a:r>
            <a:r>
              <a:rPr lang="en-US" dirty="0" err="1">
                <a:latin typeface="Exo"/>
                <a:ea typeface="Exo"/>
                <a:cs typeface="Exo"/>
                <a:sym typeface="Exo"/>
              </a:rPr>
              <a:t>phần</a:t>
            </a:r>
            <a:r>
              <a:rPr lang="en-US" dirty="0">
                <a:latin typeface="Exo"/>
                <a:ea typeface="Exo"/>
                <a:cs typeface="Exo"/>
                <a:sym typeface="Exo"/>
              </a:rPr>
              <a:t> </a:t>
            </a:r>
            <a:r>
              <a:rPr lang="en-US" dirty="0" err="1">
                <a:latin typeface="Exo"/>
                <a:ea typeface="Exo"/>
                <a:cs typeface="Exo"/>
                <a:sym typeface="Exo"/>
              </a:rPr>
              <a:t>compileCode</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validator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cbor</a:t>
            </a:r>
            <a:r>
              <a:rPr lang="en-US" dirty="0">
                <a:latin typeface="Exo"/>
                <a:ea typeface="Exo"/>
                <a:cs typeface="Exo"/>
                <a:sym typeface="Exo"/>
              </a:rPr>
              <a:t>-x .</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4614E46-160A-398A-7F0D-D6BC16AAAF7F}"/>
              </a:ext>
            </a:extLst>
          </p:cNvPr>
          <p:cNvSpPr txBox="1"/>
          <p:nvPr/>
        </p:nvSpPr>
        <p:spPr>
          <a:xfrm>
            <a:off x="556010" y="725370"/>
            <a:ext cx="3919346"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đọc</a:t>
            </a:r>
            <a:r>
              <a:rPr lang="en-US" sz="1800" b="1" dirty="0">
                <a:latin typeface="Exo"/>
                <a:sym typeface="Exo"/>
              </a:rPr>
              <a:t> validator</a:t>
            </a:r>
            <a:endParaRPr lang="en-US" sz="1800" b="1" dirty="0"/>
          </a:p>
        </p:txBody>
      </p:sp>
      <p:pic>
        <p:nvPicPr>
          <p:cNvPr id="5" name="Picture 4">
            <a:extLst>
              <a:ext uri="{FF2B5EF4-FFF2-40B4-BE49-F238E27FC236}">
                <a16:creationId xmlns:a16="http://schemas.microsoft.com/office/drawing/2014/main" id="{B2AD6B73-5F13-F250-FCB1-7EA31AB15065}"/>
              </a:ext>
            </a:extLst>
          </p:cNvPr>
          <p:cNvPicPr>
            <a:picLocks noChangeAspect="1"/>
          </p:cNvPicPr>
          <p:nvPr/>
        </p:nvPicPr>
        <p:blipFill>
          <a:blip r:embed="rId3"/>
          <a:stretch>
            <a:fillRect/>
          </a:stretch>
        </p:blipFill>
        <p:spPr>
          <a:xfrm>
            <a:off x="4731662" y="1371701"/>
            <a:ext cx="3850888" cy="2031325"/>
          </a:xfrm>
          <a:prstGeom prst="rect">
            <a:avLst/>
          </a:prstGeom>
        </p:spPr>
      </p:pic>
    </p:spTree>
    <p:extLst>
      <p:ext uri="{BB962C8B-B14F-4D97-AF65-F5344CB8AC3E}">
        <p14:creationId xmlns:p14="http://schemas.microsoft.com/office/powerpoint/2010/main" val="274024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118F9E94-5A87-783F-80AD-3ECDDC04E59B}"/>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03A9717C-9AD1-CFB5-6262-7C963ADDA333}"/>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Định</a:t>
            </a:r>
            <a:r>
              <a:rPr lang="en-GB" dirty="0">
                <a:latin typeface="Exo"/>
                <a:ea typeface="Exo"/>
                <a:cs typeface="Exo"/>
                <a:sym typeface="Exo"/>
              </a:rPr>
              <a:t> </a:t>
            </a:r>
            <a:r>
              <a:rPr lang="en-GB" dirty="0" err="1">
                <a:latin typeface="Exo"/>
                <a:ea typeface="Exo"/>
                <a:cs typeface="Exo"/>
                <a:sym typeface="Exo"/>
              </a:rPr>
              <a:t>nghĩa</a:t>
            </a:r>
            <a:r>
              <a:rPr lang="en-GB" dirty="0">
                <a:latin typeface="Exo"/>
                <a:ea typeface="Exo"/>
                <a:cs typeface="Exo"/>
                <a:sym typeface="Exo"/>
              </a:rPr>
              <a:t> Datum </a:t>
            </a:r>
            <a:r>
              <a:rPr lang="en-GB" dirty="0" err="1">
                <a:latin typeface="Exo"/>
                <a:ea typeface="Exo"/>
                <a:cs typeface="Exo"/>
                <a:sym typeface="Exo"/>
              </a:rPr>
              <a:t>và</a:t>
            </a:r>
            <a:r>
              <a:rPr lang="en-GB" dirty="0">
                <a:latin typeface="Exo"/>
                <a:ea typeface="Exo"/>
                <a:cs typeface="Exo"/>
                <a:sym typeface="Exo"/>
              </a:rPr>
              <a:t> Redeemer</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2CEA997A-E286-9D5E-B7EE-EF5787F78596}"/>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2" name="TextBox 4">
            <a:extLst>
              <a:ext uri="{FF2B5EF4-FFF2-40B4-BE49-F238E27FC236}">
                <a16:creationId xmlns:a16="http://schemas.microsoft.com/office/drawing/2014/main" id="{A5D8BD2C-5788-611D-B8A5-B9AEC5EABD22}"/>
              </a:ext>
            </a:extLst>
          </p:cNvPr>
          <p:cNvSpPr txBox="1"/>
          <p:nvPr/>
        </p:nvSpPr>
        <p:spPr>
          <a:xfrm>
            <a:off x="556010" y="1556087"/>
            <a:ext cx="4015990" cy="203132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Datum </a:t>
            </a:r>
            <a:r>
              <a:rPr lang="en-US" dirty="0" err="1">
                <a:latin typeface="Exo"/>
                <a:ea typeface="Exo"/>
                <a:cs typeface="Exo"/>
                <a:sym typeface="Exo"/>
              </a:rPr>
              <a:t>ower</a:t>
            </a:r>
            <a:r>
              <a:rPr lang="en-US" dirty="0">
                <a:latin typeface="Exo"/>
                <a:ea typeface="Exo"/>
                <a:cs typeface="Exo"/>
                <a:sym typeface="Exo"/>
              </a:rPr>
              <a:t>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giá</a:t>
            </a:r>
            <a:r>
              <a:rPr lang="en-US" dirty="0">
                <a:latin typeface="Exo"/>
                <a:ea typeface="Exo"/>
                <a:cs typeface="Exo"/>
                <a:sym typeface="Exo"/>
              </a:rPr>
              <a:t> </a:t>
            </a:r>
            <a:r>
              <a:rPr lang="en-US" dirty="0" err="1">
                <a:latin typeface="Exo"/>
                <a:ea typeface="Exo"/>
                <a:cs typeface="Exo"/>
                <a:sym typeface="Exo"/>
              </a:rPr>
              <a:t>trị</a:t>
            </a:r>
            <a:r>
              <a:rPr lang="en-US" dirty="0">
                <a:latin typeface="Exo"/>
                <a:ea typeface="Exo"/>
                <a:cs typeface="Exo"/>
                <a:sym typeface="Exo"/>
              </a:rPr>
              <a:t> </a:t>
            </a:r>
            <a:r>
              <a:rPr lang="en-US" dirty="0" err="1">
                <a:latin typeface="Exo"/>
                <a:ea typeface="Exo"/>
                <a:cs typeface="Exo"/>
                <a:sym typeface="Exo"/>
              </a:rPr>
              <a:t>trong</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Redeemer msg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giá</a:t>
            </a:r>
            <a:r>
              <a:rPr lang="en-US" dirty="0">
                <a:latin typeface="Exo"/>
                <a:ea typeface="Exo"/>
                <a:cs typeface="Exo"/>
                <a:sym typeface="Exo"/>
              </a:rPr>
              <a:t> </a:t>
            </a:r>
            <a:r>
              <a:rPr lang="en-US" dirty="0" err="1">
                <a:latin typeface="Exo"/>
                <a:ea typeface="Exo"/>
                <a:cs typeface="Exo"/>
                <a:sym typeface="Exo"/>
              </a:rPr>
              <a:t>trị</a:t>
            </a:r>
            <a:r>
              <a:rPr lang="en-US" dirty="0">
                <a:latin typeface="Exo"/>
                <a:ea typeface="Exo"/>
                <a:cs typeface="Exo"/>
                <a:sym typeface="Exo"/>
              </a:rPr>
              <a:t> </a:t>
            </a:r>
            <a:r>
              <a:rPr lang="en-US" dirty="0" err="1">
                <a:latin typeface="Exo"/>
                <a:ea typeface="Exo"/>
                <a:cs typeface="Exo"/>
                <a:sym typeface="Exo"/>
              </a:rPr>
              <a:t>trong</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7C29B2FF-D28C-1C7B-A0EF-A77670FB3130}"/>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datum </a:t>
            </a:r>
            <a:r>
              <a:rPr lang="en-US" sz="1800" b="1" dirty="0" err="1">
                <a:latin typeface="Exo"/>
                <a:sym typeface="Exo"/>
              </a:rPr>
              <a:t>và</a:t>
            </a:r>
            <a:r>
              <a:rPr lang="en-US" sz="1800" b="1" dirty="0">
                <a:latin typeface="Exo"/>
                <a:sym typeface="Exo"/>
              </a:rPr>
              <a:t> redeemer </a:t>
            </a:r>
            <a:r>
              <a:rPr lang="en-US" sz="1800" b="1" dirty="0" err="1">
                <a:latin typeface="Exo"/>
                <a:sym typeface="Exo"/>
              </a:rPr>
              <a:t>ứng</a:t>
            </a:r>
            <a:r>
              <a:rPr lang="en-US" sz="1800" b="1" dirty="0">
                <a:latin typeface="Exo"/>
                <a:sym typeface="Exo"/>
              </a:rPr>
              <a:t> </a:t>
            </a:r>
            <a:r>
              <a:rPr lang="en-US" sz="1800" b="1" dirty="0" err="1">
                <a:latin typeface="Exo"/>
                <a:sym typeface="Exo"/>
              </a:rPr>
              <a:t>với</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r>
              <a:rPr lang="en-US" sz="1800" b="1" dirty="0">
                <a:latin typeface="Exo"/>
                <a:sym typeface="Exo"/>
              </a:rPr>
              <a:t>.</a:t>
            </a:r>
            <a:endParaRPr lang="en-US" sz="1800" b="1" dirty="0"/>
          </a:p>
        </p:txBody>
      </p:sp>
      <p:pic>
        <p:nvPicPr>
          <p:cNvPr id="6" name="Picture 5">
            <a:extLst>
              <a:ext uri="{FF2B5EF4-FFF2-40B4-BE49-F238E27FC236}">
                <a16:creationId xmlns:a16="http://schemas.microsoft.com/office/drawing/2014/main" id="{BA3DCC6B-CC58-4EA0-A593-DF779C543E38}"/>
              </a:ext>
            </a:extLst>
          </p:cNvPr>
          <p:cNvPicPr>
            <a:picLocks noChangeAspect="1"/>
          </p:cNvPicPr>
          <p:nvPr/>
        </p:nvPicPr>
        <p:blipFill>
          <a:blip r:embed="rId3"/>
          <a:stretch>
            <a:fillRect/>
          </a:stretch>
        </p:blipFill>
        <p:spPr>
          <a:xfrm>
            <a:off x="4661210" y="1556087"/>
            <a:ext cx="4015990" cy="1906758"/>
          </a:xfrm>
          <a:prstGeom prst="rect">
            <a:avLst/>
          </a:prstGeom>
        </p:spPr>
      </p:pic>
    </p:spTree>
    <p:extLst>
      <p:ext uri="{BB962C8B-B14F-4D97-AF65-F5344CB8AC3E}">
        <p14:creationId xmlns:p14="http://schemas.microsoft.com/office/powerpoint/2010/main" val="50631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99F60C4A-049D-BBF1-C955-9AC23A47C3F5}"/>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8B98447C-8D32-AA55-5A90-495E1755A7BE}"/>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Exo"/>
                <a:ea typeface="Exo"/>
                <a:cs typeface="Exo"/>
                <a:sym typeface="Exo"/>
              </a:rPr>
              <a:t>Connect Wallet</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9D42851B-9521-0883-2D24-99C2FCCE5325}"/>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 name="TextBox 4">
            <a:extLst>
              <a:ext uri="{FF2B5EF4-FFF2-40B4-BE49-F238E27FC236}">
                <a16:creationId xmlns:a16="http://schemas.microsoft.com/office/drawing/2014/main" id="{5EAF2343-90FC-1A49-36F4-B02E0A112A70}"/>
              </a:ext>
            </a:extLst>
          </p:cNvPr>
          <p:cNvSpPr txBox="1"/>
          <p:nvPr/>
        </p:nvSpPr>
        <p:spPr>
          <a:xfrm>
            <a:off x="556010" y="1736509"/>
            <a:ext cx="3733492" cy="181588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a:t>
            </a:r>
            <a:r>
              <a:rPr lang="en-US" dirty="0" err="1">
                <a:latin typeface="Exo"/>
                <a:ea typeface="Exo"/>
                <a:cs typeface="Exo"/>
                <a:sym typeface="Exo"/>
              </a:rPr>
              <a:t>chứa</a:t>
            </a:r>
            <a:r>
              <a:rPr lang="en-US" dirty="0">
                <a:latin typeface="Exo"/>
                <a:ea typeface="Exo"/>
                <a:cs typeface="Exo"/>
                <a:sym typeface="Exo"/>
              </a:rPr>
              <a:t> </a:t>
            </a:r>
            <a:r>
              <a:rPr lang="en-US" dirty="0" err="1">
                <a:latin typeface="Exo"/>
                <a:ea typeface="Exo"/>
                <a:cs typeface="Exo"/>
                <a:sym typeface="Exo"/>
              </a:rPr>
              <a:t>năng</a:t>
            </a:r>
            <a:r>
              <a:rPr lang="en-US" dirty="0">
                <a:latin typeface="Exo"/>
                <a:ea typeface="Exo"/>
                <a:cs typeface="Exo"/>
                <a:sym typeface="Exo"/>
              </a:rPr>
              <a:t> </a:t>
            </a:r>
            <a:r>
              <a:rPr lang="en-US" dirty="0" err="1">
                <a:latin typeface="Exo"/>
                <a:ea typeface="Exo"/>
                <a:cs typeface="Exo"/>
                <a:sym typeface="Exo"/>
              </a:rPr>
              <a:t>kết</a:t>
            </a:r>
            <a:r>
              <a:rPr lang="en-US" dirty="0">
                <a:latin typeface="Exo"/>
                <a:ea typeface="Exo"/>
                <a:cs typeface="Exo"/>
                <a:sym typeface="Exo"/>
              </a:rPr>
              <a:t> </a:t>
            </a:r>
            <a:r>
              <a:rPr lang="en-US" dirty="0" err="1">
                <a:latin typeface="Exo"/>
                <a:ea typeface="Exo"/>
                <a:cs typeface="Exo"/>
                <a:sym typeface="Exo"/>
              </a:rPr>
              <a:t>nối</a:t>
            </a:r>
            <a:r>
              <a:rPr lang="en-US" dirty="0">
                <a:latin typeface="Exo"/>
                <a:ea typeface="Exo"/>
                <a:cs typeface="Exo"/>
                <a:sym typeface="Exo"/>
              </a:rPr>
              <a:t> </a:t>
            </a:r>
            <a:r>
              <a:rPr lang="en-US" dirty="0" err="1">
                <a:latin typeface="Exo"/>
                <a:ea typeface="Exo"/>
                <a:cs typeface="Exo"/>
                <a:sym typeface="Exo"/>
              </a:rPr>
              <a:t>ví</a:t>
            </a:r>
            <a:r>
              <a:rPr lang="en-US" dirty="0">
                <a:latin typeface="Exo"/>
                <a:ea typeface="Exo"/>
                <a:cs typeface="Exo"/>
                <a:sym typeface="Exo"/>
              </a:rPr>
              <a:t> </a:t>
            </a:r>
            <a:r>
              <a:rPr lang="en-US" dirty="0" err="1">
                <a:latin typeface="Exo"/>
                <a:ea typeface="Exo"/>
                <a:cs typeface="Exo"/>
                <a:sym typeface="Exo"/>
              </a:rPr>
              <a:t>cardano</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qua Lucid </a:t>
            </a:r>
            <a:r>
              <a:rPr lang="en-US" dirty="0" err="1">
                <a:latin typeface="Exo"/>
                <a:ea typeface="Exo"/>
                <a:cs typeface="Exo"/>
                <a:sym typeface="Exo"/>
              </a:rPr>
              <a:t>và</a:t>
            </a:r>
            <a:r>
              <a:rPr lang="en-US" dirty="0">
                <a:latin typeface="Exo"/>
                <a:ea typeface="Exo"/>
                <a:cs typeface="Exo"/>
                <a:sym typeface="Exo"/>
              </a:rPr>
              <a:t> API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Blockfrost</a:t>
            </a:r>
            <a:r>
              <a:rPr lang="en-US" dirty="0">
                <a:latin typeface="Exo"/>
                <a:ea typeface="Exo"/>
                <a:cs typeface="Exo"/>
                <a:sym typeface="Exo"/>
              </a:rPr>
              <a:t>.</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Sử</a:t>
            </a:r>
            <a:r>
              <a:rPr lang="en-US" dirty="0">
                <a:latin typeface="Exo"/>
                <a:ea typeface="Exo"/>
                <a:cs typeface="Exo"/>
                <a:sym typeface="Exo"/>
              </a:rPr>
              <a:t> </a:t>
            </a:r>
            <a:r>
              <a:rPr lang="en-US" dirty="0" err="1">
                <a:latin typeface="Exo"/>
                <a:ea typeface="Exo"/>
                <a:cs typeface="Exo"/>
                <a:sym typeface="Exo"/>
              </a:rPr>
              <a:t>dụng</a:t>
            </a:r>
            <a:r>
              <a:rPr lang="en-US" dirty="0">
                <a:latin typeface="Exo"/>
                <a:ea typeface="Exo"/>
                <a:cs typeface="Exo"/>
                <a:sym typeface="Exo"/>
              </a:rPr>
              <a:t> </a:t>
            </a:r>
            <a:r>
              <a:rPr lang="en-US" dirty="0" err="1">
                <a:latin typeface="Exo"/>
                <a:ea typeface="Exo"/>
                <a:cs typeface="Exo"/>
                <a:sym typeface="Exo"/>
              </a:rPr>
              <a:t>mạng</a:t>
            </a:r>
            <a:r>
              <a:rPr lang="en-US" dirty="0">
                <a:latin typeface="Exo"/>
                <a:ea typeface="Exo"/>
                <a:cs typeface="Exo"/>
                <a:sym typeface="Exo"/>
              </a:rPr>
              <a:t> preprod </a:t>
            </a:r>
            <a:r>
              <a:rPr lang="en-US" dirty="0" err="1">
                <a:latin typeface="Exo"/>
                <a:ea typeface="Exo"/>
                <a:cs typeface="Exo"/>
                <a:sym typeface="Exo"/>
              </a:rPr>
              <a:t>để</a:t>
            </a:r>
            <a:r>
              <a:rPr lang="en-US" dirty="0">
                <a:latin typeface="Exo"/>
                <a:ea typeface="Exo"/>
                <a:cs typeface="Exo"/>
                <a:sym typeface="Exo"/>
              </a:rPr>
              <a:t> test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chức</a:t>
            </a:r>
            <a:r>
              <a:rPr lang="en-US" dirty="0">
                <a:latin typeface="Exo"/>
                <a:ea typeface="Exo"/>
                <a:cs typeface="Exo"/>
                <a:sym typeface="Exo"/>
              </a:rPr>
              <a:t> </a:t>
            </a:r>
            <a:r>
              <a:rPr lang="en-US" dirty="0" err="1">
                <a:latin typeface="Exo"/>
                <a:ea typeface="Exo"/>
                <a:cs typeface="Exo"/>
                <a:sym typeface="Exo"/>
              </a:rPr>
              <a:t>năng</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2D3D641-F0C4-1E09-0A63-F50FBF13670B}"/>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kết</a:t>
            </a:r>
            <a:r>
              <a:rPr lang="en-US" sz="1800" b="1" dirty="0">
                <a:latin typeface="Exo"/>
                <a:sym typeface="Exo"/>
              </a:rPr>
              <a:t> </a:t>
            </a:r>
            <a:r>
              <a:rPr lang="en-US" sz="1800" b="1" dirty="0" err="1">
                <a:latin typeface="Exo"/>
                <a:sym typeface="Exo"/>
              </a:rPr>
              <a:t>nối</a:t>
            </a:r>
            <a:r>
              <a:rPr lang="en-US" sz="1800" b="1" dirty="0">
                <a:latin typeface="Exo"/>
                <a:sym typeface="Exo"/>
              </a:rPr>
              <a:t> </a:t>
            </a:r>
            <a:r>
              <a:rPr lang="en-US" sz="1800" b="1" dirty="0" err="1">
                <a:latin typeface="Exo"/>
                <a:sym typeface="Exo"/>
              </a:rPr>
              <a:t>ví</a:t>
            </a:r>
            <a:r>
              <a:rPr lang="en-US" sz="1800" b="1" dirty="0">
                <a:latin typeface="Exo"/>
                <a:sym typeface="Exo"/>
              </a:rPr>
              <a:t> (</a:t>
            </a:r>
            <a:r>
              <a:rPr lang="en-US" sz="1800" b="1" dirty="0" err="1">
                <a:latin typeface="Exo"/>
                <a:sym typeface="Exo"/>
              </a:rPr>
              <a:t>nami</a:t>
            </a:r>
            <a:r>
              <a:rPr lang="en-US" sz="1800" b="1" dirty="0">
                <a:latin typeface="Exo"/>
                <a:sym typeface="Exo"/>
              </a:rPr>
              <a:t>).</a:t>
            </a:r>
            <a:endParaRPr lang="en-US" sz="1800" b="1" dirty="0"/>
          </a:p>
        </p:txBody>
      </p:sp>
      <p:pic>
        <p:nvPicPr>
          <p:cNvPr id="5" name="Picture 4">
            <a:extLst>
              <a:ext uri="{FF2B5EF4-FFF2-40B4-BE49-F238E27FC236}">
                <a16:creationId xmlns:a16="http://schemas.microsoft.com/office/drawing/2014/main" id="{149DFF47-A600-1C85-F810-C33142ABEF48}"/>
              </a:ext>
            </a:extLst>
          </p:cNvPr>
          <p:cNvPicPr>
            <a:picLocks noChangeAspect="1"/>
          </p:cNvPicPr>
          <p:nvPr/>
        </p:nvPicPr>
        <p:blipFill>
          <a:blip r:embed="rId3"/>
          <a:stretch>
            <a:fillRect/>
          </a:stretch>
        </p:blipFill>
        <p:spPr>
          <a:xfrm>
            <a:off x="4289502" y="1371701"/>
            <a:ext cx="4343531" cy="2206126"/>
          </a:xfrm>
          <a:prstGeom prst="rect">
            <a:avLst/>
          </a:prstGeom>
        </p:spPr>
      </p:pic>
    </p:spTree>
    <p:extLst>
      <p:ext uri="{BB962C8B-B14F-4D97-AF65-F5344CB8AC3E}">
        <p14:creationId xmlns:p14="http://schemas.microsoft.com/office/powerpoint/2010/main" val="174451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25EF22AA-153F-83A1-4187-5B545861B9A4}"/>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1D6E2126-9373-CBDA-4981-1D77EA00B69C}"/>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Xây</a:t>
            </a:r>
            <a:r>
              <a:rPr lang="en-GB" dirty="0">
                <a:latin typeface="Exo"/>
                <a:ea typeface="Exo"/>
                <a:cs typeface="Exo"/>
                <a:sym typeface="Exo"/>
              </a:rPr>
              <a:t> </a:t>
            </a:r>
            <a:r>
              <a:rPr lang="en-GB" dirty="0" err="1">
                <a:latin typeface="Exo"/>
                <a:ea typeface="Exo"/>
                <a:cs typeface="Exo"/>
                <a:sym typeface="Exo"/>
              </a:rPr>
              <a:t>dựng</a:t>
            </a:r>
            <a:r>
              <a:rPr lang="en-GB" dirty="0">
                <a:latin typeface="Exo"/>
                <a:ea typeface="Exo"/>
                <a:cs typeface="Exo"/>
                <a:sym typeface="Exo"/>
              </a:rPr>
              <a:t> </a:t>
            </a:r>
            <a:r>
              <a:rPr lang="en-GB" dirty="0" err="1">
                <a:latin typeface="Exo"/>
                <a:ea typeface="Exo"/>
                <a:cs typeface="Exo"/>
                <a:sym typeface="Exo"/>
              </a:rPr>
              <a:t>hàm</a:t>
            </a:r>
            <a:r>
              <a:rPr lang="en-GB" dirty="0">
                <a:latin typeface="Exo"/>
                <a:ea typeface="Exo"/>
                <a:cs typeface="Exo"/>
                <a:sym typeface="Exo"/>
              </a:rPr>
              <a:t> Lock</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55D0EC2A-EBBC-F58C-F8D7-18A88DC11C02}"/>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2" name="TextBox 4">
            <a:extLst>
              <a:ext uri="{FF2B5EF4-FFF2-40B4-BE49-F238E27FC236}">
                <a16:creationId xmlns:a16="http://schemas.microsoft.com/office/drawing/2014/main" id="{9A70213E-D4F9-EF01-1F57-302519997D48}"/>
              </a:ext>
            </a:extLst>
          </p:cNvPr>
          <p:cNvSpPr txBox="1"/>
          <p:nvPr/>
        </p:nvSpPr>
        <p:spPr>
          <a:xfrm>
            <a:off x="556010" y="1556087"/>
            <a:ext cx="4015990" cy="160043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Thưc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a:t>
            </a:r>
            <a:r>
              <a:rPr lang="en-US" dirty="0" err="1">
                <a:latin typeface="Exo"/>
                <a:ea typeface="Exo"/>
                <a:cs typeface="Exo"/>
                <a:sym typeface="Exo"/>
              </a:rPr>
              <a:t>đọc</a:t>
            </a:r>
            <a:r>
              <a:rPr lang="en-US" dirty="0">
                <a:latin typeface="Exo"/>
                <a:ea typeface="Exo"/>
                <a:cs typeface="Exo"/>
                <a:sym typeface="Exo"/>
              </a:rPr>
              <a:t> validator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tạo</a:t>
            </a:r>
            <a:r>
              <a:rPr lang="en-US" dirty="0">
                <a:latin typeface="Exo"/>
                <a:ea typeface="Exo"/>
                <a:cs typeface="Exo"/>
                <a:sym typeface="Exo"/>
              </a:rPr>
              <a:t> datum </a:t>
            </a:r>
            <a:r>
              <a:rPr lang="en-US" dirty="0" err="1">
                <a:latin typeface="Exo"/>
                <a:ea typeface="Exo"/>
                <a:cs typeface="Exo"/>
                <a:sym typeface="Exo"/>
              </a:rPr>
              <a:t>đã</a:t>
            </a:r>
            <a:r>
              <a:rPr lang="en-US" dirty="0">
                <a:latin typeface="Exo"/>
                <a:ea typeface="Exo"/>
                <a:cs typeface="Exo"/>
                <a:sym typeface="Exo"/>
              </a:rPr>
              <a:t> </a:t>
            </a:r>
            <a:r>
              <a:rPr lang="en-US" dirty="0" err="1">
                <a:latin typeface="Exo"/>
                <a:ea typeface="Exo"/>
                <a:cs typeface="Exo"/>
                <a:sym typeface="Exo"/>
              </a:rPr>
              <a:t>được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Submit </a:t>
            </a:r>
            <a:r>
              <a:rPr lang="en-US" dirty="0" err="1">
                <a:latin typeface="Exo"/>
                <a:ea typeface="Exo"/>
                <a:cs typeface="Exo"/>
                <a:sym typeface="Exo"/>
              </a:rPr>
              <a:t>một</a:t>
            </a:r>
            <a:r>
              <a:rPr lang="en-US" dirty="0">
                <a:latin typeface="Exo"/>
                <a:ea typeface="Exo"/>
                <a:cs typeface="Exo"/>
                <a:sym typeface="Exo"/>
              </a:rPr>
              <a:t> </a:t>
            </a:r>
            <a:r>
              <a:rPr lang="en-US" dirty="0" err="1">
                <a:latin typeface="Exo"/>
                <a:ea typeface="Exo"/>
                <a:cs typeface="Exo"/>
                <a:sym typeface="Exo"/>
              </a:rPr>
              <a:t>giao</a:t>
            </a:r>
            <a:r>
              <a:rPr lang="en-US" dirty="0">
                <a:latin typeface="Exo"/>
                <a:ea typeface="Exo"/>
                <a:cs typeface="Exo"/>
                <a:sym typeface="Exo"/>
              </a:rPr>
              <a:t> </a:t>
            </a:r>
            <a:r>
              <a:rPr lang="en-US" dirty="0" err="1">
                <a:latin typeface="Exo"/>
                <a:ea typeface="Exo"/>
                <a:cs typeface="Exo"/>
                <a:sym typeface="Exo"/>
              </a:rPr>
              <a:t>dịch</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qua lucid.</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txHash</a:t>
            </a:r>
            <a:r>
              <a:rPr lang="en-US" dirty="0">
                <a:latin typeface="Exo"/>
                <a:ea typeface="Exo"/>
                <a:cs typeface="Exo"/>
                <a:sym typeface="Exo"/>
              </a:rPr>
              <a:t> </a:t>
            </a:r>
            <a:r>
              <a:rPr lang="en-US" dirty="0" err="1">
                <a:latin typeface="Exo"/>
                <a:ea typeface="Exo"/>
                <a:cs typeface="Exo"/>
                <a:sym typeface="Exo"/>
              </a:rPr>
              <a:t>trả</a:t>
            </a:r>
            <a:r>
              <a:rPr lang="en-US" dirty="0">
                <a:latin typeface="Exo"/>
                <a:ea typeface="Exo"/>
                <a:cs typeface="Exo"/>
                <a:sym typeface="Exo"/>
              </a:rPr>
              <a:t> </a:t>
            </a:r>
            <a:r>
              <a:rPr lang="en-US" dirty="0" err="1">
                <a:latin typeface="Exo"/>
                <a:ea typeface="Exo"/>
                <a:cs typeface="Exo"/>
                <a:sym typeface="Exo"/>
              </a:rPr>
              <a:t>về</a:t>
            </a:r>
            <a:r>
              <a:rPr lang="en-US" dirty="0">
                <a:latin typeface="Exo"/>
                <a:ea typeface="Exo"/>
                <a:cs typeface="Exo"/>
                <a:sym typeface="Exo"/>
              </a:rPr>
              <a:t> </a:t>
            </a:r>
            <a:r>
              <a:rPr lang="en-US" dirty="0" err="1">
                <a:latin typeface="Exo"/>
                <a:ea typeface="Exo"/>
                <a:cs typeface="Exo"/>
                <a:sym typeface="Exo"/>
              </a:rPr>
              <a:t>để</a:t>
            </a:r>
            <a:r>
              <a:rPr lang="en-US" dirty="0">
                <a:latin typeface="Exo"/>
                <a:ea typeface="Exo"/>
                <a:cs typeface="Exo"/>
                <a:sym typeface="Exo"/>
              </a:rPr>
              <a:t> </a:t>
            </a:r>
            <a:r>
              <a:rPr lang="en-US" dirty="0" err="1">
                <a:latin typeface="Exo"/>
                <a:ea typeface="Exo"/>
                <a:cs typeface="Exo"/>
                <a:sym typeface="Exo"/>
              </a:rPr>
              <a:t>xác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việc</a:t>
            </a:r>
            <a:r>
              <a:rPr lang="en-US" dirty="0">
                <a:latin typeface="Exo"/>
                <a:ea typeface="Exo"/>
                <a:cs typeface="Exo"/>
                <a:sym typeface="Exo"/>
              </a:rPr>
              <a:t> unlock </a:t>
            </a:r>
            <a:r>
              <a:rPr lang="en-US" dirty="0" err="1">
                <a:latin typeface="Exo"/>
                <a:ea typeface="Exo"/>
                <a:cs typeface="Exo"/>
                <a:sym typeface="Exo"/>
              </a:rPr>
              <a:t>thành</a:t>
            </a:r>
            <a:r>
              <a:rPr lang="en-US" dirty="0">
                <a:latin typeface="Exo"/>
                <a:ea typeface="Exo"/>
                <a:cs typeface="Exo"/>
                <a:sym typeface="Exo"/>
              </a:rPr>
              <a:t> </a:t>
            </a:r>
            <a:r>
              <a:rPr lang="en-US" dirty="0" err="1">
                <a:latin typeface="Exo"/>
                <a:ea typeface="Exo"/>
                <a:cs typeface="Exo"/>
                <a:sym typeface="Exo"/>
              </a:rPr>
              <a:t>công</a:t>
            </a:r>
            <a:r>
              <a:rPr lang="en-US" dirty="0">
                <a:latin typeface="Exo"/>
                <a:ea typeface="Exo"/>
                <a:cs typeface="Exo"/>
                <a:sym typeface="Exo"/>
              </a:rPr>
              <a:t>.</a:t>
            </a:r>
          </a:p>
        </p:txBody>
      </p:sp>
      <p:sp>
        <p:nvSpPr>
          <p:cNvPr id="3" name="TextBox 1">
            <a:extLst>
              <a:ext uri="{FF2B5EF4-FFF2-40B4-BE49-F238E27FC236}">
                <a16:creationId xmlns:a16="http://schemas.microsoft.com/office/drawing/2014/main" id="{ABBC3710-AB15-81E5-CE3F-0E9E11EC840A}"/>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để</a:t>
            </a:r>
            <a:r>
              <a:rPr lang="en-US" sz="1800" b="1" dirty="0">
                <a:latin typeface="Exo"/>
                <a:sym typeface="Exo"/>
              </a:rPr>
              <a:t> Lock </a:t>
            </a:r>
            <a:r>
              <a:rPr lang="en-US" sz="1800" b="1" dirty="0" err="1">
                <a:latin typeface="Exo"/>
                <a:sym typeface="Exo"/>
              </a:rPr>
              <a:t>tài</a:t>
            </a:r>
            <a:r>
              <a:rPr lang="en-US" sz="1800" b="1" dirty="0">
                <a:latin typeface="Exo"/>
                <a:sym typeface="Exo"/>
              </a:rPr>
              <a:t> </a:t>
            </a:r>
            <a:r>
              <a:rPr lang="en-US" sz="1800" b="1" dirty="0" err="1">
                <a:latin typeface="Exo"/>
                <a:sym typeface="Exo"/>
              </a:rPr>
              <a:t>sản</a:t>
            </a:r>
            <a:r>
              <a:rPr lang="en-US" sz="1800" b="1" dirty="0">
                <a:latin typeface="Exo"/>
                <a:sym typeface="Exo"/>
              </a:rPr>
              <a:t> </a:t>
            </a:r>
            <a:r>
              <a:rPr lang="en-US" sz="1800" b="1" dirty="0" err="1">
                <a:latin typeface="Exo"/>
                <a:sym typeface="Exo"/>
              </a:rPr>
              <a:t>vào</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endParaRPr lang="en-US" sz="1800" b="1" dirty="0"/>
          </a:p>
        </p:txBody>
      </p:sp>
      <p:pic>
        <p:nvPicPr>
          <p:cNvPr id="5" name="Picture 4">
            <a:extLst>
              <a:ext uri="{FF2B5EF4-FFF2-40B4-BE49-F238E27FC236}">
                <a16:creationId xmlns:a16="http://schemas.microsoft.com/office/drawing/2014/main" id="{63112CCD-F3B4-303D-ACAD-22E70D3DFDA9}"/>
              </a:ext>
            </a:extLst>
          </p:cNvPr>
          <p:cNvPicPr>
            <a:picLocks noChangeAspect="1"/>
          </p:cNvPicPr>
          <p:nvPr/>
        </p:nvPicPr>
        <p:blipFill>
          <a:blip r:embed="rId3"/>
          <a:stretch>
            <a:fillRect/>
          </a:stretch>
        </p:blipFill>
        <p:spPr>
          <a:xfrm>
            <a:off x="4839629" y="1114781"/>
            <a:ext cx="3565771" cy="2676043"/>
          </a:xfrm>
          <a:prstGeom prst="rect">
            <a:avLst/>
          </a:prstGeom>
        </p:spPr>
      </p:pic>
    </p:spTree>
    <p:extLst>
      <p:ext uri="{BB962C8B-B14F-4D97-AF65-F5344CB8AC3E}">
        <p14:creationId xmlns:p14="http://schemas.microsoft.com/office/powerpoint/2010/main" val="92067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EE952EB4-B0CD-E462-4AD8-6B47B4217DCD}"/>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9EE3415-B531-9B50-9EAE-0D07ED24A02D}"/>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Xây</a:t>
            </a:r>
            <a:r>
              <a:rPr lang="en-GB" dirty="0">
                <a:latin typeface="Exo"/>
                <a:ea typeface="Exo"/>
                <a:cs typeface="Exo"/>
                <a:sym typeface="Exo"/>
              </a:rPr>
              <a:t> </a:t>
            </a:r>
            <a:r>
              <a:rPr lang="en-GB" dirty="0" err="1">
                <a:latin typeface="Exo"/>
                <a:ea typeface="Exo"/>
                <a:cs typeface="Exo"/>
                <a:sym typeface="Exo"/>
              </a:rPr>
              <a:t>dựng</a:t>
            </a:r>
            <a:r>
              <a:rPr lang="en-GB" dirty="0">
                <a:latin typeface="Exo"/>
                <a:ea typeface="Exo"/>
                <a:cs typeface="Exo"/>
                <a:sym typeface="Exo"/>
              </a:rPr>
              <a:t> </a:t>
            </a:r>
            <a:r>
              <a:rPr lang="en-GB" dirty="0" err="1">
                <a:latin typeface="Exo"/>
                <a:ea typeface="Exo"/>
                <a:cs typeface="Exo"/>
                <a:sym typeface="Exo"/>
              </a:rPr>
              <a:t>chức</a:t>
            </a:r>
            <a:r>
              <a:rPr lang="en-GB" dirty="0">
                <a:latin typeface="Exo"/>
                <a:ea typeface="Exo"/>
                <a:cs typeface="Exo"/>
                <a:sym typeface="Exo"/>
              </a:rPr>
              <a:t> </a:t>
            </a:r>
            <a:r>
              <a:rPr lang="en-GB" dirty="0" err="1">
                <a:latin typeface="Exo"/>
                <a:ea typeface="Exo"/>
                <a:cs typeface="Exo"/>
                <a:sym typeface="Exo"/>
              </a:rPr>
              <a:t>năng</a:t>
            </a:r>
            <a:r>
              <a:rPr lang="en-GB" dirty="0">
                <a:latin typeface="Exo"/>
                <a:ea typeface="Exo"/>
                <a:cs typeface="Exo"/>
                <a:sym typeface="Exo"/>
              </a:rPr>
              <a:t> </a:t>
            </a:r>
            <a:r>
              <a:rPr lang="en-GB" dirty="0" err="1">
                <a:latin typeface="Exo"/>
                <a:ea typeface="Exo"/>
                <a:cs typeface="Exo"/>
                <a:sym typeface="Exo"/>
              </a:rPr>
              <a:t>UnLock</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0FFAD418-5583-4497-033D-49AFF0DC17F7}"/>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2" name="TextBox 4">
            <a:extLst>
              <a:ext uri="{FF2B5EF4-FFF2-40B4-BE49-F238E27FC236}">
                <a16:creationId xmlns:a16="http://schemas.microsoft.com/office/drawing/2014/main" id="{2834D6DC-1CB6-95E8-66A6-E5C59DF64849}"/>
              </a:ext>
            </a:extLst>
          </p:cNvPr>
          <p:cNvSpPr txBox="1"/>
          <p:nvPr/>
        </p:nvSpPr>
        <p:spPr>
          <a:xfrm>
            <a:off x="556010" y="1556087"/>
            <a:ext cx="4015990" cy="160043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tham</a:t>
            </a:r>
            <a:r>
              <a:rPr lang="en-US" dirty="0">
                <a:latin typeface="Exo"/>
                <a:ea typeface="Exo"/>
                <a:cs typeface="Exo"/>
                <a:sym typeface="Exo"/>
              </a:rPr>
              <a:t> </a:t>
            </a:r>
            <a:r>
              <a:rPr lang="en-US" dirty="0" err="1">
                <a:latin typeface="Exo"/>
                <a:ea typeface="Exo"/>
                <a:cs typeface="Exo"/>
                <a:sym typeface="Exo"/>
              </a:rPr>
              <a:t>số</a:t>
            </a:r>
            <a:r>
              <a:rPr lang="en-US" dirty="0">
                <a:latin typeface="Exo"/>
                <a:ea typeface="Exo"/>
                <a:cs typeface="Exo"/>
                <a:sym typeface="Exo"/>
              </a:rPr>
              <a:t> </a:t>
            </a:r>
            <a:r>
              <a:rPr lang="en-US" dirty="0" err="1">
                <a:latin typeface="Exo"/>
                <a:ea typeface="Exo"/>
                <a:cs typeface="Exo"/>
                <a:sym typeface="Exo"/>
              </a:rPr>
              <a:t>đầu</a:t>
            </a:r>
            <a:r>
              <a:rPr lang="en-US" dirty="0">
                <a:latin typeface="Exo"/>
                <a:ea typeface="Exo"/>
                <a:cs typeface="Exo"/>
                <a:sym typeface="Exo"/>
              </a:rPr>
              <a:t> </a:t>
            </a:r>
            <a:r>
              <a:rPr lang="en-US" dirty="0" err="1">
                <a:latin typeface="Exo"/>
                <a:ea typeface="Exo"/>
                <a:cs typeface="Exo"/>
                <a:sym typeface="Exo"/>
              </a:rPr>
              <a:t>vào</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helloworld</a:t>
            </a:r>
            <a:r>
              <a:rPr lang="en-US" dirty="0">
                <a:latin typeface="Exo"/>
                <a:ea typeface="Exo"/>
                <a:cs typeface="Exo"/>
                <a:sym typeface="Exo"/>
              </a:rPr>
              <a:t> (redeemer)</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Đọc</a:t>
            </a:r>
            <a:r>
              <a:rPr lang="en-US" dirty="0">
                <a:latin typeface="Exo"/>
                <a:ea typeface="Exo"/>
                <a:cs typeface="Exo"/>
                <a:sym typeface="Exo"/>
              </a:rPr>
              <a:t> validator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utxo</a:t>
            </a:r>
            <a:r>
              <a:rPr lang="en-US" dirty="0">
                <a:latin typeface="Exo"/>
                <a:ea typeface="Exo"/>
                <a:cs typeface="Exo"/>
                <a:sym typeface="Exo"/>
              </a:rPr>
              <a:t> </a:t>
            </a:r>
            <a:r>
              <a:rPr lang="en-US" dirty="0" err="1">
                <a:latin typeface="Exo"/>
                <a:ea typeface="Exo"/>
                <a:cs typeface="Exo"/>
                <a:sym typeface="Exo"/>
              </a:rPr>
              <a:t>tương</a:t>
            </a:r>
            <a:r>
              <a:rPr lang="en-US" dirty="0">
                <a:latin typeface="Exo"/>
                <a:ea typeface="Exo"/>
                <a:cs typeface="Exo"/>
                <a:sym typeface="Exo"/>
              </a:rPr>
              <a:t> </a:t>
            </a:r>
            <a:r>
              <a:rPr lang="en-US" dirty="0" err="1">
                <a:latin typeface="Exo"/>
                <a:ea typeface="Exo"/>
                <a:cs typeface="Exo"/>
                <a:sym typeface="Exo"/>
              </a:rPr>
              <a:t>ứng</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Submit transaction </a:t>
            </a: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sự</a:t>
            </a:r>
            <a:r>
              <a:rPr lang="en-US" dirty="0">
                <a:latin typeface="Exo"/>
                <a:ea typeface="Exo"/>
                <a:cs typeface="Exo"/>
                <a:sym typeface="Exo"/>
              </a:rPr>
              <a:t> </a:t>
            </a:r>
            <a:r>
              <a:rPr lang="en-US" dirty="0" err="1">
                <a:latin typeface="Exo"/>
                <a:ea typeface="Exo"/>
                <a:cs typeface="Exo"/>
                <a:sym typeface="Exo"/>
              </a:rPr>
              <a:t>tồn</a:t>
            </a:r>
            <a:r>
              <a:rPr lang="en-US" dirty="0">
                <a:latin typeface="Exo"/>
                <a:ea typeface="Exo"/>
                <a:cs typeface="Exo"/>
                <a:sym typeface="Exo"/>
              </a:rPr>
              <a:t> </a:t>
            </a:r>
            <a:r>
              <a:rPr lang="en-US" dirty="0" err="1">
                <a:latin typeface="Exo"/>
                <a:ea typeface="Exo"/>
                <a:cs typeface="Exo"/>
                <a:sym typeface="Exo"/>
              </a:rPr>
              <a:t>tại</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transaction </a:t>
            </a:r>
            <a:r>
              <a:rPr lang="en-US" dirty="0" err="1">
                <a:latin typeface="Exo"/>
                <a:ea typeface="Exo"/>
                <a:cs typeface="Exo"/>
                <a:sym typeface="Exo"/>
              </a:rPr>
              <a:t>trên</a:t>
            </a:r>
            <a:r>
              <a:rPr lang="en-US" dirty="0">
                <a:latin typeface="Exo"/>
                <a:ea typeface="Exo"/>
                <a:cs typeface="Exo"/>
                <a:sym typeface="Exo"/>
              </a:rPr>
              <a:t> </a:t>
            </a:r>
            <a:r>
              <a:rPr lang="en-US" dirty="0" err="1">
                <a:latin typeface="Exo"/>
                <a:ea typeface="Exo"/>
                <a:cs typeface="Exo"/>
                <a:sym typeface="Exo"/>
              </a:rPr>
              <a:t>cardanoscan</a:t>
            </a:r>
            <a:r>
              <a:rPr lang="en-US">
                <a:latin typeface="Exo"/>
                <a:ea typeface="Exo"/>
                <a:cs typeface="Exo"/>
                <a:sym typeface="Exo"/>
              </a:rPr>
              <a:t>.</a:t>
            </a: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336C01F-9822-E9F6-1B83-303CBF9E3DFB}"/>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để</a:t>
            </a:r>
            <a:r>
              <a:rPr lang="en-US" sz="1800" b="1" dirty="0">
                <a:latin typeface="Exo"/>
                <a:sym typeface="Exo"/>
              </a:rPr>
              <a:t> </a:t>
            </a:r>
            <a:r>
              <a:rPr lang="en-US" sz="1800" b="1" dirty="0" err="1">
                <a:latin typeface="Exo"/>
                <a:sym typeface="Exo"/>
              </a:rPr>
              <a:t>UnLock</a:t>
            </a:r>
            <a:r>
              <a:rPr lang="en-US" sz="1800" b="1" dirty="0">
                <a:latin typeface="Exo"/>
                <a:sym typeface="Exo"/>
              </a:rPr>
              <a:t> </a:t>
            </a:r>
            <a:r>
              <a:rPr lang="en-US" sz="1800" b="1" dirty="0" err="1">
                <a:latin typeface="Exo"/>
                <a:sym typeface="Exo"/>
              </a:rPr>
              <a:t>tài</a:t>
            </a:r>
            <a:r>
              <a:rPr lang="en-US" sz="1800" b="1" dirty="0">
                <a:latin typeface="Exo"/>
                <a:sym typeface="Exo"/>
              </a:rPr>
              <a:t> </a:t>
            </a:r>
            <a:r>
              <a:rPr lang="en-US" sz="1800" b="1" dirty="0" err="1">
                <a:latin typeface="Exo"/>
                <a:sym typeface="Exo"/>
              </a:rPr>
              <a:t>sản</a:t>
            </a:r>
            <a:r>
              <a:rPr lang="en-US" sz="1800" b="1" dirty="0">
                <a:latin typeface="Exo"/>
                <a:sym typeface="Exo"/>
              </a:rPr>
              <a:t> </a:t>
            </a:r>
            <a:r>
              <a:rPr lang="en-US" sz="1800" b="1" dirty="0" err="1">
                <a:latin typeface="Exo"/>
                <a:sym typeface="Exo"/>
              </a:rPr>
              <a:t>ra</a:t>
            </a:r>
            <a:r>
              <a:rPr lang="en-US" sz="1800" b="1" dirty="0">
                <a:latin typeface="Exo"/>
                <a:sym typeface="Exo"/>
              </a:rPr>
              <a:t> </a:t>
            </a:r>
            <a:r>
              <a:rPr lang="en-US" sz="1800" b="1" dirty="0" err="1">
                <a:latin typeface="Exo"/>
                <a:sym typeface="Exo"/>
              </a:rPr>
              <a:t>khỏi</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endParaRPr lang="en-US" sz="1800" b="1" dirty="0"/>
          </a:p>
        </p:txBody>
      </p:sp>
      <p:pic>
        <p:nvPicPr>
          <p:cNvPr id="6" name="Picture 5">
            <a:extLst>
              <a:ext uri="{FF2B5EF4-FFF2-40B4-BE49-F238E27FC236}">
                <a16:creationId xmlns:a16="http://schemas.microsoft.com/office/drawing/2014/main" id="{5DF6EB9B-E3EE-9758-9DAE-0E9D00A107AA}"/>
              </a:ext>
            </a:extLst>
          </p:cNvPr>
          <p:cNvPicPr>
            <a:picLocks noChangeAspect="1"/>
          </p:cNvPicPr>
          <p:nvPr/>
        </p:nvPicPr>
        <p:blipFill>
          <a:blip r:embed="rId3"/>
          <a:stretch>
            <a:fillRect/>
          </a:stretch>
        </p:blipFill>
        <p:spPr>
          <a:xfrm>
            <a:off x="4668646" y="1368704"/>
            <a:ext cx="3919346" cy="2406091"/>
          </a:xfrm>
          <a:prstGeom prst="rect">
            <a:avLst/>
          </a:prstGeom>
        </p:spPr>
      </p:pic>
    </p:spTree>
    <p:extLst>
      <p:ext uri="{BB962C8B-B14F-4D97-AF65-F5344CB8AC3E}">
        <p14:creationId xmlns:p14="http://schemas.microsoft.com/office/powerpoint/2010/main" val="4113359666"/>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5354</Words>
  <Application>Microsoft Office PowerPoint</Application>
  <PresentationFormat>On-screen Show (16:9)</PresentationFormat>
  <Paragraphs>228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Exo Light</vt:lpstr>
      <vt:lpstr>Space Mono</vt:lpstr>
      <vt:lpstr>Exo</vt:lpstr>
      <vt:lpstr>Helvetica Neue Light</vt:lpstr>
      <vt:lpstr>Arial</vt:lpstr>
      <vt:lpstr>C2VN Theme</vt:lpstr>
      <vt:lpstr>Tương tác với hợp đồng Helloworld với giao diện front-end.</vt:lpstr>
      <vt:lpstr>Nội dung bài học</vt:lpstr>
      <vt:lpstr>Điều kiện tiên quyết</vt:lpstr>
      <vt:lpstr>Cài đặt dự án</vt:lpstr>
      <vt:lpstr>Xây dựng chức năng read validator</vt:lpstr>
      <vt:lpstr>Định nghĩa Datum và Redeemer</vt:lpstr>
      <vt:lpstr>Connect Wallet</vt:lpstr>
      <vt:lpstr>Xây dựng hàm Lock</vt:lpstr>
      <vt:lpstr>Xây dựng chức năng UnLock</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Tương tác với hợp đồng Helloworld với giao diện front-èn</dc:title>
  <cp:lastModifiedBy>NGUYỄN DUY KHÁNH</cp:lastModifiedBy>
  <cp:revision>3</cp:revision>
  <dcterms:modified xsi:type="dcterms:W3CDTF">2024-03-10T06:48:22Z</dcterms:modified>
</cp:coreProperties>
</file>