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Ycfbq7CtzLoa/jLuG4RwytF1Y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4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21" name="Google Shape;21;p15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7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7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8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1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9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9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2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3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echopedia.com/definition/26023/dual-tone-multifrequency-dtm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title"/>
          </p:nvPr>
        </p:nvSpPr>
        <p:spPr>
          <a:xfrm>
            <a:off x="684212" y="4980373"/>
            <a:ext cx="8534400" cy="1014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lang="en-US" sz="2800"/>
              <a:t>PRESENTED BY: INDER SINGH</a:t>
            </a:r>
            <a:br>
              <a:rPr lang="en-US" sz="2800"/>
            </a:br>
            <a:r>
              <a:rPr lang="en-US" sz="2800"/>
              <a:t>191220025 ECE 3</a:t>
            </a:r>
            <a:r>
              <a:rPr baseline="30000" lang="en-US" sz="2800"/>
              <a:t>RD</a:t>
            </a:r>
            <a:r>
              <a:rPr lang="en-US" sz="2800"/>
              <a:t> YEAR</a:t>
            </a:r>
            <a:endParaRPr/>
          </a:p>
        </p:txBody>
      </p:sp>
      <p:pic>
        <p:nvPicPr>
          <p:cNvPr id="94" name="Google Shape;9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4802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FAST FOURIER TRANSFORM (FFT)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142875" y="2008100"/>
            <a:ext cx="6072300" cy="48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7500" lnSpcReduction="10000"/>
          </a:bodyPr>
          <a:lstStyle/>
          <a:p>
            <a:pPr indent="-11811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b="0" i="0" lang="en-US" sz="2400">
                <a:solidFill>
                  <a:srgbClr val="424242"/>
                </a:solidFill>
              </a:rPr>
              <a:t>A fast Fourier transform (FFT) is an algorithm that calculates the discrete Fourier transform (DFT) of some sequence </a:t>
            </a:r>
            <a:endParaRPr/>
          </a:p>
          <a:p>
            <a:pPr indent="-11811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lang="en-US" sz="2400">
                <a:solidFill>
                  <a:srgbClr val="424242"/>
                </a:solidFill>
              </a:rPr>
              <a:t>T</a:t>
            </a:r>
            <a:r>
              <a:rPr b="0" i="0" lang="en-US" sz="2400">
                <a:solidFill>
                  <a:srgbClr val="424242"/>
                </a:solidFill>
              </a:rPr>
              <a:t>he discrete Fourier transform is a tool to convert specific types of sequences of functions into other types of representations.</a:t>
            </a:r>
            <a:endParaRPr/>
          </a:p>
          <a:p>
            <a:pPr indent="-11811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b="0" i="0" lang="en-US" sz="2400">
                <a:solidFill>
                  <a:srgbClr val="202122"/>
                </a:solidFill>
              </a:rPr>
              <a:t>The DFT is obtained by decomposing a </a:t>
            </a:r>
            <a:r>
              <a:rPr lang="en-US" sz="2400">
                <a:solidFill>
                  <a:srgbClr val="0645AD"/>
                </a:solidFill>
              </a:rPr>
              <a:t>sequence</a:t>
            </a:r>
            <a:r>
              <a:rPr b="0" i="0" lang="en-US" sz="2400">
                <a:solidFill>
                  <a:srgbClr val="202122"/>
                </a:solidFill>
              </a:rPr>
              <a:t> of values into components of different frequencies</a:t>
            </a:r>
            <a:endParaRPr/>
          </a:p>
          <a:p>
            <a:pPr indent="-11811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202122"/>
                </a:solidFill>
              </a:rPr>
              <a:t>This operation is useful in many fields, but computing it directly from the definition is often too slow to be practical.</a:t>
            </a:r>
            <a:endParaRPr/>
          </a:p>
          <a:p>
            <a:pPr indent="-11811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202122"/>
                </a:solidFill>
              </a:rPr>
              <a:t>An FFT rapidly computes such transformations by </a:t>
            </a:r>
            <a:r>
              <a:rPr lang="en-US" sz="2400">
                <a:solidFill>
                  <a:srgbClr val="0645AD"/>
                </a:solidFill>
              </a:rPr>
              <a:t>factorizing</a:t>
            </a:r>
            <a:r>
              <a:rPr b="0" i="0" lang="en-US" sz="2400" u="none" cap="none" strike="noStrike">
                <a:solidFill>
                  <a:srgbClr val="202122"/>
                </a:solidFill>
              </a:rPr>
              <a:t> the </a:t>
            </a:r>
            <a:r>
              <a:rPr lang="en-US" sz="2400">
                <a:solidFill>
                  <a:srgbClr val="0645AD"/>
                </a:solidFill>
              </a:rPr>
              <a:t>DFT matrix</a:t>
            </a:r>
            <a:r>
              <a:rPr b="0" i="0" lang="en-US" sz="2400" u="none" cap="none" strike="noStrike">
                <a:solidFill>
                  <a:srgbClr val="202122"/>
                </a:solidFill>
              </a:rPr>
              <a:t> into a product of </a:t>
            </a:r>
            <a:r>
              <a:rPr lang="en-US" sz="2400">
                <a:solidFill>
                  <a:srgbClr val="0645AD"/>
                </a:solidFill>
              </a:rPr>
              <a:t>sparse</a:t>
            </a:r>
            <a:r>
              <a:rPr b="0" i="0" lang="en-US" sz="2400" u="none" cap="none" strike="noStrike">
                <a:solidFill>
                  <a:srgbClr val="202122"/>
                </a:solidFill>
              </a:rPr>
              <a:t> (mostly zero) factors. As a result, it manages to reduce the </a:t>
            </a:r>
            <a:r>
              <a:rPr lang="en-US" sz="2400">
                <a:solidFill>
                  <a:srgbClr val="0645AD"/>
                </a:solidFill>
              </a:rPr>
              <a:t>complexity</a:t>
            </a:r>
            <a:r>
              <a:rPr b="0" i="0" lang="en-US" sz="2400" u="none" cap="none" strike="noStrike">
                <a:solidFill>
                  <a:srgbClr val="202122"/>
                </a:solidFill>
              </a:rPr>
              <a:t> of computing the DFT from O(N*N), which arises if one simply applies the definition of DFT, to O(NLOGN) where N is the data size.</a:t>
            </a:r>
            <a:r>
              <a:rPr b="0" i="0" lang="en-US" sz="2400" u="none" cap="none" strike="noStrike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0" name="Google Shape;150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2300" y="3085450"/>
            <a:ext cx="5258100" cy="14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1024128" y="98612"/>
            <a:ext cx="9720072" cy="1013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DTMF OUTPUT IN MATLAB</a:t>
            </a:r>
            <a:endParaRPr/>
          </a:p>
        </p:txBody>
      </p:sp>
      <p:pic>
        <p:nvPicPr>
          <p:cNvPr id="156" name="Google Shape;15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401" y="1224283"/>
            <a:ext cx="8275198" cy="526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REFERENCES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"Dual-tone multi-frequency signaling", En.wikipedia.org, 2019. Available: https://en.wikipedia.org/wiki/Dual-tone_multi-frequency_signaling.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"What is Dual-Tone Multifrequency (DTMF) ? - Definition from Techopedia", Techopedia.com, 2019. Available: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https://www.techopedia.com/definition/26023/dual-tone-multifrequency-dtmf</a:t>
            </a:r>
            <a:r>
              <a:rPr lang="en-US"/>
              <a:t>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"DTMF: Dual Tone Multi Frequency", Engineersgarage.com, 2019. Available: https://www.engineersgarage.com/tutorials/dtmfdual-tone-multiple-frequency.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“Fast Fourier Transform”, wikipedia.com,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https://en.wikipedia.org/wiki/Fast_Fourier_transform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7085012" y="685800"/>
            <a:ext cx="3657600" cy="636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 sz="4000"/>
              <a:t>ABSTRACT</a:t>
            </a:r>
            <a:endParaRPr sz="4000"/>
          </a:p>
        </p:txBody>
      </p:sp>
      <p:pic>
        <p:nvPicPr>
          <p:cNvPr descr="A telephone on a desk&#10;&#10;Description automatically generated" id="100" name="Google Shape;10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91" y="2068497"/>
            <a:ext cx="5486973" cy="19708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>
            <p:ph idx="2" type="body"/>
          </p:nvPr>
        </p:nvSpPr>
        <p:spPr>
          <a:xfrm>
            <a:off x="6409678" y="2209799"/>
            <a:ext cx="4332934" cy="437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 sz="2000"/>
              <a:t>In telecommunication, a caller needs to dial the number of the person to which he/she wants to talk with. </a:t>
            </a:r>
            <a:endParaRPr/>
          </a:p>
          <a:p>
            <a:pPr indent="-285750" lvl="0" marL="28575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 sz="2000"/>
              <a:t>The earlier versions of telephones used to have rotary type dials which are now obsolete. </a:t>
            </a:r>
            <a:endParaRPr/>
          </a:p>
          <a:p>
            <a:pPr indent="-285750" lvl="0" marL="28575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 sz="2000"/>
              <a:t>Almost all the landline and mobile phone handsets now use pushbutton keypads as shown in the figure below: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WHAT IS DTMF ?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DTMF stands for Dual-Tone Multi-frequency.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It is a multi frequency tone dialling system used by the push button keypads in telephone and mobile sets to convey the number or key dialled by the caller.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DTMF (Dual tone multi frequency) as the name suggests uses a combination of two Sine wave tones to represent a key.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These tones are called row and column frequencies as they correspond to the layout of a telephone keypad.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b="0" i="0" lang="en-US" u="none" strike="noStrike">
                <a:solidFill>
                  <a:srgbClr val="000000"/>
                </a:solidFill>
              </a:rPr>
              <a:t>FFT is used to detect the DTMF tones</a:t>
            </a:r>
            <a:r>
              <a:rPr b="0" i="0" lang="en-US" sz="1800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DTMF has enabled the long-distance signalling of dialled numbers in voice frequency range over telephone lines.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024128" y="583440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Generate a DTMF signal with 8 different combinations of frequency.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DTMF signal is applied to the decoder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FFT is applied to each signal.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 Comparing the FFT signal with look up tables.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Get the information of which button is pressed.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Connect the Dialer to the Receiver address obtained through decoder.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WORKING PROCEDURE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When a button is pressed, both the row and column tones are generated by the telephone or touch tone instrument.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/>
              <a:t>These two tones will be distinctive and different from tones of other keys. So there is a low and high frequency associated with a button, it is essentially the sum of two waves is transmitted.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b="0" i="0" lang="en-US" u="none" strike="noStrike">
                <a:solidFill>
                  <a:srgbClr val="000000"/>
                </a:solidFill>
              </a:rPr>
              <a:t>At the receiver the tone frequencies are detected and the number is decoded.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❖"/>
            </a:pPr>
            <a:r>
              <a:rPr lang="en-US">
                <a:solidFill>
                  <a:srgbClr val="000000"/>
                </a:solidFill>
              </a:rPr>
              <a:t>T</a:t>
            </a:r>
            <a:r>
              <a:rPr b="0" i="0" lang="en-US" u="none" strike="noStrike">
                <a:solidFill>
                  <a:srgbClr val="000000"/>
                </a:solidFill>
              </a:rPr>
              <a:t>he DFT algorithm can be used to detect the frequencies </a:t>
            </a: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b="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DTMF KEYPAD</a:t>
            </a:r>
            <a:endParaRPr/>
          </a:p>
        </p:txBody>
      </p:sp>
      <p:pic>
        <p:nvPicPr>
          <p:cNvPr id="125" name="Google Shape;12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676" y="2286000"/>
            <a:ext cx="8424786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DTMF GENRERATION</a:t>
            </a:r>
            <a:endParaRPr/>
          </a:p>
        </p:txBody>
      </p:sp>
      <p:pic>
        <p:nvPicPr>
          <p:cNvPr id="131" name="Google Shape;13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568" y="2286000"/>
            <a:ext cx="7097002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FREQUENCY GENERATION</a:t>
            </a:r>
            <a:endParaRPr/>
          </a:p>
        </p:txBody>
      </p:sp>
      <p:pic>
        <p:nvPicPr>
          <p:cNvPr id="137" name="Google Shape;13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568" y="2286000"/>
            <a:ext cx="6563001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DTMF DETECTION</a:t>
            </a:r>
            <a:endParaRPr/>
          </a:p>
        </p:txBody>
      </p:sp>
      <p:pic>
        <p:nvPicPr>
          <p:cNvPr id="143" name="Google Shape;14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115" y="2492123"/>
            <a:ext cx="8287907" cy="361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2021-11-13T15:15:07Z</dcterms:created>
  <dc:creator>Hii</dc:creator>
</cp:coreProperties>
</file>