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 id="2147483702" r:id="rId2"/>
    <p:sldMasterId id="2147483715" r:id="rId3"/>
    <p:sldMasterId id="2147483728" r:id="rId4"/>
    <p:sldMasterId id="2147483741" r:id="rId5"/>
    <p:sldMasterId id="2147483754" r:id="rId6"/>
    <p:sldMasterId id="2147483767" r:id="rId7"/>
    <p:sldMasterId id="2147483779" r:id="rId8"/>
  </p:sldMasterIdLst>
  <p:notesMasterIdLst>
    <p:notesMasterId r:id="rId25"/>
  </p:notesMasterIdLst>
  <p:handoutMasterIdLst>
    <p:handoutMasterId r:id="rId26"/>
  </p:handoutMasterIdLst>
  <p:sldIdLst>
    <p:sldId id="257" r:id="rId9"/>
    <p:sldId id="303" r:id="rId10"/>
    <p:sldId id="304" r:id="rId11"/>
    <p:sldId id="305" r:id="rId12"/>
    <p:sldId id="306" r:id="rId13"/>
    <p:sldId id="308" r:id="rId14"/>
    <p:sldId id="310" r:id="rId15"/>
    <p:sldId id="311" r:id="rId16"/>
    <p:sldId id="312" r:id="rId17"/>
    <p:sldId id="313" r:id="rId18"/>
    <p:sldId id="315" r:id="rId19"/>
    <p:sldId id="317" r:id="rId20"/>
    <p:sldId id="318" r:id="rId21"/>
    <p:sldId id="316" r:id="rId22"/>
    <p:sldId id="319" r:id="rId23"/>
    <p:sldId id="3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FF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14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A928C2-2F1C-4CAD-901D-9DDE4F923924}" type="datetimeFigureOut">
              <a:rPr lang="en-US" smtClean="0"/>
              <a:t>11/25/2017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2A8ADF-56C0-4517-8B7D-2465D63B2B34}" type="slidenum">
              <a:rPr lang="en-US" smtClean="0"/>
              <a:t>‹#›</a:t>
            </a:fld>
            <a:endParaRPr lang="en-US"/>
          </a:p>
        </p:txBody>
      </p:sp>
    </p:spTree>
    <p:extLst>
      <p:ext uri="{BB962C8B-B14F-4D97-AF65-F5344CB8AC3E}">
        <p14:creationId xmlns:p14="http://schemas.microsoft.com/office/powerpoint/2010/main" val="4070757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A76CA-C38E-467C-A2C3-7086FA14F427}" type="datetimeFigureOut">
              <a:rPr lang="en-US" smtClean="0"/>
              <a:t>11/25/2017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ED9B4-DDB2-42C9-8004-D51F0824F60B}" type="slidenum">
              <a:rPr lang="en-US" smtClean="0"/>
              <a:t>‹#›</a:t>
            </a:fld>
            <a:endParaRPr lang="en-US"/>
          </a:p>
        </p:txBody>
      </p:sp>
    </p:spTree>
    <p:extLst>
      <p:ext uri="{BB962C8B-B14F-4D97-AF65-F5344CB8AC3E}">
        <p14:creationId xmlns:p14="http://schemas.microsoft.com/office/powerpoint/2010/main" val="2956070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ED9B4-DDB2-42C9-8004-D51F0824F60B}" type="slidenum">
              <a:rPr lang="en-US" smtClean="0"/>
              <a:t>1</a:t>
            </a:fld>
            <a:endParaRPr lang="en-US"/>
          </a:p>
        </p:txBody>
      </p:sp>
    </p:spTree>
    <p:extLst>
      <p:ext uri="{BB962C8B-B14F-4D97-AF65-F5344CB8AC3E}">
        <p14:creationId xmlns:p14="http://schemas.microsoft.com/office/powerpoint/2010/main" val="6163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10</a:t>
            </a:fld>
            <a:endParaRPr lang="en-US"/>
          </a:p>
        </p:txBody>
      </p:sp>
    </p:spTree>
    <p:extLst>
      <p:ext uri="{BB962C8B-B14F-4D97-AF65-F5344CB8AC3E}">
        <p14:creationId xmlns:p14="http://schemas.microsoft.com/office/powerpoint/2010/main" val="139491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11</a:t>
            </a:fld>
            <a:endParaRPr lang="en-US"/>
          </a:p>
        </p:txBody>
      </p:sp>
    </p:spTree>
    <p:extLst>
      <p:ext uri="{BB962C8B-B14F-4D97-AF65-F5344CB8AC3E}">
        <p14:creationId xmlns:p14="http://schemas.microsoft.com/office/powerpoint/2010/main" val="3761650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12</a:t>
            </a:fld>
            <a:endParaRPr lang="en-US"/>
          </a:p>
        </p:txBody>
      </p:sp>
    </p:spTree>
    <p:extLst>
      <p:ext uri="{BB962C8B-B14F-4D97-AF65-F5344CB8AC3E}">
        <p14:creationId xmlns:p14="http://schemas.microsoft.com/office/powerpoint/2010/main" val="356379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13</a:t>
            </a:fld>
            <a:endParaRPr lang="en-US"/>
          </a:p>
        </p:txBody>
      </p:sp>
    </p:spTree>
    <p:extLst>
      <p:ext uri="{BB962C8B-B14F-4D97-AF65-F5344CB8AC3E}">
        <p14:creationId xmlns:p14="http://schemas.microsoft.com/office/powerpoint/2010/main" val="1745577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14</a:t>
            </a:fld>
            <a:endParaRPr lang="en-US"/>
          </a:p>
        </p:txBody>
      </p:sp>
    </p:spTree>
    <p:extLst>
      <p:ext uri="{BB962C8B-B14F-4D97-AF65-F5344CB8AC3E}">
        <p14:creationId xmlns:p14="http://schemas.microsoft.com/office/powerpoint/2010/main" val="2094289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15</a:t>
            </a:fld>
            <a:endParaRPr lang="en-US"/>
          </a:p>
        </p:txBody>
      </p:sp>
    </p:spTree>
    <p:extLst>
      <p:ext uri="{BB962C8B-B14F-4D97-AF65-F5344CB8AC3E}">
        <p14:creationId xmlns:p14="http://schemas.microsoft.com/office/powerpoint/2010/main" val="170068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a:t>
            </a:fld>
            <a:endParaRPr lang="en-US"/>
          </a:p>
        </p:txBody>
      </p:sp>
    </p:spTree>
    <p:extLst>
      <p:ext uri="{BB962C8B-B14F-4D97-AF65-F5344CB8AC3E}">
        <p14:creationId xmlns:p14="http://schemas.microsoft.com/office/powerpoint/2010/main" val="3835232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3</a:t>
            </a:fld>
            <a:endParaRPr lang="en-US"/>
          </a:p>
        </p:txBody>
      </p:sp>
    </p:spTree>
    <p:extLst>
      <p:ext uri="{BB962C8B-B14F-4D97-AF65-F5344CB8AC3E}">
        <p14:creationId xmlns:p14="http://schemas.microsoft.com/office/powerpoint/2010/main" val="2640992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4</a:t>
            </a:fld>
            <a:endParaRPr lang="en-US"/>
          </a:p>
        </p:txBody>
      </p:sp>
    </p:spTree>
    <p:extLst>
      <p:ext uri="{BB962C8B-B14F-4D97-AF65-F5344CB8AC3E}">
        <p14:creationId xmlns:p14="http://schemas.microsoft.com/office/powerpoint/2010/main" val="3005084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5</a:t>
            </a:fld>
            <a:endParaRPr lang="en-US"/>
          </a:p>
        </p:txBody>
      </p:sp>
    </p:spTree>
    <p:extLst>
      <p:ext uri="{BB962C8B-B14F-4D97-AF65-F5344CB8AC3E}">
        <p14:creationId xmlns:p14="http://schemas.microsoft.com/office/powerpoint/2010/main" val="2186550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6</a:t>
            </a:fld>
            <a:endParaRPr lang="en-US"/>
          </a:p>
        </p:txBody>
      </p:sp>
    </p:spTree>
    <p:extLst>
      <p:ext uri="{BB962C8B-B14F-4D97-AF65-F5344CB8AC3E}">
        <p14:creationId xmlns:p14="http://schemas.microsoft.com/office/powerpoint/2010/main" val="425856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7</a:t>
            </a:fld>
            <a:endParaRPr lang="en-US"/>
          </a:p>
        </p:txBody>
      </p:sp>
    </p:spTree>
    <p:extLst>
      <p:ext uri="{BB962C8B-B14F-4D97-AF65-F5344CB8AC3E}">
        <p14:creationId xmlns:p14="http://schemas.microsoft.com/office/powerpoint/2010/main" val="96850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8</a:t>
            </a:fld>
            <a:endParaRPr lang="en-US"/>
          </a:p>
        </p:txBody>
      </p:sp>
    </p:spTree>
    <p:extLst>
      <p:ext uri="{BB962C8B-B14F-4D97-AF65-F5344CB8AC3E}">
        <p14:creationId xmlns:p14="http://schemas.microsoft.com/office/powerpoint/2010/main" val="342000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9</a:t>
            </a:fld>
            <a:endParaRPr lang="en-US"/>
          </a:p>
        </p:txBody>
      </p:sp>
    </p:spTree>
    <p:extLst>
      <p:ext uri="{BB962C8B-B14F-4D97-AF65-F5344CB8AC3E}">
        <p14:creationId xmlns:p14="http://schemas.microsoft.com/office/powerpoint/2010/main" val="61955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jpe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6.jpeg"/></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F8E22BA-6576-4708-881B-4429A5E36D47}"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0244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5" name="Footer Placeholder 4"/>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57745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5" name="Footer Placeholder 4"/>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757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6" name="Footer Placeholder 5"/>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87590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6" name="Footer Placeholder 5"/>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612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6" name="Footer Placeholder 5"/>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376312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643D41-2BDD-4F13-8ECE-42762CAA8E9B}"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1238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9F0846-273E-43D5-9B01-1A2DB3411926}"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402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5718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618636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46292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A2742D-F798-4D65-A4A5-532D703CD41C}"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38289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761252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68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724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37598190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81162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93275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7942945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39101224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2232952253"/>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2594000941"/>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236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EE13B13-CA07-461E-BF13-9CE7EF7649C3}"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6279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223539295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702123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850624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9618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92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617812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83567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093939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10039663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265293429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414206594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solidFill>
                <a:srgbClr val="003366"/>
              </a:solidFill>
            </a:endParaRPr>
          </a:p>
        </p:txBody>
      </p:sp>
      <p:sp>
        <p:nvSpPr>
          <p:cNvPr id="6" name="Footer Placeholder 5"/>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A6BB2DB-CD1C-4EA4-92CA-A6CBDDBAF451}"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86083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103843209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35460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38555192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346679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490031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118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13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416883767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497995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813595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28895293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solidFill>
                <a:srgbClr val="003366"/>
              </a:solidFill>
            </a:endParaRPr>
          </a:p>
        </p:txBody>
      </p:sp>
      <p:sp>
        <p:nvSpPr>
          <p:cNvPr id="8" name="Footer Placeholder 7"/>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5D28813-EF54-463E-A743-50CE2C1E777E}"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427418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234448579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633370987"/>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41183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53123414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4582695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644995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53731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33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19345903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809935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45424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en-US">
              <a:solidFill>
                <a:srgbClr val="003366"/>
              </a:solidFill>
            </a:endParaRPr>
          </a:p>
        </p:txBody>
      </p:sp>
      <p:sp>
        <p:nvSpPr>
          <p:cNvPr id="4" name="Footer Placeholder 3"/>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C17934-D057-4155-9312-A28D66253CEB}"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396633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12136980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410707270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1898189333"/>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26055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49150793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830850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499685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7245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748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159067795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366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solidFill>
                <a:srgbClr val="003366"/>
              </a:solidFill>
            </a:endParaRPr>
          </a:p>
        </p:txBody>
      </p:sp>
      <p:sp>
        <p:nvSpPr>
          <p:cNvPr id="3" name="Footer Placeholder 2"/>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94244A-08DA-4F1A-931D-670046578A74}"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215978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172268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356331640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1634540497"/>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356096169"/>
      </p:ext>
    </p:extLst>
  </p:cSld>
  <p:clrMapOvr>
    <a:masterClrMapping/>
  </p:clrMapOv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4016"/>
            <a:ext cx="7772400" cy="1470025"/>
          </a:xfrm>
          <a:prstGeom prst="rect">
            <a:avLst/>
          </a:prstGeom>
        </p:spPr>
        <p:txBody>
          <a:bodyPr lIns="91429" tIns="45715" rIns="91429" bIns="45715"/>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lIns="91429" tIns="45715" rIns="91429" bIns="45715"/>
          <a:lstStyle>
            <a:lvl1pPr marL="0" indent="0" algn="ctr">
              <a:buNone/>
              <a:defRPr/>
            </a:lvl1pPr>
            <a:lvl2pPr marL="457145" indent="0" algn="ctr">
              <a:buNone/>
              <a:defRPr/>
            </a:lvl2pPr>
            <a:lvl3pPr marL="914290" indent="0" algn="ctr">
              <a:buNone/>
              <a:defRPr/>
            </a:lvl3pPr>
            <a:lvl4pPr marL="1371435" indent="0" algn="ctr">
              <a:buNone/>
              <a:defRPr/>
            </a:lvl4pPr>
            <a:lvl5pPr marL="1828581" indent="0" algn="ctr">
              <a:buNone/>
              <a:defRPr/>
            </a:lvl5pPr>
            <a:lvl6pPr marL="2285726" indent="0" algn="ctr">
              <a:buNone/>
              <a:defRPr/>
            </a:lvl6pPr>
            <a:lvl7pPr marL="2742871" indent="0" algn="ctr">
              <a:buNone/>
              <a:defRPr/>
            </a:lvl7pPr>
            <a:lvl8pPr marL="3200016" indent="0" algn="ctr">
              <a:buNone/>
              <a:defRPr/>
            </a:lvl8pPr>
            <a:lvl9pPr marL="3657161" indent="0" algn="ctr">
              <a:buNone/>
              <a:defRPr/>
            </a:lvl9pPr>
          </a:lstStyle>
          <a:p>
            <a:r>
              <a:rPr lang="en-US" smtClean="0"/>
              <a:t>Click to edit Master subtitle style</a:t>
            </a:r>
            <a:endParaRPr lang="en-IN"/>
          </a:p>
        </p:txBody>
      </p:sp>
    </p:spTree>
    <p:extLst>
      <p:ext uri="{BB962C8B-B14F-4D97-AF65-F5344CB8AC3E}">
        <p14:creationId xmlns:p14="http://schemas.microsoft.com/office/powerpoint/2010/main" val="9863365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
        <p:nvSpPr>
          <p:cNvPr id="3" name="Content Placeholder 2"/>
          <p:cNvSpPr>
            <a:spLocks noGrp="1"/>
          </p:cNvSpPr>
          <p:nvPr>
            <p:ph idx="1"/>
          </p:nvPr>
        </p:nvSpPr>
        <p:spPr>
          <a:xfrm>
            <a:off x="457200" y="1600206"/>
            <a:ext cx="8229600" cy="4525963"/>
          </a:xfrm>
          <a:prstGeom prst="rect">
            <a:avLst/>
          </a:prstGeom>
        </p:spPr>
        <p:txBody>
          <a:bodyPr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2767693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10491"/>
            <a:ext cx="7772400" cy="1362075"/>
          </a:xfrm>
          <a:prstGeom prst="rect">
            <a:avLst/>
          </a:prstGeom>
        </p:spPr>
        <p:txBody>
          <a:bodyPr lIns="91429" tIns="45715" rIns="91429" bIns="45715"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22"/>
            <a:ext cx="7772400" cy="1500187"/>
          </a:xfrm>
          <a:prstGeom prst="rect">
            <a:avLst/>
          </a:prstGeom>
        </p:spPr>
        <p:txBody>
          <a:bodyPr lIns="91429" tIns="45715" rIns="91429" bIns="45715"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Tree>
    <p:extLst>
      <p:ext uri="{BB962C8B-B14F-4D97-AF65-F5344CB8AC3E}">
        <p14:creationId xmlns:p14="http://schemas.microsoft.com/office/powerpoint/2010/main" val="40179437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
        <p:nvSpPr>
          <p:cNvPr id="3" name="Content Placeholder 2"/>
          <p:cNvSpPr>
            <a:spLocks noGrp="1"/>
          </p:cNvSpPr>
          <p:nvPr>
            <p:ph sz="half" idx="1"/>
          </p:nvPr>
        </p:nvSpPr>
        <p:spPr>
          <a:xfrm>
            <a:off x="457200" y="1600206"/>
            <a:ext cx="4038600" cy="4525963"/>
          </a:xfrm>
          <a:prstGeom prst="rect">
            <a:avLst/>
          </a:prstGeom>
        </p:spPr>
        <p:txBody>
          <a:bodyPr lIns="91429" tIns="45715" rIns="91429" bIns="4571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6"/>
            <a:ext cx="4038600" cy="4525963"/>
          </a:xfrm>
          <a:prstGeom prst="rect">
            <a:avLst/>
          </a:prstGeom>
        </p:spPr>
        <p:txBody>
          <a:bodyPr lIns="91429" tIns="45715" rIns="91429" bIns="4571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738266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lIns="91429" tIns="45715" rIns="91429" bIns="45715"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lIns="91429" tIns="45715" rIns="91429" bIns="4571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151" y="1535113"/>
            <a:ext cx="4041775" cy="639762"/>
          </a:xfrm>
          <a:prstGeom prst="rect">
            <a:avLst/>
          </a:prstGeom>
        </p:spPr>
        <p:txBody>
          <a:bodyPr lIns="91429" tIns="45715" rIns="91429" bIns="45715"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1" y="2174875"/>
            <a:ext cx="4041775" cy="3951288"/>
          </a:xfrm>
          <a:prstGeom prst="rect">
            <a:avLst/>
          </a:prstGeom>
        </p:spPr>
        <p:txBody>
          <a:bodyPr lIns="91429" tIns="45715" rIns="91429" bIns="4571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624110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Tree>
    <p:extLst>
      <p:ext uri="{BB962C8B-B14F-4D97-AF65-F5344CB8AC3E}">
        <p14:creationId xmlns:p14="http://schemas.microsoft.com/office/powerpoint/2010/main" val="66350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solidFill>
                <a:srgbClr val="003366"/>
              </a:solidFill>
            </a:endParaRPr>
          </a:p>
        </p:txBody>
      </p:sp>
      <p:sp>
        <p:nvSpPr>
          <p:cNvPr id="6" name="Footer Placeholder 5"/>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D858D4-0DC7-47A1-939F-7CF2943C1449}"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731548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3037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0"/>
            <a:ext cx="3008313" cy="1162050"/>
          </a:xfrm>
          <a:prstGeom prst="rect">
            <a:avLst/>
          </a:prstGeom>
        </p:spPr>
        <p:txBody>
          <a:bodyPr lIns="91429" tIns="45715" rIns="91429" bIns="45715"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2" y="273633"/>
            <a:ext cx="5111750" cy="5853113"/>
          </a:xfrm>
          <a:prstGeom prst="rect">
            <a:avLst/>
          </a:prstGeom>
        </p:spPr>
        <p:txBody>
          <a:bodyPr lIns="91429" tIns="45715" rIns="91429" bIns="45715"/>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8" y="1435103"/>
            <a:ext cx="3008313" cy="4691063"/>
          </a:xfrm>
          <a:prstGeom prst="rect">
            <a:avLst/>
          </a:prstGeom>
        </p:spPr>
        <p:txBody>
          <a:bodyPr lIns="91429" tIns="45715" rIns="91429" bIns="45715"/>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Tree>
    <p:extLst>
      <p:ext uri="{BB962C8B-B14F-4D97-AF65-F5344CB8AC3E}">
        <p14:creationId xmlns:p14="http://schemas.microsoft.com/office/powerpoint/2010/main" val="24661988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lIns="91429" tIns="45715" rIns="91429" bIns="45715"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lIns="91429" tIns="45715" rIns="91429" bIns="45715"/>
          <a:lstStyle>
            <a:lvl1pPr marL="0" indent="0">
              <a:buNone/>
              <a:defRPr sz="3200"/>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endParaRPr lang="en-IN"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5" rIns="91429" bIns="45715"/>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Tree>
    <p:extLst>
      <p:ext uri="{BB962C8B-B14F-4D97-AF65-F5344CB8AC3E}">
        <p14:creationId xmlns:p14="http://schemas.microsoft.com/office/powerpoint/2010/main" val="12731964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7319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219"/>
            <a:ext cx="2057400" cy="5851525"/>
          </a:xfrm>
          <a:prstGeom prst="rect">
            <a:avLst/>
          </a:prstGeom>
        </p:spPr>
        <p:txBody>
          <a:bodyPr vert="eaVert" lIns="91429" tIns="45715" rIns="91429" bIns="45715"/>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5219"/>
            <a:ext cx="6019800" cy="5851525"/>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305395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76495"/>
            <a:ext cx="9144000" cy="6049963"/>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0595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4323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77"/>
            <a:ext cx="3657600" cy="4873625"/>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267200" y="1600494"/>
            <a:ext cx="3657600" cy="2360613"/>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267200" y="4113213"/>
            <a:ext cx="3657600" cy="2360612"/>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6"/>
          <p:cNvSpPr>
            <a:spLocks noGrp="1"/>
          </p:cNvSpPr>
          <p:nvPr>
            <p:ph type="dt" sz="half" idx="10"/>
          </p:nvPr>
        </p:nvSpPr>
        <p:spPr>
          <a:xfrm rot="5400000">
            <a:off x="7588800" y="1082004"/>
            <a:ext cx="2011362" cy="383931"/>
          </a:xfrm>
          <a:prstGeom prst="rect">
            <a:avLst/>
          </a:prstGeom>
        </p:spPr>
        <p:txBody>
          <a:bodyPr lIns="90769" tIns="45415" rIns="90769" bIns="45415"/>
          <a:lstStyle>
            <a:lvl1pPr eaLnBrk="1" fontAlgn="auto" hangingPunct="1">
              <a:spcBef>
                <a:spcPts val="0"/>
              </a:spcBef>
              <a:spcAft>
                <a:spcPts val="0"/>
              </a:spcAft>
              <a:defRPr sz="1662" b="0">
                <a:solidFill>
                  <a:srgbClr val="775F55"/>
                </a:solidFill>
                <a:latin typeface="Arial" charset="0"/>
                <a:cs typeface="Arial" charset="0"/>
              </a:defRPr>
            </a:lvl1pPr>
          </a:lstStyle>
          <a:p>
            <a:pPr>
              <a:defRPr/>
            </a:pPr>
            <a:endParaRPr lang="en-IN"/>
          </a:p>
        </p:txBody>
      </p:sp>
    </p:spTree>
    <p:extLst>
      <p:ext uri="{BB962C8B-B14F-4D97-AF65-F5344CB8AC3E}">
        <p14:creationId xmlns:p14="http://schemas.microsoft.com/office/powerpoint/2010/main" val="38104762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423863"/>
            <a:ext cx="9144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990600"/>
            <a:ext cx="9144000" cy="5334000"/>
          </a:xfrm>
          <a:prstGeom prst="rect">
            <a:avLst/>
          </a:prstGeom>
        </p:spPr>
        <p:txBody>
          <a:bodyPr lIns="90769" tIns="45415" rIns="90769" bIns="45415"/>
          <a:lstStyle/>
          <a:p>
            <a:pPr lvl="0"/>
            <a:endParaRPr lang="en-US" noProof="0"/>
          </a:p>
        </p:txBody>
      </p:sp>
    </p:spTree>
    <p:extLst>
      <p:ext uri="{BB962C8B-B14F-4D97-AF65-F5344CB8AC3E}">
        <p14:creationId xmlns:p14="http://schemas.microsoft.com/office/powerpoint/2010/main" val="30810942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eaLnBrk="1" fontAlgn="auto" hangingPunct="1">
              <a:spcBef>
                <a:spcPts val="0"/>
              </a:spcBef>
              <a:spcAft>
                <a:spcPts val="0"/>
              </a:spcAft>
              <a:defRPr sz="1662" b="0">
                <a:solidFill>
                  <a:prstClr val="black"/>
                </a:solidFill>
                <a:latin typeface="+mn-lt"/>
              </a:defRPr>
            </a:lvl1pPr>
          </a:lstStyle>
          <a:p>
            <a:pPr>
              <a:defRPr/>
            </a:pPr>
            <a:endParaRPr lang="en-US">
              <a:cs typeface="Arial" panose="020B0604020202020204" pitchFamily="34" charset="0"/>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eaLnBrk="1" fontAlgn="auto" hangingPunct="1">
              <a:spcBef>
                <a:spcPts val="0"/>
              </a:spcBef>
              <a:spcAft>
                <a:spcPts val="0"/>
              </a:spcAft>
              <a:defRPr sz="1662" b="0">
                <a:solidFill>
                  <a:prstClr val="black"/>
                </a:solidFill>
                <a:latin typeface="+mn-lt"/>
              </a:defRPr>
            </a:lvl1pPr>
          </a:lstStyle>
          <a:p>
            <a:pPr>
              <a:defRPr/>
            </a:pPr>
            <a:r>
              <a:rPr lang="en-US" smtClean="0">
                <a:cs typeface="Arial" panose="020B0604020202020204" pitchFamily="34" charset="0"/>
              </a:rPr>
              <a:t>JDP-IQS IMPROVEMENT THROUGH IQS-WAVE OBSERVATIONS’ STUDY &amp; ISSUES CONTAINMENT IN THE PLANT</a:t>
            </a:r>
            <a:endParaRPr lang="en-US">
              <a:cs typeface="Arial" panose="020B0604020202020204" pitchFamily="34" charset="0"/>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662" b="0">
                <a:solidFill>
                  <a:srgbClr val="000000"/>
                </a:solidFill>
                <a:latin typeface="Calibri" panose="020F0502020204030204" pitchFamily="34" charset="0"/>
              </a:defRPr>
            </a:lvl1pPr>
          </a:lstStyle>
          <a:p>
            <a:pPr fontAlgn="base">
              <a:spcBef>
                <a:spcPct val="0"/>
              </a:spcBef>
              <a:spcAft>
                <a:spcPct val="0"/>
              </a:spcAft>
              <a:defRPr/>
            </a:pPr>
            <a:fld id="{79CD77AC-B0C7-416E-954B-CF10EC7A3725}"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89195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solidFill>
                <a:srgbClr val="003366"/>
              </a:solidFill>
            </a:endParaRPr>
          </a:p>
        </p:txBody>
      </p:sp>
      <p:sp>
        <p:nvSpPr>
          <p:cNvPr id="6" name="Footer Placeholder 5"/>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14DC74F-D783-4F1D-A53B-A98F509E4102}"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08090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b="-36189"/>
          <a:stretch>
            <a:fillRect/>
          </a:stretch>
        </p:blipFill>
        <p:spPr bwMode="auto">
          <a:xfrm>
            <a:off x="8382000" y="533400"/>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0"/>
            <a:ext cx="74441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txBox="1">
            <a:spLocks/>
          </p:cNvSpPr>
          <p:nvPr userDrawn="1"/>
        </p:nvSpPr>
        <p:spPr>
          <a:xfrm>
            <a:off x="8055220" y="6489701"/>
            <a:ext cx="1055077" cy="365125"/>
          </a:xfrm>
          <a:prstGeom prst="rect">
            <a:avLst/>
          </a:prstGeom>
        </p:spPr>
        <p:txBody>
          <a:bodyPr lIns="91416" tIns="45708" rIns="91416" bIns="45708" anchor="ctr"/>
          <a:lstStyle>
            <a:lvl1pPr>
              <a:defRPr sz="1100" b="1">
                <a:solidFill>
                  <a:schemeClr val="bg1"/>
                </a:solidFill>
                <a:latin typeface="Arial" panose="020B0604020202020204" pitchFamily="34" charset="0"/>
                <a:cs typeface="Arial" panose="020B0604020202020204" pitchFamily="34" charset="0"/>
              </a:defRPr>
            </a:lvl1pPr>
            <a:lvl2pPr marL="742950" indent="-285750">
              <a:defRPr sz="1100" b="1">
                <a:solidFill>
                  <a:schemeClr val="bg1"/>
                </a:solidFill>
                <a:latin typeface="Arial" panose="020B0604020202020204" pitchFamily="34" charset="0"/>
                <a:cs typeface="Arial" panose="020B0604020202020204" pitchFamily="34" charset="0"/>
              </a:defRPr>
            </a:lvl2pPr>
            <a:lvl3pPr marL="1143000" indent="-228600">
              <a:defRPr sz="1100" b="1">
                <a:solidFill>
                  <a:schemeClr val="bg1"/>
                </a:solidFill>
                <a:latin typeface="Arial" panose="020B0604020202020204" pitchFamily="34" charset="0"/>
                <a:cs typeface="Arial" panose="020B0604020202020204" pitchFamily="34" charset="0"/>
              </a:defRPr>
            </a:lvl3pPr>
            <a:lvl4pPr marL="1600200" indent="-228600">
              <a:defRPr sz="1100" b="1">
                <a:solidFill>
                  <a:schemeClr val="bg1"/>
                </a:solidFill>
                <a:latin typeface="Arial" panose="020B0604020202020204" pitchFamily="34" charset="0"/>
                <a:cs typeface="Arial" panose="020B0604020202020204" pitchFamily="34" charset="0"/>
              </a:defRPr>
            </a:lvl4pPr>
            <a:lvl5pPr marL="2057400" indent="-228600">
              <a:defRPr sz="11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GB" altLang="en-US" sz="738" b="0" smtClean="0">
                <a:solidFill>
                  <a:srgbClr val="000000"/>
                </a:solidFill>
              </a:rPr>
              <a:t>Slide </a:t>
            </a:r>
            <a:fld id="{FE0AF4AB-C346-4DC3-817E-8E4AAAFB7618}" type="slidenum">
              <a:rPr lang="en-GB" altLang="en-US" sz="738" b="0" smtClean="0">
                <a:solidFill>
                  <a:srgbClr val="000000"/>
                </a:solidFill>
              </a:rPr>
              <a:pPr algn="r" fontAlgn="base">
                <a:spcBef>
                  <a:spcPct val="0"/>
                </a:spcBef>
                <a:spcAft>
                  <a:spcPct val="0"/>
                </a:spcAft>
                <a:defRPr/>
              </a:pPr>
              <a:t>‹#›</a:t>
            </a:fld>
            <a:endParaRPr lang="en-GB" altLang="en-US" sz="738" b="0" smtClean="0">
              <a:solidFill>
                <a:srgbClr val="000000"/>
              </a:solidFill>
            </a:endParaRPr>
          </a:p>
        </p:txBody>
      </p:sp>
      <p:pic>
        <p:nvPicPr>
          <p:cNvPr id="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43750" y="381001"/>
            <a:ext cx="11430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0" y="77946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userDrawn="1"/>
        </p:nvSpPr>
        <p:spPr bwMode="auto">
          <a:xfrm>
            <a:off x="7620000" y="6477001"/>
            <a:ext cx="1524000" cy="348109"/>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base" hangingPunct="1">
              <a:spcBef>
                <a:spcPct val="0"/>
              </a:spcBef>
              <a:spcAft>
                <a:spcPct val="0"/>
              </a:spcAft>
              <a:defRPr/>
            </a:pPr>
            <a:endParaRPr lang="en-US" sz="1662" smtClean="0">
              <a:solidFill>
                <a:prstClr val="white"/>
              </a:solidFill>
            </a:endParaRPr>
          </a:p>
        </p:txBody>
      </p:sp>
      <p:sp>
        <p:nvSpPr>
          <p:cNvPr id="2" name="Title 1"/>
          <p:cNvSpPr>
            <a:spLocks noGrp="1"/>
          </p:cNvSpPr>
          <p:nvPr>
            <p:ph type="ctrTitle"/>
          </p:nvPr>
        </p:nvSpPr>
        <p:spPr>
          <a:xfrm>
            <a:off x="685800" y="213106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89586" indent="0" algn="ctr">
              <a:buNone/>
              <a:defRPr/>
            </a:lvl2pPr>
            <a:lvl3pPr marL="779173" indent="0" algn="ctr">
              <a:buNone/>
              <a:defRPr/>
            </a:lvl3pPr>
            <a:lvl4pPr marL="1168759" indent="0" algn="ctr">
              <a:buNone/>
              <a:defRPr/>
            </a:lvl4pPr>
            <a:lvl5pPr marL="1558345" indent="0" algn="ctr">
              <a:buNone/>
              <a:defRPr/>
            </a:lvl5pPr>
            <a:lvl6pPr marL="1947932" indent="0" algn="ctr">
              <a:buNone/>
              <a:defRPr/>
            </a:lvl6pPr>
            <a:lvl7pPr marL="2337518" indent="0" algn="ctr">
              <a:buNone/>
              <a:defRPr/>
            </a:lvl7pPr>
            <a:lvl8pPr marL="2727104" indent="0" algn="ctr">
              <a:buNone/>
              <a:defRPr/>
            </a:lvl8pPr>
            <a:lvl9pPr marL="3116691"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062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1.bin"/><Relationship Id="rId2" Type="http://schemas.openxmlformats.org/officeDocument/2006/relationships/slideLayout" Target="../slideLayouts/slideLayout18.xml"/><Relationship Id="rId16" Type="http://schemas.openxmlformats.org/officeDocument/2006/relationships/tags" Target="../tags/tag2.xml"/><Relationship Id="rId20"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18" Type="http://schemas.openxmlformats.org/officeDocument/2006/relationships/image" Target="../media/image1.emf"/><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oleObject" Target="../embeddings/oleObject3.bin"/><Relationship Id="rId2" Type="http://schemas.openxmlformats.org/officeDocument/2006/relationships/slideLayout" Target="../slideLayouts/slideLayout30.xml"/><Relationship Id="rId16" Type="http://schemas.openxmlformats.org/officeDocument/2006/relationships/tags" Target="../tags/tag6.xml"/><Relationship Id="rId20" Type="http://schemas.openxmlformats.org/officeDocument/2006/relationships/image" Target="../media/image3.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5.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vmlDrawing" Target="../drawings/vmlDrawing3.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vmlDrawing" Target="../drawings/vmlDrawing5.vml"/><Relationship Id="rId18"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17" Type="http://schemas.openxmlformats.org/officeDocument/2006/relationships/image" Target="../media/image1.emf"/><Relationship Id="rId2" Type="http://schemas.openxmlformats.org/officeDocument/2006/relationships/slideLayout" Target="../slideLayouts/slideLayout42.xml"/><Relationship Id="rId16" Type="http://schemas.openxmlformats.org/officeDocument/2006/relationships/oleObject" Target="../embeddings/oleObject5.bin"/><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ags" Target="../tags/tag10.xml"/><Relationship Id="rId10" Type="http://schemas.openxmlformats.org/officeDocument/2006/relationships/slideLayout" Target="../slideLayouts/slideLayout50.xml"/><Relationship Id="rId19" Type="http://schemas.openxmlformats.org/officeDocument/2006/relationships/image" Target="../media/image3.jpe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ags" Target="../tags/tag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vmlDrawing" Target="../drawings/vmlDrawing7.v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17" Type="http://schemas.openxmlformats.org/officeDocument/2006/relationships/image" Target="../media/image1.emf"/><Relationship Id="rId2" Type="http://schemas.openxmlformats.org/officeDocument/2006/relationships/slideLayout" Target="../slideLayouts/slideLayout53.xml"/><Relationship Id="rId16" Type="http://schemas.openxmlformats.org/officeDocument/2006/relationships/oleObject" Target="../embeddings/oleObject7.bin"/><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ags" Target="../tags/tag14.xml"/><Relationship Id="rId10" Type="http://schemas.openxmlformats.org/officeDocument/2006/relationships/slideLayout" Target="../slideLayouts/slideLayout61.xml"/><Relationship Id="rId19" Type="http://schemas.openxmlformats.org/officeDocument/2006/relationships/image" Target="../media/image3.jpe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ags" Target="../tags/tag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vmlDrawing" Target="../drawings/vmlDrawing9.vml"/><Relationship Id="rId18" Type="http://schemas.openxmlformats.org/officeDocument/2006/relationships/image" Target="../media/image2.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17"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oleObject" Target="../embeddings/oleObject9.bin"/><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ags" Target="../tags/tag18.xml"/><Relationship Id="rId10" Type="http://schemas.openxmlformats.org/officeDocument/2006/relationships/slideLayout" Target="../slideLayouts/slideLayout72.xml"/><Relationship Id="rId19" Type="http://schemas.openxmlformats.org/officeDocument/2006/relationships/image" Target="../media/image3.jpe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tags" Target="../tags/tag1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1.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3.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5" Type="http://schemas.openxmlformats.org/officeDocument/2006/relationships/slideLayout" Target="../slideLayouts/slideLayout89.xml"/><Relationship Id="rId10" Type="http://schemas.openxmlformats.org/officeDocument/2006/relationships/image" Target="../media/image15.png"/><Relationship Id="rId4" Type="http://schemas.openxmlformats.org/officeDocument/2006/relationships/slideLayout" Target="../slideLayouts/slideLayout88.xml"/><Relationship Id="rId9"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Aft>
                <a:spcPct val="0"/>
              </a:spcAft>
            </a:pPr>
            <a:endParaRPr lang="en-US" altLang="en-US">
              <a:solidFill>
                <a:srgbClr val="003366"/>
              </a:solidFill>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209814592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6220"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6"/>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0618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8268"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6"/>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9730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0316"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5"/>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93536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40"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236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5"/>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6734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3"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6459"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5"/>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2072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6"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l="30809" t="83316" r="25179" b="-6038"/>
          <a:stretch>
            <a:fillRect/>
          </a:stretch>
        </p:blipFill>
        <p:spPr bwMode="auto">
          <a:xfrm>
            <a:off x="8305800" y="190500"/>
            <a:ext cx="825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p:cNvSpPr txBox="1">
            <a:spLocks/>
          </p:cNvSpPr>
          <p:nvPr/>
        </p:nvSpPr>
        <p:spPr>
          <a:xfrm>
            <a:off x="8054975" y="6489700"/>
            <a:ext cx="1055688" cy="365125"/>
          </a:xfrm>
          <a:prstGeom prst="rect">
            <a:avLst/>
          </a:prstGeom>
        </p:spPr>
        <p:txBody>
          <a:bodyPr lIns="107255" tIns="53626" rIns="107255" bIns="53626"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fontAlgn="base">
              <a:spcBef>
                <a:spcPct val="0"/>
              </a:spcBef>
              <a:spcAft>
                <a:spcPct val="0"/>
              </a:spcAft>
              <a:defRPr/>
            </a:pPr>
            <a:r>
              <a:rPr lang="en-GB" altLang="en-US" sz="900" smtClean="0">
                <a:solidFill>
                  <a:srgbClr val="000000"/>
                </a:solidFill>
                <a:cs typeface="Arial" panose="020B0604020202020204" pitchFamily="34" charset="0"/>
              </a:rPr>
              <a:t>Slide </a:t>
            </a:r>
            <a:fld id="{ACC31605-1F65-4EEA-9FD6-8C6424FBCDCE}" type="slidenum">
              <a:rPr lang="en-GB" altLang="en-US" sz="900" smtClean="0">
                <a:solidFill>
                  <a:srgbClr val="000000"/>
                </a:solidFill>
                <a:cs typeface="Arial" panose="020B0604020202020204" pitchFamily="34" charset="0"/>
              </a:rPr>
              <a:pPr algn="r" fontAlgn="base">
                <a:spcBef>
                  <a:spcPct val="0"/>
                </a:spcBef>
                <a:spcAft>
                  <a:spcPct val="0"/>
                </a:spcAft>
                <a:defRPr/>
              </a:pPr>
              <a:t>‹#›</a:t>
            </a:fld>
            <a:endParaRPr lang="en-GB" altLang="en-US" sz="900" smtClean="0">
              <a:solidFill>
                <a:srgbClr val="000000"/>
              </a:solidFill>
              <a:cs typeface="Arial" panose="020B0604020202020204" pitchFamily="34" charset="0"/>
            </a:endParaRPr>
          </a:p>
        </p:txBody>
      </p:sp>
      <p:sp>
        <p:nvSpPr>
          <p:cNvPr id="2052" name="Rectangle 17"/>
          <p:cNvSpPr>
            <a:spLocks noChangeArrowheads="1"/>
          </p:cNvSpPr>
          <p:nvPr/>
        </p:nvSpPr>
        <p:spPr bwMode="auto">
          <a:xfrm>
            <a:off x="-1588" y="6554788"/>
            <a:ext cx="4572001" cy="246062"/>
          </a:xfrm>
          <a:prstGeom prst="rect">
            <a:avLst/>
          </a:prstGeom>
          <a:noFill/>
          <a:ln>
            <a:noFill/>
          </a:ln>
          <a:extLst/>
        </p:spPr>
        <p:txBody>
          <a:bodyPr lIns="91412" tIns="45707" rIns="91412" bIns="45707">
            <a:spAutoFit/>
          </a:bodyPr>
          <a:lstStyle>
            <a:lvl1pPr defTabSz="1071563" eaLnBrk="0" hangingPunct="0">
              <a:defRPr sz="2400">
                <a:solidFill>
                  <a:schemeClr val="tx1"/>
                </a:solidFill>
                <a:latin typeface="Arial" charset="0"/>
              </a:defRPr>
            </a:lvl1pPr>
            <a:lvl2pPr marL="742950" indent="-285750" defTabSz="1071563" eaLnBrk="0" hangingPunct="0">
              <a:defRPr sz="2400">
                <a:solidFill>
                  <a:schemeClr val="tx1"/>
                </a:solidFill>
                <a:latin typeface="Arial" charset="0"/>
              </a:defRPr>
            </a:lvl2pPr>
            <a:lvl3pPr marL="1143000" indent="-228600" defTabSz="1071563" eaLnBrk="0" hangingPunct="0">
              <a:defRPr sz="2400">
                <a:solidFill>
                  <a:schemeClr val="tx1"/>
                </a:solidFill>
                <a:latin typeface="Arial" charset="0"/>
              </a:defRPr>
            </a:lvl3pPr>
            <a:lvl4pPr marL="1600200" indent="-228600" defTabSz="1071563" eaLnBrk="0" hangingPunct="0">
              <a:defRPr sz="2400">
                <a:solidFill>
                  <a:schemeClr val="tx1"/>
                </a:solidFill>
                <a:latin typeface="Arial" charset="0"/>
              </a:defRPr>
            </a:lvl4pPr>
            <a:lvl5pPr marL="2057400" indent="-228600" defTabSz="1071563" eaLnBrk="0" hangingPunct="0">
              <a:defRPr sz="2400">
                <a:solidFill>
                  <a:schemeClr val="tx1"/>
                </a:solidFill>
                <a:latin typeface="Arial" charset="0"/>
              </a:defRPr>
            </a:lvl5pPr>
            <a:lvl6pPr marL="2514600" indent="-228600" algn="ctr" defTabSz="1071563" eaLnBrk="0" fontAlgn="base" hangingPunct="0">
              <a:spcBef>
                <a:spcPct val="0"/>
              </a:spcBef>
              <a:spcAft>
                <a:spcPct val="0"/>
              </a:spcAft>
              <a:defRPr sz="2400">
                <a:solidFill>
                  <a:schemeClr val="tx1"/>
                </a:solidFill>
                <a:latin typeface="Arial" charset="0"/>
              </a:defRPr>
            </a:lvl6pPr>
            <a:lvl7pPr marL="2971800" indent="-228600" algn="ctr" defTabSz="1071563" eaLnBrk="0" fontAlgn="base" hangingPunct="0">
              <a:spcBef>
                <a:spcPct val="0"/>
              </a:spcBef>
              <a:spcAft>
                <a:spcPct val="0"/>
              </a:spcAft>
              <a:defRPr sz="2400">
                <a:solidFill>
                  <a:schemeClr val="tx1"/>
                </a:solidFill>
                <a:latin typeface="Arial" charset="0"/>
              </a:defRPr>
            </a:lvl7pPr>
            <a:lvl8pPr marL="3429000" indent="-228600" algn="ctr" defTabSz="1071563" eaLnBrk="0" fontAlgn="base" hangingPunct="0">
              <a:spcBef>
                <a:spcPct val="0"/>
              </a:spcBef>
              <a:spcAft>
                <a:spcPct val="0"/>
              </a:spcAft>
              <a:defRPr sz="2400">
                <a:solidFill>
                  <a:schemeClr val="tx1"/>
                </a:solidFill>
                <a:latin typeface="Arial" charset="0"/>
              </a:defRPr>
            </a:lvl8pPr>
            <a:lvl9pPr marL="3886200" indent="-228600" algn="ctr" defTabSz="1071563" eaLnBrk="0" fontAlgn="base" hangingPunct="0">
              <a:spcBef>
                <a:spcPct val="0"/>
              </a:spcBef>
              <a:spcAft>
                <a:spcPct val="0"/>
              </a:spcAft>
              <a:defRPr sz="2400">
                <a:solidFill>
                  <a:schemeClr val="tx1"/>
                </a:solidFill>
                <a:latin typeface="Arial" charset="0"/>
              </a:defRPr>
            </a:lvl9pPr>
          </a:lstStyle>
          <a:p>
            <a:pPr eaLnBrk="1" fontAlgn="base" hangingPunct="1">
              <a:spcBef>
                <a:spcPct val="0"/>
              </a:spcBef>
              <a:spcAft>
                <a:spcPct val="0"/>
              </a:spcAft>
              <a:defRPr/>
            </a:pPr>
            <a:r>
              <a:rPr lang="en-US" altLang="en-US" sz="1000" dirty="0" smtClean="0">
                <a:solidFill>
                  <a:srgbClr val="000000"/>
                </a:solidFill>
                <a:ea typeface="Times New Roman" pitchFamily="18" charset="0"/>
                <a:cs typeface="Arial" charset="0"/>
              </a:rPr>
              <a:t>© Copyright, Confidential, Tata Motors Ltd</a:t>
            </a:r>
          </a:p>
        </p:txBody>
      </p:sp>
      <p:pic>
        <p:nvPicPr>
          <p:cNvPr id="1029"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b="16684"/>
          <a:stretch>
            <a:fillRect/>
          </a:stretch>
        </p:blipFill>
        <p:spPr bwMode="auto">
          <a:xfrm>
            <a:off x="8763000" y="-6350"/>
            <a:ext cx="3492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34200" y="152400"/>
            <a:ext cx="12382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0" y="381000"/>
            <a:ext cx="9144000" cy="1746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58871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sldNum="0" hdr="0" dt="0"/>
  <p:txStyles>
    <p:titleStyle>
      <a:lvl1pPr algn="l" defTabSz="1068388" rtl="0" eaLnBrk="0" fontAlgn="base" hangingPunct="0">
        <a:spcBef>
          <a:spcPct val="0"/>
        </a:spcBef>
        <a:spcAft>
          <a:spcPct val="0"/>
        </a:spcAft>
        <a:defRPr sz="2800" b="1">
          <a:solidFill>
            <a:schemeClr val="tx1"/>
          </a:solidFill>
          <a:latin typeface="+mj-lt"/>
          <a:ea typeface="+mj-ea"/>
          <a:cs typeface="+mj-cs"/>
        </a:defRPr>
      </a:lvl1pPr>
      <a:lvl2pPr algn="l" defTabSz="1068388" rtl="0" eaLnBrk="0" fontAlgn="base" hangingPunct="0">
        <a:spcBef>
          <a:spcPct val="0"/>
        </a:spcBef>
        <a:spcAft>
          <a:spcPct val="0"/>
        </a:spcAft>
        <a:defRPr sz="2800" b="1">
          <a:solidFill>
            <a:schemeClr val="tx1"/>
          </a:solidFill>
          <a:latin typeface="Arial" charset="0"/>
          <a:cs typeface="Arial" charset="0"/>
        </a:defRPr>
      </a:lvl2pPr>
      <a:lvl3pPr algn="l" defTabSz="1068388" rtl="0" eaLnBrk="0" fontAlgn="base" hangingPunct="0">
        <a:spcBef>
          <a:spcPct val="0"/>
        </a:spcBef>
        <a:spcAft>
          <a:spcPct val="0"/>
        </a:spcAft>
        <a:defRPr sz="2800" b="1">
          <a:solidFill>
            <a:schemeClr val="tx1"/>
          </a:solidFill>
          <a:latin typeface="Arial" charset="0"/>
          <a:cs typeface="Arial" charset="0"/>
        </a:defRPr>
      </a:lvl3pPr>
      <a:lvl4pPr algn="l" defTabSz="1068388" rtl="0" eaLnBrk="0" fontAlgn="base" hangingPunct="0">
        <a:spcBef>
          <a:spcPct val="0"/>
        </a:spcBef>
        <a:spcAft>
          <a:spcPct val="0"/>
        </a:spcAft>
        <a:defRPr sz="2800" b="1">
          <a:solidFill>
            <a:schemeClr val="tx1"/>
          </a:solidFill>
          <a:latin typeface="Arial" charset="0"/>
          <a:cs typeface="Arial" charset="0"/>
        </a:defRPr>
      </a:lvl4pPr>
      <a:lvl5pPr algn="l" defTabSz="1068388" rtl="0" eaLnBrk="0" fontAlgn="base" hangingPunct="0">
        <a:spcBef>
          <a:spcPct val="0"/>
        </a:spcBef>
        <a:spcAft>
          <a:spcPct val="0"/>
        </a:spcAft>
        <a:defRPr sz="2800" b="1">
          <a:solidFill>
            <a:schemeClr val="tx1"/>
          </a:solidFill>
          <a:latin typeface="Arial" charset="0"/>
          <a:cs typeface="Arial" charset="0"/>
        </a:defRPr>
      </a:lvl5pPr>
      <a:lvl6pPr marL="457145" algn="l" defTabSz="1069847" rtl="0" eaLnBrk="0" fontAlgn="base" hangingPunct="0">
        <a:spcBef>
          <a:spcPct val="0"/>
        </a:spcBef>
        <a:spcAft>
          <a:spcPct val="0"/>
        </a:spcAft>
        <a:defRPr sz="2800" b="1">
          <a:solidFill>
            <a:schemeClr val="tx1"/>
          </a:solidFill>
          <a:latin typeface="Arial" charset="0"/>
          <a:cs typeface="Arial" charset="0"/>
        </a:defRPr>
      </a:lvl6pPr>
      <a:lvl7pPr marL="914290" algn="l" defTabSz="1069847" rtl="0" eaLnBrk="0" fontAlgn="base" hangingPunct="0">
        <a:spcBef>
          <a:spcPct val="0"/>
        </a:spcBef>
        <a:spcAft>
          <a:spcPct val="0"/>
        </a:spcAft>
        <a:defRPr sz="2800" b="1">
          <a:solidFill>
            <a:schemeClr val="tx1"/>
          </a:solidFill>
          <a:latin typeface="Arial" charset="0"/>
          <a:cs typeface="Arial" charset="0"/>
        </a:defRPr>
      </a:lvl7pPr>
      <a:lvl8pPr marL="1371435" algn="l" defTabSz="1069847" rtl="0" eaLnBrk="0" fontAlgn="base" hangingPunct="0">
        <a:spcBef>
          <a:spcPct val="0"/>
        </a:spcBef>
        <a:spcAft>
          <a:spcPct val="0"/>
        </a:spcAft>
        <a:defRPr sz="2800" b="1">
          <a:solidFill>
            <a:schemeClr val="tx1"/>
          </a:solidFill>
          <a:latin typeface="Arial" charset="0"/>
          <a:cs typeface="Arial" charset="0"/>
        </a:defRPr>
      </a:lvl8pPr>
      <a:lvl9pPr marL="1828581" algn="l" defTabSz="1069847" rtl="0" eaLnBrk="0" fontAlgn="base" hangingPunct="0">
        <a:spcBef>
          <a:spcPct val="0"/>
        </a:spcBef>
        <a:spcAft>
          <a:spcPct val="0"/>
        </a:spcAft>
        <a:defRPr sz="2800" b="1">
          <a:solidFill>
            <a:schemeClr val="tx1"/>
          </a:solidFill>
          <a:latin typeface="Arial" charset="0"/>
          <a:cs typeface="Arial" charset="0"/>
        </a:defRPr>
      </a:lvl9pPr>
    </p:titleStyle>
    <p:bodyStyle>
      <a:lvl1pPr marL="398463" indent="-398463" algn="l" defTabSz="1068388"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868363" indent="-331788" algn="l" defTabSz="1068388" rtl="0" eaLnBrk="0" fontAlgn="base" hangingPunct="0">
        <a:spcBef>
          <a:spcPct val="20000"/>
        </a:spcBef>
        <a:spcAft>
          <a:spcPct val="0"/>
        </a:spcAft>
        <a:buFont typeface="Arial" panose="020B0604020202020204" pitchFamily="34" charset="0"/>
        <a:buChar char="–"/>
        <a:defRPr sz="2300">
          <a:solidFill>
            <a:schemeClr val="tx1"/>
          </a:solidFill>
          <a:latin typeface="+mn-lt"/>
        </a:defRPr>
      </a:lvl2pPr>
      <a:lvl3pPr marL="1336675" indent="-263525" algn="l" defTabSz="1068388" rtl="0" eaLnBrk="0" fontAlgn="base" hangingPunct="0">
        <a:spcBef>
          <a:spcPct val="20000"/>
        </a:spcBef>
        <a:spcAft>
          <a:spcPct val="0"/>
        </a:spcAft>
        <a:buFont typeface="Arial" panose="020B0604020202020204" pitchFamily="34" charset="0"/>
        <a:buChar char="•"/>
        <a:defRPr sz="2100">
          <a:solidFill>
            <a:schemeClr val="tx1"/>
          </a:solidFill>
          <a:latin typeface="+mn-lt"/>
        </a:defRPr>
      </a:lvl3pPr>
      <a:lvl4pPr marL="1873250" indent="-263525" algn="l" defTabSz="1068388" rtl="0" eaLnBrk="0" fontAlgn="base" hangingPunct="0">
        <a:spcBef>
          <a:spcPct val="20000"/>
        </a:spcBef>
        <a:spcAft>
          <a:spcPct val="0"/>
        </a:spcAft>
        <a:buFont typeface="Arial" panose="020B0604020202020204" pitchFamily="34" charset="0"/>
        <a:buChar char="–"/>
        <a:defRPr sz="1900">
          <a:solidFill>
            <a:schemeClr val="tx1"/>
          </a:solidFill>
          <a:latin typeface="+mn-lt"/>
        </a:defRPr>
      </a:lvl4pPr>
      <a:lvl5pPr marL="2409825" indent="-263525" algn="l" defTabSz="1068388" rtl="0" eaLnBrk="0" fontAlgn="base" hangingPunct="0">
        <a:spcBef>
          <a:spcPct val="20000"/>
        </a:spcBef>
        <a:spcAft>
          <a:spcPct val="0"/>
        </a:spcAft>
        <a:buFont typeface="Arial" panose="020B0604020202020204" pitchFamily="34" charset="0"/>
        <a:buChar char="»"/>
        <a:defRPr sz="1900">
          <a:solidFill>
            <a:schemeClr val="tx1"/>
          </a:solidFill>
          <a:latin typeface="+mn-lt"/>
        </a:defRPr>
      </a:lvl5pPr>
      <a:lvl6pPr marL="2868269" indent="-265081" algn="l" defTabSz="1069847" rtl="0" eaLnBrk="0" fontAlgn="base" hangingPunct="0">
        <a:spcBef>
          <a:spcPct val="20000"/>
        </a:spcBef>
        <a:spcAft>
          <a:spcPct val="0"/>
        </a:spcAft>
        <a:buFont typeface="Arial" charset="0"/>
        <a:buChar char="»"/>
        <a:defRPr sz="1900">
          <a:solidFill>
            <a:schemeClr val="tx1"/>
          </a:solidFill>
          <a:latin typeface="+mn-lt"/>
        </a:defRPr>
      </a:lvl6pPr>
      <a:lvl7pPr marL="3325414" indent="-265081" algn="l" defTabSz="1069847" rtl="0" eaLnBrk="0" fontAlgn="base" hangingPunct="0">
        <a:spcBef>
          <a:spcPct val="20000"/>
        </a:spcBef>
        <a:spcAft>
          <a:spcPct val="0"/>
        </a:spcAft>
        <a:buFont typeface="Arial" charset="0"/>
        <a:buChar char="»"/>
        <a:defRPr sz="1900">
          <a:solidFill>
            <a:schemeClr val="tx1"/>
          </a:solidFill>
          <a:latin typeface="+mn-lt"/>
        </a:defRPr>
      </a:lvl7pPr>
      <a:lvl8pPr marL="3782559" indent="-265081" algn="l" defTabSz="1069847" rtl="0" eaLnBrk="0" fontAlgn="base" hangingPunct="0">
        <a:spcBef>
          <a:spcPct val="20000"/>
        </a:spcBef>
        <a:spcAft>
          <a:spcPct val="0"/>
        </a:spcAft>
        <a:buFont typeface="Arial" charset="0"/>
        <a:buChar char="»"/>
        <a:defRPr sz="1900">
          <a:solidFill>
            <a:schemeClr val="tx1"/>
          </a:solidFill>
          <a:latin typeface="+mn-lt"/>
        </a:defRPr>
      </a:lvl8pPr>
      <a:lvl9pPr marL="4239704" indent="-265081" algn="l" defTabSz="1069847" rtl="0" eaLnBrk="0" fontAlgn="base" hangingPunct="0">
        <a:spcBef>
          <a:spcPct val="20000"/>
        </a:spcBef>
        <a:spcAft>
          <a:spcPct val="0"/>
        </a:spcAft>
        <a:buFont typeface="Arial" charset="0"/>
        <a:buChar char="»"/>
        <a:defRPr sz="1900">
          <a:solidFill>
            <a:schemeClr val="tx1"/>
          </a:solidFill>
          <a:latin typeface="+mn-lt"/>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6078"/>
          </a:schemeClr>
        </a:solidFill>
        <a:effectLst/>
      </p:bgPr>
    </p:bg>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l="30809" t="83316" r="25179" b="-6038"/>
          <a:stretch>
            <a:fillRect/>
          </a:stretch>
        </p:blipFill>
        <p:spPr bwMode="auto">
          <a:xfrm>
            <a:off x="8332177" y="533400"/>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b="16684"/>
          <a:stretch>
            <a:fillRect/>
          </a:stretch>
        </p:blipFill>
        <p:spPr bwMode="auto">
          <a:xfrm>
            <a:off x="8370277" y="39689"/>
            <a:ext cx="70338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p:cNvSpPr txBox="1">
            <a:spLocks/>
          </p:cNvSpPr>
          <p:nvPr/>
        </p:nvSpPr>
        <p:spPr>
          <a:xfrm>
            <a:off x="8028843" y="6611938"/>
            <a:ext cx="1056542" cy="182562"/>
          </a:xfrm>
          <a:prstGeom prst="rect">
            <a:avLst/>
          </a:prstGeom>
        </p:spPr>
        <p:txBody>
          <a:bodyPr lIns="98302" tIns="49141" rIns="98302" bIns="49141" anchor="ctr"/>
          <a:lstStyle>
            <a:lvl1pPr>
              <a:defRPr sz="1100" b="1">
                <a:solidFill>
                  <a:schemeClr val="bg1"/>
                </a:solidFill>
                <a:latin typeface="Arial" panose="020B0604020202020204" pitchFamily="34" charset="0"/>
                <a:cs typeface="Arial" panose="020B0604020202020204" pitchFamily="34" charset="0"/>
              </a:defRPr>
            </a:lvl1pPr>
            <a:lvl2pPr marL="742950" indent="-285750">
              <a:defRPr sz="1100" b="1">
                <a:solidFill>
                  <a:schemeClr val="bg1"/>
                </a:solidFill>
                <a:latin typeface="Arial" panose="020B0604020202020204" pitchFamily="34" charset="0"/>
                <a:cs typeface="Arial" panose="020B0604020202020204" pitchFamily="34" charset="0"/>
              </a:defRPr>
            </a:lvl2pPr>
            <a:lvl3pPr marL="1143000" indent="-228600">
              <a:defRPr sz="1100" b="1">
                <a:solidFill>
                  <a:schemeClr val="bg1"/>
                </a:solidFill>
                <a:latin typeface="Arial" panose="020B0604020202020204" pitchFamily="34" charset="0"/>
                <a:cs typeface="Arial" panose="020B0604020202020204" pitchFamily="34" charset="0"/>
              </a:defRPr>
            </a:lvl3pPr>
            <a:lvl4pPr marL="1600200" indent="-228600">
              <a:defRPr sz="1100" b="1">
                <a:solidFill>
                  <a:schemeClr val="bg1"/>
                </a:solidFill>
                <a:latin typeface="Arial" panose="020B0604020202020204" pitchFamily="34" charset="0"/>
                <a:cs typeface="Arial" panose="020B0604020202020204" pitchFamily="34" charset="0"/>
              </a:defRPr>
            </a:lvl4pPr>
            <a:lvl5pPr marL="2057400" indent="-228600">
              <a:defRPr sz="11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GB" altLang="en-US" sz="831" b="0" smtClean="0">
                <a:solidFill>
                  <a:srgbClr val="000000"/>
                </a:solidFill>
              </a:rPr>
              <a:t>Slide </a:t>
            </a:r>
            <a:fld id="{B36EC9C0-0702-4791-AFA8-B9C27E37C393}" type="slidenum">
              <a:rPr lang="en-GB" altLang="en-US" sz="831" b="0" smtClean="0">
                <a:solidFill>
                  <a:srgbClr val="000000"/>
                </a:solidFill>
              </a:rPr>
              <a:pPr algn="r" fontAlgn="base">
                <a:spcBef>
                  <a:spcPct val="0"/>
                </a:spcBef>
                <a:spcAft>
                  <a:spcPct val="0"/>
                </a:spcAft>
                <a:defRPr/>
              </a:pPr>
              <a:t>‹#›</a:t>
            </a:fld>
            <a:endParaRPr lang="en-GB" altLang="en-US" sz="831" b="0" smtClean="0">
              <a:solidFill>
                <a:srgbClr val="000000"/>
              </a:solidFill>
            </a:endParaRPr>
          </a:p>
        </p:txBody>
      </p:sp>
      <p:pic>
        <p:nvPicPr>
          <p:cNvPr id="38917"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60981" y="215901"/>
            <a:ext cx="11430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7"/>
          <p:cNvSpPr>
            <a:spLocks noChangeArrowheads="1"/>
          </p:cNvSpPr>
          <p:nvPr/>
        </p:nvSpPr>
        <p:spPr bwMode="auto">
          <a:xfrm>
            <a:off x="58615" y="6554597"/>
            <a:ext cx="2543908" cy="23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787" tIns="41922" rIns="83787" bIns="41922" anchor="ctr">
            <a:spAutoFit/>
          </a:bodyPr>
          <a:lstStyle>
            <a:lvl1pPr defTabSz="1063625" eaLnBrk="0" hangingPunct="0">
              <a:defRPr>
                <a:solidFill>
                  <a:schemeClr val="tx1"/>
                </a:solidFill>
                <a:latin typeface="Arial" pitchFamily="34" charset="0"/>
                <a:cs typeface="Arial" pitchFamily="34" charset="0"/>
              </a:defRPr>
            </a:lvl1pPr>
            <a:lvl2pPr marL="742950" indent="-285750" defTabSz="1063625" eaLnBrk="0" hangingPunct="0">
              <a:defRPr>
                <a:solidFill>
                  <a:schemeClr val="tx1"/>
                </a:solidFill>
                <a:latin typeface="Arial" pitchFamily="34" charset="0"/>
                <a:cs typeface="Arial" pitchFamily="34" charset="0"/>
              </a:defRPr>
            </a:lvl2pPr>
            <a:lvl3pPr marL="1143000" indent="-228600" defTabSz="1063625" eaLnBrk="0" hangingPunct="0">
              <a:defRPr>
                <a:solidFill>
                  <a:schemeClr val="tx1"/>
                </a:solidFill>
                <a:latin typeface="Arial" pitchFamily="34" charset="0"/>
                <a:cs typeface="Arial" pitchFamily="34" charset="0"/>
              </a:defRPr>
            </a:lvl3pPr>
            <a:lvl4pPr marL="1600200" indent="-228600" defTabSz="1063625" eaLnBrk="0" hangingPunct="0">
              <a:defRPr>
                <a:solidFill>
                  <a:schemeClr val="tx1"/>
                </a:solidFill>
                <a:latin typeface="Arial" pitchFamily="34" charset="0"/>
                <a:cs typeface="Arial" pitchFamily="34" charset="0"/>
              </a:defRPr>
            </a:lvl4pPr>
            <a:lvl5pPr marL="2057400" indent="-228600" defTabSz="1063625" eaLnBrk="0" hangingPunct="0">
              <a:defRPr>
                <a:solidFill>
                  <a:schemeClr val="tx1"/>
                </a:solidFill>
                <a:latin typeface="Arial" pitchFamily="34" charset="0"/>
                <a:cs typeface="Arial" pitchFamily="34" charset="0"/>
              </a:defRPr>
            </a:lvl5pPr>
            <a:lvl6pPr marL="2514600" indent="-228600" defTabSz="1063625"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063625"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063625"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063625"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en-US" sz="923">
                <a:solidFill>
                  <a:srgbClr val="000000"/>
                </a:solidFill>
                <a:latin typeface="Calibri" pitchFamily="34" charset="0"/>
                <a:cs typeface="Times New Roman" pitchFamily="18" charset="0"/>
              </a:rPr>
              <a:t>© Copyright, Confidential, Tata Motors Ltd</a:t>
            </a:r>
            <a:endParaRPr lang="en-US" altLang="en-US" sz="923">
              <a:solidFill>
                <a:srgbClr val="000000"/>
              </a:solidFill>
              <a:latin typeface="Calibri" pitchFamily="34" charset="0"/>
            </a:endParaRPr>
          </a:p>
        </p:txBody>
      </p:sp>
      <p:cxnSp>
        <p:nvCxnSpPr>
          <p:cNvPr id="9" name="Straight Connector 8"/>
          <p:cNvCxnSpPr/>
          <p:nvPr/>
        </p:nvCxnSpPr>
        <p:spPr>
          <a:xfrm>
            <a:off x="0" y="77946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920" name="Title Placeholder 1"/>
          <p:cNvSpPr>
            <a:spLocks noGrp="1"/>
          </p:cNvSpPr>
          <p:nvPr>
            <p:ph type="title"/>
          </p:nvPr>
        </p:nvSpPr>
        <p:spPr bwMode="auto">
          <a:xfrm>
            <a:off x="0" y="0"/>
            <a:ext cx="617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69" tIns="45415" rIns="90769" bIns="45415" numCol="1" anchor="ctr" anchorCtr="0" compatLnSpc="1">
            <a:prstTxWarp prst="textNoShape">
              <a:avLst/>
            </a:prstTxWarp>
          </a:bodyPr>
          <a:lstStyle/>
          <a:p>
            <a:pPr lvl="0"/>
            <a:r>
              <a:rPr lang="en-US" altLang="en-US" smtClean="0"/>
              <a:t>Click to edit Master title style</a:t>
            </a:r>
          </a:p>
        </p:txBody>
      </p:sp>
      <p:sp>
        <p:nvSpPr>
          <p:cNvPr id="1033" name="TextBox 10"/>
          <p:cNvSpPr txBox="1">
            <a:spLocks noChangeArrowheads="1"/>
          </p:cNvSpPr>
          <p:nvPr/>
        </p:nvSpPr>
        <p:spPr bwMode="auto">
          <a:xfrm>
            <a:off x="3651738" y="6471477"/>
            <a:ext cx="1828800" cy="31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950" tIns="41922" rIns="32950" bIns="41922"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108" smtClean="0">
                <a:solidFill>
                  <a:srgbClr val="7F7F7F"/>
                </a:solidFill>
                <a:latin typeface="Calibri" pitchFamily="34" charset="0"/>
              </a:rPr>
              <a:t>PVBU - </a:t>
            </a:r>
            <a:r>
              <a:rPr lang="en-US" sz="1477" smtClean="0">
                <a:solidFill>
                  <a:srgbClr val="0000CC"/>
                </a:solidFill>
                <a:latin typeface="Calibri" pitchFamily="34" charset="0"/>
              </a:rPr>
              <a:t>Q</a:t>
            </a:r>
            <a:r>
              <a:rPr lang="en-US" sz="1015" smtClean="0">
                <a:solidFill>
                  <a:srgbClr val="7F7F7F"/>
                </a:solidFill>
                <a:latin typeface="Calibri" pitchFamily="34" charset="0"/>
              </a:rPr>
              <a:t>UALITY</a:t>
            </a:r>
            <a:endParaRPr lang="en-US" sz="1108" smtClean="0">
              <a:solidFill>
                <a:srgbClr val="7F7F7F"/>
              </a:solidFill>
              <a:latin typeface="Calibri" pitchFamily="34" charset="0"/>
            </a:endParaRPr>
          </a:p>
        </p:txBody>
      </p:sp>
    </p:spTree>
    <p:extLst>
      <p:ext uri="{BB962C8B-B14F-4D97-AF65-F5344CB8AC3E}">
        <p14:creationId xmlns:p14="http://schemas.microsoft.com/office/powerpoint/2010/main" val="117801043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Lst>
  <p:hf sldNum="0" hdr="0" dt="0"/>
  <p:txStyles>
    <p:titleStyle>
      <a:lvl1pPr algn="l" defTabSz="981832" rtl="0" eaLnBrk="0" fontAlgn="base" hangingPunct="0">
        <a:spcBef>
          <a:spcPct val="0"/>
        </a:spcBef>
        <a:spcAft>
          <a:spcPct val="0"/>
        </a:spcAft>
        <a:defRPr sz="2585" b="1" kern="1200">
          <a:solidFill>
            <a:schemeClr val="tx1"/>
          </a:solidFill>
          <a:latin typeface="Arial" pitchFamily="34" charset="0"/>
          <a:ea typeface="+mj-ea"/>
          <a:cs typeface="Arial" pitchFamily="34" charset="0"/>
        </a:defRPr>
      </a:lvl1pPr>
      <a:lvl2pPr algn="l" defTabSz="981832" rtl="0" eaLnBrk="0" fontAlgn="base" hangingPunct="0">
        <a:spcBef>
          <a:spcPct val="0"/>
        </a:spcBef>
        <a:spcAft>
          <a:spcPct val="0"/>
        </a:spcAft>
        <a:defRPr sz="2585" b="1">
          <a:solidFill>
            <a:schemeClr val="tx1"/>
          </a:solidFill>
          <a:latin typeface="Arial" charset="0"/>
          <a:cs typeface="Arial" charset="0"/>
        </a:defRPr>
      </a:lvl2pPr>
      <a:lvl3pPr algn="l" defTabSz="981832" rtl="0" eaLnBrk="0" fontAlgn="base" hangingPunct="0">
        <a:spcBef>
          <a:spcPct val="0"/>
        </a:spcBef>
        <a:spcAft>
          <a:spcPct val="0"/>
        </a:spcAft>
        <a:defRPr sz="2585" b="1">
          <a:solidFill>
            <a:schemeClr val="tx1"/>
          </a:solidFill>
          <a:latin typeface="Arial" charset="0"/>
          <a:cs typeface="Arial" charset="0"/>
        </a:defRPr>
      </a:lvl3pPr>
      <a:lvl4pPr algn="l" defTabSz="981832" rtl="0" eaLnBrk="0" fontAlgn="base" hangingPunct="0">
        <a:spcBef>
          <a:spcPct val="0"/>
        </a:spcBef>
        <a:spcAft>
          <a:spcPct val="0"/>
        </a:spcAft>
        <a:defRPr sz="2585" b="1">
          <a:solidFill>
            <a:schemeClr val="tx1"/>
          </a:solidFill>
          <a:latin typeface="Arial" charset="0"/>
          <a:cs typeface="Arial" charset="0"/>
        </a:defRPr>
      </a:lvl4pPr>
      <a:lvl5pPr algn="l" defTabSz="981832" rtl="0" eaLnBrk="0" fontAlgn="base" hangingPunct="0">
        <a:spcBef>
          <a:spcPct val="0"/>
        </a:spcBef>
        <a:spcAft>
          <a:spcPct val="0"/>
        </a:spcAft>
        <a:defRPr sz="2585" b="1">
          <a:solidFill>
            <a:schemeClr val="tx1"/>
          </a:solidFill>
          <a:latin typeface="Arial" charset="0"/>
          <a:cs typeface="Arial" charset="0"/>
        </a:defRPr>
      </a:lvl5pPr>
      <a:lvl6pPr marL="418945" algn="l" defTabSz="981947" rtl="0" fontAlgn="base">
        <a:spcBef>
          <a:spcPct val="0"/>
        </a:spcBef>
        <a:spcAft>
          <a:spcPct val="0"/>
        </a:spcAft>
        <a:defRPr sz="2585" b="1">
          <a:solidFill>
            <a:schemeClr val="tx1"/>
          </a:solidFill>
          <a:latin typeface="Arial" charset="0"/>
          <a:cs typeface="Arial" charset="0"/>
        </a:defRPr>
      </a:lvl6pPr>
      <a:lvl7pPr marL="837910" algn="l" defTabSz="981947" rtl="0" fontAlgn="base">
        <a:spcBef>
          <a:spcPct val="0"/>
        </a:spcBef>
        <a:spcAft>
          <a:spcPct val="0"/>
        </a:spcAft>
        <a:defRPr sz="2585" b="1">
          <a:solidFill>
            <a:schemeClr val="tx1"/>
          </a:solidFill>
          <a:latin typeface="Arial" charset="0"/>
          <a:cs typeface="Arial" charset="0"/>
        </a:defRPr>
      </a:lvl7pPr>
      <a:lvl8pPr marL="1256881" algn="l" defTabSz="981947" rtl="0" fontAlgn="base">
        <a:spcBef>
          <a:spcPct val="0"/>
        </a:spcBef>
        <a:spcAft>
          <a:spcPct val="0"/>
        </a:spcAft>
        <a:defRPr sz="2585" b="1">
          <a:solidFill>
            <a:schemeClr val="tx1"/>
          </a:solidFill>
          <a:latin typeface="Arial" charset="0"/>
          <a:cs typeface="Arial" charset="0"/>
        </a:defRPr>
      </a:lvl8pPr>
      <a:lvl9pPr marL="1675848" algn="l" defTabSz="981947" rtl="0" fontAlgn="base">
        <a:spcBef>
          <a:spcPct val="0"/>
        </a:spcBef>
        <a:spcAft>
          <a:spcPct val="0"/>
        </a:spcAft>
        <a:defRPr sz="2585" b="1">
          <a:solidFill>
            <a:schemeClr val="tx1"/>
          </a:solidFill>
          <a:latin typeface="Arial" charset="0"/>
          <a:cs typeface="Arial" charset="0"/>
        </a:defRPr>
      </a:lvl9pPr>
    </p:titleStyle>
    <p:bodyStyle>
      <a:lvl1pPr marL="367821" indent="-367821" algn="l" defTabSz="981832" rtl="0" eaLnBrk="0" fontAlgn="base" hangingPunct="0">
        <a:spcBef>
          <a:spcPct val="20000"/>
        </a:spcBef>
        <a:spcAft>
          <a:spcPct val="0"/>
        </a:spcAft>
        <a:buFont typeface="Arial" panose="020B0604020202020204" pitchFamily="34" charset="0"/>
        <a:buChar char="•"/>
        <a:defRPr sz="2585" kern="1200">
          <a:solidFill>
            <a:schemeClr val="tx1"/>
          </a:solidFill>
          <a:latin typeface="+mn-lt"/>
          <a:ea typeface="+mn-ea"/>
          <a:cs typeface="+mn-cs"/>
        </a:defRPr>
      </a:lvl1pPr>
      <a:lvl2pPr marL="797189" indent="-306274" algn="l" defTabSz="981832" rtl="0" eaLnBrk="0" fontAlgn="base" hangingPunct="0">
        <a:spcBef>
          <a:spcPct val="20000"/>
        </a:spcBef>
        <a:spcAft>
          <a:spcPct val="0"/>
        </a:spcAft>
        <a:buFont typeface="Arial" panose="020B0604020202020204" pitchFamily="34" charset="0"/>
        <a:buChar char="–"/>
        <a:defRPr sz="2123" kern="1200">
          <a:solidFill>
            <a:schemeClr val="tx1"/>
          </a:solidFill>
          <a:latin typeface="+mn-lt"/>
          <a:ea typeface="+mn-ea"/>
          <a:cs typeface="+mn-cs"/>
        </a:defRPr>
      </a:lvl2pPr>
      <a:lvl3pPr marL="1226558" indent="-243260" algn="l" defTabSz="981832" rtl="0" eaLnBrk="0" fontAlgn="base" hangingPunct="0">
        <a:spcBef>
          <a:spcPct val="20000"/>
        </a:spcBef>
        <a:spcAft>
          <a:spcPct val="0"/>
        </a:spcAft>
        <a:buFont typeface="Arial" panose="020B0604020202020204" pitchFamily="34" charset="0"/>
        <a:buChar char="•"/>
        <a:defRPr sz="1939" kern="1200">
          <a:solidFill>
            <a:schemeClr val="tx1"/>
          </a:solidFill>
          <a:latin typeface="+mn-lt"/>
          <a:ea typeface="+mn-ea"/>
          <a:cs typeface="+mn-cs"/>
        </a:defRPr>
      </a:lvl3pPr>
      <a:lvl4pPr marL="1718940" indent="-243260" algn="l" defTabSz="981832" rtl="0" eaLnBrk="0" fontAlgn="base" hangingPunct="0">
        <a:spcBef>
          <a:spcPct val="20000"/>
        </a:spcBef>
        <a:spcAft>
          <a:spcPct val="0"/>
        </a:spcAft>
        <a:buFont typeface="Arial" panose="020B0604020202020204" pitchFamily="34" charset="0"/>
        <a:buChar char="–"/>
        <a:defRPr sz="1754" kern="1200">
          <a:solidFill>
            <a:schemeClr val="tx1"/>
          </a:solidFill>
          <a:latin typeface="+mn-lt"/>
          <a:ea typeface="+mn-ea"/>
          <a:cs typeface="+mn-cs"/>
        </a:defRPr>
      </a:lvl4pPr>
      <a:lvl5pPr marL="2209855" indent="-243260" algn="l" defTabSz="981832" rtl="0" eaLnBrk="0" fontAlgn="base" hangingPunct="0">
        <a:spcBef>
          <a:spcPct val="20000"/>
        </a:spcBef>
        <a:spcAft>
          <a:spcPct val="0"/>
        </a:spcAft>
        <a:buFont typeface="Arial" panose="020B0604020202020204" pitchFamily="34" charset="0"/>
        <a:buChar char="»"/>
        <a:defRPr sz="1754" kern="1200">
          <a:solidFill>
            <a:schemeClr val="tx1"/>
          </a:solidFill>
          <a:latin typeface="+mn-lt"/>
          <a:ea typeface="+mn-ea"/>
          <a:cs typeface="+mn-cs"/>
        </a:defRPr>
      </a:lvl5pPr>
      <a:lvl6pPr marL="2703632"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6pPr>
      <a:lvl7pPr marL="3195204"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7pPr>
      <a:lvl8pPr marL="3686770"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8pPr>
      <a:lvl9pPr marL="4178339"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9pPr>
    </p:bodyStyle>
    <p:otherStyle>
      <a:defPPr>
        <a:defRPr lang="en-US"/>
      </a:defPPr>
      <a:lvl1pPr marL="0" algn="l" defTabSz="983141" rtl="0" eaLnBrk="1" latinLnBrk="0" hangingPunct="1">
        <a:defRPr sz="1939" kern="1200">
          <a:solidFill>
            <a:schemeClr val="tx1"/>
          </a:solidFill>
          <a:latin typeface="+mn-lt"/>
          <a:ea typeface="+mn-ea"/>
          <a:cs typeface="+mn-cs"/>
        </a:defRPr>
      </a:lvl1pPr>
      <a:lvl2pPr marL="491561" algn="l" defTabSz="983141" rtl="0" eaLnBrk="1" latinLnBrk="0" hangingPunct="1">
        <a:defRPr sz="1939" kern="1200">
          <a:solidFill>
            <a:schemeClr val="tx1"/>
          </a:solidFill>
          <a:latin typeface="+mn-lt"/>
          <a:ea typeface="+mn-ea"/>
          <a:cs typeface="+mn-cs"/>
        </a:defRPr>
      </a:lvl2pPr>
      <a:lvl3pPr marL="983141" algn="l" defTabSz="983141" rtl="0" eaLnBrk="1" latinLnBrk="0" hangingPunct="1">
        <a:defRPr sz="1939" kern="1200">
          <a:solidFill>
            <a:schemeClr val="tx1"/>
          </a:solidFill>
          <a:latin typeface="+mn-lt"/>
          <a:ea typeface="+mn-ea"/>
          <a:cs typeface="+mn-cs"/>
        </a:defRPr>
      </a:lvl3pPr>
      <a:lvl4pPr marL="1474707" algn="l" defTabSz="983141" rtl="0" eaLnBrk="1" latinLnBrk="0" hangingPunct="1">
        <a:defRPr sz="1939" kern="1200">
          <a:solidFill>
            <a:schemeClr val="tx1"/>
          </a:solidFill>
          <a:latin typeface="+mn-lt"/>
          <a:ea typeface="+mn-ea"/>
          <a:cs typeface="+mn-cs"/>
        </a:defRPr>
      </a:lvl4pPr>
      <a:lvl5pPr marL="1966276" algn="l" defTabSz="983141" rtl="0" eaLnBrk="1" latinLnBrk="0" hangingPunct="1">
        <a:defRPr sz="1939" kern="1200">
          <a:solidFill>
            <a:schemeClr val="tx1"/>
          </a:solidFill>
          <a:latin typeface="+mn-lt"/>
          <a:ea typeface="+mn-ea"/>
          <a:cs typeface="+mn-cs"/>
        </a:defRPr>
      </a:lvl5pPr>
      <a:lvl6pPr marL="2457851" algn="l" defTabSz="983141" rtl="0" eaLnBrk="1" latinLnBrk="0" hangingPunct="1">
        <a:defRPr sz="1939" kern="1200">
          <a:solidFill>
            <a:schemeClr val="tx1"/>
          </a:solidFill>
          <a:latin typeface="+mn-lt"/>
          <a:ea typeface="+mn-ea"/>
          <a:cs typeface="+mn-cs"/>
        </a:defRPr>
      </a:lvl6pPr>
      <a:lvl7pPr marL="2949416" algn="l" defTabSz="983141" rtl="0" eaLnBrk="1" latinLnBrk="0" hangingPunct="1">
        <a:defRPr sz="1939" kern="1200">
          <a:solidFill>
            <a:schemeClr val="tx1"/>
          </a:solidFill>
          <a:latin typeface="+mn-lt"/>
          <a:ea typeface="+mn-ea"/>
          <a:cs typeface="+mn-cs"/>
        </a:defRPr>
      </a:lvl7pPr>
      <a:lvl8pPr marL="3440987" algn="l" defTabSz="983141" rtl="0" eaLnBrk="1" latinLnBrk="0" hangingPunct="1">
        <a:defRPr sz="1939" kern="1200">
          <a:solidFill>
            <a:schemeClr val="tx1"/>
          </a:solidFill>
          <a:latin typeface="+mn-lt"/>
          <a:ea typeface="+mn-ea"/>
          <a:cs typeface="+mn-cs"/>
        </a:defRPr>
      </a:lvl8pPr>
      <a:lvl9pPr marL="3932555" algn="l" defTabSz="983141" rtl="0" eaLnBrk="1" latinLnBrk="0" hangingPunct="1">
        <a:defRPr sz="19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78223" y="1480812"/>
            <a:ext cx="8175811" cy="1478989"/>
          </a:xfrm>
        </p:spPr>
        <p:txBody>
          <a:bodyPr>
            <a:noAutofit/>
          </a:bodyPr>
          <a:lstStyle/>
          <a:p>
            <a:pPr algn="ctr"/>
            <a:r>
              <a:rPr lang="en-US" altLang="en-US" sz="4400" b="1" dirty="0">
                <a:solidFill>
                  <a:srgbClr val="002060"/>
                </a:solidFill>
                <a:latin typeface="Garamond" panose="02020404030301010803" pitchFamily="18" charset="0"/>
              </a:rPr>
              <a:t>MRP CALCULATIONS WHEN LEAD TIME IS FUZZY</a:t>
            </a:r>
          </a:p>
        </p:txBody>
      </p:sp>
      <p:sp>
        <p:nvSpPr>
          <p:cNvPr id="2051" name="Rectangle 3"/>
          <p:cNvSpPr>
            <a:spLocks noGrp="1" noChangeArrowheads="1"/>
          </p:cNvSpPr>
          <p:nvPr>
            <p:ph type="subTitle" idx="1"/>
          </p:nvPr>
        </p:nvSpPr>
        <p:spPr>
          <a:xfrm>
            <a:off x="3466531" y="4712062"/>
            <a:ext cx="5518914" cy="1934398"/>
          </a:xfrm>
        </p:spPr>
        <p:txBody>
          <a:bodyPr>
            <a:normAutofit fontScale="92500" lnSpcReduction="20000"/>
          </a:bodyPr>
          <a:lstStyle/>
          <a:p>
            <a:r>
              <a:rPr lang="en-US" altLang="en-US" sz="3800" b="1" dirty="0" smtClean="0">
                <a:solidFill>
                  <a:schemeClr val="tx1"/>
                </a:solidFill>
                <a:latin typeface="Futura" panose="020B0500000000000000"/>
              </a:rPr>
              <a:t>Presentation By:</a:t>
            </a:r>
          </a:p>
          <a:p>
            <a:r>
              <a:rPr lang="en-US" altLang="en-US" sz="3100" b="1" dirty="0" err="1" smtClean="0">
                <a:solidFill>
                  <a:schemeClr val="tx1"/>
                </a:solidFill>
                <a:latin typeface="Garamond" panose="02020404030301010803" pitchFamily="18" charset="0"/>
              </a:rPr>
              <a:t>Inderjeet</a:t>
            </a:r>
            <a:r>
              <a:rPr lang="en-US" altLang="en-US" sz="3100" b="1" dirty="0" smtClean="0">
                <a:solidFill>
                  <a:schemeClr val="tx1"/>
                </a:solidFill>
                <a:latin typeface="Garamond" panose="02020404030301010803" pitchFamily="18" charset="0"/>
              </a:rPr>
              <a:t> Singh</a:t>
            </a:r>
            <a:r>
              <a:rPr lang="en-US" altLang="en-US" sz="3100" b="1" dirty="0">
                <a:solidFill>
                  <a:schemeClr val="tx1"/>
                </a:solidFill>
                <a:latin typeface="Garamond" panose="02020404030301010803" pitchFamily="18" charset="0"/>
              </a:rPr>
              <a:t>	</a:t>
            </a:r>
            <a:r>
              <a:rPr lang="en-US" altLang="en-US" sz="3100" b="1" dirty="0" smtClean="0">
                <a:solidFill>
                  <a:schemeClr val="tx1"/>
                </a:solidFill>
                <a:latin typeface="Garamond" panose="02020404030301010803" pitchFamily="18" charset="0"/>
              </a:rPr>
              <a:t>	- 173190001</a:t>
            </a:r>
          </a:p>
          <a:p>
            <a:r>
              <a:rPr lang="en-US" altLang="en-US" sz="3100" b="1" dirty="0" smtClean="0">
                <a:solidFill>
                  <a:schemeClr val="tx1"/>
                </a:solidFill>
                <a:latin typeface="Garamond" panose="02020404030301010803" pitchFamily="18" charset="0"/>
              </a:rPr>
              <a:t>Saurav Adhikari		- 173192001</a:t>
            </a:r>
          </a:p>
          <a:p>
            <a:r>
              <a:rPr lang="en-US" altLang="en-US" sz="1900" b="1" dirty="0" err="1" smtClean="0">
                <a:solidFill>
                  <a:schemeClr val="tx1"/>
                </a:solidFill>
                <a:latin typeface="Cambria" panose="02040503050406030204" pitchFamily="18" charset="0"/>
              </a:rPr>
              <a:t>M.Tech</a:t>
            </a:r>
            <a:r>
              <a:rPr lang="en-US" altLang="en-US" sz="1900" b="1" dirty="0" smtClean="0">
                <a:solidFill>
                  <a:schemeClr val="tx1"/>
                </a:solidFill>
                <a:latin typeface="Cambria" panose="02040503050406030204" pitchFamily="18" charset="0"/>
              </a:rPr>
              <a:t>, 1</a:t>
            </a:r>
            <a:r>
              <a:rPr lang="en-US" altLang="en-US" sz="1900" b="1" baseline="30000" dirty="0" smtClean="0">
                <a:solidFill>
                  <a:schemeClr val="tx1"/>
                </a:solidFill>
                <a:latin typeface="Cambria" panose="02040503050406030204" pitchFamily="18" charset="0"/>
              </a:rPr>
              <a:t>st</a:t>
            </a:r>
            <a:r>
              <a:rPr lang="en-US" altLang="en-US" sz="1900" b="1" dirty="0" smtClean="0">
                <a:solidFill>
                  <a:schemeClr val="tx1"/>
                </a:solidFill>
                <a:latin typeface="Cambria" panose="02040503050406030204" pitchFamily="18" charset="0"/>
              </a:rPr>
              <a:t> Year, IEOR</a:t>
            </a:r>
          </a:p>
          <a:p>
            <a:endParaRPr lang="en-US" altLang="en-US" sz="2400" dirty="0">
              <a:solidFill>
                <a:schemeClr val="tx1">
                  <a:lumMod val="85000"/>
                  <a:lumOff val="15000"/>
                </a:schemeClr>
              </a:solidFill>
              <a:latin typeface="Futura" panose="020B0500000000000000" pitchFamily="34" charset="0"/>
            </a:endParaRPr>
          </a:p>
        </p:txBody>
      </p:sp>
      <p:cxnSp>
        <p:nvCxnSpPr>
          <p:cNvPr id="4" name="Straight Connector 3"/>
          <p:cNvCxnSpPr/>
          <p:nvPr/>
        </p:nvCxnSpPr>
        <p:spPr>
          <a:xfrm>
            <a:off x="188259" y="914400"/>
            <a:ext cx="8955741" cy="134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AutoShape 2" descr="http://www.truckaurbus.com/files/images/tata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746"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9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Multi-objective </a:t>
            </a:r>
            <a:r>
              <a:rPr lang="en-US" sz="3600" b="1" dirty="0" smtClean="0">
                <a:latin typeface="Verdana" panose="020B0604030504040204" pitchFamily="34" charset="0"/>
                <a:ea typeface="Verdana" panose="020B0604030504040204" pitchFamily="34" charset="0"/>
                <a:cs typeface="Verdana" panose="020B0604030504040204" pitchFamily="34" charset="0"/>
              </a:rPr>
              <a:t>ILP Approach</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sp>
        <p:nvSpPr>
          <p:cNvPr id="2" name="Rectangle 1"/>
          <p:cNvSpPr/>
          <p:nvPr/>
        </p:nvSpPr>
        <p:spPr>
          <a:xfrm>
            <a:off x="375313" y="1269100"/>
            <a:ext cx="8610132" cy="923330"/>
          </a:xfrm>
          <a:prstGeom prst="rect">
            <a:avLst/>
          </a:prstGeom>
        </p:spPr>
        <p:txBody>
          <a:bodyPr wrap="square">
            <a:spAutoFit/>
          </a:bodyPr>
          <a:lstStyle/>
          <a:p>
            <a:r>
              <a:rPr lang="en-US" dirty="0">
                <a:latin typeface="Garamond" panose="02020404030301010803" pitchFamily="18" charset="0"/>
              </a:rPr>
              <a:t>An approach to transform the fuzzy goal programming (FGP) into an equivalent auxiliary crisp mathematical programming model for MRP problems is provided. This approach considers non increasing linear membership functions for each fuzzy objective function  as follows-</a:t>
            </a:r>
          </a:p>
        </p:txBody>
      </p:sp>
      <p:pic>
        <p:nvPicPr>
          <p:cNvPr id="7" name="Picture 6"/>
          <p:cNvPicPr>
            <a:picLocks noChangeAspect="1"/>
          </p:cNvPicPr>
          <p:nvPr/>
        </p:nvPicPr>
        <p:blipFill rotWithShape="1">
          <a:blip r:embed="rId4"/>
          <a:srcRect r="30693" b="28198"/>
          <a:stretch/>
        </p:blipFill>
        <p:spPr>
          <a:xfrm>
            <a:off x="216758" y="2192430"/>
            <a:ext cx="4205117" cy="2174854"/>
          </a:xfrm>
          <a:prstGeom prst="rect">
            <a:avLst/>
          </a:prstGeom>
        </p:spPr>
      </p:pic>
      <p:pic>
        <p:nvPicPr>
          <p:cNvPr id="9" name="Picture 8"/>
          <p:cNvPicPr>
            <a:picLocks noChangeAspect="1"/>
          </p:cNvPicPr>
          <p:nvPr/>
        </p:nvPicPr>
        <p:blipFill>
          <a:blip r:embed="rId5"/>
          <a:stretch>
            <a:fillRect/>
          </a:stretch>
        </p:blipFill>
        <p:spPr>
          <a:xfrm>
            <a:off x="4480120" y="2376559"/>
            <a:ext cx="4505325" cy="1990725"/>
          </a:xfrm>
          <a:prstGeom prst="rect">
            <a:avLst/>
          </a:prstGeom>
        </p:spPr>
      </p:pic>
      <p:pic>
        <p:nvPicPr>
          <p:cNvPr id="11" name="Picture 10"/>
          <p:cNvPicPr>
            <a:picLocks noChangeAspect="1"/>
          </p:cNvPicPr>
          <p:nvPr/>
        </p:nvPicPr>
        <p:blipFill>
          <a:blip r:embed="rId6"/>
          <a:stretch>
            <a:fillRect/>
          </a:stretch>
        </p:blipFill>
        <p:spPr>
          <a:xfrm>
            <a:off x="375313" y="4409951"/>
            <a:ext cx="4724400" cy="1314450"/>
          </a:xfrm>
          <a:prstGeom prst="rect">
            <a:avLst/>
          </a:prstGeom>
        </p:spPr>
      </p:pic>
      <p:pic>
        <p:nvPicPr>
          <p:cNvPr id="13" name="Picture 12"/>
          <p:cNvPicPr>
            <a:picLocks noChangeAspect="1"/>
          </p:cNvPicPr>
          <p:nvPr/>
        </p:nvPicPr>
        <p:blipFill rotWithShape="1">
          <a:blip r:embed="rId7"/>
          <a:srcRect t="68658"/>
          <a:stretch/>
        </p:blipFill>
        <p:spPr>
          <a:xfrm>
            <a:off x="4499567" y="4856102"/>
            <a:ext cx="4657725" cy="1131436"/>
          </a:xfrm>
          <a:prstGeom prst="rect">
            <a:avLst/>
          </a:prstGeom>
        </p:spPr>
      </p:pic>
    </p:spTree>
    <p:extLst>
      <p:ext uri="{BB962C8B-B14F-4D97-AF65-F5344CB8AC3E}">
        <p14:creationId xmlns:p14="http://schemas.microsoft.com/office/powerpoint/2010/main" val="429340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Multi-objective ILP Approach</a:t>
            </a: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sp>
        <p:nvSpPr>
          <p:cNvPr id="7" name="Rectangle 42"/>
          <p:cNvSpPr txBox="1">
            <a:spLocks noChangeArrowheads="1"/>
          </p:cNvSpPr>
          <p:nvPr/>
        </p:nvSpPr>
        <p:spPr>
          <a:xfrm>
            <a:off x="666952" y="16449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a:solidFill>
                  <a:schemeClr val="tx1"/>
                </a:solidFill>
                <a:latin typeface="Garamond" panose="02020404030301010803" pitchFamily="18" charset="0"/>
                <a:cs typeface="Arial" panose="020B0604020202020204" pitchFamily="34" charset="0"/>
              </a:rPr>
              <a:t>Following solution procedure is thus adopted</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Formulate </a:t>
            </a:r>
            <a:r>
              <a:rPr lang="en-US" dirty="0">
                <a:solidFill>
                  <a:schemeClr val="tx1"/>
                </a:solidFill>
                <a:latin typeface="Garamond" panose="02020404030301010803" pitchFamily="18" charset="0"/>
                <a:cs typeface="Arial" panose="020B0604020202020204" pitchFamily="34" charset="0"/>
              </a:rPr>
              <a:t>original Fuzzy Goal Programming (FGP) model for the MRP problem.</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Specify the corresponding linear membership functions (LMF) for all fuzzy objectives including upper and lower limits.  </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Determine  corresponding relative importance of the objective functions (</a:t>
            </a:r>
            <a:r>
              <a:rPr lang="en-US" dirty="0" err="1">
                <a:solidFill>
                  <a:schemeClr val="tx1"/>
                </a:solidFill>
                <a:latin typeface="Garamond" panose="02020404030301010803" pitchFamily="18" charset="0"/>
                <a:cs typeface="Arial" panose="020B0604020202020204" pitchFamily="34" charset="0"/>
              </a:rPr>
              <a:t>θk</a:t>
            </a:r>
            <a:r>
              <a:rPr lang="en-US" dirty="0">
                <a:solidFill>
                  <a:schemeClr val="tx1"/>
                </a:solidFill>
                <a:latin typeface="Garamond" panose="02020404030301010803" pitchFamily="18" charset="0"/>
                <a:cs typeface="Arial" panose="020B0604020202020204" pitchFamily="34" charset="0"/>
              </a:rPr>
              <a:t>) and the coefficient of compensation (γ).</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Transform the original FGP problem into an equivalent single-objective mixed-integer linear programming (MILP) form using the </a:t>
            </a:r>
            <a:r>
              <a:rPr lang="en-US" dirty="0" err="1">
                <a:solidFill>
                  <a:schemeClr val="tx1"/>
                </a:solidFill>
                <a:latin typeface="Garamond" panose="02020404030301010803" pitchFamily="18" charset="0"/>
                <a:cs typeface="Arial" panose="020B0604020202020204" pitchFamily="34" charset="0"/>
              </a:rPr>
              <a:t>Torabi</a:t>
            </a:r>
            <a:r>
              <a:rPr lang="en-US" dirty="0">
                <a:solidFill>
                  <a:schemeClr val="tx1"/>
                </a:solidFill>
                <a:latin typeface="Garamond" panose="02020404030301010803" pitchFamily="18" charset="0"/>
                <a:cs typeface="Arial" panose="020B0604020202020204" pitchFamily="34" charset="0"/>
              </a:rPr>
              <a:t> and </a:t>
            </a:r>
            <a:r>
              <a:rPr lang="en-US" dirty="0" err="1">
                <a:solidFill>
                  <a:schemeClr val="tx1"/>
                </a:solidFill>
                <a:latin typeface="Garamond" panose="02020404030301010803" pitchFamily="18" charset="0"/>
                <a:cs typeface="Arial" panose="020B0604020202020204" pitchFamily="34" charset="0"/>
              </a:rPr>
              <a:t>Hassini</a:t>
            </a:r>
            <a:r>
              <a:rPr lang="en-US" dirty="0">
                <a:solidFill>
                  <a:schemeClr val="tx1"/>
                </a:solidFill>
                <a:latin typeface="Garamond" panose="02020404030301010803" pitchFamily="18" charset="0"/>
                <a:cs typeface="Arial" panose="020B0604020202020204" pitchFamily="34" charset="0"/>
              </a:rPr>
              <a:t> (2008) fuzzy programming method.</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Generate problem all possible instances of lead times.</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Solve the proposed auxiliary crisp single-objective model by using a MILP solver for each problem instance and obtain a fuzzy set of solutions.</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Defuzzify</a:t>
            </a:r>
            <a:r>
              <a:rPr lang="en-US" dirty="0">
                <a:solidFill>
                  <a:schemeClr val="tx1"/>
                </a:solidFill>
                <a:latin typeface="Garamond" panose="02020404030301010803" pitchFamily="18" charset="0"/>
                <a:cs typeface="Arial" panose="020B0604020202020204" pitchFamily="34" charset="0"/>
              </a:rPr>
              <a:t> the obtained solution by applying the center of gravity method.</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Determine the Manhattan and/or the Euclidean distance of each solution to crisp solution.</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Select the solution with minimum distance to the </a:t>
            </a:r>
            <a:r>
              <a:rPr lang="en-US" dirty="0" err="1">
                <a:solidFill>
                  <a:schemeClr val="tx1"/>
                </a:solidFill>
                <a:latin typeface="Garamond" panose="02020404030301010803" pitchFamily="18" charset="0"/>
                <a:cs typeface="Arial" panose="020B0604020202020204" pitchFamily="34" charset="0"/>
              </a:rPr>
              <a:t>defuzzified</a:t>
            </a:r>
            <a:r>
              <a:rPr lang="en-US" dirty="0">
                <a:solidFill>
                  <a:schemeClr val="tx1"/>
                </a:solidFill>
                <a:latin typeface="Garamond" panose="02020404030301010803" pitchFamily="18" charset="0"/>
                <a:cs typeface="Arial" panose="020B0604020202020204" pitchFamily="34" charset="0"/>
              </a:rPr>
              <a:t> crisp solution.</a:t>
            </a:r>
          </a:p>
        </p:txBody>
      </p:sp>
    </p:spTree>
    <p:extLst>
      <p:ext uri="{BB962C8B-B14F-4D97-AF65-F5344CB8AC3E}">
        <p14:creationId xmlns:p14="http://schemas.microsoft.com/office/powerpoint/2010/main" val="270946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6491" y="625641"/>
            <a:ext cx="775895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Generating Fuzzy Rules Basis </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sp>
        <p:nvSpPr>
          <p:cNvPr id="7" name="Rectangle 42"/>
          <p:cNvSpPr txBox="1">
            <a:spLocks noChangeArrowheads="1"/>
          </p:cNvSpPr>
          <p:nvPr/>
        </p:nvSpPr>
        <p:spPr>
          <a:xfrm>
            <a:off x="666952" y="16449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err="1" smtClean="0">
                <a:solidFill>
                  <a:schemeClr val="tx1"/>
                </a:solidFill>
                <a:latin typeface="Garamond" panose="02020404030301010803" pitchFamily="18" charset="0"/>
                <a:cs typeface="Arial" panose="020B0604020202020204" pitchFamily="34" charset="0"/>
              </a:rPr>
              <a:t>Fuzzification</a:t>
            </a:r>
            <a:r>
              <a:rPr lang="en-US" sz="2000" dirty="0" smtClean="0">
                <a:solidFill>
                  <a:schemeClr val="tx1"/>
                </a:solidFill>
                <a:latin typeface="Garamond" panose="02020404030301010803" pitchFamily="18" charset="0"/>
                <a:cs typeface="Arial" panose="020B0604020202020204" pitchFamily="34" charset="0"/>
              </a:rPr>
              <a:t> </a:t>
            </a:r>
            <a:r>
              <a:rPr lang="en-US" sz="2000" dirty="0">
                <a:solidFill>
                  <a:schemeClr val="tx1"/>
                </a:solidFill>
                <a:latin typeface="Garamond" panose="02020404030301010803" pitchFamily="18" charset="0"/>
                <a:cs typeface="Arial" panose="020B0604020202020204" pitchFamily="34" charset="0"/>
              </a:rPr>
              <a:t>review:- In this step all meteorological events having ambiguous characteristics and therefore their domain of change are divided into many fuzzy subsets that are complete, normal, and consistent with each other.</a:t>
            </a:r>
          </a:p>
          <a:p>
            <a:pPr algn="just">
              <a:lnSpc>
                <a:spcPct val="90000"/>
              </a:lnSpc>
            </a:pPr>
            <a:r>
              <a:rPr lang="en-US" sz="2000" dirty="0" smtClean="0">
                <a:solidFill>
                  <a:schemeClr val="tx1"/>
                </a:solidFill>
                <a:latin typeface="Garamond" panose="02020404030301010803" pitchFamily="18" charset="0"/>
                <a:cs typeface="Arial" panose="020B0604020202020204" pitchFamily="34" charset="0"/>
              </a:rPr>
              <a:t>Fuzzy </a:t>
            </a:r>
            <a:r>
              <a:rPr lang="en-US" sz="2000" dirty="0">
                <a:solidFill>
                  <a:schemeClr val="tx1"/>
                </a:solidFill>
                <a:latin typeface="Garamond" panose="02020404030301010803" pitchFamily="18" charset="0"/>
                <a:cs typeface="Arial" panose="020B0604020202020204" pitchFamily="34" charset="0"/>
              </a:rPr>
              <a:t>Inference System:- This step relates systematically pair wise all the factors taking place in the solution, which depends on the purpose of the problem. This part includes many fuzzy conditional statements to describe a certain situation.</a:t>
            </a:r>
          </a:p>
          <a:p>
            <a:pPr lvl="1" algn="just">
              <a:lnSpc>
                <a:spcPct val="90000"/>
              </a:lnSpc>
            </a:pPr>
            <a:r>
              <a:rPr lang="en-US" dirty="0">
                <a:solidFill>
                  <a:schemeClr val="tx1"/>
                </a:solidFill>
                <a:latin typeface="Garamond" panose="02020404030301010803" pitchFamily="18" charset="0"/>
                <a:cs typeface="Arial" panose="020B0604020202020204" pitchFamily="34" charset="0"/>
              </a:rPr>
              <a:t>For example if N is dependent on M and ‘A’ and ‘B’ are their two physical sets respectively. Then we can write as:</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IF M is A (1) THEN N is B (1)</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ALSO</a:t>
            </a:r>
            <a:endParaRPr lang="en-US" dirty="0">
              <a:solidFill>
                <a:schemeClr val="tx1"/>
              </a:solidFill>
              <a:latin typeface="Garamond" panose="02020404030301010803" pitchFamily="18" charset="0"/>
              <a:cs typeface="Arial" panose="020B0604020202020204" pitchFamily="34" charset="0"/>
            </a:endParaRPr>
          </a:p>
          <a:p>
            <a:pPr lvl="1" algn="just">
              <a:lnSpc>
                <a:spcPct val="90000"/>
              </a:lnSpc>
            </a:pPr>
            <a:r>
              <a:rPr lang="en-US" dirty="0">
                <a:solidFill>
                  <a:schemeClr val="tx1"/>
                </a:solidFill>
                <a:latin typeface="Garamond" panose="02020404030301010803" pitchFamily="18" charset="0"/>
                <a:cs typeface="Arial" panose="020B0604020202020204" pitchFamily="34" charset="0"/>
              </a:rPr>
              <a:t>IF M is A (2) THEN N is B (2)   etc.</a:t>
            </a:r>
          </a:p>
        </p:txBody>
      </p:sp>
    </p:spTree>
    <p:extLst>
      <p:ext uri="{BB962C8B-B14F-4D97-AF65-F5344CB8AC3E}">
        <p14:creationId xmlns:p14="http://schemas.microsoft.com/office/powerpoint/2010/main" val="294126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6491" y="625641"/>
            <a:ext cx="775895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Generating Fuzzy Rules Basis </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sp>
        <p:nvSpPr>
          <p:cNvPr id="7" name="Rectangle 42"/>
          <p:cNvSpPr txBox="1">
            <a:spLocks noChangeArrowheads="1"/>
          </p:cNvSpPr>
          <p:nvPr/>
        </p:nvSpPr>
        <p:spPr>
          <a:xfrm>
            <a:off x="666952" y="16449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err="1" smtClean="0">
                <a:solidFill>
                  <a:schemeClr val="tx1"/>
                </a:solidFill>
                <a:latin typeface="Garamond" panose="02020404030301010803" pitchFamily="18" charset="0"/>
                <a:cs typeface="Arial" panose="020B0604020202020204" pitchFamily="34" charset="0"/>
              </a:rPr>
              <a:t>Defuzzification</a:t>
            </a:r>
            <a:r>
              <a:rPr lang="en-US" sz="2000" dirty="0" smtClean="0">
                <a:solidFill>
                  <a:schemeClr val="tx1"/>
                </a:solidFill>
                <a:latin typeface="Garamond" panose="02020404030301010803" pitchFamily="18" charset="0"/>
                <a:cs typeface="Arial" panose="020B0604020202020204" pitchFamily="34" charset="0"/>
              </a:rPr>
              <a:t>:- In </a:t>
            </a:r>
            <a:r>
              <a:rPr lang="en-US" sz="2000" dirty="0">
                <a:solidFill>
                  <a:schemeClr val="tx1"/>
                </a:solidFill>
                <a:latin typeface="Garamond" panose="02020404030301010803" pitchFamily="18" charset="0"/>
                <a:cs typeface="Arial" panose="020B0604020202020204" pitchFamily="34" charset="0"/>
              </a:rPr>
              <a:t>this method to calculate the deterministic value of linguistic variable N following method must be applied-</a:t>
            </a:r>
          </a:p>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3172465" y="2267283"/>
            <a:ext cx="2990737" cy="2291069"/>
          </a:xfrm>
          <a:prstGeom prst="rect">
            <a:avLst/>
          </a:prstGeom>
        </p:spPr>
      </p:pic>
      <p:sp>
        <p:nvSpPr>
          <p:cNvPr id="3" name="Rectangle 2"/>
          <p:cNvSpPr/>
          <p:nvPr/>
        </p:nvSpPr>
        <p:spPr>
          <a:xfrm>
            <a:off x="137075" y="4303086"/>
            <a:ext cx="9061515" cy="2569934"/>
          </a:xfrm>
          <a:prstGeom prst="rect">
            <a:avLst/>
          </a:prstGeom>
        </p:spPr>
        <p:txBody>
          <a:bodyPr wrap="square">
            <a:spAutoFit/>
          </a:bodyPr>
          <a:lstStyle/>
          <a:p>
            <a:pPr marL="457200" marR="0" algn="just">
              <a:lnSpc>
                <a:spcPct val="115000"/>
              </a:lnSpc>
              <a:spcBef>
                <a:spcPts val="0"/>
              </a:spcBef>
              <a:spcAft>
                <a:spcPts val="0"/>
              </a:spcAft>
            </a:pPr>
            <a:r>
              <a:rPr lang="en-US" sz="2000" dirty="0">
                <a:latin typeface="Garamond" panose="02020404030301010803" pitchFamily="18" charset="0"/>
                <a:ea typeface="Times New Roman" panose="02020603050405020304" pitchFamily="18" charset="0"/>
                <a:cs typeface="Times New Roman" panose="02020603050405020304" pitchFamily="18" charset="0"/>
              </a:rPr>
              <a:t>Where</a:t>
            </a:r>
            <a:endParaRPr lang="en-US" sz="2000" dirty="0">
              <a:latin typeface="Garamond" panose="02020404030301010803" pitchFamily="18"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r>
              <a:rPr lang="en-US" sz="2000" dirty="0">
                <a:latin typeface="Garamond" panose="02020404030301010803" pitchFamily="18" charset="0"/>
                <a:ea typeface="Times New Roman" panose="02020603050405020304" pitchFamily="18" charset="0"/>
                <a:cs typeface="Times New Roman" panose="02020603050405020304" pitchFamily="18" charset="0"/>
              </a:rPr>
              <a:t>P(m) = A Fuzzy basis function.</a:t>
            </a:r>
            <a:endParaRPr lang="en-US" sz="2000" dirty="0">
              <a:latin typeface="Garamond" panose="02020404030301010803" pitchFamily="18"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r>
              <a:rPr lang="en-US" sz="2000" dirty="0">
                <a:latin typeface="Garamond" panose="02020404030301010803" pitchFamily="18" charset="0"/>
                <a:ea typeface="Times New Roman" panose="02020603050405020304" pitchFamily="18" charset="0"/>
                <a:cs typeface="Times New Roman" panose="02020603050405020304" pitchFamily="18" charset="0"/>
              </a:rPr>
              <a:t>N = particular value of the linguistic variable.</a:t>
            </a:r>
            <a:endParaRPr lang="en-US" sz="2000" dirty="0">
              <a:latin typeface="Garamond" panose="02020404030301010803" pitchFamily="18"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r>
              <a:rPr lang="en-US" sz="2000" dirty="0" err="1">
                <a:latin typeface="Garamond" panose="02020404030301010803" pitchFamily="18" charset="0"/>
                <a:ea typeface="Times New Roman" panose="02020603050405020304" pitchFamily="18" charset="0"/>
                <a:cs typeface="Times New Roman" panose="02020603050405020304" pitchFamily="18" charset="0"/>
              </a:rPr>
              <a:t>Nj</a:t>
            </a:r>
            <a:r>
              <a:rPr lang="en-US" sz="2000" dirty="0">
                <a:latin typeface="Garamond" panose="02020404030301010803" pitchFamily="18" charset="0"/>
                <a:ea typeface="Times New Roman" panose="02020603050405020304" pitchFamily="18" charset="0"/>
                <a:cs typeface="Times New Roman" panose="02020603050405020304" pitchFamily="18" charset="0"/>
              </a:rPr>
              <a:t> = Support value, in which the membership function reaches its maximum grade of membership.</a:t>
            </a:r>
            <a:endParaRPr lang="en-US" sz="2000" dirty="0">
              <a:latin typeface="Garamond" panose="02020404030301010803" pitchFamily="18"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pPr>
            <a:r>
              <a:rPr lang="en-US" sz="2000" dirty="0">
                <a:latin typeface="Garamond" panose="02020404030301010803" pitchFamily="18" charset="0"/>
                <a:ea typeface="Calibri" panose="020F0502020204030204" pitchFamily="34" charset="0"/>
                <a:cs typeface="Times New Roman" panose="02020603050405020304" pitchFamily="18" charset="0"/>
              </a:rPr>
              <a:t>Then the </a:t>
            </a:r>
            <a:r>
              <a:rPr lang="en-US" sz="2000" b="1" dirty="0">
                <a:latin typeface="Garamond" panose="02020404030301010803" pitchFamily="18" charset="0"/>
                <a:ea typeface="Calibri" panose="020F0502020204030204" pitchFamily="34" charset="0"/>
                <a:cs typeface="Times New Roman" panose="02020603050405020304" pitchFamily="18" charset="0"/>
              </a:rPr>
              <a:t>center-average method</a:t>
            </a:r>
            <a:r>
              <a:rPr lang="en-US" sz="2000" dirty="0">
                <a:latin typeface="Garamond" panose="02020404030301010803" pitchFamily="18" charset="0"/>
                <a:ea typeface="Calibri" panose="020F0502020204030204" pitchFamily="34" charset="0"/>
                <a:cs typeface="Times New Roman" panose="02020603050405020304" pitchFamily="18" charset="0"/>
              </a:rPr>
              <a:t> is selected and applied to </a:t>
            </a:r>
            <a:r>
              <a:rPr lang="en-US" sz="2000" dirty="0" err="1">
                <a:latin typeface="Garamond" panose="02020404030301010803" pitchFamily="18" charset="0"/>
                <a:ea typeface="Calibri" panose="020F0502020204030204" pitchFamily="34" charset="0"/>
                <a:cs typeface="Times New Roman" panose="02020603050405020304" pitchFamily="18" charset="0"/>
              </a:rPr>
              <a:t>defuzzify</a:t>
            </a:r>
            <a:r>
              <a:rPr lang="en-US" sz="2000" dirty="0">
                <a:latin typeface="Garamond" panose="02020404030301010803" pitchFamily="18" charset="0"/>
                <a:ea typeface="Calibri" panose="020F0502020204030204" pitchFamily="34" charset="0"/>
                <a:cs typeface="Times New Roman" panose="02020603050405020304" pitchFamily="18" charset="0"/>
              </a:rPr>
              <a:t> the proposed problem.</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015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Monte Carlo Simulation</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sp>
        <p:nvSpPr>
          <p:cNvPr id="7" name="Rectangle 42"/>
          <p:cNvSpPr txBox="1">
            <a:spLocks noChangeArrowheads="1"/>
          </p:cNvSpPr>
          <p:nvPr/>
        </p:nvSpPr>
        <p:spPr>
          <a:xfrm>
            <a:off x="666952" y="16449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a:solidFill>
                  <a:schemeClr val="tx1"/>
                </a:solidFill>
                <a:latin typeface="Garamond" panose="02020404030301010803" pitchFamily="18" charset="0"/>
                <a:cs typeface="Arial" panose="020B0604020202020204" pitchFamily="34" charset="0"/>
              </a:rPr>
              <a:t>Monte Carlo methods are a broad class of computational algorithms that rely on repeated random sampling to obtain numerical results.</a:t>
            </a:r>
          </a:p>
          <a:p>
            <a:pPr algn="just">
              <a:lnSpc>
                <a:spcPct val="90000"/>
              </a:lnSpc>
            </a:pPr>
            <a:r>
              <a:rPr lang="en-US" sz="2000" dirty="0">
                <a:solidFill>
                  <a:schemeClr val="tx1"/>
                </a:solidFill>
                <a:latin typeface="Garamond" panose="02020404030301010803" pitchFamily="18" charset="0"/>
                <a:cs typeface="Arial" panose="020B0604020202020204" pitchFamily="34" charset="0"/>
              </a:rPr>
              <a:t>Each observation of lead time has obtained through multiple simulation runs, based on obtained data from given values of lead times.</a:t>
            </a:r>
          </a:p>
          <a:p>
            <a:pPr algn="just">
              <a:lnSpc>
                <a:spcPct val="90000"/>
              </a:lnSpc>
            </a:pPr>
            <a:r>
              <a:rPr lang="en-US" sz="2000" dirty="0">
                <a:solidFill>
                  <a:schemeClr val="tx1"/>
                </a:solidFill>
                <a:latin typeface="Garamond" panose="02020404030301010803" pitchFamily="18" charset="0"/>
                <a:cs typeface="Arial" panose="020B0604020202020204" pitchFamily="34" charset="0"/>
              </a:rPr>
              <a:t>However Results have shown that the results show that the fuzzy lead times are smaller than simulated lead times in all cases. </a:t>
            </a:r>
            <a:endParaRPr lang="en-US" sz="2000" dirty="0" smtClean="0">
              <a:solidFill>
                <a:schemeClr val="tx1"/>
              </a:solidFill>
              <a:latin typeface="Garamond" panose="02020404030301010803" pitchFamily="18" charset="0"/>
              <a:cs typeface="Arial" panose="020B0604020202020204" pitchFamily="34" charset="0"/>
            </a:endParaRPr>
          </a:p>
          <a:p>
            <a:pPr algn="just">
              <a:lnSpc>
                <a:spcPct val="90000"/>
              </a:lnSpc>
            </a:pPr>
            <a:r>
              <a:rPr lang="en-US" sz="2000" dirty="0" smtClean="0">
                <a:solidFill>
                  <a:schemeClr val="tx1"/>
                </a:solidFill>
                <a:latin typeface="Garamond" panose="02020404030301010803" pitchFamily="18" charset="0"/>
                <a:cs typeface="Arial" panose="020B0604020202020204" pitchFamily="34" charset="0"/>
              </a:rPr>
              <a:t>When </a:t>
            </a:r>
            <a:r>
              <a:rPr lang="en-US" sz="2000" dirty="0">
                <a:solidFill>
                  <a:schemeClr val="tx1"/>
                </a:solidFill>
                <a:latin typeface="Garamond" panose="02020404030301010803" pitchFamily="18" charset="0"/>
                <a:cs typeface="Arial" panose="020B0604020202020204" pitchFamily="34" charset="0"/>
              </a:rPr>
              <a:t>the number of orders in the MRP system increases, it seems that the existing difference between simulated and fuzzy lead time becomes bigger.</a:t>
            </a:r>
          </a:p>
        </p:txBody>
      </p:sp>
    </p:spTree>
    <p:extLst>
      <p:ext uri="{BB962C8B-B14F-4D97-AF65-F5344CB8AC3E}">
        <p14:creationId xmlns:p14="http://schemas.microsoft.com/office/powerpoint/2010/main" val="329355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Conclusion</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sp>
        <p:nvSpPr>
          <p:cNvPr id="7" name="Rectangle 42"/>
          <p:cNvSpPr txBox="1">
            <a:spLocks noChangeArrowheads="1"/>
          </p:cNvSpPr>
          <p:nvPr/>
        </p:nvSpPr>
        <p:spPr>
          <a:xfrm>
            <a:off x="666952" y="16449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a:solidFill>
                  <a:schemeClr val="tx1"/>
                </a:solidFill>
                <a:latin typeface="Garamond" panose="02020404030301010803" pitchFamily="18" charset="0"/>
                <a:cs typeface="Arial" panose="020B0604020202020204" pitchFamily="34" charset="0"/>
              </a:rPr>
              <a:t>This </a:t>
            </a:r>
            <a:r>
              <a:rPr lang="en-US" sz="2000" dirty="0" smtClean="0">
                <a:solidFill>
                  <a:schemeClr val="tx1"/>
                </a:solidFill>
                <a:latin typeface="Garamond" panose="02020404030301010803" pitchFamily="18" charset="0"/>
                <a:cs typeface="Arial" panose="020B0604020202020204" pitchFamily="34" charset="0"/>
              </a:rPr>
              <a:t>PPT </a:t>
            </a:r>
            <a:r>
              <a:rPr lang="en-US" sz="2000" dirty="0">
                <a:solidFill>
                  <a:schemeClr val="tx1"/>
                </a:solidFill>
                <a:latin typeface="Garamond" panose="02020404030301010803" pitchFamily="18" charset="0"/>
                <a:cs typeface="Arial" panose="020B0604020202020204" pitchFamily="34" charset="0"/>
              </a:rPr>
              <a:t>addressed that how MRP calculations are done when lead time is fuzzy. </a:t>
            </a:r>
            <a:endParaRPr lang="en-US" sz="2000" dirty="0" smtClean="0">
              <a:solidFill>
                <a:schemeClr val="tx1"/>
              </a:solidFill>
              <a:latin typeface="Garamond" panose="02020404030301010803" pitchFamily="18" charset="0"/>
              <a:cs typeface="Arial" panose="020B0604020202020204" pitchFamily="34" charset="0"/>
            </a:endParaRPr>
          </a:p>
          <a:p>
            <a:pPr algn="just">
              <a:lnSpc>
                <a:spcPct val="90000"/>
              </a:lnSpc>
            </a:pPr>
            <a:r>
              <a:rPr lang="en-US" sz="2000" dirty="0" smtClean="0">
                <a:solidFill>
                  <a:schemeClr val="tx1"/>
                </a:solidFill>
                <a:latin typeface="Garamond" panose="02020404030301010803" pitchFamily="18" charset="0"/>
                <a:cs typeface="Arial" panose="020B0604020202020204" pitchFamily="34" charset="0"/>
              </a:rPr>
              <a:t>For </a:t>
            </a:r>
            <a:r>
              <a:rPr lang="en-US" sz="2000" dirty="0">
                <a:solidFill>
                  <a:schemeClr val="tx1"/>
                </a:solidFill>
                <a:latin typeface="Garamond" panose="02020404030301010803" pitchFamily="18" charset="0"/>
                <a:cs typeface="Arial" panose="020B0604020202020204" pitchFamily="34" charset="0"/>
              </a:rPr>
              <a:t>this we used three method namely, </a:t>
            </a:r>
            <a:endParaRPr lang="en-US" sz="2000" dirty="0" smtClean="0">
              <a:solidFill>
                <a:schemeClr val="tx1"/>
              </a:solidFill>
              <a:latin typeface="Garamond" panose="02020404030301010803" pitchFamily="18" charset="0"/>
              <a:cs typeface="Arial" panose="020B0604020202020204" pitchFamily="34" charset="0"/>
            </a:endParaRP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Multi-objective </a:t>
            </a:r>
            <a:r>
              <a:rPr lang="en-US" dirty="0">
                <a:solidFill>
                  <a:schemeClr val="tx1"/>
                </a:solidFill>
                <a:latin typeface="Garamond" panose="02020404030301010803" pitchFamily="18" charset="0"/>
                <a:cs typeface="Arial" panose="020B0604020202020204" pitchFamily="34" charset="0"/>
              </a:rPr>
              <a:t>integer linear programming </a:t>
            </a:r>
            <a:r>
              <a:rPr lang="en-US" dirty="0" smtClean="0">
                <a:solidFill>
                  <a:schemeClr val="tx1"/>
                </a:solidFill>
                <a:latin typeface="Garamond" panose="02020404030301010803" pitchFamily="18" charset="0"/>
                <a:cs typeface="Arial" panose="020B0604020202020204" pitchFamily="34" charset="0"/>
              </a:rPr>
              <a:t>approach</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Lead </a:t>
            </a:r>
            <a:r>
              <a:rPr lang="en-US" dirty="0">
                <a:solidFill>
                  <a:schemeClr val="tx1"/>
                </a:solidFill>
                <a:latin typeface="Garamond" panose="02020404030301010803" pitchFamily="18" charset="0"/>
                <a:cs typeface="Arial" panose="020B0604020202020204" pitchFamily="34" charset="0"/>
              </a:rPr>
              <a:t>time estimation based on generating fuzzy rules basis and some linguistic </a:t>
            </a:r>
            <a:r>
              <a:rPr lang="en-US" dirty="0" smtClean="0">
                <a:solidFill>
                  <a:schemeClr val="tx1"/>
                </a:solidFill>
                <a:latin typeface="Garamond" panose="02020404030301010803" pitchFamily="18" charset="0"/>
                <a:cs typeface="Arial" panose="020B0604020202020204" pitchFamily="34" charset="0"/>
              </a:rPr>
              <a:t>rules</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Lead </a:t>
            </a:r>
            <a:r>
              <a:rPr lang="en-US" dirty="0">
                <a:solidFill>
                  <a:schemeClr val="tx1"/>
                </a:solidFill>
                <a:latin typeface="Garamond" panose="02020404030301010803" pitchFamily="18" charset="0"/>
                <a:cs typeface="Arial" panose="020B0604020202020204" pitchFamily="34" charset="0"/>
              </a:rPr>
              <a:t>time estimation by Monte Carlo simulation (Less superior). </a:t>
            </a:r>
          </a:p>
          <a:p>
            <a:pPr algn="just">
              <a:lnSpc>
                <a:spcPct val="90000"/>
              </a:lnSpc>
            </a:pPr>
            <a:r>
              <a:rPr lang="en-US" sz="2000" dirty="0">
                <a:solidFill>
                  <a:schemeClr val="tx1"/>
                </a:solidFill>
                <a:latin typeface="Garamond" panose="02020404030301010803" pitchFamily="18" charset="0"/>
                <a:cs typeface="Arial" panose="020B0604020202020204" pitchFamily="34" charset="0"/>
              </a:rPr>
              <a:t>Every method has its own limitations and assumptions and applicable under specific environment.</a:t>
            </a:r>
          </a:p>
          <a:p>
            <a:pPr algn="just">
              <a:lnSpc>
                <a:spcPct val="90000"/>
              </a:lnSpc>
            </a:pPr>
            <a:r>
              <a:rPr lang="en-US" sz="2000" dirty="0">
                <a:solidFill>
                  <a:schemeClr val="tx1"/>
                </a:solidFill>
                <a:latin typeface="Garamond" panose="02020404030301010803" pitchFamily="18" charset="0"/>
                <a:cs typeface="Arial" panose="020B0604020202020204" pitchFamily="34" charset="0"/>
              </a:rPr>
              <a:t>The advantages of these methods are related to: The modeling and establishment of the priorities for production objectives that traditionally are measured through costs estimated with difficulty by companies; and considering different values for product lead times associated to different possibility degrees which provide the decision maker with a broad decision spectrum with different risks levels.</a:t>
            </a:r>
          </a:p>
        </p:txBody>
      </p:sp>
    </p:spTree>
    <p:extLst>
      <p:ext uri="{BB962C8B-B14F-4D97-AF65-F5344CB8AC3E}">
        <p14:creationId xmlns:p14="http://schemas.microsoft.com/office/powerpoint/2010/main" val="73730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8565" y="2084480"/>
            <a:ext cx="8175811" cy="1478989"/>
          </a:xfrm>
        </p:spPr>
        <p:txBody>
          <a:bodyPr>
            <a:noAutofit/>
          </a:bodyPr>
          <a:lstStyle/>
          <a:p>
            <a:pPr algn="ctr"/>
            <a:r>
              <a:rPr lang="en-US" altLang="en-US" sz="8000" b="1" dirty="0" smtClean="0">
                <a:solidFill>
                  <a:srgbClr val="002060"/>
                </a:solidFill>
                <a:latin typeface="Copperplate Gothic Bold" panose="020E0705020206020404" pitchFamily="34" charset="0"/>
              </a:rPr>
              <a:t>THANK YOU!!</a:t>
            </a:r>
            <a:endParaRPr lang="en-US" altLang="en-US" sz="8000" b="1" dirty="0">
              <a:solidFill>
                <a:srgbClr val="002060"/>
              </a:solidFill>
              <a:latin typeface="Copperplate Gothic Bold" panose="020E0705020206020404" pitchFamily="34" charset="0"/>
            </a:endParaRPr>
          </a:p>
        </p:txBody>
      </p:sp>
      <p:cxnSp>
        <p:nvCxnSpPr>
          <p:cNvPr id="4" name="Straight Connector 3"/>
          <p:cNvCxnSpPr/>
          <p:nvPr/>
        </p:nvCxnSpPr>
        <p:spPr>
          <a:xfrm>
            <a:off x="188259" y="914400"/>
            <a:ext cx="8955741" cy="134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AutoShape 2" descr="http://www.truckaurbus.com/files/images/tata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8" name="Picture 2" descr="Image result for iit bomba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7" y="540236"/>
            <a:ext cx="5405718"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Introduction</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a:solidFill>
                  <a:schemeClr val="tx1"/>
                </a:solidFill>
                <a:latin typeface="Garamond" panose="02020404030301010803" pitchFamily="18" charset="0"/>
                <a:cs typeface="Arial" panose="020B0604020202020204" pitchFamily="34" charset="0"/>
              </a:rPr>
              <a:t>“Material requirements planning (MRP) is a production planning and inventory control system which integrates data from production schedules with that from inventory and the bill of materials (BOM) to calculate purchasing and shipping schedules for the parts or components required to build a product”.</a:t>
            </a:r>
          </a:p>
          <a:p>
            <a:pPr algn="just">
              <a:lnSpc>
                <a:spcPct val="90000"/>
              </a:lnSpc>
            </a:pPr>
            <a:r>
              <a:rPr lang="en-US" sz="2400" dirty="0">
                <a:solidFill>
                  <a:schemeClr val="tx1"/>
                </a:solidFill>
                <a:latin typeface="Garamond" panose="02020404030301010803" pitchFamily="18" charset="0"/>
                <a:cs typeface="Arial" panose="020B0604020202020204" pitchFamily="34" charset="0"/>
              </a:rPr>
              <a:t>MRP was developed by engineer Joseph </a:t>
            </a:r>
            <a:r>
              <a:rPr lang="en-US" sz="2400" dirty="0" err="1">
                <a:solidFill>
                  <a:schemeClr val="tx1"/>
                </a:solidFill>
                <a:latin typeface="Garamond" panose="02020404030301010803" pitchFamily="18" charset="0"/>
                <a:cs typeface="Arial" panose="020B0604020202020204" pitchFamily="34" charset="0"/>
              </a:rPr>
              <a:t>Orlicky</a:t>
            </a:r>
            <a:r>
              <a:rPr lang="en-US" sz="2400" dirty="0">
                <a:solidFill>
                  <a:schemeClr val="tx1"/>
                </a:solidFill>
                <a:latin typeface="Garamond" panose="02020404030301010803" pitchFamily="18" charset="0"/>
                <a:cs typeface="Arial" panose="020B0604020202020204" pitchFamily="34" charset="0"/>
              </a:rPr>
              <a:t> as a response to the Toyota Production System, the famous model for lean production. The first computerized MRP system was tested successfully by Black &amp; Decker in 1964.</a:t>
            </a:r>
          </a:p>
        </p:txBody>
      </p:sp>
    </p:spTree>
    <p:extLst>
      <p:ext uri="{BB962C8B-B14F-4D97-AF65-F5344CB8AC3E}">
        <p14:creationId xmlns:p14="http://schemas.microsoft.com/office/powerpoint/2010/main" val="362560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981031"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Primary Functions of MRP</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To </a:t>
            </a:r>
            <a:r>
              <a:rPr lang="en-US" sz="2400" dirty="0">
                <a:solidFill>
                  <a:schemeClr val="tx1"/>
                </a:solidFill>
                <a:latin typeface="Garamond" panose="02020404030301010803" pitchFamily="18" charset="0"/>
                <a:cs typeface="Arial" panose="020B0604020202020204" pitchFamily="34" charset="0"/>
              </a:rPr>
              <a:t>ensure the availability of the raw material for production and availability of the finished products to avoid shortage.</a:t>
            </a:r>
          </a:p>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To </a:t>
            </a:r>
            <a:r>
              <a:rPr lang="en-US" sz="2400" dirty="0">
                <a:solidFill>
                  <a:schemeClr val="tx1"/>
                </a:solidFill>
                <a:latin typeface="Garamond" panose="02020404030301010803" pitchFamily="18" charset="0"/>
                <a:cs typeface="Arial" panose="020B0604020202020204" pitchFamily="34" charset="0"/>
              </a:rPr>
              <a:t>reduce wastes by maintaining lowest possible materials and </a:t>
            </a:r>
            <a:r>
              <a:rPr lang="en-US" sz="2400" dirty="0" smtClean="0">
                <a:solidFill>
                  <a:schemeClr val="tx1"/>
                </a:solidFill>
                <a:latin typeface="Garamond" panose="02020404030301010803" pitchFamily="18" charset="0"/>
                <a:cs typeface="Arial" panose="020B0604020202020204" pitchFamily="34" charset="0"/>
              </a:rPr>
              <a:t>product </a:t>
            </a:r>
            <a:r>
              <a:rPr lang="en-US" sz="2400" dirty="0">
                <a:solidFill>
                  <a:schemeClr val="tx1"/>
                </a:solidFill>
                <a:latin typeface="Garamond" panose="02020404030301010803" pitchFamily="18" charset="0"/>
                <a:cs typeface="Arial" panose="020B0604020202020204" pitchFamily="34" charset="0"/>
              </a:rPr>
              <a:t>levels in stock.</a:t>
            </a:r>
          </a:p>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To </a:t>
            </a:r>
            <a:r>
              <a:rPr lang="en-US" sz="2400" dirty="0">
                <a:solidFill>
                  <a:schemeClr val="tx1"/>
                </a:solidFill>
                <a:latin typeface="Garamond" panose="02020404030301010803" pitchFamily="18" charset="0"/>
                <a:cs typeface="Arial" panose="020B0604020202020204" pitchFamily="34" charset="0"/>
              </a:rPr>
              <a:t>help plan manufacturing functions, delivery schedules and purchasing.</a:t>
            </a:r>
          </a:p>
        </p:txBody>
      </p:sp>
    </p:spTree>
    <p:extLst>
      <p:ext uri="{BB962C8B-B14F-4D97-AF65-F5344CB8AC3E}">
        <p14:creationId xmlns:p14="http://schemas.microsoft.com/office/powerpoint/2010/main" val="1329015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981031"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Forms of U</a:t>
            </a:r>
            <a:r>
              <a:rPr lang="en-US" sz="3600" b="1" dirty="0" smtClean="0">
                <a:latin typeface="Verdana" panose="020B0604030504040204" pitchFamily="34" charset="0"/>
                <a:ea typeface="Verdana" panose="020B0604030504040204" pitchFamily="34" charset="0"/>
                <a:cs typeface="Verdana" panose="020B0604030504040204" pitchFamily="34" charset="0"/>
              </a:rPr>
              <a:t>ncertainties</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The forms of </a:t>
            </a:r>
            <a:r>
              <a:rPr lang="en-US" sz="2400" dirty="0">
                <a:solidFill>
                  <a:schemeClr val="tx1"/>
                </a:solidFill>
                <a:latin typeface="Garamond" panose="02020404030301010803" pitchFamily="18" charset="0"/>
                <a:cs typeface="Arial" panose="020B0604020202020204" pitchFamily="34" charset="0"/>
              </a:rPr>
              <a:t>uncertainties affecting performance of MRP </a:t>
            </a:r>
            <a:r>
              <a:rPr lang="en-US" sz="2400" dirty="0" smtClean="0">
                <a:solidFill>
                  <a:schemeClr val="tx1"/>
                </a:solidFill>
                <a:latin typeface="Garamond" panose="02020404030301010803" pitchFamily="18" charset="0"/>
                <a:cs typeface="Arial" panose="020B0604020202020204" pitchFamily="34" charset="0"/>
              </a:rPr>
              <a:t>systems are as follows:</a:t>
            </a:r>
            <a:endParaRPr lang="en-US" sz="2400" dirty="0">
              <a:solidFill>
                <a:schemeClr val="tx1"/>
              </a:solidFill>
              <a:latin typeface="Garamond" panose="02020404030301010803" pitchFamily="18" charset="0"/>
              <a:cs typeface="Arial" panose="020B0604020202020204" pitchFamily="34" charset="0"/>
            </a:endParaRPr>
          </a:p>
          <a:p>
            <a:pPr lvl="1" algn="just">
              <a:lnSpc>
                <a:spcPct val="90000"/>
              </a:lnSpc>
            </a:pPr>
            <a:r>
              <a:rPr lang="en-US" sz="2200" dirty="0" smtClean="0">
                <a:solidFill>
                  <a:schemeClr val="tx1"/>
                </a:solidFill>
                <a:latin typeface="Garamond" panose="02020404030301010803" pitchFamily="18" charset="0"/>
                <a:cs typeface="Arial" panose="020B0604020202020204" pitchFamily="34" charset="0"/>
              </a:rPr>
              <a:t>Environmental </a:t>
            </a:r>
            <a:r>
              <a:rPr lang="en-US" sz="2200" dirty="0">
                <a:solidFill>
                  <a:schemeClr val="tx1"/>
                </a:solidFill>
                <a:latin typeface="Garamond" panose="02020404030301010803" pitchFamily="18" charset="0"/>
                <a:cs typeface="Arial" panose="020B0604020202020204" pitchFamily="34" charset="0"/>
              </a:rPr>
              <a:t>uncertainties – Includes uncertainty in demand and supply.</a:t>
            </a:r>
          </a:p>
          <a:p>
            <a:pPr lvl="1" algn="just">
              <a:lnSpc>
                <a:spcPct val="90000"/>
              </a:lnSpc>
            </a:pPr>
            <a:r>
              <a:rPr lang="en-US" sz="2200" dirty="0" smtClean="0">
                <a:solidFill>
                  <a:schemeClr val="tx1"/>
                </a:solidFill>
                <a:latin typeface="Garamond" panose="02020404030301010803" pitchFamily="18" charset="0"/>
                <a:cs typeface="Arial" panose="020B0604020202020204" pitchFamily="34" charset="0"/>
              </a:rPr>
              <a:t>System </a:t>
            </a:r>
            <a:r>
              <a:rPr lang="en-US" sz="2200" dirty="0">
                <a:solidFill>
                  <a:schemeClr val="tx1"/>
                </a:solidFill>
                <a:latin typeface="Garamond" panose="02020404030301010803" pitchFamily="18" charset="0"/>
                <a:cs typeface="Arial" panose="020B0604020202020204" pitchFamily="34" charset="0"/>
              </a:rPr>
              <a:t>uncertainties – Includes Fuzzy lead times, Quality uncertainty, Production system uncertainty and change of product structure.</a:t>
            </a:r>
          </a:p>
          <a:p>
            <a:pPr algn="just">
              <a:lnSpc>
                <a:spcPct val="90000"/>
              </a:lnSpc>
            </a:pPr>
            <a:r>
              <a:rPr lang="en-US" sz="2400" dirty="0">
                <a:solidFill>
                  <a:schemeClr val="tx1"/>
                </a:solidFill>
                <a:latin typeface="Garamond" panose="02020404030301010803" pitchFamily="18" charset="0"/>
                <a:cs typeface="Arial" panose="020B0604020202020204" pitchFamily="34" charset="0"/>
              </a:rPr>
              <a:t>When manufacturer wants to begin production, it is important to estimate lead time accurately. Also, estimated planned lead time will effect on the MRP and MPS respectively. After a proper estimation of lead time, the manufacturer is able to improve delivery performance into the customer.</a:t>
            </a:r>
          </a:p>
          <a:p>
            <a:pPr algn="just">
              <a:lnSpc>
                <a:spcPct val="90000"/>
              </a:lnSpc>
            </a:pPr>
            <a:r>
              <a:rPr lang="en-US" sz="2400" dirty="0">
                <a:solidFill>
                  <a:schemeClr val="tx1"/>
                </a:solidFill>
                <a:latin typeface="Garamond" panose="02020404030301010803" pitchFamily="18" charset="0"/>
                <a:cs typeface="Arial" panose="020B0604020202020204" pitchFamily="34" charset="0"/>
              </a:rPr>
              <a:t>So our objective is to Provide MRP calculations under fuzzy lead time conditions</a:t>
            </a:r>
            <a:r>
              <a:rPr lang="en-US" sz="2400" dirty="0" smtClean="0">
                <a:solidFill>
                  <a:schemeClr val="tx1"/>
                </a:solidFill>
                <a:latin typeface="Garamond" panose="02020404030301010803" pitchFamily="18" charset="0"/>
                <a:cs typeface="Arial" panose="020B0604020202020204" pitchFamily="34" charset="0"/>
              </a:rPr>
              <a:t>.</a:t>
            </a:r>
            <a:endParaRPr lang="en-US" sz="2400" dirty="0">
              <a:solidFill>
                <a:schemeClr val="tx1"/>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3907438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981031"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Methods Used </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Multi-objective </a:t>
            </a:r>
            <a:r>
              <a:rPr lang="en-US" sz="2400" dirty="0">
                <a:solidFill>
                  <a:schemeClr val="tx1"/>
                </a:solidFill>
                <a:latin typeface="Garamond" panose="02020404030301010803" pitchFamily="18" charset="0"/>
                <a:cs typeface="Arial" panose="020B0604020202020204" pitchFamily="34" charset="0"/>
              </a:rPr>
              <a:t>integer linear programming approach.</a:t>
            </a:r>
          </a:p>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Lead </a:t>
            </a:r>
            <a:r>
              <a:rPr lang="en-US" sz="2400" dirty="0">
                <a:solidFill>
                  <a:schemeClr val="tx1"/>
                </a:solidFill>
                <a:latin typeface="Garamond" panose="02020404030301010803" pitchFamily="18" charset="0"/>
                <a:cs typeface="Arial" panose="020B0604020202020204" pitchFamily="34" charset="0"/>
              </a:rPr>
              <a:t>time estimation based on generating fuzzy rules basis and some linguistic rules.</a:t>
            </a:r>
          </a:p>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Lead </a:t>
            </a:r>
            <a:r>
              <a:rPr lang="en-US" sz="2400" dirty="0">
                <a:solidFill>
                  <a:schemeClr val="tx1"/>
                </a:solidFill>
                <a:latin typeface="Garamond" panose="02020404030301010803" pitchFamily="18" charset="0"/>
                <a:cs typeface="Arial" panose="020B0604020202020204" pitchFamily="34" charset="0"/>
              </a:rPr>
              <a:t>time estimation by Monte Carlo simulation (Less superior).</a:t>
            </a:r>
          </a:p>
        </p:txBody>
      </p:sp>
    </p:spTree>
    <p:extLst>
      <p:ext uri="{BB962C8B-B14F-4D97-AF65-F5344CB8AC3E}">
        <p14:creationId xmlns:p14="http://schemas.microsoft.com/office/powerpoint/2010/main" val="27143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Multi-objective </a:t>
            </a:r>
            <a:r>
              <a:rPr lang="en-US" sz="3600" b="1" dirty="0" smtClean="0">
                <a:latin typeface="Verdana" panose="020B0604030504040204" pitchFamily="34" charset="0"/>
                <a:ea typeface="Verdana" panose="020B0604030504040204" pitchFamily="34" charset="0"/>
                <a:cs typeface="Verdana" panose="020B0604030504040204" pitchFamily="34" charset="0"/>
              </a:rPr>
              <a:t>ILP Approach</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a:solidFill>
                  <a:schemeClr val="tx1"/>
                </a:solidFill>
                <a:latin typeface="Garamond" panose="02020404030301010803" pitchFamily="18" charset="0"/>
                <a:cs typeface="Arial" panose="020B0604020202020204" pitchFamily="34" charset="0"/>
              </a:rPr>
              <a:t>Following are some assumptions which have followed during the formulation of given problem by above method:</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A </a:t>
            </a:r>
            <a:r>
              <a:rPr lang="en-US" dirty="0">
                <a:solidFill>
                  <a:schemeClr val="tx1"/>
                </a:solidFill>
                <a:latin typeface="Garamond" panose="02020404030301010803" pitchFamily="18" charset="0"/>
                <a:cs typeface="Arial" panose="020B0604020202020204" pitchFamily="34" charset="0"/>
              </a:rPr>
              <a:t>multi-level production system.</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A </a:t>
            </a:r>
            <a:r>
              <a:rPr lang="en-US" dirty="0">
                <a:solidFill>
                  <a:schemeClr val="tx1"/>
                </a:solidFill>
                <a:latin typeface="Garamond" panose="02020404030301010803" pitchFamily="18" charset="0"/>
                <a:cs typeface="Arial" panose="020B0604020202020204" pitchFamily="34" charset="0"/>
              </a:rPr>
              <a:t>multi-product manufacturing environment, Means multiple finished goods, raw material, sub-assemblies structure in bill material etc.</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Backlog </a:t>
            </a:r>
            <a:r>
              <a:rPr lang="en-US" dirty="0">
                <a:solidFill>
                  <a:schemeClr val="tx1"/>
                </a:solidFill>
                <a:latin typeface="Garamond" panose="02020404030301010803" pitchFamily="18" charset="0"/>
                <a:cs typeface="Arial" panose="020B0604020202020204" pitchFamily="34" charset="0"/>
              </a:rPr>
              <a:t>of the demand is defined as the non-negative difference between the cumulated demand and the volume of available product.</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Constraints </a:t>
            </a:r>
            <a:r>
              <a:rPr lang="en-US" dirty="0">
                <a:solidFill>
                  <a:schemeClr val="tx1"/>
                </a:solidFill>
                <a:latin typeface="Garamond" panose="02020404030301010803" pitchFamily="18" charset="0"/>
                <a:cs typeface="Arial" panose="020B0604020202020204" pitchFamily="34" charset="0"/>
              </a:rPr>
              <a:t>on production capacity and programmed reception.</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Fuzzy </a:t>
            </a:r>
            <a:r>
              <a:rPr lang="en-US" dirty="0">
                <a:solidFill>
                  <a:schemeClr val="tx1"/>
                </a:solidFill>
                <a:latin typeface="Garamond" panose="02020404030301010803" pitchFamily="18" charset="0"/>
                <a:cs typeface="Arial" panose="020B0604020202020204" pitchFamily="34" charset="0"/>
              </a:rPr>
              <a:t>lead times for finished goods and raw materials represented by using different values associated with different degree of possibility of each one.</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Inventory </a:t>
            </a:r>
            <a:r>
              <a:rPr lang="en-US" dirty="0">
                <a:solidFill>
                  <a:schemeClr val="tx1"/>
                </a:solidFill>
                <a:latin typeface="Garamond" panose="02020404030301010803" pitchFamily="18" charset="0"/>
                <a:cs typeface="Arial" panose="020B0604020202020204" pitchFamily="34" charset="0"/>
              </a:rPr>
              <a:t>of the each product is the available volume at the end of a </a:t>
            </a:r>
            <a:r>
              <a:rPr lang="en-US" dirty="0" smtClean="0">
                <a:solidFill>
                  <a:schemeClr val="tx1"/>
                </a:solidFill>
                <a:latin typeface="Garamond" panose="02020404030301010803" pitchFamily="18" charset="0"/>
                <a:cs typeface="Arial" panose="020B0604020202020204" pitchFamily="34" charset="0"/>
              </a:rPr>
              <a:t>given </a:t>
            </a:r>
            <a:r>
              <a:rPr lang="en-US" dirty="0">
                <a:solidFill>
                  <a:schemeClr val="tx1"/>
                </a:solidFill>
                <a:latin typeface="Garamond" panose="02020404030301010803" pitchFamily="18" charset="0"/>
                <a:cs typeface="Arial" panose="020B0604020202020204" pitchFamily="34" charset="0"/>
              </a:rPr>
              <a:t>time period.</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Lead </a:t>
            </a:r>
            <a:r>
              <a:rPr lang="en-US" dirty="0">
                <a:solidFill>
                  <a:schemeClr val="tx1"/>
                </a:solidFill>
                <a:latin typeface="Garamond" panose="02020404030301010803" pitchFamily="18" charset="0"/>
                <a:cs typeface="Arial" panose="020B0604020202020204" pitchFamily="34" charset="0"/>
              </a:rPr>
              <a:t>time of the product is the number of consecutive and integer periods that are required for their finalization.</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Master </a:t>
            </a:r>
            <a:r>
              <a:rPr lang="en-US" dirty="0">
                <a:solidFill>
                  <a:schemeClr val="tx1"/>
                </a:solidFill>
                <a:latin typeface="Garamond" panose="02020404030301010803" pitchFamily="18" charset="0"/>
                <a:cs typeface="Arial" panose="020B0604020202020204" pitchFamily="34" charset="0"/>
              </a:rPr>
              <a:t>production schedule (MPS) and MRP are solved jointly.</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Multi-period </a:t>
            </a:r>
            <a:r>
              <a:rPr lang="en-US" dirty="0">
                <a:solidFill>
                  <a:schemeClr val="tx1"/>
                </a:solidFill>
                <a:latin typeface="Garamond" panose="02020404030301010803" pitchFamily="18" charset="0"/>
                <a:cs typeface="Arial" panose="020B0604020202020204" pitchFamily="34" charset="0"/>
              </a:rPr>
              <a:t>planning horizon</a:t>
            </a:r>
          </a:p>
          <a:p>
            <a:pPr lvl="1" algn="just">
              <a:lnSpc>
                <a:spcPct val="90000"/>
              </a:lnSpc>
            </a:pPr>
            <a:r>
              <a:rPr lang="en-US" dirty="0" smtClean="0">
                <a:solidFill>
                  <a:schemeClr val="tx1"/>
                </a:solidFill>
                <a:latin typeface="Garamond" panose="02020404030301010803" pitchFamily="18" charset="0"/>
                <a:cs typeface="Arial" panose="020B0604020202020204" pitchFamily="34" charset="0"/>
              </a:rPr>
              <a:t>There </a:t>
            </a:r>
            <a:r>
              <a:rPr lang="en-US" dirty="0">
                <a:solidFill>
                  <a:schemeClr val="tx1"/>
                </a:solidFill>
                <a:latin typeface="Garamond" panose="02020404030301010803" pitchFamily="18" charset="0"/>
                <a:cs typeface="Arial" panose="020B0604020202020204" pitchFamily="34" charset="0"/>
              </a:rPr>
              <a:t>are some overtime limits.</a:t>
            </a:r>
          </a:p>
        </p:txBody>
      </p:sp>
    </p:spTree>
    <p:extLst>
      <p:ext uri="{BB962C8B-B14F-4D97-AF65-F5344CB8AC3E}">
        <p14:creationId xmlns:p14="http://schemas.microsoft.com/office/powerpoint/2010/main" val="93553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Multi-objective </a:t>
            </a:r>
            <a:r>
              <a:rPr lang="en-US" sz="3600" b="1" dirty="0" smtClean="0">
                <a:latin typeface="Verdana" panose="020B0604030504040204" pitchFamily="34" charset="0"/>
                <a:ea typeface="Verdana" panose="020B0604030504040204" pitchFamily="34" charset="0"/>
                <a:cs typeface="Verdana" panose="020B0604030504040204" pitchFamily="34" charset="0"/>
              </a:rPr>
              <a:t>ILP Approach</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000" dirty="0">
                <a:solidFill>
                  <a:schemeClr val="tx1"/>
                </a:solidFill>
                <a:latin typeface="Garamond" panose="02020404030301010803" pitchFamily="18" charset="0"/>
                <a:cs typeface="Arial" panose="020B0604020202020204" pitchFamily="34" charset="0"/>
              </a:rPr>
              <a:t>We will consider some notations that we will be using throughout our formulation, they are given by-</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Pi,t</a:t>
            </a:r>
            <a:r>
              <a:rPr lang="en-US" dirty="0">
                <a:solidFill>
                  <a:schemeClr val="tx1"/>
                </a:solidFill>
                <a:latin typeface="Garamond" panose="02020404030301010803" pitchFamily="18" charset="0"/>
                <a:cs typeface="Arial" panose="020B0604020202020204" pitchFamily="34" charset="0"/>
              </a:rPr>
              <a:t>  = Production quantity for product ‘</a:t>
            </a:r>
            <a:r>
              <a:rPr lang="en-US" dirty="0" err="1">
                <a:solidFill>
                  <a:schemeClr val="tx1"/>
                </a:solidFill>
                <a:latin typeface="Garamond" panose="02020404030301010803" pitchFamily="18" charset="0"/>
                <a:cs typeface="Arial" panose="020B0604020202020204" pitchFamily="34" charset="0"/>
              </a:rPr>
              <a:t>i</a:t>
            </a:r>
            <a:r>
              <a:rPr lang="en-US" dirty="0">
                <a:solidFill>
                  <a:schemeClr val="tx1"/>
                </a:solidFill>
                <a:latin typeface="Garamond" panose="02020404030301010803" pitchFamily="18" charset="0"/>
                <a:cs typeface="Arial" panose="020B0604020202020204" pitchFamily="34" charset="0"/>
              </a:rPr>
              <a:t>’ at period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Ii,t</a:t>
            </a:r>
            <a:r>
              <a:rPr lang="en-US" dirty="0">
                <a:solidFill>
                  <a:schemeClr val="tx1"/>
                </a:solidFill>
                <a:latin typeface="Garamond" panose="02020404030301010803" pitchFamily="18" charset="0"/>
                <a:cs typeface="Arial" panose="020B0604020202020204" pitchFamily="34" charset="0"/>
              </a:rPr>
              <a:t>  = Size of inventory for product ‘</a:t>
            </a:r>
            <a:r>
              <a:rPr lang="en-US" dirty="0" err="1">
                <a:solidFill>
                  <a:schemeClr val="tx1"/>
                </a:solidFill>
                <a:latin typeface="Garamond" panose="02020404030301010803" pitchFamily="18" charset="0"/>
                <a:cs typeface="Arial" panose="020B0604020202020204" pitchFamily="34" charset="0"/>
              </a:rPr>
              <a:t>i</a:t>
            </a:r>
            <a:r>
              <a:rPr lang="en-US" dirty="0">
                <a:solidFill>
                  <a:schemeClr val="tx1"/>
                </a:solidFill>
                <a:latin typeface="Garamond" panose="02020404030301010803" pitchFamily="18" charset="0"/>
                <a:cs typeface="Arial" panose="020B0604020202020204" pitchFamily="34" charset="0"/>
              </a:rPr>
              <a:t>’ at time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CPi,t</a:t>
            </a:r>
            <a:r>
              <a:rPr lang="en-US" dirty="0">
                <a:solidFill>
                  <a:schemeClr val="tx1"/>
                </a:solidFill>
                <a:latin typeface="Garamond" panose="02020404030301010803" pitchFamily="18" charset="0"/>
                <a:cs typeface="Arial" panose="020B0604020202020204" pitchFamily="34" charset="0"/>
              </a:rPr>
              <a:t> = Production cost.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CIi,t</a:t>
            </a:r>
            <a:r>
              <a:rPr lang="en-US" dirty="0">
                <a:solidFill>
                  <a:schemeClr val="tx1"/>
                </a:solidFill>
                <a:latin typeface="Garamond" panose="02020404030301010803" pitchFamily="18" charset="0"/>
                <a:cs typeface="Arial" panose="020B0604020202020204" pitchFamily="34" charset="0"/>
              </a:rPr>
              <a:t> = Inventory holding cost for product ‘</a:t>
            </a:r>
            <a:r>
              <a:rPr lang="en-US" dirty="0" err="1">
                <a:solidFill>
                  <a:schemeClr val="tx1"/>
                </a:solidFill>
                <a:latin typeface="Garamond" panose="02020404030301010803" pitchFamily="18" charset="0"/>
                <a:cs typeface="Arial" panose="020B0604020202020204" pitchFamily="34" charset="0"/>
              </a:rPr>
              <a:t>i</a:t>
            </a:r>
            <a:r>
              <a:rPr lang="en-US" dirty="0">
                <a:solidFill>
                  <a:schemeClr val="tx1"/>
                </a:solidFill>
                <a:latin typeface="Garamond" panose="02020404030301010803" pitchFamily="18" charset="0"/>
                <a:cs typeface="Arial" panose="020B0604020202020204" pitchFamily="34" charset="0"/>
              </a:rPr>
              <a:t>’ at period ‘t’ .</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CTOr,t</a:t>
            </a:r>
            <a:r>
              <a:rPr lang="en-US" dirty="0">
                <a:solidFill>
                  <a:schemeClr val="tx1"/>
                </a:solidFill>
                <a:latin typeface="Garamond" panose="02020404030301010803" pitchFamily="18" charset="0"/>
                <a:cs typeface="Arial" panose="020B0604020202020204" pitchFamily="34" charset="0"/>
              </a:rPr>
              <a:t> = Overtime cost at facility ‘r’ at time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CTUr,t</a:t>
            </a:r>
            <a:r>
              <a:rPr lang="en-US" dirty="0">
                <a:solidFill>
                  <a:schemeClr val="tx1"/>
                </a:solidFill>
                <a:latin typeface="Garamond" panose="02020404030301010803" pitchFamily="18" charset="0"/>
                <a:cs typeface="Arial" panose="020B0604020202020204" pitchFamily="34" charset="0"/>
              </a:rPr>
              <a:t> = Under-time cost of facility ‘r’ at time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TOr,t</a:t>
            </a:r>
            <a:r>
              <a:rPr lang="en-US" dirty="0">
                <a:solidFill>
                  <a:schemeClr val="tx1"/>
                </a:solidFill>
                <a:latin typeface="Garamond" panose="02020404030301010803" pitchFamily="18" charset="0"/>
                <a:cs typeface="Arial" panose="020B0604020202020204" pitchFamily="34" charset="0"/>
              </a:rPr>
              <a:t> = Overtime at facility ‘r’ at time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TUr,t</a:t>
            </a:r>
            <a:r>
              <a:rPr lang="en-US" dirty="0">
                <a:solidFill>
                  <a:schemeClr val="tx1"/>
                </a:solidFill>
                <a:latin typeface="Garamond" panose="02020404030301010803" pitchFamily="18" charset="0"/>
                <a:cs typeface="Arial" panose="020B0604020202020204" pitchFamily="34" charset="0"/>
              </a:rPr>
              <a:t> = Under-time of facility ‘r’ at time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Bi,t</a:t>
            </a:r>
            <a:r>
              <a:rPr lang="en-US" dirty="0">
                <a:solidFill>
                  <a:schemeClr val="tx1"/>
                </a:solidFill>
                <a:latin typeface="Garamond" panose="02020404030301010803" pitchFamily="18" charset="0"/>
                <a:cs typeface="Arial" panose="020B0604020202020204" pitchFamily="34" charset="0"/>
              </a:rPr>
              <a:t> = Backorder quantity of product ‘</a:t>
            </a:r>
            <a:r>
              <a:rPr lang="en-US" dirty="0" err="1">
                <a:solidFill>
                  <a:schemeClr val="tx1"/>
                </a:solidFill>
                <a:latin typeface="Garamond" panose="02020404030301010803" pitchFamily="18" charset="0"/>
                <a:cs typeface="Arial" panose="020B0604020202020204" pitchFamily="34" charset="0"/>
              </a:rPr>
              <a:t>i</a:t>
            </a:r>
            <a:r>
              <a:rPr lang="en-US" dirty="0">
                <a:solidFill>
                  <a:schemeClr val="tx1"/>
                </a:solidFill>
                <a:latin typeface="Garamond" panose="02020404030301010803" pitchFamily="18" charset="0"/>
                <a:cs typeface="Arial" panose="020B0604020202020204" pitchFamily="34" charset="0"/>
              </a:rPr>
              <a:t>’ at time ‘t’.</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Pi,t</a:t>
            </a:r>
            <a:r>
              <a:rPr lang="en-US" dirty="0">
                <a:solidFill>
                  <a:schemeClr val="tx1"/>
                </a:solidFill>
                <a:latin typeface="Garamond" panose="02020404030301010803" pitchFamily="18" charset="0"/>
                <a:cs typeface="Arial" panose="020B0604020202020204" pitchFamily="34" charset="0"/>
              </a:rPr>
              <a:t>-LT = Production before lead time.</a:t>
            </a:r>
          </a:p>
          <a:p>
            <a:pPr lvl="1" algn="just">
              <a:lnSpc>
                <a:spcPct val="90000"/>
              </a:lnSpc>
            </a:pPr>
            <a:r>
              <a:rPr lang="en-US" dirty="0" err="1">
                <a:solidFill>
                  <a:schemeClr val="tx1"/>
                </a:solidFill>
                <a:latin typeface="Garamond" panose="02020404030301010803" pitchFamily="18" charset="0"/>
                <a:cs typeface="Arial" panose="020B0604020202020204" pitchFamily="34" charset="0"/>
              </a:rPr>
              <a:t>Cr,t</a:t>
            </a:r>
            <a:r>
              <a:rPr lang="en-US" dirty="0">
                <a:solidFill>
                  <a:schemeClr val="tx1"/>
                </a:solidFill>
                <a:latin typeface="Garamond" panose="02020404030301010803" pitchFamily="18" charset="0"/>
                <a:cs typeface="Arial" panose="020B0604020202020204" pitchFamily="34" charset="0"/>
              </a:rPr>
              <a:t>  = Capacity of resource ‘r’ at time ‘t’</a:t>
            </a:r>
          </a:p>
        </p:txBody>
      </p:sp>
    </p:spTree>
    <p:extLst>
      <p:ext uri="{BB962C8B-B14F-4D97-AF65-F5344CB8AC3E}">
        <p14:creationId xmlns:p14="http://schemas.microsoft.com/office/powerpoint/2010/main" val="181217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Multi-objective </a:t>
            </a:r>
            <a:r>
              <a:rPr lang="en-US" sz="3600" b="1" dirty="0" smtClean="0">
                <a:latin typeface="Verdana" panose="020B0604030504040204" pitchFamily="34" charset="0"/>
                <a:ea typeface="Verdana" panose="020B0604030504040204" pitchFamily="34" charset="0"/>
                <a:cs typeface="Verdana" panose="020B0604030504040204" pitchFamily="34" charset="0"/>
              </a:rPr>
              <a:t>ILP Approach</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pic>
        <p:nvPicPr>
          <p:cNvPr id="3" name="Picture 2"/>
          <p:cNvPicPr>
            <a:picLocks noChangeAspect="1"/>
          </p:cNvPicPr>
          <p:nvPr/>
        </p:nvPicPr>
        <p:blipFill>
          <a:blip r:embed="rId4"/>
          <a:stretch>
            <a:fillRect/>
          </a:stretch>
        </p:blipFill>
        <p:spPr>
          <a:xfrm>
            <a:off x="282693" y="1269100"/>
            <a:ext cx="8702752" cy="4681324"/>
          </a:xfrm>
          <a:prstGeom prst="rect">
            <a:avLst/>
          </a:prstGeom>
        </p:spPr>
      </p:pic>
    </p:spTree>
    <p:extLst>
      <p:ext uri="{BB962C8B-B14F-4D97-AF65-F5344CB8AC3E}">
        <p14:creationId xmlns:p14="http://schemas.microsoft.com/office/powerpoint/2010/main" val="160352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622769"/>
            <a:ext cx="7758954" cy="646331"/>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Multi-objective </a:t>
            </a:r>
            <a:r>
              <a:rPr lang="en-US" sz="3600" b="1" dirty="0" smtClean="0">
                <a:latin typeface="Verdana" panose="020B0604030504040204" pitchFamily="34" charset="0"/>
                <a:ea typeface="Verdana" panose="020B0604030504040204" pitchFamily="34" charset="0"/>
                <a:cs typeface="Verdana" panose="020B0604030504040204" pitchFamily="34" charset="0"/>
              </a:rPr>
              <a:t>ILP Approach</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endParaRPr lang="en-US" dirty="0">
              <a:solidFill>
                <a:schemeClr val="tx1"/>
              </a:solidFill>
              <a:latin typeface="Garamond" panose="02020404030301010803" pitchFamily="18"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366784" y="1269100"/>
            <a:ext cx="8333462" cy="3536577"/>
          </a:xfrm>
          <a:prstGeom prst="rect">
            <a:avLst/>
          </a:prstGeom>
        </p:spPr>
      </p:pic>
      <p:pic>
        <p:nvPicPr>
          <p:cNvPr id="5" name="Picture 4"/>
          <p:cNvPicPr>
            <a:picLocks noChangeAspect="1"/>
          </p:cNvPicPr>
          <p:nvPr/>
        </p:nvPicPr>
        <p:blipFill>
          <a:blip r:embed="rId5"/>
          <a:stretch>
            <a:fillRect/>
          </a:stretch>
        </p:blipFill>
        <p:spPr>
          <a:xfrm>
            <a:off x="366784" y="4596421"/>
            <a:ext cx="7580479" cy="2261579"/>
          </a:xfrm>
          <a:prstGeom prst="rect">
            <a:avLst/>
          </a:prstGeom>
        </p:spPr>
      </p:pic>
    </p:spTree>
    <p:extLst>
      <p:ext uri="{BB962C8B-B14F-4D97-AF65-F5344CB8AC3E}">
        <p14:creationId xmlns:p14="http://schemas.microsoft.com/office/powerpoint/2010/main" val="390124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sp">
  <a:themeElements>
    <a:clrScheme name="Custom 31">
      <a:dk1>
        <a:sysClr val="windowText" lastClr="000000"/>
      </a:dk1>
      <a:lt1>
        <a:srgbClr val="FFFFFF"/>
      </a:lt1>
      <a:dk2>
        <a:srgbClr val="E3EACF"/>
      </a:dk2>
      <a:lt2>
        <a:srgbClr val="FFFFF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2_Custom Design">
  <a:themeElements>
    <a:clrScheme name="42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Custom Design">
      <a:majorFont>
        <a:latin typeface="Arial"/>
        <a:ea typeface=""/>
        <a:cs typeface="Arial"/>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FFFFFF">
              <a:gamma/>
              <a:shade val="60000"/>
              <a:invGamma/>
            </a:srgb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FFFFFF">
              <a:gamma/>
              <a:shade val="60000"/>
              <a:invGamma/>
            </a:srgb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2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0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50000"/>
          </a:schemeClr>
        </a:solidFill>
        <a:ln w="9525">
          <a:noFill/>
          <a:miter lim="800000"/>
          <a:headEnd/>
          <a:tailEnd/>
        </a:ln>
        <a:effectLst/>
        <a:scene3d>
          <a:camera prst="orthographicFront">
            <a:rot lat="0" lon="0" rev="0"/>
          </a:camera>
          <a:lightRig rig="contrasting" dir="t">
            <a:rot lat="0" lon="0" rev="7800000"/>
          </a:lightRig>
        </a:scene3d>
        <a:sp3d>
          <a:bevelT w="139700" h="139700"/>
        </a:sp3d>
        <a:extLst/>
      </a:spPr>
      <a:bodyPr anchor="ctr"/>
      <a:lstStyle>
        <a:defPPr algn="ctr">
          <a:lnSpc>
            <a:spcPct val="100000"/>
          </a:lnSpc>
          <a:spcBef>
            <a:spcPct val="50000"/>
          </a:spcBef>
          <a:buClr>
            <a:srgbClr val="0099CC"/>
          </a:buClr>
          <a:buSzTx/>
          <a:defRPr sz="1600" b="1" dirty="0" smtClean="0">
            <a:solidFill>
              <a:srgbClr val="FFFFFF"/>
            </a:solidFill>
          </a:defRPr>
        </a:defPPr>
      </a:lstStyle>
    </a:spDef>
    <a:txDef>
      <a:spPr>
        <a:noFill/>
      </a:spPr>
      <a:bodyPr wrap="none" lIns="36000" rIns="36000" rtlCol="0">
        <a:spAutoFit/>
      </a:bodyPr>
      <a:lstStyle>
        <a:defPPr>
          <a:defRPr sz="1000" dirty="0" smtClean="0">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1295</TotalTime>
  <Words>1272</Words>
  <Application>Microsoft Office PowerPoint</Application>
  <PresentationFormat>On-screen Show (4:3)</PresentationFormat>
  <Paragraphs>105</Paragraphs>
  <Slides>16</Slides>
  <Notes>15</Notes>
  <HiddenSlides>0</HiddenSlides>
  <MMClips>0</MMClips>
  <ScaleCrop>false</ScaleCrop>
  <HeadingPairs>
    <vt:vector size="8" baseType="variant">
      <vt:variant>
        <vt:lpstr>Fonts Used</vt:lpstr>
      </vt:variant>
      <vt:variant>
        <vt:i4>11</vt:i4>
      </vt:variant>
      <vt:variant>
        <vt:lpstr>Theme</vt:lpstr>
      </vt:variant>
      <vt:variant>
        <vt:i4>8</vt:i4>
      </vt:variant>
      <vt:variant>
        <vt:lpstr>Embedded OLE Servers</vt:lpstr>
      </vt:variant>
      <vt:variant>
        <vt:i4>1</vt:i4>
      </vt:variant>
      <vt:variant>
        <vt:lpstr>Slide Titles</vt:lpstr>
      </vt:variant>
      <vt:variant>
        <vt:i4>16</vt:i4>
      </vt:variant>
    </vt:vector>
  </HeadingPairs>
  <TitlesOfParts>
    <vt:vector size="36" baseType="lpstr">
      <vt:lpstr>Arial</vt:lpstr>
      <vt:lpstr>Calibri</vt:lpstr>
      <vt:lpstr>Cambria</vt:lpstr>
      <vt:lpstr>Century Gothic</vt:lpstr>
      <vt:lpstr>Copperplate Gothic Bold</vt:lpstr>
      <vt:lpstr>Futura</vt:lpstr>
      <vt:lpstr>Garamond</vt:lpstr>
      <vt:lpstr>Geneva</vt:lpstr>
      <vt:lpstr>Times New Roman</vt:lpstr>
      <vt:lpstr>Verdana</vt:lpstr>
      <vt:lpstr>Wingdings 3</vt:lpstr>
      <vt:lpstr>Wisp</vt:lpstr>
      <vt:lpstr>J.D. Power Asia Pacific A4 Presentation</vt:lpstr>
      <vt:lpstr>1_J.D. Power Asia Pacific A4 Presentation</vt:lpstr>
      <vt:lpstr>2_J.D. Power Asia Pacific A4 Presentation</vt:lpstr>
      <vt:lpstr>3_J.D. Power Asia Pacific A4 Presentation</vt:lpstr>
      <vt:lpstr>4_J.D. Power Asia Pacific A4 Presentation</vt:lpstr>
      <vt:lpstr>42_Custom Design</vt:lpstr>
      <vt:lpstr>70_Custom Design</vt:lpstr>
      <vt:lpstr>think-cell Slide</vt:lpstr>
      <vt:lpstr>MRP CALCULATIONS WHEN LEAD TIME IS FUZZY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JDP-IQS IMPROVEMENT THROUGH IQS-WAVE OBSERVATIONS’ STUDY &amp; ISSUES CONTAINMENT IN THE PLANT</dc:title>
  <dc:creator>Sujata</dc:creator>
  <cp:lastModifiedBy>Saurav Adhikari</cp:lastModifiedBy>
  <cp:revision>111</cp:revision>
  <dcterms:created xsi:type="dcterms:W3CDTF">2016-06-10T11:01:31Z</dcterms:created>
  <dcterms:modified xsi:type="dcterms:W3CDTF">2017-11-25T11:14:16Z</dcterms:modified>
</cp:coreProperties>
</file>