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Sedgwick Ave" charset="1" panose="000005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Canva Sans Bold"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https://www.canada.ca/en/environment-climate-change.html"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383381" y="376238"/>
            <a:ext cx="17521238" cy="9534525"/>
          </a:xfrm>
          <a:custGeom>
            <a:avLst/>
            <a:gdLst/>
            <a:ahLst/>
            <a:cxnLst/>
            <a:rect r="r" b="b" t="t" l="l"/>
            <a:pathLst>
              <a:path h="9534525" w="17521238">
                <a:moveTo>
                  <a:pt x="0" y="0"/>
                </a:moveTo>
                <a:lnTo>
                  <a:pt x="17521238" y="0"/>
                </a:lnTo>
                <a:lnTo>
                  <a:pt x="17521238" y="9534524"/>
                </a:lnTo>
                <a:lnTo>
                  <a:pt x="0" y="9534524"/>
                </a:lnTo>
                <a:lnTo>
                  <a:pt x="0" y="0"/>
                </a:lnTo>
                <a:close/>
              </a:path>
            </a:pathLst>
          </a:custGeom>
          <a:blipFill>
            <a:blip r:embed="rId2">
              <a:alphaModFix amt="19999"/>
            </a:blip>
            <a:stretch>
              <a:fillRect l="0" t="-18912" r="0" b="-18912"/>
            </a:stretch>
          </a:blipFill>
        </p:spPr>
      </p:sp>
      <p:sp>
        <p:nvSpPr>
          <p:cNvPr name="TextBox 3" id="3"/>
          <p:cNvSpPr txBox="true"/>
          <p:nvPr/>
        </p:nvSpPr>
        <p:spPr>
          <a:xfrm rot="0">
            <a:off x="1925762" y="3010655"/>
            <a:ext cx="13615232" cy="2622164"/>
          </a:xfrm>
          <a:prstGeom prst="rect">
            <a:avLst/>
          </a:prstGeom>
        </p:spPr>
        <p:txBody>
          <a:bodyPr anchor="t" rtlCol="false" tIns="0" lIns="0" bIns="0" rIns="0">
            <a:spAutoFit/>
          </a:bodyPr>
          <a:lstStyle/>
          <a:p>
            <a:pPr algn="l">
              <a:lnSpc>
                <a:spcPts val="6841"/>
              </a:lnSpc>
            </a:pPr>
            <a:r>
              <a:rPr lang="en-US" sz="6219" spc="62">
                <a:solidFill>
                  <a:srgbClr val="FFFFFF"/>
                </a:solidFill>
                <a:latin typeface="Sedgwick Ave"/>
                <a:ea typeface="Sedgwick Ave"/>
                <a:cs typeface="Sedgwick Ave"/>
                <a:sym typeface="Sedgwick Ave"/>
              </a:rPr>
              <a:t>Forecasting Pollution Reduction in Canadian Provinces Using NPRI Data in next five years.</a:t>
            </a:r>
          </a:p>
        </p:txBody>
      </p:sp>
      <p:sp>
        <p:nvSpPr>
          <p:cNvPr name="TextBox 4" id="4"/>
          <p:cNvSpPr txBox="true"/>
          <p:nvPr/>
        </p:nvSpPr>
        <p:spPr>
          <a:xfrm rot="0">
            <a:off x="1925762" y="1834401"/>
            <a:ext cx="13615232" cy="496229"/>
          </a:xfrm>
          <a:prstGeom prst="rect">
            <a:avLst/>
          </a:prstGeom>
        </p:spPr>
        <p:txBody>
          <a:bodyPr anchor="t" rtlCol="false" tIns="0" lIns="0" bIns="0" rIns="0">
            <a:spAutoFit/>
          </a:bodyPr>
          <a:lstStyle/>
          <a:p>
            <a:pPr algn="l">
              <a:lnSpc>
                <a:spcPts val="4012"/>
              </a:lnSpc>
              <a:spcBef>
                <a:spcPct val="0"/>
              </a:spcBef>
            </a:pPr>
            <a:r>
              <a:rPr lang="en-US" sz="2866" spc="286">
                <a:solidFill>
                  <a:srgbClr val="FFFFFF"/>
                </a:solidFill>
                <a:latin typeface="Open Sauce"/>
                <a:ea typeface="Open Sauce"/>
                <a:cs typeface="Open Sauce"/>
                <a:sym typeface="Open Sauce"/>
              </a:rPr>
              <a:t>CMPT 2400 - DATA PREPAERATION ANALYTICS</a:t>
            </a:r>
          </a:p>
        </p:txBody>
      </p:sp>
      <p:sp>
        <p:nvSpPr>
          <p:cNvPr name="TextBox 5" id="5"/>
          <p:cNvSpPr txBox="true"/>
          <p:nvPr/>
        </p:nvSpPr>
        <p:spPr>
          <a:xfrm rot="0">
            <a:off x="13563686" y="7798855"/>
            <a:ext cx="3327202" cy="887095"/>
          </a:xfrm>
          <a:prstGeom prst="rect">
            <a:avLst/>
          </a:prstGeom>
        </p:spPr>
        <p:txBody>
          <a:bodyPr anchor="t" rtlCol="false" tIns="0" lIns="0" bIns="0" rIns="0">
            <a:spAutoFit/>
          </a:bodyPr>
          <a:lstStyle/>
          <a:p>
            <a:pPr algn="ctr">
              <a:lnSpc>
                <a:spcPts val="7279"/>
              </a:lnSpc>
            </a:pPr>
            <a:r>
              <a:rPr lang="en-US" sz="5199">
                <a:solidFill>
                  <a:srgbClr val="FFFFFF"/>
                </a:solidFill>
                <a:latin typeface="Sedgwick Ave"/>
                <a:ea typeface="Sedgwick Ave"/>
                <a:cs typeface="Sedgwick Ave"/>
                <a:sym typeface="Sedgwick Ave"/>
              </a:rPr>
              <a:t>-ML Champs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5047324" y="2398869"/>
            <a:ext cx="12729999" cy="5959262"/>
          </a:xfrm>
          <a:custGeom>
            <a:avLst/>
            <a:gdLst/>
            <a:ahLst/>
            <a:cxnLst/>
            <a:rect r="r" b="b" t="t" l="l"/>
            <a:pathLst>
              <a:path h="5959262" w="12729999">
                <a:moveTo>
                  <a:pt x="0" y="0"/>
                </a:moveTo>
                <a:lnTo>
                  <a:pt x="12729999" y="0"/>
                </a:lnTo>
                <a:lnTo>
                  <a:pt x="12729999" y="5959262"/>
                </a:lnTo>
                <a:lnTo>
                  <a:pt x="0" y="5959262"/>
                </a:lnTo>
                <a:lnTo>
                  <a:pt x="0" y="0"/>
                </a:lnTo>
                <a:close/>
              </a:path>
            </a:pathLst>
          </a:custGeom>
          <a:blipFill>
            <a:blip r:embed="rId2"/>
            <a:stretch>
              <a:fillRect l="0" t="0" r="0" b="0"/>
            </a:stretch>
          </a:blipFill>
        </p:spPr>
      </p:sp>
      <p:sp>
        <p:nvSpPr>
          <p:cNvPr name="TextBox 3" id="3"/>
          <p:cNvSpPr txBox="true"/>
          <p:nvPr/>
        </p:nvSpPr>
        <p:spPr>
          <a:xfrm rot="0">
            <a:off x="2866857" y="563562"/>
            <a:ext cx="13011963" cy="882650"/>
          </a:xfrm>
          <a:prstGeom prst="rect">
            <a:avLst/>
          </a:prstGeom>
        </p:spPr>
        <p:txBody>
          <a:bodyPr anchor="t" rtlCol="false" tIns="0" lIns="0" bIns="0" rIns="0">
            <a:spAutoFit/>
          </a:bodyPr>
          <a:lstStyle/>
          <a:p>
            <a:pPr algn="ctr">
              <a:lnSpc>
                <a:spcPts val="7149"/>
              </a:lnSpc>
            </a:pPr>
            <a:r>
              <a:rPr lang="en-US" sz="5499" spc="-54">
                <a:solidFill>
                  <a:srgbClr val="FFFFFF"/>
                </a:solidFill>
                <a:latin typeface="Sedgwick Ave"/>
                <a:ea typeface="Sedgwick Ave"/>
                <a:cs typeface="Sedgwick Ave"/>
                <a:sym typeface="Sedgwick Ave"/>
              </a:rPr>
              <a:t>Total Spill Count by Unit Over years </a:t>
            </a:r>
          </a:p>
        </p:txBody>
      </p:sp>
      <p:sp>
        <p:nvSpPr>
          <p:cNvPr name="TextBox 4" id="4"/>
          <p:cNvSpPr txBox="true"/>
          <p:nvPr/>
        </p:nvSpPr>
        <p:spPr>
          <a:xfrm rot="0">
            <a:off x="241718" y="3323747"/>
            <a:ext cx="4472748" cy="976630"/>
          </a:xfrm>
          <a:prstGeom prst="rect">
            <a:avLst/>
          </a:prstGeom>
        </p:spPr>
        <p:txBody>
          <a:bodyPr anchor="t" rtlCol="false" tIns="0" lIns="0" bIns="0" rIns="0">
            <a:spAutoFit/>
          </a:bodyPr>
          <a:lstStyle/>
          <a:p>
            <a:pPr algn="ctr">
              <a:lnSpc>
                <a:spcPts val="3920"/>
              </a:lnSpc>
            </a:pPr>
            <a:r>
              <a:rPr lang="en-US" sz="2800">
                <a:solidFill>
                  <a:srgbClr val="FFFFFF"/>
                </a:solidFill>
                <a:latin typeface="Canva Sans"/>
                <a:ea typeface="Canva Sans"/>
                <a:cs typeface="Canva Sans"/>
                <a:sym typeface="Canva Sans"/>
              </a:rPr>
              <a:t>g TEQ - grams of Toxic equivalency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03709"/>
            <a:ext cx="16230600" cy="7296754"/>
          </a:xfrm>
          <a:custGeom>
            <a:avLst/>
            <a:gdLst/>
            <a:ahLst/>
            <a:cxnLst/>
            <a:rect r="r" b="b" t="t" l="l"/>
            <a:pathLst>
              <a:path h="7296754" w="16230600">
                <a:moveTo>
                  <a:pt x="0" y="0"/>
                </a:moveTo>
                <a:lnTo>
                  <a:pt x="16230600" y="0"/>
                </a:lnTo>
                <a:lnTo>
                  <a:pt x="16230600" y="7296754"/>
                </a:lnTo>
                <a:lnTo>
                  <a:pt x="0" y="7296754"/>
                </a:lnTo>
                <a:lnTo>
                  <a:pt x="0" y="0"/>
                </a:lnTo>
                <a:close/>
              </a:path>
            </a:pathLst>
          </a:custGeom>
          <a:blipFill>
            <a:blip r:embed="rId2"/>
            <a:stretch>
              <a:fillRect l="0" t="0" r="0" b="0"/>
            </a:stretch>
          </a:blipFill>
        </p:spPr>
      </p:sp>
      <p:sp>
        <p:nvSpPr>
          <p:cNvPr name="TextBox 3" id="3"/>
          <p:cNvSpPr txBox="true"/>
          <p:nvPr/>
        </p:nvSpPr>
        <p:spPr>
          <a:xfrm rot="0">
            <a:off x="576722" y="517525"/>
            <a:ext cx="14149511" cy="927100"/>
          </a:xfrm>
          <a:prstGeom prst="rect">
            <a:avLst/>
          </a:prstGeom>
        </p:spPr>
        <p:txBody>
          <a:bodyPr anchor="t" rtlCol="false" tIns="0" lIns="0" bIns="0" rIns="0">
            <a:spAutoFit/>
          </a:bodyPr>
          <a:lstStyle/>
          <a:p>
            <a:pPr algn="l" marL="0" indent="0" lvl="0">
              <a:lnSpc>
                <a:spcPts val="7699"/>
              </a:lnSpc>
            </a:pPr>
            <a:r>
              <a:rPr lang="en-US" sz="5499">
                <a:solidFill>
                  <a:srgbClr val="FFFFFF"/>
                </a:solidFill>
                <a:latin typeface="Sedgwick Ave"/>
                <a:ea typeface="Sedgwick Ave"/>
                <a:cs typeface="Sedgwick Ave"/>
                <a:sym typeface="Sedgwick Ave"/>
              </a:rPr>
              <a:t>Top 5 industries with maximum spill count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82550"/>
            <a:ext cx="10415724" cy="5783059"/>
          </a:xfrm>
          <a:custGeom>
            <a:avLst/>
            <a:gdLst/>
            <a:ahLst/>
            <a:cxnLst/>
            <a:rect r="r" b="b" t="t" l="l"/>
            <a:pathLst>
              <a:path h="5783059" w="10415724">
                <a:moveTo>
                  <a:pt x="0" y="0"/>
                </a:moveTo>
                <a:lnTo>
                  <a:pt x="10415724" y="0"/>
                </a:lnTo>
                <a:lnTo>
                  <a:pt x="10415724" y="5783059"/>
                </a:lnTo>
                <a:lnTo>
                  <a:pt x="0" y="5783059"/>
                </a:lnTo>
                <a:lnTo>
                  <a:pt x="0" y="0"/>
                </a:lnTo>
                <a:close/>
              </a:path>
            </a:pathLst>
          </a:custGeom>
          <a:blipFill>
            <a:blip r:embed="rId2"/>
            <a:stretch>
              <a:fillRect l="0" t="0" r="0" b="0"/>
            </a:stretch>
          </a:blipFill>
        </p:spPr>
      </p:sp>
      <p:sp>
        <p:nvSpPr>
          <p:cNvPr name="Freeform 3" id="3"/>
          <p:cNvSpPr/>
          <p:nvPr/>
        </p:nvSpPr>
        <p:spPr>
          <a:xfrm flipH="false" flipV="false" rot="0">
            <a:off x="12733810" y="1582550"/>
            <a:ext cx="4764833" cy="7507615"/>
          </a:xfrm>
          <a:custGeom>
            <a:avLst/>
            <a:gdLst/>
            <a:ahLst/>
            <a:cxnLst/>
            <a:rect r="r" b="b" t="t" l="l"/>
            <a:pathLst>
              <a:path h="7507615" w="4764833">
                <a:moveTo>
                  <a:pt x="0" y="0"/>
                </a:moveTo>
                <a:lnTo>
                  <a:pt x="4764832" y="0"/>
                </a:lnTo>
                <a:lnTo>
                  <a:pt x="4764832" y="7507614"/>
                </a:lnTo>
                <a:lnTo>
                  <a:pt x="0" y="7507614"/>
                </a:lnTo>
                <a:lnTo>
                  <a:pt x="0" y="0"/>
                </a:lnTo>
                <a:close/>
              </a:path>
            </a:pathLst>
          </a:custGeom>
          <a:blipFill>
            <a:blip r:embed="rId3"/>
            <a:stretch>
              <a:fillRect l="0" t="0" r="0" b="0"/>
            </a:stretch>
          </a:blipFill>
        </p:spPr>
      </p:sp>
      <p:sp>
        <p:nvSpPr>
          <p:cNvPr name="TextBox 4" id="4"/>
          <p:cNvSpPr txBox="true"/>
          <p:nvPr/>
        </p:nvSpPr>
        <p:spPr>
          <a:xfrm rot="0">
            <a:off x="3802856" y="242906"/>
            <a:ext cx="10682288" cy="927100"/>
          </a:xfrm>
          <a:prstGeom prst="rect">
            <a:avLst/>
          </a:prstGeom>
        </p:spPr>
        <p:txBody>
          <a:bodyPr anchor="t" rtlCol="false" tIns="0" lIns="0" bIns="0" rIns="0">
            <a:spAutoFit/>
          </a:bodyPr>
          <a:lstStyle/>
          <a:p>
            <a:pPr algn="ctr" marL="0" indent="0" lvl="0">
              <a:lnSpc>
                <a:spcPts val="7699"/>
              </a:lnSpc>
            </a:pPr>
            <a:r>
              <a:rPr lang="en-US" sz="5499">
                <a:solidFill>
                  <a:srgbClr val="FFFFFF"/>
                </a:solidFill>
                <a:latin typeface="Sedgwick Ave"/>
                <a:ea typeface="Sedgwick Ave"/>
                <a:cs typeface="Sedgwick Ave"/>
                <a:sym typeface="Sedgwick Ave"/>
              </a:rPr>
              <a:t>Province with maximum spill</a:t>
            </a:r>
          </a:p>
        </p:txBody>
      </p:sp>
      <p:sp>
        <p:nvSpPr>
          <p:cNvPr name="TextBox 5" id="5"/>
          <p:cNvSpPr txBox="true"/>
          <p:nvPr/>
        </p:nvSpPr>
        <p:spPr>
          <a:xfrm rot="0">
            <a:off x="1520124" y="8077835"/>
            <a:ext cx="9432875"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Although count of AB is more, still releases is </a:t>
            </a:r>
          </a:p>
          <a:p>
            <a:pPr algn="ctr">
              <a:lnSpc>
                <a:spcPts val="4759"/>
              </a:lnSpc>
            </a:pPr>
            <a:r>
              <a:rPr lang="en-US" sz="3399">
                <a:solidFill>
                  <a:srgbClr val="FFFFFF"/>
                </a:solidFill>
                <a:latin typeface="Canva Sans"/>
                <a:ea typeface="Canva Sans"/>
                <a:cs typeface="Canva Sans"/>
                <a:sym typeface="Canva Sans"/>
              </a:rPr>
              <a:t>maximum in NL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AutoShape 2" id="2"/>
          <p:cNvSpPr/>
          <p:nvPr/>
        </p:nvSpPr>
        <p:spPr>
          <a:xfrm rot="0">
            <a:off x="0" y="0"/>
            <a:ext cx="10439400" cy="10287000"/>
          </a:xfrm>
          <a:prstGeom prst="rect">
            <a:avLst/>
          </a:prstGeom>
          <a:solidFill>
            <a:srgbClr val="2F2F2F"/>
          </a:solidFill>
        </p:spPr>
      </p:sp>
      <p:pic>
        <p:nvPicPr>
          <p:cNvPr name="Picture 3" id="3"/>
          <p:cNvPicPr>
            <a:picLocks noChangeAspect="true"/>
          </p:cNvPicPr>
          <p:nvPr/>
        </p:nvPicPr>
        <p:blipFill>
          <a:blip r:embed="rId2"/>
          <a:stretch>
            <a:fillRect/>
          </a:stretch>
        </p:blipFill>
        <p:spPr>
          <a:xfrm rot="0">
            <a:off x="1025976" y="1482014"/>
            <a:ext cx="8466984" cy="7322971"/>
          </a:xfrm>
          <a:prstGeom prst="rect">
            <a:avLst/>
          </a:prstGeom>
        </p:spPr>
      </p:pic>
      <p:sp>
        <p:nvSpPr>
          <p:cNvPr name="TextBox 4" id="4"/>
          <p:cNvSpPr txBox="true"/>
          <p:nvPr/>
        </p:nvSpPr>
        <p:spPr>
          <a:xfrm rot="0">
            <a:off x="11639550" y="3542982"/>
            <a:ext cx="5448300" cy="1210311"/>
          </a:xfrm>
          <a:prstGeom prst="rect">
            <a:avLst/>
          </a:prstGeom>
        </p:spPr>
        <p:txBody>
          <a:bodyPr anchor="t" rtlCol="false" tIns="0" lIns="0" bIns="0" rIns="0">
            <a:spAutoFit/>
          </a:bodyPr>
          <a:lstStyle/>
          <a:p>
            <a:pPr algn="ctr" marL="0" indent="0" lvl="0">
              <a:lnSpc>
                <a:spcPts val="9939"/>
              </a:lnSpc>
            </a:pPr>
            <a:r>
              <a:rPr lang="en-US" sz="7099">
                <a:solidFill>
                  <a:srgbClr val="FFFFFF"/>
                </a:solidFill>
                <a:latin typeface="Sedgwick Ave"/>
                <a:ea typeface="Sedgwick Ave"/>
                <a:cs typeface="Sedgwick Ave"/>
                <a:sym typeface="Sedgwick Ave"/>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F2F2F"/>
        </a:solidFill>
      </p:bgPr>
    </p:bg>
    <p:spTree>
      <p:nvGrpSpPr>
        <p:cNvPr id="1" name=""/>
        <p:cNvGrpSpPr/>
        <p:nvPr/>
      </p:nvGrpSpPr>
      <p:grpSpPr>
        <a:xfrm>
          <a:off x="0" y="0"/>
          <a:ext cx="0" cy="0"/>
          <a:chOff x="0" y="0"/>
          <a:chExt cx="0" cy="0"/>
        </a:xfrm>
      </p:grpSpPr>
      <p:sp>
        <p:nvSpPr>
          <p:cNvPr name="AutoShape 2" id="2"/>
          <p:cNvSpPr/>
          <p:nvPr/>
        </p:nvSpPr>
        <p:spPr>
          <a:xfrm rot="0">
            <a:off x="10916914" y="1578856"/>
            <a:ext cx="6948341" cy="7129287"/>
          </a:xfrm>
          <a:prstGeom prst="rect">
            <a:avLst/>
          </a:prstGeom>
          <a:solidFill>
            <a:srgbClr val="1B1B1B"/>
          </a:solidFill>
        </p:spPr>
      </p:sp>
      <p:sp>
        <p:nvSpPr>
          <p:cNvPr name="Freeform 3" id="3"/>
          <p:cNvSpPr/>
          <p:nvPr/>
        </p:nvSpPr>
        <p:spPr>
          <a:xfrm flipH="false" flipV="false" rot="0">
            <a:off x="11255462" y="2717313"/>
            <a:ext cx="6271243" cy="4852374"/>
          </a:xfrm>
          <a:custGeom>
            <a:avLst/>
            <a:gdLst/>
            <a:ahLst/>
            <a:cxnLst/>
            <a:rect r="r" b="b" t="t" l="l"/>
            <a:pathLst>
              <a:path h="4852374" w="6271243">
                <a:moveTo>
                  <a:pt x="0" y="0"/>
                </a:moveTo>
                <a:lnTo>
                  <a:pt x="6271243" y="0"/>
                </a:lnTo>
                <a:lnTo>
                  <a:pt x="6271243" y="4852374"/>
                </a:lnTo>
                <a:lnTo>
                  <a:pt x="0" y="4852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47900" y="904875"/>
            <a:ext cx="6577149" cy="1038225"/>
          </a:xfrm>
          <a:prstGeom prst="rect">
            <a:avLst/>
          </a:prstGeom>
        </p:spPr>
        <p:txBody>
          <a:bodyPr anchor="t" rtlCol="false" tIns="0" lIns="0" bIns="0" rIns="0">
            <a:spAutoFit/>
          </a:bodyPr>
          <a:lstStyle/>
          <a:p>
            <a:pPr algn="l" marL="0" indent="0" lvl="0">
              <a:lnSpc>
                <a:spcPts val="8400"/>
              </a:lnSpc>
            </a:pPr>
            <a:r>
              <a:rPr lang="en-US" b="true" sz="6000">
                <a:solidFill>
                  <a:srgbClr val="FFFFFF"/>
                </a:solidFill>
                <a:latin typeface="Open Sauce Bold"/>
                <a:ea typeface="Open Sauce Bold"/>
                <a:cs typeface="Open Sauce Bold"/>
                <a:sym typeface="Open Sauce Bold"/>
              </a:rPr>
              <a:t>Team Members</a:t>
            </a:r>
          </a:p>
        </p:txBody>
      </p:sp>
      <p:sp>
        <p:nvSpPr>
          <p:cNvPr name="TextBox 5" id="5"/>
          <p:cNvSpPr txBox="true"/>
          <p:nvPr/>
        </p:nvSpPr>
        <p:spPr>
          <a:xfrm rot="0">
            <a:off x="2247900" y="4741892"/>
            <a:ext cx="6356402" cy="2084070"/>
          </a:xfrm>
          <a:prstGeom prst="rect">
            <a:avLst/>
          </a:prstGeom>
        </p:spPr>
        <p:txBody>
          <a:bodyPr anchor="t" rtlCol="false" tIns="0" lIns="0" bIns="0" rIns="0">
            <a:spAutoFit/>
          </a:bodyPr>
          <a:lstStyle/>
          <a:p>
            <a:pPr algn="l">
              <a:lnSpc>
                <a:spcPts val="4199"/>
              </a:lnSpc>
            </a:pPr>
            <a:r>
              <a:rPr lang="en-US" sz="2799">
                <a:solidFill>
                  <a:srgbClr val="FFFFFF"/>
                </a:solidFill>
                <a:latin typeface="Open Sauce"/>
                <a:ea typeface="Open Sauce"/>
                <a:cs typeface="Open Sauce"/>
                <a:sym typeface="Open Sauce"/>
              </a:rPr>
              <a:t>Inderjeet Singh (Team Leader)</a:t>
            </a:r>
          </a:p>
          <a:p>
            <a:pPr algn="l">
              <a:lnSpc>
                <a:spcPts val="4199"/>
              </a:lnSpc>
            </a:pPr>
            <a:r>
              <a:rPr lang="en-US" sz="2799">
                <a:solidFill>
                  <a:srgbClr val="FFFFFF"/>
                </a:solidFill>
                <a:latin typeface="Open Sauce"/>
                <a:ea typeface="Open Sauce"/>
                <a:cs typeface="Open Sauce"/>
                <a:sym typeface="Open Sauce"/>
              </a:rPr>
              <a:t>Aditya Mehta (Scrum master)</a:t>
            </a:r>
          </a:p>
          <a:p>
            <a:pPr algn="l">
              <a:lnSpc>
                <a:spcPts val="4199"/>
              </a:lnSpc>
            </a:pPr>
            <a:r>
              <a:rPr lang="en-US" sz="2799">
                <a:solidFill>
                  <a:srgbClr val="FFFFFF"/>
                </a:solidFill>
                <a:latin typeface="Open Sauce"/>
                <a:ea typeface="Open Sauce"/>
                <a:cs typeface="Open Sauce"/>
                <a:sym typeface="Open Sauce"/>
              </a:rPr>
              <a:t>Ishmeet Singh</a:t>
            </a:r>
          </a:p>
          <a:p>
            <a:pPr algn="l" marL="0" indent="0" lvl="0">
              <a:lnSpc>
                <a:spcPts val="4200"/>
              </a:lnSpc>
            </a:pPr>
            <a:r>
              <a:rPr lang="en-US" sz="2800">
                <a:solidFill>
                  <a:srgbClr val="FFFFFF"/>
                </a:solidFill>
                <a:latin typeface="Open Sauce"/>
                <a:ea typeface="Open Sauce"/>
                <a:cs typeface="Open Sauce"/>
                <a:sym typeface="Open Sauce"/>
              </a:rPr>
              <a:t>Farhan Mohammad</a:t>
            </a:r>
          </a:p>
        </p:txBody>
      </p:sp>
      <p:sp>
        <p:nvSpPr>
          <p:cNvPr name="TextBox 6" id="6"/>
          <p:cNvSpPr txBox="true"/>
          <p:nvPr/>
        </p:nvSpPr>
        <p:spPr>
          <a:xfrm rot="0">
            <a:off x="2133481" y="3749474"/>
            <a:ext cx="6585241" cy="580389"/>
          </a:xfrm>
          <a:prstGeom prst="rect">
            <a:avLst/>
          </a:prstGeom>
        </p:spPr>
        <p:txBody>
          <a:bodyPr anchor="t" rtlCol="false" tIns="0" lIns="0" bIns="0" rIns="0">
            <a:spAutoFit/>
          </a:bodyPr>
          <a:lstStyle/>
          <a:p>
            <a:pPr algn="ctr">
              <a:lnSpc>
                <a:spcPts val="4760"/>
              </a:lnSpc>
            </a:pPr>
            <a:r>
              <a:rPr lang="en-US" sz="3400" b="true">
                <a:solidFill>
                  <a:srgbClr val="FFFFFF"/>
                </a:solidFill>
                <a:latin typeface="Canva Sans Bold"/>
                <a:ea typeface="Canva Sans Bold"/>
                <a:cs typeface="Canva Sans Bold"/>
                <a:sym typeface="Canva Sans Bold"/>
              </a:rPr>
              <a:t>Instructor - Nasimeh Asgarian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11069303" y="2796670"/>
            <a:ext cx="6918583" cy="5409074"/>
          </a:xfrm>
          <a:custGeom>
            <a:avLst/>
            <a:gdLst/>
            <a:ahLst/>
            <a:cxnLst/>
            <a:rect r="r" b="b" t="t" l="l"/>
            <a:pathLst>
              <a:path h="5409074" w="6918583">
                <a:moveTo>
                  <a:pt x="0" y="0"/>
                </a:moveTo>
                <a:lnTo>
                  <a:pt x="6918584" y="0"/>
                </a:lnTo>
                <a:lnTo>
                  <a:pt x="6918584" y="5409074"/>
                </a:lnTo>
                <a:lnTo>
                  <a:pt x="0" y="5409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0113" y="469900"/>
            <a:ext cx="17687773" cy="1050925"/>
          </a:xfrm>
          <a:prstGeom prst="rect">
            <a:avLst/>
          </a:prstGeom>
        </p:spPr>
        <p:txBody>
          <a:bodyPr anchor="t" rtlCol="false" tIns="0" lIns="0" bIns="0" rIns="0">
            <a:spAutoFit/>
          </a:bodyPr>
          <a:lstStyle/>
          <a:p>
            <a:pPr algn="ctr">
              <a:lnSpc>
                <a:spcPts val="8450"/>
              </a:lnSpc>
            </a:pPr>
            <a:r>
              <a:rPr lang="en-US" sz="6500" spc="-65">
                <a:solidFill>
                  <a:srgbClr val="FFFFFF"/>
                </a:solidFill>
                <a:latin typeface="Sedgwick Ave"/>
                <a:ea typeface="Sedgwick Ave"/>
                <a:cs typeface="Sedgwick Ave"/>
                <a:sym typeface="Sedgwick Ave"/>
                <a:hlinkClick r:id="rId4" tooltip="https://www.canada.ca/en/environment-climate-change.html"/>
              </a:rPr>
              <a:t>Environment Climate Change Canada</a:t>
            </a:r>
          </a:p>
        </p:txBody>
      </p:sp>
      <p:sp>
        <p:nvSpPr>
          <p:cNvPr name="TextBox 4" id="4"/>
          <p:cNvSpPr txBox="true"/>
          <p:nvPr/>
        </p:nvSpPr>
        <p:spPr>
          <a:xfrm rot="0">
            <a:off x="471742" y="2463070"/>
            <a:ext cx="9905855" cy="6000073"/>
          </a:xfrm>
          <a:prstGeom prst="rect">
            <a:avLst/>
          </a:prstGeom>
        </p:spPr>
        <p:txBody>
          <a:bodyPr anchor="t" rtlCol="false" tIns="0" lIns="0" bIns="0" rIns="0">
            <a:spAutoFit/>
          </a:bodyPr>
          <a:lstStyle/>
          <a:p>
            <a:pPr algn="ctr">
              <a:lnSpc>
                <a:spcPts val="5305"/>
              </a:lnSpc>
            </a:pPr>
            <a:r>
              <a:rPr lang="en-US" sz="3789">
                <a:solidFill>
                  <a:srgbClr val="FFFFFF"/>
                </a:solidFill>
                <a:latin typeface="Canva Sans"/>
                <a:ea typeface="Canva Sans"/>
                <a:cs typeface="Canva Sans"/>
                <a:sym typeface="Canva Sans"/>
              </a:rPr>
              <a:t>Environment and Climate Change Canada (ECCC) is the federal government department responsible for environmental policies, regulations, and conservation efforts in Canada. It focuses on protecting the environment, conserving natural resources, and addressing climate change.</a:t>
            </a:r>
          </a:p>
          <a:p>
            <a:pPr algn="ctr">
              <a:lnSpc>
                <a:spcPts val="530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36859" y="1704161"/>
            <a:ext cx="9446668" cy="2228308"/>
          </a:xfrm>
          <a:custGeom>
            <a:avLst/>
            <a:gdLst/>
            <a:ahLst/>
            <a:cxnLst/>
            <a:rect r="r" b="b" t="t" l="l"/>
            <a:pathLst>
              <a:path h="2228308" w="9446668">
                <a:moveTo>
                  <a:pt x="0" y="0"/>
                </a:moveTo>
                <a:lnTo>
                  <a:pt x="9446668" y="0"/>
                </a:lnTo>
                <a:lnTo>
                  <a:pt x="9446668" y="2228309"/>
                </a:lnTo>
                <a:lnTo>
                  <a:pt x="0" y="2228309"/>
                </a:lnTo>
                <a:lnTo>
                  <a:pt x="0" y="0"/>
                </a:lnTo>
                <a:close/>
              </a:path>
            </a:pathLst>
          </a:custGeom>
          <a:blipFill>
            <a:blip r:embed="rId2"/>
            <a:stretch>
              <a:fillRect l="0" t="-1121" r="0" b="-1121"/>
            </a:stretch>
          </a:blipFill>
        </p:spPr>
      </p:sp>
      <p:sp>
        <p:nvSpPr>
          <p:cNvPr name="Freeform 3" id="3"/>
          <p:cNvSpPr/>
          <p:nvPr/>
        </p:nvSpPr>
        <p:spPr>
          <a:xfrm flipH="false" flipV="false" rot="0">
            <a:off x="10873109" y="1576446"/>
            <a:ext cx="7138379" cy="3567054"/>
          </a:xfrm>
          <a:custGeom>
            <a:avLst/>
            <a:gdLst/>
            <a:ahLst/>
            <a:cxnLst/>
            <a:rect r="r" b="b" t="t" l="l"/>
            <a:pathLst>
              <a:path h="3567054" w="7138379">
                <a:moveTo>
                  <a:pt x="0" y="0"/>
                </a:moveTo>
                <a:lnTo>
                  <a:pt x="7138380" y="0"/>
                </a:lnTo>
                <a:lnTo>
                  <a:pt x="7138380" y="3567054"/>
                </a:lnTo>
                <a:lnTo>
                  <a:pt x="0" y="3567054"/>
                </a:lnTo>
                <a:lnTo>
                  <a:pt x="0" y="0"/>
                </a:lnTo>
                <a:close/>
              </a:path>
            </a:pathLst>
          </a:custGeom>
          <a:blipFill>
            <a:blip r:embed="rId3"/>
            <a:stretch>
              <a:fillRect l="0" t="0" r="0" b="0"/>
            </a:stretch>
          </a:blipFill>
        </p:spPr>
      </p:sp>
      <p:sp>
        <p:nvSpPr>
          <p:cNvPr name="Freeform 4" id="4"/>
          <p:cNvSpPr/>
          <p:nvPr/>
        </p:nvSpPr>
        <p:spPr>
          <a:xfrm flipH="false" flipV="false" rot="0">
            <a:off x="322440" y="6325271"/>
            <a:ext cx="4419207" cy="3635952"/>
          </a:xfrm>
          <a:custGeom>
            <a:avLst/>
            <a:gdLst/>
            <a:ahLst/>
            <a:cxnLst/>
            <a:rect r="r" b="b" t="t" l="l"/>
            <a:pathLst>
              <a:path h="3635952" w="4419207">
                <a:moveTo>
                  <a:pt x="0" y="0"/>
                </a:moveTo>
                <a:lnTo>
                  <a:pt x="4419206" y="0"/>
                </a:lnTo>
                <a:lnTo>
                  <a:pt x="4419206" y="3635951"/>
                </a:lnTo>
                <a:lnTo>
                  <a:pt x="0" y="3635951"/>
                </a:lnTo>
                <a:lnTo>
                  <a:pt x="0" y="0"/>
                </a:lnTo>
                <a:close/>
              </a:path>
            </a:pathLst>
          </a:custGeom>
          <a:blipFill>
            <a:blip r:embed="rId4"/>
            <a:stretch>
              <a:fillRect l="0" t="0" r="0" b="0"/>
            </a:stretch>
          </a:blipFill>
        </p:spPr>
      </p:sp>
      <p:sp>
        <p:nvSpPr>
          <p:cNvPr name="Freeform 5" id="5"/>
          <p:cNvSpPr/>
          <p:nvPr/>
        </p:nvSpPr>
        <p:spPr>
          <a:xfrm flipH="false" flipV="false" rot="0">
            <a:off x="5008129" y="4151306"/>
            <a:ext cx="5712916" cy="3635952"/>
          </a:xfrm>
          <a:custGeom>
            <a:avLst/>
            <a:gdLst/>
            <a:ahLst/>
            <a:cxnLst/>
            <a:rect r="r" b="b" t="t" l="l"/>
            <a:pathLst>
              <a:path h="3635952" w="5712916">
                <a:moveTo>
                  <a:pt x="0" y="0"/>
                </a:moveTo>
                <a:lnTo>
                  <a:pt x="5712917" y="0"/>
                </a:lnTo>
                <a:lnTo>
                  <a:pt x="5712917" y="3635952"/>
                </a:lnTo>
                <a:lnTo>
                  <a:pt x="0" y="3635952"/>
                </a:lnTo>
                <a:lnTo>
                  <a:pt x="0" y="0"/>
                </a:lnTo>
                <a:close/>
              </a:path>
            </a:pathLst>
          </a:custGeom>
          <a:blipFill>
            <a:blip r:embed="rId5"/>
            <a:stretch>
              <a:fillRect l="0" t="0" r="0" b="0"/>
            </a:stretch>
          </a:blipFill>
        </p:spPr>
      </p:sp>
      <p:sp>
        <p:nvSpPr>
          <p:cNvPr name="Freeform 6" id="6"/>
          <p:cNvSpPr/>
          <p:nvPr/>
        </p:nvSpPr>
        <p:spPr>
          <a:xfrm flipH="false" flipV="false" rot="0">
            <a:off x="722160" y="4516434"/>
            <a:ext cx="3300613" cy="1058158"/>
          </a:xfrm>
          <a:custGeom>
            <a:avLst/>
            <a:gdLst/>
            <a:ahLst/>
            <a:cxnLst/>
            <a:rect r="r" b="b" t="t" l="l"/>
            <a:pathLst>
              <a:path h="1058158" w="3300613">
                <a:moveTo>
                  <a:pt x="0" y="0"/>
                </a:moveTo>
                <a:lnTo>
                  <a:pt x="3300613" y="0"/>
                </a:lnTo>
                <a:lnTo>
                  <a:pt x="3300613" y="1058158"/>
                </a:lnTo>
                <a:lnTo>
                  <a:pt x="0" y="1058158"/>
                </a:lnTo>
                <a:lnTo>
                  <a:pt x="0" y="0"/>
                </a:lnTo>
                <a:close/>
              </a:path>
            </a:pathLst>
          </a:custGeom>
          <a:blipFill>
            <a:blip r:embed="rId6"/>
            <a:stretch>
              <a:fillRect l="0" t="0" r="0" b="0"/>
            </a:stretch>
          </a:blipFill>
        </p:spPr>
      </p:sp>
      <p:sp>
        <p:nvSpPr>
          <p:cNvPr name="Freeform 7" id="7"/>
          <p:cNvSpPr/>
          <p:nvPr/>
        </p:nvSpPr>
        <p:spPr>
          <a:xfrm flipH="false" flipV="false" rot="0">
            <a:off x="5345884" y="8643413"/>
            <a:ext cx="11913416" cy="1365434"/>
          </a:xfrm>
          <a:custGeom>
            <a:avLst/>
            <a:gdLst/>
            <a:ahLst/>
            <a:cxnLst/>
            <a:rect r="r" b="b" t="t" l="l"/>
            <a:pathLst>
              <a:path h="1365434" w="11913416">
                <a:moveTo>
                  <a:pt x="0" y="0"/>
                </a:moveTo>
                <a:lnTo>
                  <a:pt x="11913416" y="0"/>
                </a:lnTo>
                <a:lnTo>
                  <a:pt x="11913416" y="1365434"/>
                </a:lnTo>
                <a:lnTo>
                  <a:pt x="0" y="1365434"/>
                </a:lnTo>
                <a:lnTo>
                  <a:pt x="0" y="0"/>
                </a:lnTo>
                <a:close/>
              </a:path>
            </a:pathLst>
          </a:custGeom>
          <a:blipFill>
            <a:blip r:embed="rId7"/>
            <a:stretch>
              <a:fillRect l="0" t="0" r="0" b="0"/>
            </a:stretch>
          </a:blipFill>
        </p:spPr>
      </p:sp>
      <p:sp>
        <p:nvSpPr>
          <p:cNvPr name="Freeform 8" id="8"/>
          <p:cNvSpPr/>
          <p:nvPr/>
        </p:nvSpPr>
        <p:spPr>
          <a:xfrm flipH="false" flipV="false" rot="0">
            <a:off x="11702121" y="5341845"/>
            <a:ext cx="5329508" cy="2951621"/>
          </a:xfrm>
          <a:custGeom>
            <a:avLst/>
            <a:gdLst/>
            <a:ahLst/>
            <a:cxnLst/>
            <a:rect r="r" b="b" t="t" l="l"/>
            <a:pathLst>
              <a:path h="2951621" w="5329508">
                <a:moveTo>
                  <a:pt x="0" y="0"/>
                </a:moveTo>
                <a:lnTo>
                  <a:pt x="5329507" y="0"/>
                </a:lnTo>
                <a:lnTo>
                  <a:pt x="5329507" y="2951621"/>
                </a:lnTo>
                <a:lnTo>
                  <a:pt x="0" y="2951621"/>
                </a:lnTo>
                <a:lnTo>
                  <a:pt x="0" y="0"/>
                </a:lnTo>
                <a:close/>
              </a:path>
            </a:pathLst>
          </a:custGeom>
          <a:blipFill>
            <a:blip r:embed="rId8"/>
            <a:stretch>
              <a:fillRect l="0" t="0" r="0" b="0"/>
            </a:stretch>
          </a:blipFill>
        </p:spPr>
      </p:sp>
      <p:sp>
        <p:nvSpPr>
          <p:cNvPr name="TextBox 9" id="9"/>
          <p:cNvSpPr txBox="true"/>
          <p:nvPr/>
        </p:nvSpPr>
        <p:spPr>
          <a:xfrm rot="0">
            <a:off x="436859" y="369765"/>
            <a:ext cx="16119399" cy="887094"/>
          </a:xfrm>
          <a:prstGeom prst="rect">
            <a:avLst/>
          </a:prstGeom>
        </p:spPr>
        <p:txBody>
          <a:bodyPr anchor="t" rtlCol="false" tIns="0" lIns="0" bIns="0" rIns="0">
            <a:spAutoFit/>
          </a:bodyPr>
          <a:lstStyle/>
          <a:p>
            <a:pPr algn="l" marL="0" indent="0" lvl="0">
              <a:lnSpc>
                <a:spcPts val="7280"/>
              </a:lnSpc>
            </a:pPr>
            <a:r>
              <a:rPr lang="en-US" sz="5200">
                <a:solidFill>
                  <a:srgbClr val="FFFFFF"/>
                </a:solidFill>
                <a:latin typeface="Sedgwick Ave"/>
                <a:ea typeface="Sedgwick Ave"/>
                <a:cs typeface="Sedgwick Ave"/>
                <a:sym typeface="Sedgwick Ave"/>
              </a:rPr>
              <a:t>Basic EDA (Exploratory Data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745152" y="4577950"/>
            <a:ext cx="9310991" cy="2649753"/>
          </a:xfrm>
          <a:custGeom>
            <a:avLst/>
            <a:gdLst/>
            <a:ahLst/>
            <a:cxnLst/>
            <a:rect r="r" b="b" t="t" l="l"/>
            <a:pathLst>
              <a:path h="2649753" w="9310991">
                <a:moveTo>
                  <a:pt x="0" y="0"/>
                </a:moveTo>
                <a:lnTo>
                  <a:pt x="9310991" y="0"/>
                </a:lnTo>
                <a:lnTo>
                  <a:pt x="9310991" y="2649753"/>
                </a:lnTo>
                <a:lnTo>
                  <a:pt x="0" y="2649753"/>
                </a:lnTo>
                <a:lnTo>
                  <a:pt x="0" y="0"/>
                </a:lnTo>
                <a:close/>
              </a:path>
            </a:pathLst>
          </a:custGeom>
          <a:blipFill>
            <a:blip r:embed="rId2"/>
            <a:stretch>
              <a:fillRect l="0" t="0" r="0" b="0"/>
            </a:stretch>
          </a:blipFill>
        </p:spPr>
      </p:sp>
      <p:sp>
        <p:nvSpPr>
          <p:cNvPr name="Freeform 3" id="3"/>
          <p:cNvSpPr/>
          <p:nvPr/>
        </p:nvSpPr>
        <p:spPr>
          <a:xfrm flipH="false" flipV="false" rot="0">
            <a:off x="5920975" y="7428402"/>
            <a:ext cx="11888851" cy="2665084"/>
          </a:xfrm>
          <a:custGeom>
            <a:avLst/>
            <a:gdLst/>
            <a:ahLst/>
            <a:cxnLst/>
            <a:rect r="r" b="b" t="t" l="l"/>
            <a:pathLst>
              <a:path h="2665084" w="11888851">
                <a:moveTo>
                  <a:pt x="0" y="0"/>
                </a:moveTo>
                <a:lnTo>
                  <a:pt x="11888851" y="0"/>
                </a:lnTo>
                <a:lnTo>
                  <a:pt x="11888851" y="2665084"/>
                </a:lnTo>
                <a:lnTo>
                  <a:pt x="0" y="2665084"/>
                </a:lnTo>
                <a:lnTo>
                  <a:pt x="0" y="0"/>
                </a:lnTo>
                <a:close/>
              </a:path>
            </a:pathLst>
          </a:custGeom>
          <a:blipFill>
            <a:blip r:embed="rId3"/>
            <a:stretch>
              <a:fillRect l="0" t="0" r="0" b="0"/>
            </a:stretch>
          </a:blipFill>
        </p:spPr>
      </p:sp>
      <p:sp>
        <p:nvSpPr>
          <p:cNvPr name="Freeform 4" id="4"/>
          <p:cNvSpPr/>
          <p:nvPr/>
        </p:nvSpPr>
        <p:spPr>
          <a:xfrm flipH="false" flipV="false" rot="0">
            <a:off x="10371935" y="1507539"/>
            <a:ext cx="7569132" cy="3946210"/>
          </a:xfrm>
          <a:custGeom>
            <a:avLst/>
            <a:gdLst/>
            <a:ahLst/>
            <a:cxnLst/>
            <a:rect r="r" b="b" t="t" l="l"/>
            <a:pathLst>
              <a:path h="3946210" w="7569132">
                <a:moveTo>
                  <a:pt x="0" y="0"/>
                </a:moveTo>
                <a:lnTo>
                  <a:pt x="7569133" y="0"/>
                </a:lnTo>
                <a:lnTo>
                  <a:pt x="7569133" y="3946210"/>
                </a:lnTo>
                <a:lnTo>
                  <a:pt x="0" y="3946210"/>
                </a:lnTo>
                <a:lnTo>
                  <a:pt x="0" y="0"/>
                </a:lnTo>
                <a:close/>
              </a:path>
            </a:pathLst>
          </a:custGeom>
          <a:blipFill>
            <a:blip r:embed="rId4"/>
            <a:stretch>
              <a:fillRect l="0" t="0" r="0" b="0"/>
            </a:stretch>
          </a:blipFill>
        </p:spPr>
      </p:sp>
      <p:sp>
        <p:nvSpPr>
          <p:cNvPr name="TextBox 5" id="5"/>
          <p:cNvSpPr txBox="true"/>
          <p:nvPr/>
        </p:nvSpPr>
        <p:spPr>
          <a:xfrm rot="0">
            <a:off x="346932" y="312994"/>
            <a:ext cx="17594135" cy="936625"/>
          </a:xfrm>
          <a:prstGeom prst="rect">
            <a:avLst/>
          </a:prstGeom>
        </p:spPr>
        <p:txBody>
          <a:bodyPr anchor="t" rtlCol="false" tIns="0" lIns="0" bIns="0" rIns="0">
            <a:spAutoFit/>
          </a:bodyPr>
          <a:lstStyle/>
          <a:p>
            <a:pPr algn="l" marL="0" indent="0" lvl="0">
              <a:lnSpc>
                <a:spcPts val="7700"/>
              </a:lnSpc>
            </a:pPr>
            <a:r>
              <a:rPr lang="en-US" sz="5500">
                <a:solidFill>
                  <a:srgbClr val="FFFFFF"/>
                </a:solidFill>
                <a:latin typeface="Sedgwick Ave"/>
                <a:ea typeface="Sedgwick Ave"/>
                <a:cs typeface="Sedgwick Ave"/>
                <a:sym typeface="Sedgwick Ave"/>
              </a:rPr>
              <a:t>Handling Missing values</a:t>
            </a:r>
          </a:p>
        </p:txBody>
      </p:sp>
      <p:sp>
        <p:nvSpPr>
          <p:cNvPr name="TextBox 6" id="6"/>
          <p:cNvSpPr txBox="true"/>
          <p:nvPr/>
        </p:nvSpPr>
        <p:spPr>
          <a:xfrm rot="0">
            <a:off x="346932" y="1702035"/>
            <a:ext cx="4198590" cy="2114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linear Interpolation</a:t>
            </a:r>
          </a:p>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bfill / ffill</a:t>
            </a:r>
          </a:p>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Mode imputation</a:t>
            </a:r>
          </a:p>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fillna(0)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5627656" y="4650985"/>
            <a:ext cx="12262142" cy="4417808"/>
          </a:xfrm>
          <a:custGeom>
            <a:avLst/>
            <a:gdLst/>
            <a:ahLst/>
            <a:cxnLst/>
            <a:rect r="r" b="b" t="t" l="l"/>
            <a:pathLst>
              <a:path h="4417808" w="12262142">
                <a:moveTo>
                  <a:pt x="0" y="0"/>
                </a:moveTo>
                <a:lnTo>
                  <a:pt x="12262141" y="0"/>
                </a:lnTo>
                <a:lnTo>
                  <a:pt x="12262141" y="4417808"/>
                </a:lnTo>
                <a:lnTo>
                  <a:pt x="0" y="4417808"/>
                </a:lnTo>
                <a:lnTo>
                  <a:pt x="0" y="0"/>
                </a:lnTo>
                <a:close/>
              </a:path>
            </a:pathLst>
          </a:custGeom>
          <a:blipFill>
            <a:blip r:embed="rId2"/>
            <a:stretch>
              <a:fillRect l="0" t="0" r="0" b="-14609"/>
            </a:stretch>
          </a:blipFill>
        </p:spPr>
      </p:sp>
      <p:sp>
        <p:nvSpPr>
          <p:cNvPr name="Freeform 3" id="3"/>
          <p:cNvSpPr/>
          <p:nvPr/>
        </p:nvSpPr>
        <p:spPr>
          <a:xfrm flipH="false" flipV="false" rot="0">
            <a:off x="7203185" y="719105"/>
            <a:ext cx="10334637" cy="2934178"/>
          </a:xfrm>
          <a:custGeom>
            <a:avLst/>
            <a:gdLst/>
            <a:ahLst/>
            <a:cxnLst/>
            <a:rect r="r" b="b" t="t" l="l"/>
            <a:pathLst>
              <a:path h="2934178" w="10334637">
                <a:moveTo>
                  <a:pt x="0" y="0"/>
                </a:moveTo>
                <a:lnTo>
                  <a:pt x="10334638" y="0"/>
                </a:lnTo>
                <a:lnTo>
                  <a:pt x="10334638" y="2934178"/>
                </a:lnTo>
                <a:lnTo>
                  <a:pt x="0" y="2934178"/>
                </a:lnTo>
                <a:lnTo>
                  <a:pt x="0" y="0"/>
                </a:lnTo>
                <a:close/>
              </a:path>
            </a:pathLst>
          </a:custGeom>
          <a:blipFill>
            <a:blip r:embed="rId3"/>
            <a:stretch>
              <a:fillRect l="0" t="0" r="0" b="0"/>
            </a:stretch>
          </a:blipFill>
        </p:spPr>
      </p:sp>
      <p:sp>
        <p:nvSpPr>
          <p:cNvPr name="Freeform 4" id="4"/>
          <p:cNvSpPr/>
          <p:nvPr/>
        </p:nvSpPr>
        <p:spPr>
          <a:xfrm flipH="false" flipV="false" rot="0">
            <a:off x="640805" y="8516872"/>
            <a:ext cx="4162447" cy="1103842"/>
          </a:xfrm>
          <a:custGeom>
            <a:avLst/>
            <a:gdLst/>
            <a:ahLst/>
            <a:cxnLst/>
            <a:rect r="r" b="b" t="t" l="l"/>
            <a:pathLst>
              <a:path h="1103842" w="4162447">
                <a:moveTo>
                  <a:pt x="0" y="0"/>
                </a:moveTo>
                <a:lnTo>
                  <a:pt x="4162448" y="0"/>
                </a:lnTo>
                <a:lnTo>
                  <a:pt x="4162448" y="1103842"/>
                </a:lnTo>
                <a:lnTo>
                  <a:pt x="0" y="1103842"/>
                </a:lnTo>
                <a:lnTo>
                  <a:pt x="0" y="0"/>
                </a:lnTo>
                <a:close/>
              </a:path>
            </a:pathLst>
          </a:custGeom>
          <a:blipFill>
            <a:blip r:embed="rId2"/>
            <a:stretch>
              <a:fillRect l="0" t="-616111" r="-359914" b="0"/>
            </a:stretch>
          </a:blipFill>
        </p:spPr>
      </p:sp>
      <p:sp>
        <p:nvSpPr>
          <p:cNvPr name="TextBox 5" id="5"/>
          <p:cNvSpPr txBox="true"/>
          <p:nvPr/>
        </p:nvSpPr>
        <p:spPr>
          <a:xfrm rot="0">
            <a:off x="450107" y="923925"/>
            <a:ext cx="14315231" cy="936625"/>
          </a:xfrm>
          <a:prstGeom prst="rect">
            <a:avLst/>
          </a:prstGeom>
        </p:spPr>
        <p:txBody>
          <a:bodyPr anchor="t" rtlCol="false" tIns="0" lIns="0" bIns="0" rIns="0">
            <a:spAutoFit/>
          </a:bodyPr>
          <a:lstStyle/>
          <a:p>
            <a:pPr algn="l" marL="0" indent="0" lvl="0">
              <a:lnSpc>
                <a:spcPts val="7700"/>
              </a:lnSpc>
            </a:pPr>
            <a:r>
              <a:rPr lang="en-US" sz="5500">
                <a:solidFill>
                  <a:srgbClr val="FFFFFF"/>
                </a:solidFill>
                <a:latin typeface="Sedgwick Ave"/>
                <a:ea typeface="Sedgwick Ave"/>
                <a:cs typeface="Sedgwick Ave"/>
                <a:sym typeface="Sedgwick Ave"/>
              </a:rPr>
              <a:t>Handling Outliers</a:t>
            </a:r>
          </a:p>
        </p:txBody>
      </p:sp>
      <p:sp>
        <p:nvSpPr>
          <p:cNvPr name="TextBox 6" id="6"/>
          <p:cNvSpPr txBox="true"/>
          <p:nvPr/>
        </p:nvSpPr>
        <p:spPr>
          <a:xfrm rot="0">
            <a:off x="237340" y="2685225"/>
            <a:ext cx="5390315" cy="2114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IQR (Inter Quartile Range) for outlier detection</a:t>
            </a:r>
          </a:p>
          <a:p>
            <a:pPr algn="l" marL="647702" indent="-323851" lvl="1">
              <a:lnSpc>
                <a:spcPts val="4200"/>
              </a:lnSpc>
              <a:buFont typeface="Arial"/>
              <a:buChar char="•"/>
            </a:pPr>
            <a:r>
              <a:rPr lang="en-US" sz="3000">
                <a:solidFill>
                  <a:srgbClr val="FFFFFF"/>
                </a:solidFill>
                <a:latin typeface="Canva Sans"/>
                <a:ea typeface="Canva Sans"/>
                <a:cs typeface="Canva Sans"/>
                <a:sym typeface="Canva Sans"/>
              </a:rPr>
              <a:t>Capping for handling outliers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1210934" y="2225464"/>
            <a:ext cx="7730538" cy="7032836"/>
          </a:xfrm>
          <a:custGeom>
            <a:avLst/>
            <a:gdLst/>
            <a:ahLst/>
            <a:cxnLst/>
            <a:rect r="r" b="b" t="t" l="l"/>
            <a:pathLst>
              <a:path h="7032836" w="7730538">
                <a:moveTo>
                  <a:pt x="0" y="0"/>
                </a:moveTo>
                <a:lnTo>
                  <a:pt x="7730538" y="0"/>
                </a:lnTo>
                <a:lnTo>
                  <a:pt x="7730538" y="7032836"/>
                </a:lnTo>
                <a:lnTo>
                  <a:pt x="0" y="7032836"/>
                </a:lnTo>
                <a:lnTo>
                  <a:pt x="0" y="0"/>
                </a:lnTo>
                <a:close/>
              </a:path>
            </a:pathLst>
          </a:custGeom>
          <a:blipFill>
            <a:blip r:embed="rId2"/>
            <a:stretch>
              <a:fillRect l="0" t="0" r="0" b="0"/>
            </a:stretch>
          </a:blipFill>
        </p:spPr>
      </p:sp>
      <p:sp>
        <p:nvSpPr>
          <p:cNvPr name="Freeform 3" id="3"/>
          <p:cNvSpPr/>
          <p:nvPr/>
        </p:nvSpPr>
        <p:spPr>
          <a:xfrm flipH="false" flipV="false" rot="0">
            <a:off x="9762305" y="2782698"/>
            <a:ext cx="8061934" cy="4392578"/>
          </a:xfrm>
          <a:custGeom>
            <a:avLst/>
            <a:gdLst/>
            <a:ahLst/>
            <a:cxnLst/>
            <a:rect r="r" b="b" t="t" l="l"/>
            <a:pathLst>
              <a:path h="4392578" w="8061934">
                <a:moveTo>
                  <a:pt x="0" y="0"/>
                </a:moveTo>
                <a:lnTo>
                  <a:pt x="8061934" y="0"/>
                </a:lnTo>
                <a:lnTo>
                  <a:pt x="8061934" y="4392578"/>
                </a:lnTo>
                <a:lnTo>
                  <a:pt x="0" y="4392578"/>
                </a:lnTo>
                <a:lnTo>
                  <a:pt x="0" y="0"/>
                </a:lnTo>
                <a:close/>
              </a:path>
            </a:pathLst>
          </a:custGeom>
          <a:blipFill>
            <a:blip r:embed="rId3"/>
            <a:stretch>
              <a:fillRect l="0" t="0" r="0" b="0"/>
            </a:stretch>
          </a:blipFill>
        </p:spPr>
      </p:sp>
      <p:sp>
        <p:nvSpPr>
          <p:cNvPr name="TextBox 4" id="4"/>
          <p:cNvSpPr txBox="true"/>
          <p:nvPr/>
        </p:nvSpPr>
        <p:spPr>
          <a:xfrm rot="0">
            <a:off x="2220875" y="330775"/>
            <a:ext cx="12205242" cy="936625"/>
          </a:xfrm>
          <a:prstGeom prst="rect">
            <a:avLst/>
          </a:prstGeom>
        </p:spPr>
        <p:txBody>
          <a:bodyPr anchor="t" rtlCol="false" tIns="0" lIns="0" bIns="0" rIns="0">
            <a:spAutoFit/>
          </a:bodyPr>
          <a:lstStyle/>
          <a:p>
            <a:pPr algn="ctr" marL="0" indent="0" lvl="0">
              <a:lnSpc>
                <a:spcPts val="7700"/>
              </a:lnSpc>
            </a:pPr>
            <a:r>
              <a:rPr lang="en-US" sz="5500">
                <a:solidFill>
                  <a:srgbClr val="FFFFFF"/>
                </a:solidFill>
                <a:latin typeface="Sedgwick Ave"/>
                <a:ea typeface="Sedgwick Ave"/>
                <a:cs typeface="Sedgwick Ave"/>
                <a:sym typeface="Sedgwick Ave"/>
              </a:rPr>
              <a:t>Spill type total count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799166" y="1698524"/>
            <a:ext cx="9528066" cy="8243062"/>
          </a:xfrm>
          <a:custGeom>
            <a:avLst/>
            <a:gdLst/>
            <a:ahLst/>
            <a:cxnLst/>
            <a:rect r="r" b="b" t="t" l="l"/>
            <a:pathLst>
              <a:path h="8243062" w="9528066">
                <a:moveTo>
                  <a:pt x="0" y="0"/>
                </a:moveTo>
                <a:lnTo>
                  <a:pt x="9528066" y="0"/>
                </a:lnTo>
                <a:lnTo>
                  <a:pt x="9528066" y="8243062"/>
                </a:lnTo>
                <a:lnTo>
                  <a:pt x="0" y="8243062"/>
                </a:lnTo>
                <a:lnTo>
                  <a:pt x="0" y="0"/>
                </a:lnTo>
                <a:close/>
              </a:path>
            </a:pathLst>
          </a:custGeom>
          <a:blipFill>
            <a:blip r:embed="rId2"/>
            <a:stretch>
              <a:fillRect l="0" t="0" r="0" b="0"/>
            </a:stretch>
          </a:blipFill>
        </p:spPr>
      </p:sp>
      <p:sp>
        <p:nvSpPr>
          <p:cNvPr name="TextBox 3" id="3"/>
          <p:cNvSpPr txBox="true"/>
          <p:nvPr/>
        </p:nvSpPr>
        <p:spPr>
          <a:xfrm rot="0">
            <a:off x="799166" y="351151"/>
            <a:ext cx="10838906" cy="936625"/>
          </a:xfrm>
          <a:prstGeom prst="rect">
            <a:avLst/>
          </a:prstGeom>
        </p:spPr>
        <p:txBody>
          <a:bodyPr anchor="t" rtlCol="false" tIns="0" lIns="0" bIns="0" rIns="0">
            <a:spAutoFit/>
          </a:bodyPr>
          <a:lstStyle/>
          <a:p>
            <a:pPr algn="l" marL="0" indent="0" lvl="0">
              <a:lnSpc>
                <a:spcPts val="7700"/>
              </a:lnSpc>
            </a:pPr>
            <a:r>
              <a:rPr lang="en-US" sz="5500">
                <a:solidFill>
                  <a:srgbClr val="FFFFFF"/>
                </a:solidFill>
                <a:latin typeface="Sedgwick Ave"/>
                <a:ea typeface="Sedgwick Ave"/>
                <a:cs typeface="Sedgwick Ave"/>
                <a:sym typeface="Sedgwick Ave"/>
              </a:rPr>
              <a:t>Top 10 substances</a:t>
            </a:r>
          </a:p>
        </p:txBody>
      </p:sp>
      <p:sp>
        <p:nvSpPr>
          <p:cNvPr name="TextBox 4" id="4"/>
          <p:cNvSpPr txBox="true"/>
          <p:nvPr/>
        </p:nvSpPr>
        <p:spPr>
          <a:xfrm rot="0">
            <a:off x="10327232" y="2407620"/>
            <a:ext cx="7768233" cy="437514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Nitrogen oxides (expressed as nitrogen dioxide)</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PM2.5 - Particulate Matter &lt;= 2.5 Micrometers</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PM10 - Particulate Matter &lt;= 10 Micrometers</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Carbon monoxide</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Volatile Organic Compounds (VOCs)</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Total particulate matter</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Sulphur dioxide</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Ammonia (total)</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Lead (and its compounds)</a:t>
            </a:r>
          </a:p>
          <a:p>
            <a:pPr algn="l" marL="539754" indent="-269877" lvl="1">
              <a:lnSpc>
                <a:spcPts val="3500"/>
              </a:lnSpc>
              <a:buFont typeface="Arial"/>
              <a:buChar char="•"/>
            </a:pPr>
            <a:r>
              <a:rPr lang="en-US" sz="2500">
                <a:solidFill>
                  <a:srgbClr val="FFFFFF"/>
                </a:solidFill>
                <a:latin typeface="Canva Sans"/>
                <a:ea typeface="Canva Sans"/>
                <a:cs typeface="Canva Sans"/>
                <a:sym typeface="Canva Sans"/>
              </a:rPr>
              <a:t>Xylene (all isomers)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Freeform 2" id="2"/>
          <p:cNvSpPr/>
          <p:nvPr/>
        </p:nvSpPr>
        <p:spPr>
          <a:xfrm flipH="false" flipV="false" rot="0">
            <a:off x="2388296" y="1770845"/>
            <a:ext cx="12835097" cy="7829033"/>
          </a:xfrm>
          <a:custGeom>
            <a:avLst/>
            <a:gdLst/>
            <a:ahLst/>
            <a:cxnLst/>
            <a:rect r="r" b="b" t="t" l="l"/>
            <a:pathLst>
              <a:path h="7829033" w="12835097">
                <a:moveTo>
                  <a:pt x="0" y="0"/>
                </a:moveTo>
                <a:lnTo>
                  <a:pt x="12835096" y="0"/>
                </a:lnTo>
                <a:lnTo>
                  <a:pt x="12835096" y="7829033"/>
                </a:lnTo>
                <a:lnTo>
                  <a:pt x="0" y="7829033"/>
                </a:lnTo>
                <a:lnTo>
                  <a:pt x="0" y="0"/>
                </a:lnTo>
                <a:close/>
              </a:path>
            </a:pathLst>
          </a:custGeom>
          <a:blipFill>
            <a:blip r:embed="rId2"/>
            <a:stretch>
              <a:fillRect l="0" t="0" r="0" b="0"/>
            </a:stretch>
          </a:blipFill>
        </p:spPr>
      </p:sp>
      <p:sp>
        <p:nvSpPr>
          <p:cNvPr name="TextBox 3" id="3"/>
          <p:cNvSpPr txBox="true"/>
          <p:nvPr/>
        </p:nvSpPr>
        <p:spPr>
          <a:xfrm rot="0">
            <a:off x="799166" y="351151"/>
            <a:ext cx="10838906" cy="936625"/>
          </a:xfrm>
          <a:prstGeom prst="rect">
            <a:avLst/>
          </a:prstGeom>
        </p:spPr>
        <p:txBody>
          <a:bodyPr anchor="t" rtlCol="false" tIns="0" lIns="0" bIns="0" rIns="0">
            <a:spAutoFit/>
          </a:bodyPr>
          <a:lstStyle/>
          <a:p>
            <a:pPr algn="l" marL="0" indent="0" lvl="0">
              <a:lnSpc>
                <a:spcPts val="7700"/>
              </a:lnSpc>
            </a:pPr>
            <a:r>
              <a:rPr lang="en-US" sz="5500">
                <a:solidFill>
                  <a:srgbClr val="FFFFFF"/>
                </a:solidFill>
                <a:latin typeface="Sedgwick Ave"/>
                <a:ea typeface="Sedgwick Ave"/>
                <a:cs typeface="Sedgwick Ave"/>
                <a:sym typeface="Sedgwick Ave"/>
              </a:rPr>
              <a:t>Spill Count by Reporting Year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DAGg2esIkNE</dc:identifier>
  <dcterms:modified xsi:type="dcterms:W3CDTF">2011-08-01T06:04:30Z</dcterms:modified>
  <cp:revision>1</cp:revision>
  <dc:title>CMPT 2400 - Data prepaeration analytics</dc:title>
</cp:coreProperties>
</file>