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87" r:id="rId3"/>
    <p:sldId id="339" r:id="rId4"/>
    <p:sldId id="413" r:id="rId5"/>
    <p:sldId id="280" r:id="rId6"/>
    <p:sldId id="285" r:id="rId7"/>
    <p:sldId id="281" r:id="rId8"/>
    <p:sldId id="282" r:id="rId9"/>
    <p:sldId id="261" r:id="rId10"/>
    <p:sldId id="273" r:id="rId11"/>
    <p:sldId id="284" r:id="rId12"/>
    <p:sldId id="283" r:id="rId13"/>
    <p:sldId id="262" r:id="rId14"/>
    <p:sldId id="263" r:id="rId15"/>
    <p:sldId id="264" r:id="rId16"/>
    <p:sldId id="41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4" r:id="rId25"/>
    <p:sldId id="276" r:id="rId26"/>
    <p:sldId id="275" r:id="rId27"/>
    <p:sldId id="278" r:id="rId28"/>
    <p:sldId id="279" r:id="rId29"/>
    <p:sldId id="277" r:id="rId3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304"/>
    <a:srgbClr val="B30002"/>
    <a:srgbClr val="000BF4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15DB-1FD1-6041-A475-2D389538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5305-2ABA-A34E-843A-D906DEF1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136F-4673-7E4C-8BB0-79C35938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8051-66BA-7F4A-A390-15D185AC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62E4-8205-B24C-A1CA-A07A85F4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48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0DA0-8FF4-EF44-9FD8-83DC68F7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68EC3-BA57-CF4D-AD3E-0BA6C17A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03B3-94FF-0843-A152-E9EBD22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F020-CA9E-C74A-A1C5-77AE67CC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B04A-BBD0-EA4C-81DF-BC1FB3ED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71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63712-1A48-A844-8D65-6E335EA04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6E0C-A0E9-124F-947C-794B7D302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7245-31F2-7043-97D0-8196FD4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4340-7479-014E-A57C-4410C76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AB6B-5785-9B4F-B615-04671E8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84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39FC-C4CF-B54C-BD21-4A29C64D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8B46-F421-F545-ADF2-7878331B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60C7-54F9-8E44-B2B5-7CC5DBAD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7EF1-9416-0F46-BA6D-4F53F87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5E47-C747-6149-A008-5F52568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630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B5F9-2143-D54B-9213-1CC210FA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2B0B-C55E-1B46-B34B-9F1BA0F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0275-6CAE-2A46-9F4C-016AD691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00CE-7E3B-8147-B9B3-116B1C6A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71C9-1D59-5148-AC4B-88DEEE3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821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5AC-F084-854F-B9FE-F9F8DFA4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ABD4-37D2-9848-9D48-7B956CF0A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3DCED-78DD-7340-A0D1-4F23BAC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919BC-A222-1749-A503-B6B37C6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224E-CEF3-3945-B0B3-1004AB9B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1BC0-6C04-3D48-93D2-CA819E14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70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A64-02CE-7241-9786-4F5012EC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8599-2C34-2340-B6C6-96A651D4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1152-2012-1E43-85E0-CE82DE3B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DB07-E1AB-C145-B587-95F8B60ED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F5745-E6C5-664B-B934-E119FE11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D0683-EF81-304D-BE14-3982829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A7099-D91A-8F4B-8E2E-D51FB8C1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6D073-E448-0145-B38C-0F49711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56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1911-E922-3844-A380-705E8C5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7295-A75B-4142-8840-C674FD14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A43E3-87C8-1C47-87A9-13BCE47D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22826-B996-BA4A-AF1D-250A92CE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62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2405B-AFC6-A243-992E-FCD28570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A300A-CBA2-EF43-90D7-CB028092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50203-A9C1-1647-9D11-9DE62AA0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60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A78-C642-294A-A73F-F994BE10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56C1-C4BC-4847-BED4-2701F61B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1A6F1-1FB3-3A4E-8D30-97AB014A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9231-63B7-DE44-8B93-F6416FA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4FDD-2D42-F14F-90C2-06078D85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1AAF-68FB-1746-BC5F-74921092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57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F119-680C-D841-B34B-3490973B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A0F81-AE05-D546-B8C8-07DF9512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CC85-CFE3-9245-AD1A-9C93E52A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3AEA-BCE0-BF4E-B430-B91A2B98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9818-1E5F-3844-BB7B-D48E3BC3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522B-A541-8A41-A3C1-92110A50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7AD3C-4906-A343-AC8A-390B87BC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2CCFA-CB8C-7045-A25C-E6E4615E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25C4-F73C-834C-A494-F403BCBA6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5EF6-B753-6845-8DDE-8B2F1383A3EE}" type="datetimeFigureOut">
              <a:rPr lang="en-CN" smtClean="0"/>
              <a:t>2022/1/17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FAA9-F77B-EE4F-96DA-679042F4F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CCD5-FF31-CB47-936E-B99A5C00D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383C-656E-944C-AAED-D27292B951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88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D6BC9-A515-5142-9D5A-2798727F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915" y="1963982"/>
            <a:ext cx="11024170" cy="1058238"/>
          </a:xfrm>
        </p:spPr>
        <p:txBody>
          <a:bodyPr>
            <a:normAutofit/>
          </a:bodyPr>
          <a:lstStyle/>
          <a:p>
            <a:r>
              <a:rPr kumimoji="1" lang="en-US" altLang="zh-CN" sz="4400" b="1" dirty="0"/>
              <a:t>GAMES103: Intro to Physics-Based Animation</a:t>
            </a:r>
            <a:endParaRPr kumimoji="1"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371EAF-5867-374F-AC96-758B0A75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930" y="3429000"/>
            <a:ext cx="8065228" cy="14935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Smoothed Particle Hydrodynamics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4C85-CD8E-2241-BDD3-BFE470C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7D73C640-F0C3-024F-933C-613F8958CF5E}"/>
              </a:ext>
            </a:extLst>
          </p:cNvPr>
          <p:cNvSpPr txBox="1">
            <a:spLocks/>
          </p:cNvSpPr>
          <p:nvPr/>
        </p:nvSpPr>
        <p:spPr>
          <a:xfrm>
            <a:off x="2196330" y="4689285"/>
            <a:ext cx="8065228" cy="1493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000" dirty="0"/>
              <a:t>Huamin Wang</a:t>
            </a:r>
          </a:p>
          <a:p>
            <a:endParaRPr kumimoji="1" lang="en-US" altLang="zh-CN" sz="4000" dirty="0"/>
          </a:p>
          <a:p>
            <a:r>
              <a:rPr kumimoji="1" lang="en-US" altLang="zh-CN" sz="4000" dirty="0"/>
              <a:t>Jan 2022</a:t>
            </a:r>
          </a:p>
        </p:txBody>
      </p:sp>
    </p:spTree>
    <p:extLst>
      <p:ext uri="{BB962C8B-B14F-4D97-AF65-F5344CB8AC3E}">
        <p14:creationId xmlns:p14="http://schemas.microsoft.com/office/powerpoint/2010/main" val="18289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F988624B-83CA-1942-8764-1A3388AA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CN" b="1" dirty="0"/>
              <a:t>Particle Volume Estimation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066802"/>
            <a:ext cx="8229600" cy="4571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But how do we get the volume of particle </a:t>
            </a:r>
            <a:r>
              <a:rPr lang="en-US" i="1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?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659055" y="3581400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324601" y="3505201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m</a:t>
            </a:r>
            <a:r>
              <a:rPr lang="en-US" sz="2400" baseline="-250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1" y="418653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2965" y="571053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4783" y="613410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86601" y="533400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68310" y="418653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70565" y="494853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ABFBF3-EB47-2644-9D19-3A4F327DDBC2}"/>
                  </a:ext>
                </a:extLst>
              </p:cNvPr>
              <p:cNvSpPr/>
              <p:nvPr/>
            </p:nvSpPr>
            <p:spPr>
              <a:xfrm>
                <a:off x="2126464" y="1650411"/>
                <a:ext cx="1302536" cy="787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ABFBF3-EB47-2644-9D19-3A4F327DD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64" y="1650411"/>
                <a:ext cx="1302536" cy="787395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FEA82F-EA7F-6E4B-ACC2-67AF40DBC466}"/>
                  </a:ext>
                </a:extLst>
              </p:cNvPr>
              <p:cNvSpPr/>
              <p:nvPr/>
            </p:nvSpPr>
            <p:spPr>
              <a:xfrm>
                <a:off x="786926" y="2468326"/>
                <a:ext cx="5969947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FEA82F-EA7F-6E4B-ACC2-67AF40DBC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26" y="2468326"/>
                <a:ext cx="5969947" cy="1030347"/>
              </a:xfrm>
              <a:prstGeom prst="rect">
                <a:avLst/>
              </a:prstGeom>
              <a:blipFill>
                <a:blip r:embed="rId3"/>
                <a:stretch>
                  <a:fillRect t="-12561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0198CB8-10CB-DD4D-8EC0-742CD6465BDB}"/>
                  </a:ext>
                </a:extLst>
              </p:cNvPr>
              <p:cNvSpPr/>
              <p:nvPr/>
            </p:nvSpPr>
            <p:spPr>
              <a:xfrm>
                <a:off x="7171828" y="1967820"/>
                <a:ext cx="3487750" cy="851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𝐬𝐦𝐨𝐨𝐭𝐡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0198CB8-10CB-DD4D-8EC0-742CD6465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28" y="1967820"/>
                <a:ext cx="3487750" cy="851580"/>
              </a:xfrm>
              <a:prstGeom prst="rect">
                <a:avLst/>
              </a:prstGeom>
              <a:blipFill>
                <a:blip r:embed="rId4"/>
                <a:stretch>
                  <a:fillRect t="-28986" b="-956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" grpId="0"/>
      <p:bldP spid="65" grpId="0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3818"/>
            <a:ext cx="8229600" cy="4571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So the actual solution is: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" name="Down Arrow 55"/>
          <p:cNvSpPr/>
          <p:nvPr/>
        </p:nvSpPr>
        <p:spPr>
          <a:xfrm>
            <a:off x="4524022" y="3328987"/>
            <a:ext cx="609600" cy="7096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058380" y="3328986"/>
            <a:ext cx="609600" cy="7096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7DD7166-BC67-8E49-BDF3-D711977BB587}"/>
              </a:ext>
            </a:extLst>
          </p:cNvPr>
          <p:cNvSpPr txBox="1">
            <a:spLocks/>
          </p:cNvSpPr>
          <p:nvPr/>
        </p:nvSpPr>
        <p:spPr>
          <a:xfrm>
            <a:off x="864742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b="1" dirty="0"/>
              <a:t>Smoothed Interpolation – Final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62F1B7-C8A0-4443-8E8E-B3C2942BCCCF}"/>
                  </a:ext>
                </a:extLst>
              </p:cNvPr>
              <p:cNvSpPr/>
              <p:nvPr/>
            </p:nvSpPr>
            <p:spPr>
              <a:xfrm>
                <a:off x="2732841" y="2096233"/>
                <a:ext cx="3215522" cy="10303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62F1B7-C8A0-4443-8E8E-B3C2942BC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41" y="2096233"/>
                <a:ext cx="3215522" cy="1030347"/>
              </a:xfrm>
              <a:prstGeom prst="rect">
                <a:avLst/>
              </a:prstGeom>
              <a:blipFill>
                <a:blip r:embed="rId2"/>
                <a:stretch>
                  <a:fillRect t="-122892" b="-1662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DC00C7-E3F4-844A-84F9-1577A8031145}"/>
                  </a:ext>
                </a:extLst>
              </p:cNvPr>
              <p:cNvSpPr/>
              <p:nvPr/>
            </p:nvSpPr>
            <p:spPr>
              <a:xfrm>
                <a:off x="6808223" y="2189219"/>
                <a:ext cx="2099806" cy="851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DC00C7-E3F4-844A-84F9-1577A8031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23" y="2189219"/>
                <a:ext cx="2099806" cy="851580"/>
              </a:xfrm>
              <a:prstGeom prst="rect">
                <a:avLst/>
              </a:prstGeom>
              <a:blipFill>
                <a:blip r:embed="rId3"/>
                <a:stretch>
                  <a:fillRect t="-27143" b="-9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1D12B-370C-D04C-9BE3-94203DC0F99D}"/>
                  </a:ext>
                </a:extLst>
              </p:cNvPr>
              <p:cNvSpPr/>
              <p:nvPr/>
            </p:nvSpPr>
            <p:spPr>
              <a:xfrm>
                <a:off x="3906549" y="4355563"/>
                <a:ext cx="4431985" cy="10303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1D12B-370C-D04C-9BE3-94203DC0F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49" y="4355563"/>
                <a:ext cx="4431985" cy="1030347"/>
              </a:xfrm>
              <a:prstGeom prst="rect">
                <a:avLst/>
              </a:prstGeom>
              <a:blipFill>
                <a:blip r:embed="rId4"/>
                <a:stretch>
                  <a:fillRect t="-122892" b="-1662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981200" y="1473205"/>
            <a:ext cx="8229600" cy="36575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We can easily compute its derivatives:</a:t>
            </a:r>
          </a:p>
          <a:p>
            <a:pPr lvl="1"/>
            <a:r>
              <a:rPr lang="en-US" dirty="0">
                <a:latin typeface="+mj-lt"/>
              </a:rPr>
              <a:t>Gradient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Laplacian</a:t>
            </a: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60A349-67A6-8541-8613-F34BAEA308DE}"/>
                  </a:ext>
                </a:extLst>
              </p:cNvPr>
              <p:cNvSpPr/>
              <p:nvPr/>
            </p:nvSpPr>
            <p:spPr>
              <a:xfrm>
                <a:off x="2447797" y="2279593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60A349-67A6-8541-8613-F34BAEA3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97" y="2279593"/>
                <a:ext cx="4015093" cy="1030347"/>
              </a:xfrm>
              <a:prstGeom prst="rect">
                <a:avLst/>
              </a:prstGeom>
              <a:blipFill>
                <a:blip r:embed="rId2"/>
                <a:stretch>
                  <a:fillRect t="-12561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903CD2-73C8-9A4B-9AD5-F09A611064CE}"/>
                  </a:ext>
                </a:extLst>
              </p:cNvPr>
              <p:cNvSpPr/>
              <p:nvPr/>
            </p:nvSpPr>
            <p:spPr>
              <a:xfrm>
                <a:off x="2447796" y="4354448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903CD2-73C8-9A4B-9AD5-F09A61106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96" y="4354448"/>
                <a:ext cx="4015093" cy="1030347"/>
              </a:xfrm>
              <a:prstGeom prst="rect">
                <a:avLst/>
              </a:prstGeom>
              <a:blipFill>
                <a:blip r:embed="rId3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B64113E-503E-884A-899A-066D2B7D1808}"/>
              </a:ext>
            </a:extLst>
          </p:cNvPr>
          <p:cNvSpPr txBox="1">
            <a:spLocks/>
          </p:cNvSpPr>
          <p:nvPr/>
        </p:nvSpPr>
        <p:spPr>
          <a:xfrm>
            <a:off x="864742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b="1" dirty="0"/>
              <a:t>Why Smoothed Interpolation?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CCCAB2-3859-604C-B1F6-3445862ECD33}"/>
                  </a:ext>
                </a:extLst>
              </p:cNvPr>
              <p:cNvSpPr/>
              <p:nvPr/>
            </p:nvSpPr>
            <p:spPr>
              <a:xfrm>
                <a:off x="6122542" y="2324218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CCCAB2-3859-604C-B1F6-3445862EC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542" y="2324218"/>
                <a:ext cx="4015093" cy="1030347"/>
              </a:xfrm>
              <a:prstGeom prst="rect">
                <a:avLst/>
              </a:prstGeom>
              <a:blipFill>
                <a:blip r:embed="rId4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08F6C3-A84A-7C47-964F-EF1224CD74C2}"/>
                  </a:ext>
                </a:extLst>
              </p:cNvPr>
              <p:cNvSpPr/>
              <p:nvPr/>
            </p:nvSpPr>
            <p:spPr>
              <a:xfrm>
                <a:off x="6073422" y="4354974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08F6C3-A84A-7C47-964F-EF1224CD7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22" y="4354974"/>
                <a:ext cx="4015093" cy="1030347"/>
              </a:xfrm>
              <a:prstGeom prst="rect">
                <a:avLst/>
              </a:prstGeom>
              <a:blipFill>
                <a:blip r:embed="rId5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0150"/>
            <a:ext cx="5045327" cy="4078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A Smoothing Kernel Example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905000" y="1295400"/>
          <a:ext cx="47815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2387600" imgH="1257300" progId="Equation.DSMT4">
                  <p:embed/>
                </p:oleObj>
              </mc:Choice>
              <mc:Fallback>
                <p:oleObj name="Equation" r:id="rId4" imgW="2387600" imgH="125730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47815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819400" y="4038600"/>
          <a:ext cx="1676400" cy="94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6" imgW="812800" imgH="457200" progId="Equation.DSMT4">
                  <p:embed/>
                </p:oleObj>
              </mc:Choice>
              <mc:Fallback>
                <p:oleObj name="Equation" r:id="rId6" imgW="812800" imgH="4572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1676400" cy="941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81201" y="5179368"/>
            <a:ext cx="367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 is called smoothing length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Kernel Derivatives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4525963"/>
          </a:xfrm>
        </p:spPr>
        <p:txBody>
          <a:bodyPr/>
          <a:lstStyle/>
          <a:p>
            <a:r>
              <a:rPr lang="en-US" dirty="0"/>
              <a:t>Gradient at particle </a:t>
            </a:r>
            <a:r>
              <a:rPr lang="en-US" dirty="0" err="1"/>
              <a:t>i</a:t>
            </a:r>
            <a:r>
              <a:rPr lang="en-US" dirty="0"/>
              <a:t> (a vector)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14601" y="1604888"/>
          <a:ext cx="5165725" cy="26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2730500" imgH="1409700" progId="Equation.DSMT4">
                  <p:embed/>
                </p:oleObj>
              </mc:Choice>
              <mc:Fallback>
                <p:oleObj name="Equation" r:id="rId3" imgW="2730500" imgH="1409700" progId="Equation.DSMT4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604888"/>
                        <a:ext cx="5165725" cy="26623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305800" y="2487612"/>
          <a:ext cx="1676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5" imgW="812800" imgH="457200" progId="Equation.DSMT4">
                  <p:embed/>
                </p:oleObj>
              </mc:Choice>
              <mc:Fallback>
                <p:oleObj name="Equation" r:id="rId5" imgW="812800" imgH="4572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487612"/>
                        <a:ext cx="1676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264386" y="4602164"/>
          <a:ext cx="394641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7" imgW="2540000" imgH="1257300" progId="Equation.DSMT4">
                  <p:embed/>
                </p:oleObj>
              </mc:Choice>
              <mc:Fallback>
                <p:oleObj name="Equation" r:id="rId7" imgW="2540000" imgH="12573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386" y="4602164"/>
                        <a:ext cx="3946415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752600" y="4495801"/>
          <a:ext cx="4008632" cy="21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9" imgW="2387600" imgH="1257300" progId="Equation.DSMT4">
                  <p:embed/>
                </p:oleObj>
              </mc:Choice>
              <mc:Fallback>
                <p:oleObj name="Equation" r:id="rId9" imgW="2387600" imgH="1257300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1"/>
                        <a:ext cx="4008632" cy="21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Kernel Derivatives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65238"/>
            <a:ext cx="8229600" cy="4525963"/>
          </a:xfrm>
        </p:spPr>
        <p:txBody>
          <a:bodyPr/>
          <a:lstStyle/>
          <a:p>
            <a:r>
              <a:rPr lang="en-US" dirty="0" err="1"/>
              <a:t>Laplacian</a:t>
            </a:r>
            <a:r>
              <a:rPr lang="en-US" dirty="0"/>
              <a:t> at particle </a:t>
            </a:r>
            <a:r>
              <a:rPr lang="en-US" dirty="0" err="1"/>
              <a:t>i</a:t>
            </a:r>
            <a:r>
              <a:rPr lang="en-US" dirty="0"/>
              <a:t> (a scalar)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90751" y="2339976"/>
          <a:ext cx="5815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3073400" imgH="469900" progId="Equation.DSMT4">
                  <p:embed/>
                </p:oleObj>
              </mc:Choice>
              <mc:Fallback>
                <p:oleObj name="Equation" r:id="rId3" imgW="3073400" imgH="469900" progId="Equation.DSMT4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2339976"/>
                        <a:ext cx="5815013" cy="8874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305800" y="2335212"/>
          <a:ext cx="1676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5" imgW="812800" imgH="457200" progId="Equation.DSMT4">
                  <p:embed/>
                </p:oleObj>
              </mc:Choice>
              <mc:Fallback>
                <p:oleObj name="Equation" r:id="rId5" imgW="812800" imgH="4572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335212"/>
                        <a:ext cx="1676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920986" y="4267201"/>
          <a:ext cx="394641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7" imgW="2540000" imgH="1257300" progId="Equation.DSMT4">
                  <p:embed/>
                </p:oleObj>
              </mc:Choice>
              <mc:Fallback>
                <p:oleObj name="Equation" r:id="rId7" imgW="2540000" imgH="12573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986" y="4267201"/>
                        <a:ext cx="3946415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616700" y="4708526"/>
          <a:ext cx="36703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9" imgW="2362200" imgH="698500" progId="Equation.DSMT4">
                  <p:embed/>
                </p:oleObj>
              </mc:Choice>
              <mc:Fallback>
                <p:oleObj name="Equation" r:id="rId9" imgW="2362200" imgH="698500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4708526"/>
                        <a:ext cx="36703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D6BC9-A515-5142-9D5A-2798727F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79" y="2364191"/>
            <a:ext cx="11353442" cy="1517145"/>
          </a:xfrm>
        </p:spPr>
        <p:txBody>
          <a:bodyPr>
            <a:normAutofit/>
          </a:bodyPr>
          <a:lstStyle/>
          <a:p>
            <a:r>
              <a:rPr lang="en-US" b="1" dirty="0"/>
              <a:t>SPH-Based Fluids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4C85-CD8E-2241-BDD3-BFE470C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99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Fluid Dynamics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066802"/>
            <a:ext cx="8229600" cy="22859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We model fluid dynamics by applying three forces on particle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Gravity</a:t>
            </a:r>
          </a:p>
          <a:p>
            <a:pPr lvl="1"/>
            <a:r>
              <a:rPr lang="en-US" dirty="0">
                <a:latin typeface="+mj-lt"/>
              </a:rPr>
              <a:t>Fluid Pressure</a:t>
            </a:r>
          </a:p>
          <a:p>
            <a:pPr lvl="1"/>
            <a:r>
              <a:rPr lang="en-US" dirty="0">
                <a:latin typeface="+mj-lt"/>
              </a:rPr>
              <a:t>Fluid Viscosity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9055" y="3581400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04765" y="5257801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Gravity Force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066802"/>
            <a:ext cx="8229600" cy="2285999"/>
          </a:xfrm>
        </p:spPr>
        <p:txBody>
          <a:bodyPr>
            <a:normAutofit/>
          </a:bodyPr>
          <a:lstStyle/>
          <a:p>
            <a:r>
              <a:rPr lang="en-US" dirty="0"/>
              <a:t>Gravity Force is: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04765" y="5257801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272744" y="1905000"/>
          <a:ext cx="3271056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44" y="1905000"/>
                        <a:ext cx="3271056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Pressure Force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2285999"/>
          </a:xfrm>
        </p:spPr>
        <p:txBody>
          <a:bodyPr>
            <a:normAutofit/>
          </a:bodyPr>
          <a:lstStyle/>
          <a:p>
            <a:r>
              <a:rPr lang="en-US" dirty="0"/>
              <a:t>Pressure is related to the density</a:t>
            </a:r>
          </a:p>
          <a:p>
            <a:pPr lvl="1"/>
            <a:r>
              <a:rPr lang="en-US" dirty="0"/>
              <a:t>First compute the density of Particle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it into pressure (some empirical function):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5143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4572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5676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246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86100" y="5486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57600" y="5867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29100" y="5295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487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448800" y="4838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34500" y="4152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81900" y="4953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4686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00400" y="4953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4114800"/>
            <a:ext cx="2286000" cy="23050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67500" y="3943350"/>
            <a:ext cx="2286000" cy="23050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31776" y="4343401"/>
            <a:ext cx="18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Pressure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21330" y="4343401"/>
            <a:ext cx="184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pressure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029200" y="1828800"/>
          <a:ext cx="1752600" cy="75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850900" imgH="368300" progId="Equation.DSMT4">
                  <p:embed/>
                </p:oleObj>
              </mc:Choice>
              <mc:Fallback>
                <p:oleObj name="Equation" r:id="rId3" imgW="850900" imgH="368300" progId="Equation.DSMT4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1752600" cy="75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648201" y="2974700"/>
          <a:ext cx="2562225" cy="9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5" imgW="1447800" imgH="558800" progId="Equation.DSMT4">
                  <p:embed/>
                </p:oleObj>
              </mc:Choice>
              <mc:Fallback>
                <p:oleObj name="Equation" r:id="rId5" imgW="1447800" imgH="558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2974700"/>
                        <a:ext cx="2562225" cy="9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85F81-06D9-4141-AF43-393666E1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320045-E404-D540-8B0D-0A5D6E3F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CN" b="1" dirty="0"/>
              <a:t>Topics for the Day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7F1DBD7-7E5A-D24F-971E-749CBB60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05" y="1994580"/>
            <a:ext cx="9564889" cy="286883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A SPH model</a:t>
            </a:r>
          </a:p>
          <a:p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SPH-based fluids</a:t>
            </a:r>
          </a:p>
        </p:txBody>
      </p:sp>
    </p:spTree>
    <p:extLst>
      <p:ext uri="{BB962C8B-B14F-4D97-AF65-F5344CB8AC3E}">
        <p14:creationId xmlns:p14="http://schemas.microsoft.com/office/powerpoint/2010/main" val="3924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Pressure Force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143002"/>
            <a:ext cx="8229600" cy="2285999"/>
          </a:xfrm>
        </p:spPr>
        <p:txBody>
          <a:bodyPr>
            <a:normAutofit/>
          </a:bodyPr>
          <a:lstStyle/>
          <a:p>
            <a:r>
              <a:rPr lang="en-US" b="1" dirty="0"/>
              <a:t>Pressure force depends on the difference of pressure: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479748" y="3726035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8678" y="3883968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11478" y="2286001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05000" y="2895039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0356" y="2823002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45717" y="4072236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9800" y="4160104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58962" y="5481936"/>
            <a:ext cx="253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No pressure force!</a:t>
            </a:r>
          </a:p>
        </p:txBody>
      </p:sp>
      <p:sp>
        <p:nvSpPr>
          <p:cNvPr id="45" name="Oval 44"/>
          <p:cNvSpPr/>
          <p:nvPr/>
        </p:nvSpPr>
        <p:spPr>
          <a:xfrm>
            <a:off x="8204148" y="3790567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93078" y="3948500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35878" y="2350533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29400" y="2959571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94756" y="2887534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70117" y="4136768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4200" y="4224636"/>
            <a:ext cx="1258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</a:t>
            </a:r>
          </a:p>
          <a:p>
            <a:pPr algn="ctr"/>
            <a:r>
              <a:rPr lang="en-US" sz="2400" dirty="0"/>
              <a:t>Pressure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58034" y="5486401"/>
            <a:ext cx="209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Pressure force!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Pressure Force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7289" y="1143002"/>
            <a:ext cx="10916355" cy="41147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Mathematically, the difference of pressure =&gt; Gradient of pressure.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To compute this pressure gradient, we assume that the pressure is also smoothly represented:</a:t>
            </a:r>
          </a:p>
          <a:p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39000"/>
              </p:ext>
            </p:extLst>
          </p:nvPr>
        </p:nvGraphicFramePr>
        <p:xfrm>
          <a:off x="4384675" y="1673398"/>
          <a:ext cx="3035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1333500" imgH="228600" progId="Equation.DSMT4">
                  <p:embed/>
                </p:oleObj>
              </mc:Choice>
              <mc:Fallback>
                <p:oleObj name="Equation" r:id="rId3" imgW="1333500" imgH="228600" progId="Equation.DSMT4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1673398"/>
                        <a:ext cx="3035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17229"/>
              </p:ext>
            </p:extLst>
          </p:nvPr>
        </p:nvGraphicFramePr>
        <p:xfrm>
          <a:off x="4541838" y="3452986"/>
          <a:ext cx="2717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1193800" imgH="368300" progId="Equation.DSMT4">
                  <p:embed/>
                </p:oleObj>
              </mc:Choice>
              <mc:Fallback>
                <p:oleObj name="Equation" r:id="rId5" imgW="1193800" imgH="368300" progId="Equation.DSMT4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3452986"/>
                        <a:ext cx="2717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60893"/>
              </p:ext>
            </p:extLst>
          </p:nvPr>
        </p:nvGraphicFramePr>
        <p:xfrm>
          <a:off x="4222929" y="5146676"/>
          <a:ext cx="36115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1587500" imgH="368300" progId="Equation.DSMT4">
                  <p:embed/>
                </p:oleObj>
              </mc:Choice>
              <mc:Fallback>
                <p:oleObj name="Equation" r:id="rId7" imgW="1587500" imgH="36830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929" y="5146676"/>
                        <a:ext cx="36115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Viscosity Force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4711" y="1066800"/>
            <a:ext cx="10329333" cy="19812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Viscosity effect means: </a:t>
            </a:r>
            <a:r>
              <a:rPr lang="en-US" i="1" dirty="0">
                <a:latin typeface="+mj-lt"/>
              </a:rPr>
              <a:t>particles should move together in the same velocity</a:t>
            </a:r>
            <a:r>
              <a:rPr lang="en-US" b="1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In other words, minimize the difference between the particle velocity and the velocities of its neighbors.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24300" y="3657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10022" y="5343244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3771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9222" y="4390744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62222" y="5076544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47822" y="5114644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81300" y="3771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9422" y="5724244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8022" y="4162144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4" idx="7"/>
          </p:cNvCxnSpPr>
          <p:nvPr/>
        </p:nvCxnSpPr>
        <p:spPr>
          <a:xfrm rot="5400000" flipH="1" flipV="1">
            <a:off x="4100372" y="3295650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3797883" y="4719216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147749" y="4664659"/>
            <a:ext cx="478561" cy="345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3662222" y="4229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1"/>
          </p:cNvCxnSpPr>
          <p:nvPr/>
        </p:nvCxnSpPr>
        <p:spPr>
          <a:xfrm rot="16200000" flipV="1">
            <a:off x="2324100" y="3314700"/>
            <a:ext cx="528778" cy="452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 flipV="1">
            <a:off x="5257800" y="3843478"/>
            <a:ext cx="609600" cy="42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4"/>
          </p:cNvCxnSpPr>
          <p:nvPr/>
        </p:nvCxnSpPr>
        <p:spPr>
          <a:xfrm rot="16200000" flipH="1">
            <a:off x="2654883" y="5550483"/>
            <a:ext cx="414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0"/>
          </p:cNvCxnSpPr>
          <p:nvPr/>
        </p:nvCxnSpPr>
        <p:spPr>
          <a:xfrm rot="5400000" flipH="1" flipV="1">
            <a:off x="4959933" y="4964555"/>
            <a:ext cx="643078" cy="11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1"/>
          </p:cNvCxnSpPr>
          <p:nvPr/>
        </p:nvCxnSpPr>
        <p:spPr>
          <a:xfrm rot="16200000" flipH="1" flipV="1">
            <a:off x="3831362" y="5436184"/>
            <a:ext cx="1" cy="643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96300" y="372455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682022" y="5410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601200" y="383885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91222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4222" y="5143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19822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353300" y="383885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91422" y="5791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920022" y="4229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8369883" y="4786172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7415072" y="4888355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8591550" y="3490772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9662972" y="3557728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9015273" y="3973955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9891572" y="5155054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7488961" y="3583711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H="1" flipV="1">
            <a:off x="7186472" y="4181194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8753194" y="5505450"/>
            <a:ext cx="414478" cy="37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34562" y="6167736"/>
            <a:ext cx="102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04780" y="6167736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Viscosity Force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143002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Mathematically, it means: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compute this </a:t>
            </a:r>
            <a:r>
              <a:rPr lang="en-US" dirty="0" err="1"/>
              <a:t>Laplacian</a:t>
            </a:r>
            <a:r>
              <a:rPr lang="en-US" dirty="0"/>
              <a:t>, we assume that the velocity is also smoothly represented: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So: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886200" y="1752601"/>
          <a:ext cx="433582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1447800" imgH="228600" progId="Equation.DSMT4">
                  <p:embed/>
                </p:oleObj>
              </mc:Choice>
              <mc:Fallback>
                <p:oleObj name="Equation" r:id="rId3" imgW="1447800" imgH="228600" progId="Equation.DSMT4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1"/>
                        <a:ext cx="433582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557714" y="3773488"/>
          <a:ext cx="26876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5" imgW="1181100" imgH="368300" progId="Equation.DSMT4">
                  <p:embed/>
                </p:oleObj>
              </mc:Choice>
              <mc:Fallback>
                <p:oleObj name="Equation" r:id="rId5" imgW="1181100" imgH="368300" progId="Equation.DSMT4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4" y="3773488"/>
                        <a:ext cx="268763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81438" y="5146676"/>
          <a:ext cx="39306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7" imgW="1727200" imgH="368300" progId="Equation.DSMT4">
                  <p:embed/>
                </p:oleObj>
              </mc:Choice>
              <mc:Fallback>
                <p:oleObj name="Equation" r:id="rId7" imgW="1727200" imgH="368300" progId="Equation.DSMT4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146676"/>
                        <a:ext cx="39306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73580"/>
            <a:ext cx="8229600" cy="54101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For every particle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Compute its neighborhood set</a:t>
            </a:r>
          </a:p>
          <a:p>
            <a:pPr lvl="1"/>
            <a:r>
              <a:rPr lang="en-US" dirty="0">
                <a:latin typeface="+mj-lt"/>
              </a:rPr>
              <a:t>Using the neighborhood, compute:</a:t>
            </a:r>
          </a:p>
          <a:p>
            <a:pPr lvl="2"/>
            <a:r>
              <a:rPr lang="en-US" dirty="0">
                <a:latin typeface="+mj-lt"/>
              </a:rPr>
              <a:t>Force = 0</a:t>
            </a:r>
          </a:p>
          <a:p>
            <a:pPr lvl="2"/>
            <a:r>
              <a:rPr lang="en-US" dirty="0">
                <a:latin typeface="+mj-lt"/>
              </a:rPr>
              <a:t>Force + = The gravity force</a:t>
            </a:r>
          </a:p>
          <a:p>
            <a:pPr lvl="2"/>
            <a:r>
              <a:rPr lang="en-US" dirty="0">
                <a:latin typeface="+mj-lt"/>
              </a:rPr>
              <a:t>Force + = The pressure force</a:t>
            </a:r>
          </a:p>
          <a:p>
            <a:pPr lvl="2"/>
            <a:r>
              <a:rPr lang="en-US" dirty="0">
                <a:latin typeface="+mj-lt"/>
              </a:rPr>
              <a:t>Force + = The viscosity force</a:t>
            </a:r>
          </a:p>
          <a:p>
            <a:pPr lvl="1"/>
            <a:r>
              <a:rPr lang="en-US" dirty="0">
                <a:latin typeface="+mj-lt"/>
              </a:rPr>
              <a:t>Update v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= v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t</a:t>
            </a:r>
            <a:r>
              <a:rPr lang="en-US" dirty="0">
                <a:latin typeface="+mj-lt"/>
              </a:rPr>
              <a:t> * Force / m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en-US" dirty="0">
                <a:latin typeface="+mj-lt"/>
              </a:rPr>
              <a:t>Update x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= x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t</a:t>
            </a:r>
            <a:r>
              <a:rPr lang="en-US" dirty="0">
                <a:latin typeface="+mj-lt"/>
              </a:rPr>
              <a:t> *v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100936"/>
            <a:ext cx="4191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bottleneck of the performance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Exhaustive Neighborhood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143002"/>
            <a:ext cx="8229600" cy="1904999"/>
          </a:xfrm>
        </p:spPr>
        <p:txBody>
          <a:bodyPr>
            <a:normAutofit/>
          </a:bodyPr>
          <a:lstStyle/>
          <a:p>
            <a:r>
              <a:rPr lang="en-US" dirty="0"/>
              <a:t>Search over every particle pair?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10M particles means: 100 Trillion pairs…</a:t>
            </a:r>
          </a:p>
        </p:txBody>
      </p:sp>
      <p:sp>
        <p:nvSpPr>
          <p:cNvPr id="4" name="Oval 3"/>
          <p:cNvSpPr/>
          <p:nvPr/>
        </p:nvSpPr>
        <p:spPr>
          <a:xfrm>
            <a:off x="3390900" y="3617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43500" y="5294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15100" y="5522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0100" y="3084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0700" y="4608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3617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2800" y="50276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2970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33131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86700" y="4608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91300" y="3732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53500" y="509587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62400" y="45704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82100" y="3732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39200" y="2855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6700" y="58658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76500" y="4913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62200" y="3084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48100" y="5522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44770" y="4214215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33700" y="4372148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933700" y="59420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2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678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0900" y="2627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676400" y="2627312"/>
            <a:ext cx="3771900" cy="40767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Solution: Spatial Partition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066802"/>
            <a:ext cx="8229600" cy="144779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Separate the space into cells</a:t>
            </a:r>
          </a:p>
          <a:p>
            <a:pPr lvl="1"/>
            <a:r>
              <a:rPr lang="en-US" dirty="0"/>
              <a:t>Each cell stores the particles in it</a:t>
            </a:r>
          </a:p>
          <a:p>
            <a:pPr lvl="1"/>
            <a:r>
              <a:rPr lang="en-US" dirty="0"/>
              <a:t>To find the neighborhood of </a:t>
            </a:r>
            <a:r>
              <a:rPr lang="en-US" dirty="0" err="1"/>
              <a:t>i</a:t>
            </a:r>
            <a:r>
              <a:rPr lang="en-US" dirty="0"/>
              <a:t>, just look at the surrounding cells </a:t>
            </a:r>
          </a:p>
        </p:txBody>
      </p:sp>
      <p:sp>
        <p:nvSpPr>
          <p:cNvPr id="4" name="Oval 3"/>
          <p:cNvSpPr/>
          <p:nvPr/>
        </p:nvSpPr>
        <p:spPr>
          <a:xfrm>
            <a:off x="3390900" y="3617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43500" y="5294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15100" y="5522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0100" y="3084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0700" y="4608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3617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2800" y="50276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2970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33131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86700" y="4608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91300" y="3732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53500" y="509587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62400" y="45704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82100" y="3732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39200" y="2855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86700" y="58658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76500" y="4913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62200" y="3084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48100" y="5522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44770" y="4214215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33700" y="4372148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933700" y="59420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2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678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0900" y="2627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0" y="4111624"/>
            <a:ext cx="77724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81200" y="5559424"/>
            <a:ext cx="77724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2625724"/>
            <a:ext cx="77724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808956" y="4664868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409950" y="4665662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895850" y="4664074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267450" y="4665662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22262" y="4665662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676400" y="2627312"/>
            <a:ext cx="3771900" cy="40767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Spatial Partition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219202"/>
            <a:ext cx="8229600" cy="14477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What if particles are not uniformly distributed?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 err="1"/>
              <a:t>Octree</a:t>
            </a:r>
            <a:r>
              <a:rPr lang="en-US" dirty="0"/>
              <a:t>, Binary Spatial Partitioning tree…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90900" y="3617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43500" y="5294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5522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0100" y="3084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0700" y="4608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3617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43300" y="50276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2970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52900" y="33131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4608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3732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4913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62400" y="45704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37322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19700" y="2855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58658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76500" y="4913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62200" y="30845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48100" y="55229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44770" y="4214215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33700" y="4372148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933700" y="59420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14700" y="6056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29200" y="64754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0900" y="262731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0" y="4111624"/>
            <a:ext cx="77724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81200" y="5559424"/>
            <a:ext cx="77724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2625724"/>
            <a:ext cx="77724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808956" y="4664868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409950" y="4665662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895850" y="4664074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267450" y="4665662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22262" y="4665662"/>
            <a:ext cx="4078288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60325"/>
            <a:ext cx="8229600" cy="1143000"/>
          </a:xfrm>
        </p:spPr>
        <p:txBody>
          <a:bodyPr/>
          <a:lstStyle/>
          <a:p>
            <a:r>
              <a:rPr lang="en-US" dirty="0"/>
              <a:t>Fluid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26672"/>
            <a:ext cx="8229600" cy="1311729"/>
          </a:xfrm>
        </p:spPr>
        <p:txBody>
          <a:bodyPr>
            <a:normAutofit/>
          </a:bodyPr>
          <a:lstStyle/>
          <a:p>
            <a:r>
              <a:rPr lang="en-US" dirty="0"/>
              <a:t>Need to reconstruct the water surface from particles!</a:t>
            </a:r>
          </a:p>
        </p:txBody>
      </p:sp>
      <p:pic>
        <p:nvPicPr>
          <p:cNvPr id="4" name="Picture 3" descr="Screen Shot 2014-02-13 at 8.16.06 PM.png"/>
          <p:cNvPicPr>
            <a:picLocks noChangeAspect="1"/>
          </p:cNvPicPr>
          <p:nvPr/>
        </p:nvPicPr>
        <p:blipFill>
          <a:blip r:embed="rId2"/>
          <a:srcRect l="21667" t="44667" r="31667" b="15333"/>
          <a:stretch>
            <a:fillRect/>
          </a:stretch>
        </p:blipFill>
        <p:spPr>
          <a:xfrm>
            <a:off x="1981200" y="2302330"/>
            <a:ext cx="8077200" cy="43270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Ongoing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How to make the simulation more efficient?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make fluids incompressible?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simulating water, only use water particles, no air particles. So particles are sparse on the water-air boundary. How to avoid artifacts there?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Using AI, not physics, to predict particle movement?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D6BC9-A515-5142-9D5A-2798727F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79" y="2364191"/>
            <a:ext cx="11353442" cy="1517145"/>
          </a:xfrm>
        </p:spPr>
        <p:txBody>
          <a:bodyPr>
            <a:normAutofit/>
          </a:bodyPr>
          <a:lstStyle/>
          <a:p>
            <a:r>
              <a:rPr lang="en-US" b="1" dirty="0"/>
              <a:t>A SPH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4C85-CD8E-2241-BDD3-BFE470C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9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FA5A-4350-5843-97F8-51487A3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CN" b="1" dirty="0"/>
              <a:t>A SPH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22A-46DB-6D44-BC20-9862E834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B15-CD18-AD48-B4A6-8B862AAA934E}" type="slidenum">
              <a:rPr kumimoji="1" lang="zh-CN" altLang="en-US" smtClean="0"/>
              <a:t>4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4189FCA7-B53D-1249-A2AA-6D59A3A80E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1658" y="983882"/>
                <a:ext cx="10839785" cy="106859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Consider a (Lagrangian) particle system: each water molecule is a particle with physical quantities attached, such as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and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CN" sz="2400" dirty="0"/>
              </a:p>
            </p:txBody>
          </p:sp>
        </mc:Choice>
        <mc:Fallback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4189FCA7-B53D-1249-A2AA-6D59A3A8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58" y="983882"/>
                <a:ext cx="10839785" cy="1068598"/>
              </a:xfrm>
              <a:prstGeom prst="rect">
                <a:avLst/>
              </a:prstGeom>
              <a:blipFill>
                <a:blip r:embed="rId2"/>
                <a:stretch>
                  <a:fillRect l="-819" r="-5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Screen Shot 2014-02-13 at 8.16.06 PM.png">
            <a:extLst>
              <a:ext uri="{FF2B5EF4-FFF2-40B4-BE49-F238E27FC236}">
                <a16:creationId xmlns:a16="http://schemas.microsoft.com/office/drawing/2014/main" id="{648F7CEC-A1FF-F74C-8954-101FE834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67" t="44667" r="31667" b="15333"/>
          <a:stretch>
            <a:fillRect/>
          </a:stretch>
        </p:blipFill>
        <p:spPr>
          <a:xfrm>
            <a:off x="1463374" y="1992961"/>
            <a:ext cx="9081407" cy="48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26268" y="1129724"/>
                <a:ext cx="8229600" cy="144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+mj-lt"/>
                  </a:rPr>
                  <a:t>Suppose each particle </a:t>
                </a:r>
                <a:r>
                  <a:rPr lang="en-US" dirty="0" err="1">
                    <a:latin typeface="+mj-lt"/>
                  </a:rPr>
                  <a:t>j</a:t>
                </a:r>
                <a:r>
                  <a:rPr lang="en-US" dirty="0">
                    <a:latin typeface="+mj-lt"/>
                  </a:rPr>
                  <a:t> has a </a:t>
                </a:r>
                <a:r>
                  <a:rPr lang="en-US" b="1" dirty="0">
                    <a:latin typeface="+mj-lt"/>
                  </a:rPr>
                  <a:t>physical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r>
                  <a:rPr lang="en-US" dirty="0">
                    <a:latin typeface="+mj-lt"/>
                  </a:rPr>
                  <a:t>The quantity can be: velocity, pressure, density, temperature….</a:t>
                </a:r>
              </a:p>
              <a:p>
                <a:r>
                  <a:rPr lang="en-US" dirty="0">
                    <a:latin typeface="+mj-lt"/>
                  </a:rPr>
                  <a:t>How to estimate the quantity at a new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268" y="1129724"/>
                <a:ext cx="8229600" cy="1447800"/>
              </a:xfrm>
              <a:blipFill>
                <a:blip r:embed="rId2"/>
                <a:stretch>
                  <a:fillRect l="-924" t="-603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9055" y="3581400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56156" y="4949614"/>
                <a:ext cx="1253998" cy="498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56" y="4949614"/>
                <a:ext cx="1253998" cy="498406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04962" y="3619423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62" y="3619423"/>
                <a:ext cx="569322" cy="453137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4641" y="2583692"/>
                <a:ext cx="2484655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1" y="2583692"/>
                <a:ext cx="2484655" cy="523092"/>
              </a:xfrm>
              <a:prstGeom prst="rect">
                <a:avLst/>
              </a:prstGeom>
              <a:blipFill>
                <a:blip r:embed="rId5"/>
                <a:stretch>
                  <a:fillRect l="-4082" t="-2381" b="-190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3A737C-2E04-F844-BF4A-E8315CCDE749}"/>
                  </a:ext>
                </a:extLst>
              </p:cNvPr>
              <p:cNvSpPr/>
              <p:nvPr/>
            </p:nvSpPr>
            <p:spPr>
              <a:xfrm>
                <a:off x="2776251" y="2430114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3A737C-2E04-F844-BF4A-E8315CCD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51" y="2430114"/>
                <a:ext cx="4015093" cy="1030347"/>
              </a:xfrm>
              <a:prstGeom prst="rect">
                <a:avLst/>
              </a:prstGeom>
              <a:blipFill>
                <a:blip r:embed="rId6"/>
                <a:stretch>
                  <a:fillRect t="-12561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6A515551-23F5-0948-935D-6A4504AB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CN" b="1" dirty="0"/>
              <a:t>Smoothed Interpolation –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867405-7BEE-AA43-BCE1-09411CB401A5}"/>
                  </a:ext>
                </a:extLst>
              </p:cNvPr>
              <p:cNvSpPr txBox="1"/>
              <p:nvPr/>
            </p:nvSpPr>
            <p:spPr>
              <a:xfrm>
                <a:off x="6801939" y="4312177"/>
                <a:ext cx="56220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867405-7BEE-AA43-BCE1-09411CB4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939" y="4312177"/>
                <a:ext cx="562205" cy="453137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16E5EE-D7D9-2342-9550-D86D54A9514A}"/>
                  </a:ext>
                </a:extLst>
              </p:cNvPr>
              <p:cNvSpPr txBox="1"/>
              <p:nvPr/>
            </p:nvSpPr>
            <p:spPr>
              <a:xfrm>
                <a:off x="5006689" y="5012265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16E5EE-D7D9-2342-9550-D86D54A95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89" y="5012265"/>
                <a:ext cx="569322" cy="453137"/>
              </a:xfrm>
              <a:prstGeom prst="rect">
                <a:avLst/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7BA93D-087A-3645-AC06-C3E7B5D464B9}"/>
                  </a:ext>
                </a:extLst>
              </p:cNvPr>
              <p:cNvSpPr txBox="1"/>
              <p:nvPr/>
            </p:nvSpPr>
            <p:spPr>
              <a:xfrm>
                <a:off x="4933520" y="4311081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7BA93D-087A-3645-AC06-C3E7B5D46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20" y="4311081"/>
                <a:ext cx="569322" cy="453137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48DE66-943E-DC4F-BBD2-6D27A2935A4E}"/>
                  </a:ext>
                </a:extLst>
              </p:cNvPr>
              <p:cNvSpPr txBox="1"/>
              <p:nvPr/>
            </p:nvSpPr>
            <p:spPr>
              <a:xfrm>
                <a:off x="6756733" y="6051713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48DE66-943E-DC4F-BBD2-6D27A293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33" y="6051713"/>
                <a:ext cx="569322" cy="453137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B32CD7-A389-8B41-AFC3-D7C41B77D7D9}"/>
                  </a:ext>
                </a:extLst>
              </p:cNvPr>
              <p:cNvSpPr txBox="1"/>
              <p:nvPr/>
            </p:nvSpPr>
            <p:spPr>
              <a:xfrm>
                <a:off x="7063212" y="5399950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B32CD7-A389-8B41-AFC3-D7C41B77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12" y="5399950"/>
                <a:ext cx="569322" cy="453137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6C1B0D-DB28-1240-8975-7EDC2FB65250}"/>
                  </a:ext>
                </a:extLst>
              </p:cNvPr>
              <p:cNvSpPr txBox="1"/>
              <p:nvPr/>
            </p:nvSpPr>
            <p:spPr>
              <a:xfrm>
                <a:off x="5354139" y="6023863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6C1B0D-DB28-1240-8975-7EDC2FB65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39" y="6023863"/>
                <a:ext cx="569322" cy="453137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4" grpId="0" animBg="1"/>
      <p:bldP spid="25" grpId="0" animBg="1"/>
      <p:bldP spid="28" grpId="0"/>
      <p:bldP spid="3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850865" y="474981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465" y="517685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74665" y="411005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98465" y="327185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6265" y="4312678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22365" y="2624155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17665" y="347081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04100" y="3964246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47320" y="2445778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5"/>
          <p:cNvSpPr/>
          <p:nvPr/>
        </p:nvSpPr>
        <p:spPr>
          <a:xfrm>
            <a:off x="7532945" y="4685741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6"/>
          <p:cNvSpPr/>
          <p:nvPr/>
        </p:nvSpPr>
        <p:spPr>
          <a:xfrm>
            <a:off x="8523545" y="511277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8"/>
          <p:cNvSpPr/>
          <p:nvPr/>
        </p:nvSpPr>
        <p:spPr>
          <a:xfrm>
            <a:off x="7456745" y="404597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9"/>
          <p:cNvSpPr/>
          <p:nvPr/>
        </p:nvSpPr>
        <p:spPr>
          <a:xfrm>
            <a:off x="7380545" y="320777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0"/>
          <p:cNvSpPr/>
          <p:nvPr/>
        </p:nvSpPr>
        <p:spPr>
          <a:xfrm>
            <a:off x="8828345" y="4312678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11"/>
          <p:cNvSpPr/>
          <p:nvPr/>
        </p:nvSpPr>
        <p:spPr>
          <a:xfrm>
            <a:off x="8104445" y="256007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14"/>
          <p:cNvSpPr/>
          <p:nvPr/>
        </p:nvSpPr>
        <p:spPr>
          <a:xfrm>
            <a:off x="8599745" y="332207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23"/>
          <p:cNvSpPr/>
          <p:nvPr/>
        </p:nvSpPr>
        <p:spPr>
          <a:xfrm>
            <a:off x="8186180" y="3964246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24"/>
          <p:cNvSpPr/>
          <p:nvPr/>
        </p:nvSpPr>
        <p:spPr>
          <a:xfrm>
            <a:off x="6629400" y="2445778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0"/>
          <p:cNvSpPr/>
          <p:nvPr/>
        </p:nvSpPr>
        <p:spPr>
          <a:xfrm>
            <a:off x="9017385" y="4579378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0"/>
          <p:cNvSpPr/>
          <p:nvPr/>
        </p:nvSpPr>
        <p:spPr>
          <a:xfrm>
            <a:off x="9265765" y="4685741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0"/>
          <p:cNvSpPr/>
          <p:nvPr/>
        </p:nvSpPr>
        <p:spPr>
          <a:xfrm>
            <a:off x="9481666" y="4326983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0"/>
          <p:cNvSpPr/>
          <p:nvPr/>
        </p:nvSpPr>
        <p:spPr>
          <a:xfrm>
            <a:off x="9192826" y="4188267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10"/>
          <p:cNvSpPr/>
          <p:nvPr/>
        </p:nvSpPr>
        <p:spPr>
          <a:xfrm>
            <a:off x="9095389" y="3849946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10"/>
          <p:cNvSpPr/>
          <p:nvPr/>
        </p:nvSpPr>
        <p:spPr>
          <a:xfrm>
            <a:off x="9476045" y="3964366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ADF461A-7EBD-4C4F-94A4-BF812CB0645D}"/>
              </a:ext>
            </a:extLst>
          </p:cNvPr>
          <p:cNvSpPr txBox="1">
            <a:spLocks/>
          </p:cNvSpPr>
          <p:nvPr/>
        </p:nvSpPr>
        <p:spPr>
          <a:xfrm>
            <a:off x="864742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b="1" dirty="0"/>
              <a:t>Problem with the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1CDCF6B-7392-0B41-B4D9-BC9D138503F6}"/>
                  </a:ext>
                </a:extLst>
              </p:cNvPr>
              <p:cNvSpPr/>
              <p:nvPr/>
            </p:nvSpPr>
            <p:spPr>
              <a:xfrm>
                <a:off x="4031965" y="1343818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1CDCF6B-7392-0B41-B4D9-BC9D13850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5" y="1343818"/>
                <a:ext cx="4015093" cy="1030347"/>
              </a:xfrm>
              <a:prstGeom prst="rect">
                <a:avLst/>
              </a:prstGeom>
              <a:blipFill>
                <a:blip r:embed="rId2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9EB474-0197-B846-9353-1A020FAE49D7}"/>
                  </a:ext>
                </a:extLst>
              </p:cNvPr>
              <p:cNvSpPr txBox="1"/>
              <p:nvPr/>
            </p:nvSpPr>
            <p:spPr>
              <a:xfrm>
                <a:off x="3735522" y="3796775"/>
                <a:ext cx="1253998" cy="498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9EB474-0197-B846-9353-1A020FAE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22" y="3796775"/>
                <a:ext cx="1253998" cy="498406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229C66-CFB7-3C46-A1B6-501CB42658A7}"/>
                  </a:ext>
                </a:extLst>
              </p:cNvPr>
              <p:cNvSpPr txBox="1"/>
              <p:nvPr/>
            </p:nvSpPr>
            <p:spPr>
              <a:xfrm>
                <a:off x="8170250" y="3512495"/>
                <a:ext cx="1253998" cy="498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229C66-CFB7-3C46-A1B6-501CB426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250" y="3512495"/>
                <a:ext cx="1253998" cy="498406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562100" y="1156937"/>
                <a:ext cx="8229600" cy="144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Let us assume each one represents a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r>
                  <a:rPr lang="en-US" sz="2400" dirty="0">
                    <a:latin typeface="+mj-lt"/>
                  </a:rPr>
                  <a:t>So a better solution is: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2100" y="1156937"/>
                <a:ext cx="8229600" cy="1447800"/>
              </a:xfrm>
              <a:blipFill>
                <a:blip r:embed="rId2"/>
                <a:stretch>
                  <a:fillRect l="-924"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97245A-21C5-0A4E-945B-E7640962485F}"/>
                  </a:ext>
                </a:extLst>
              </p:cNvPr>
              <p:cNvSpPr txBox="1"/>
              <p:nvPr/>
            </p:nvSpPr>
            <p:spPr>
              <a:xfrm>
                <a:off x="6834641" y="2232585"/>
                <a:ext cx="2484655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97245A-21C5-0A4E-945B-E7640962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41" y="2232585"/>
                <a:ext cx="2484655" cy="523092"/>
              </a:xfrm>
              <a:prstGeom prst="rect">
                <a:avLst/>
              </a:prstGeom>
              <a:blipFill>
                <a:blip r:embed="rId3"/>
                <a:stretch>
                  <a:fillRect l="-4082" t="-2381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FAC968-AE2C-2A45-939C-F9EFB4797000}"/>
                  </a:ext>
                </a:extLst>
              </p:cNvPr>
              <p:cNvSpPr/>
              <p:nvPr/>
            </p:nvSpPr>
            <p:spPr>
              <a:xfrm>
                <a:off x="2776251" y="2079007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FAC968-AE2C-2A45-939C-F9EFB4797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51" y="2079007"/>
                <a:ext cx="4015093" cy="1030347"/>
              </a:xfrm>
              <a:prstGeom prst="rect">
                <a:avLst/>
              </a:prstGeom>
              <a:blipFill>
                <a:blip r:embed="rId4"/>
                <a:stretch>
                  <a:fillRect t="-12561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9B7AF7FE-8EF8-7F4B-857D-56D15B0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CN" b="1" dirty="0"/>
              <a:t>Smoothed Interpolation – A Better 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805A299-B4B5-F744-90E6-A045684C68D5}"/>
              </a:ext>
            </a:extLst>
          </p:cNvPr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1D5C2C-B26E-4E4A-9225-416EDE50ABE9}"/>
              </a:ext>
            </a:extLst>
          </p:cNvPr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53282F-BBCB-B146-A990-A5C6DA8D0DA7}"/>
              </a:ext>
            </a:extLst>
          </p:cNvPr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DCF4BA-B97D-7145-B1E8-6698579DF9CE}"/>
              </a:ext>
            </a:extLst>
          </p:cNvPr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0D9FF0-AFBE-634D-8877-E457656BCDAB}"/>
              </a:ext>
            </a:extLst>
          </p:cNvPr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5471-3C25-F541-888B-F5A868324143}"/>
              </a:ext>
            </a:extLst>
          </p:cNvPr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D978AD-3030-DD4A-BD16-DA4D41CCE7F6}"/>
              </a:ext>
            </a:extLst>
          </p:cNvPr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85140D-0D34-CF45-9DCE-ED04197FC920}"/>
              </a:ext>
            </a:extLst>
          </p:cNvPr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FB823C-95B0-A74A-93CD-AB4FD758FB80}"/>
              </a:ext>
            </a:extLst>
          </p:cNvPr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41AA42-82B8-EE49-B422-1A06B644A751}"/>
              </a:ext>
            </a:extLst>
          </p:cNvPr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DD302F6-4E78-FD49-922F-5BEECB077950}"/>
              </a:ext>
            </a:extLst>
          </p:cNvPr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0A41D5-549D-1941-AF31-651E5AC4561C}"/>
              </a:ext>
            </a:extLst>
          </p:cNvPr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B203D6-4704-664C-9F6B-4BDCFA2F7F2F}"/>
              </a:ext>
            </a:extLst>
          </p:cNvPr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3A2EC1-B14B-284E-B1A5-ED65878872CB}"/>
              </a:ext>
            </a:extLst>
          </p:cNvPr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F7E6E1-1E96-6843-B720-670D1ABC959B}"/>
              </a:ext>
            </a:extLst>
          </p:cNvPr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334F04-F06D-2748-AE42-4CA145D5C5F5}"/>
              </a:ext>
            </a:extLst>
          </p:cNvPr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E8E8A18-51B2-FF4F-B96D-1342DA1D33C4}"/>
              </a:ext>
            </a:extLst>
          </p:cNvPr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85C0663-C486-9241-A487-64EB47D84E2C}"/>
              </a:ext>
            </a:extLst>
          </p:cNvPr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5FCCDD-0FC6-1048-B9CF-602D5BBAD288}"/>
              </a:ext>
            </a:extLst>
          </p:cNvPr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7100F45-5F20-3B4C-B23A-0DCD1BFD64FD}"/>
              </a:ext>
            </a:extLst>
          </p:cNvPr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ABA6E4-195F-2B40-9871-EDD80ABEBCAA}"/>
              </a:ext>
            </a:extLst>
          </p:cNvPr>
          <p:cNvSpPr/>
          <p:nvPr/>
        </p:nvSpPr>
        <p:spPr>
          <a:xfrm>
            <a:off x="4659055" y="3581400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A8E556-E610-E54E-B013-E8CC4C5DC766}"/>
                  </a:ext>
                </a:extLst>
              </p:cNvPr>
              <p:cNvSpPr txBox="1"/>
              <p:nvPr/>
            </p:nvSpPr>
            <p:spPr>
              <a:xfrm>
                <a:off x="6356156" y="4949614"/>
                <a:ext cx="1253998" cy="498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A8E556-E610-E54E-B013-E8CC4C5D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56" y="4949614"/>
                <a:ext cx="1253998" cy="498406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AB80FC-E3BD-CB49-A8CF-29F0CA6D4B7F}"/>
                  </a:ext>
                </a:extLst>
              </p:cNvPr>
              <p:cNvSpPr txBox="1"/>
              <p:nvPr/>
            </p:nvSpPr>
            <p:spPr>
              <a:xfrm>
                <a:off x="6304962" y="3619423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AB80FC-E3BD-CB49-A8CF-29F0CA6D4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62" y="3619423"/>
                <a:ext cx="569322" cy="45313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4B8E7D-1C03-F047-ADFE-E3C4EFCF82D7}"/>
                  </a:ext>
                </a:extLst>
              </p:cNvPr>
              <p:cNvSpPr txBox="1"/>
              <p:nvPr/>
            </p:nvSpPr>
            <p:spPr>
              <a:xfrm>
                <a:off x="6801939" y="4312177"/>
                <a:ext cx="56220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4B8E7D-1C03-F047-ADFE-E3C4EFCF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939" y="4312177"/>
                <a:ext cx="562205" cy="453137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F2D803C-6C8C-F64C-B401-5DAF58843CAD}"/>
                  </a:ext>
                </a:extLst>
              </p:cNvPr>
              <p:cNvSpPr txBox="1"/>
              <p:nvPr/>
            </p:nvSpPr>
            <p:spPr>
              <a:xfrm>
                <a:off x="5006689" y="5012265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F2D803C-6C8C-F64C-B401-5DAF58843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89" y="5012265"/>
                <a:ext cx="569322" cy="453137"/>
              </a:xfrm>
              <a:prstGeom prst="rect">
                <a:avLst/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B74E5E-5EFE-4845-ABFC-BAFE5590E332}"/>
                  </a:ext>
                </a:extLst>
              </p:cNvPr>
              <p:cNvSpPr txBox="1"/>
              <p:nvPr/>
            </p:nvSpPr>
            <p:spPr>
              <a:xfrm>
                <a:off x="4933520" y="4311081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B74E5E-5EFE-4845-ABFC-BAFE5590E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20" y="4311081"/>
                <a:ext cx="569322" cy="453137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2CBD18-6B0F-9D49-A14F-D9C6E609E9B1}"/>
                  </a:ext>
                </a:extLst>
              </p:cNvPr>
              <p:cNvSpPr txBox="1"/>
              <p:nvPr/>
            </p:nvSpPr>
            <p:spPr>
              <a:xfrm>
                <a:off x="6756733" y="6051713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2CBD18-6B0F-9D49-A14F-D9C6E609E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33" y="6051713"/>
                <a:ext cx="569322" cy="453137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264DB31-B93B-A647-B928-F792D5ADE190}"/>
                  </a:ext>
                </a:extLst>
              </p:cNvPr>
              <p:cNvSpPr txBox="1"/>
              <p:nvPr/>
            </p:nvSpPr>
            <p:spPr>
              <a:xfrm>
                <a:off x="7063212" y="5399950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264DB31-B93B-A647-B928-F792D5AD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12" y="5399950"/>
                <a:ext cx="569322" cy="453137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0BB205-1F43-B047-AE55-119AD59EC16B}"/>
                  </a:ext>
                </a:extLst>
              </p:cNvPr>
              <p:cNvSpPr txBox="1"/>
              <p:nvPr/>
            </p:nvSpPr>
            <p:spPr>
              <a:xfrm>
                <a:off x="5354139" y="6023863"/>
                <a:ext cx="56932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0BB205-1F43-B047-AE55-119AD59EC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39" y="6023863"/>
                <a:ext cx="569322" cy="453137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5" grpId="0"/>
      <p:bldP spid="36" grpId="0"/>
      <p:bldP spid="59" grpId="0" animBg="1"/>
      <p:bldP spid="60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19049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One problem of this solution: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 smooth!  (7 -&gt; 9!)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9055" y="3581400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38380" y="502366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81600" y="3505200"/>
            <a:ext cx="3276600" cy="3162300"/>
          </a:xfrm>
          <a:prstGeom prst="ellipse">
            <a:avLst/>
          </a:prstGeom>
          <a:noFill/>
          <a:ln w="25400">
            <a:solidFill>
              <a:srgbClr val="00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04765" y="5257801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8EA639-3706-B944-BF5D-F92341FF4ACC}"/>
              </a:ext>
            </a:extLst>
          </p:cNvPr>
          <p:cNvSpPr txBox="1">
            <a:spLocks/>
          </p:cNvSpPr>
          <p:nvPr/>
        </p:nvSpPr>
        <p:spPr>
          <a:xfrm>
            <a:off x="864742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b="1" dirty="0"/>
              <a:t>Problem with the Better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739D47-7AD0-FC46-A88A-6D393DFC150C}"/>
                  </a:ext>
                </a:extLst>
              </p:cNvPr>
              <p:cNvSpPr txBox="1"/>
              <p:nvPr/>
            </p:nvSpPr>
            <p:spPr>
              <a:xfrm>
                <a:off x="6927643" y="1726550"/>
                <a:ext cx="2484655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739D47-7AD0-FC46-A88A-6D393DFC1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43" y="1726550"/>
                <a:ext cx="2484655" cy="523092"/>
              </a:xfrm>
              <a:prstGeom prst="rect">
                <a:avLst/>
              </a:prstGeom>
              <a:blipFill>
                <a:blip r:embed="rId2"/>
                <a:stretch>
                  <a:fillRect l="-3553" t="-2326" b="-186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0B6C0C-8ADA-AA42-9175-3C5B8E4AAE08}"/>
                  </a:ext>
                </a:extLst>
              </p:cNvPr>
              <p:cNvSpPr/>
              <p:nvPr/>
            </p:nvSpPr>
            <p:spPr>
              <a:xfrm>
                <a:off x="2869253" y="1572972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0B6C0C-8ADA-AA42-9175-3C5B8E4AA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53" y="1572972"/>
                <a:ext cx="4015093" cy="1030347"/>
              </a:xfrm>
              <a:prstGeom prst="rect">
                <a:avLst/>
              </a:prstGeom>
              <a:blipFill>
                <a:blip r:embed="rId3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196591"/>
                <a:ext cx="8229600" cy="22224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Final solution:</a:t>
                </a:r>
              </a:p>
              <a:p>
                <a:endParaRPr lang="en-US" sz="6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called smoothing kernel.</a:t>
                </a:r>
              </a:p>
              <a:p>
                <a:r>
                  <a:rPr lang="en-US" dirty="0"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large,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small. </a:t>
                </a:r>
              </a:p>
              <a:p>
                <a:r>
                  <a:rPr lang="en-US" dirty="0"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large.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196591"/>
                <a:ext cx="8229600" cy="2222411"/>
              </a:xfrm>
              <a:blipFill>
                <a:blip r:embed="rId2"/>
                <a:stretch>
                  <a:fillRect l="-1387" t="-6250" b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2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5181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4343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54483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695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10500" y="4038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4800" y="533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91600" y="582136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5372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20200" y="44577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77300" y="3581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24800" y="61341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00300" y="3810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6248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15835" y="5099868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9055" y="3581400"/>
            <a:ext cx="3276600" cy="3162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38380" y="502366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81600" y="3505200"/>
            <a:ext cx="3276600" cy="3162300"/>
          </a:xfrm>
          <a:prstGeom prst="ellipse">
            <a:avLst/>
          </a:prstGeom>
          <a:noFill/>
          <a:ln w="25400">
            <a:solidFill>
              <a:srgbClr val="00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04765" y="5257801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629415" y="1084190"/>
                <a:ext cx="2484655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415" y="1084190"/>
                <a:ext cx="2484655" cy="523092"/>
              </a:xfrm>
              <a:prstGeom prst="rect">
                <a:avLst/>
              </a:prstGeom>
              <a:blipFill>
                <a:blip r:embed="rId3"/>
                <a:stretch>
                  <a:fillRect l="-3553" t="-2381" b="-190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E1F39B-4973-2849-A7E8-FEC2F7242E6A}"/>
                  </a:ext>
                </a:extLst>
              </p:cNvPr>
              <p:cNvSpPr/>
              <p:nvPr/>
            </p:nvSpPr>
            <p:spPr>
              <a:xfrm>
                <a:off x="3614322" y="938638"/>
                <a:ext cx="4015093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𝐬𝐦𝐨𝐨𝐭𝐡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E1F39B-4973-2849-A7E8-FEC2F7242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22" y="938638"/>
                <a:ext cx="4015093" cy="1030347"/>
              </a:xfrm>
              <a:prstGeom prst="rect">
                <a:avLst/>
              </a:prstGeom>
              <a:blipFill>
                <a:blip r:embed="rId4"/>
                <a:stretch>
                  <a:fillRect t="-122892" b="-1662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>
            <a:extLst>
              <a:ext uri="{FF2B5EF4-FFF2-40B4-BE49-F238E27FC236}">
                <a16:creationId xmlns:a16="http://schemas.microsoft.com/office/drawing/2014/main" id="{74B4EE17-312E-D146-92B6-B28805C9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42" y="18255"/>
            <a:ext cx="10515600" cy="1325563"/>
          </a:xfrm>
        </p:spPr>
        <p:txBody>
          <a:bodyPr/>
          <a:lstStyle/>
          <a:p>
            <a:r>
              <a:rPr lang="en-CN" b="1" dirty="0"/>
              <a:t>Smoothed Interpolation – Final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6" grpId="0" animBg="1"/>
      <p:bldP spid="27" grpId="0" animBg="1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31442</TotalTime>
  <Words>736</Words>
  <Application>Microsoft Macintosh PowerPoint</Application>
  <PresentationFormat>Widescreen</PresentationFormat>
  <Paragraphs>206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Equation</vt:lpstr>
      <vt:lpstr>GAMES103: Intro to Physics-Based Animation</vt:lpstr>
      <vt:lpstr>Topics for the Day</vt:lpstr>
      <vt:lpstr>A SPH Model</vt:lpstr>
      <vt:lpstr>A SPH Model</vt:lpstr>
      <vt:lpstr>Smoothed Interpolation – A Simple Model</vt:lpstr>
      <vt:lpstr>PowerPoint Presentation</vt:lpstr>
      <vt:lpstr>Smoothed Interpolation – A Better Model</vt:lpstr>
      <vt:lpstr>PowerPoint Presentation</vt:lpstr>
      <vt:lpstr>Smoothed Interpolation – Final Solution</vt:lpstr>
      <vt:lpstr>Particle Volume Estimation</vt:lpstr>
      <vt:lpstr>PowerPoint Presentation</vt:lpstr>
      <vt:lpstr>PowerPoint Presentation</vt:lpstr>
      <vt:lpstr>A Smoothing Kernel Example</vt:lpstr>
      <vt:lpstr>Kernel Derivatives</vt:lpstr>
      <vt:lpstr>Kernel Derivatives</vt:lpstr>
      <vt:lpstr>SPH-Based Fluids</vt:lpstr>
      <vt:lpstr>Fluid Dynamics</vt:lpstr>
      <vt:lpstr>Gravity Force</vt:lpstr>
      <vt:lpstr>Pressure Force</vt:lpstr>
      <vt:lpstr>Pressure Force</vt:lpstr>
      <vt:lpstr>Pressure Force</vt:lpstr>
      <vt:lpstr>Viscosity Force</vt:lpstr>
      <vt:lpstr>Viscosity Force</vt:lpstr>
      <vt:lpstr>Algorithm</vt:lpstr>
      <vt:lpstr>Exhaustive Neighborhood Search</vt:lpstr>
      <vt:lpstr>Solution: Spatial Partition</vt:lpstr>
      <vt:lpstr>Spatial Partition</vt:lpstr>
      <vt:lpstr>Fluid Display</vt:lpstr>
      <vt:lpstr>Ongoing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103: Intro to Physics-Based Animation</dc:title>
  <dc:creator>Huamin Wang</dc:creator>
  <cp:lastModifiedBy>Microsoft Office User</cp:lastModifiedBy>
  <cp:revision>343</cp:revision>
  <dcterms:created xsi:type="dcterms:W3CDTF">2021-10-05T05:44:54Z</dcterms:created>
  <dcterms:modified xsi:type="dcterms:W3CDTF">2022-01-17T09:49:23Z</dcterms:modified>
</cp:coreProperties>
</file>