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3"/>
  </p:notesMasterIdLst>
  <p:sldIdLst>
    <p:sldId id="303" r:id="rId2"/>
    <p:sldId id="304" r:id="rId3"/>
    <p:sldId id="305" r:id="rId4"/>
    <p:sldId id="306" r:id="rId5"/>
    <p:sldId id="315" r:id="rId6"/>
    <p:sldId id="310" r:id="rId7"/>
    <p:sldId id="307" r:id="rId8"/>
    <p:sldId id="308" r:id="rId9"/>
    <p:sldId id="309" r:id="rId10"/>
    <p:sldId id="321" r:id="rId11"/>
    <p:sldId id="311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89" autoAdjust="0"/>
  </p:normalViewPr>
  <p:slideViewPr>
    <p:cSldViewPr>
      <p:cViewPr varScale="1">
        <p:scale>
          <a:sx n="95" d="100"/>
          <a:sy n="95" d="100"/>
        </p:scale>
        <p:origin x="10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311F5F-9CEE-4631-BE1A-E366EF38BE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71C34-17C4-43E1-9224-176303E9D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07E4E2-78B5-4B73-84ED-34A42CCCE25A}" type="datetimeFigureOut">
              <a:rPr lang="en-US" altLang="en-US"/>
              <a:pPr>
                <a:defRPr/>
              </a:pPr>
              <a:t>3/6/2024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715E321-9AE6-43B5-9ECE-FD807EE46F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5DBE946-E6B7-4A9F-A1BB-89BCD8744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4D06-8EAD-44B1-9FA8-374D6CBBE5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A2D56-CFCA-4119-9376-9AFD10EEE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6E60F3-BD8C-477C-824F-5DA92455AD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F6B251C-1A00-42E8-A090-70708EA1B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CC1B6F7-29E3-4E3C-B79D-4AC0D682F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78A99856-E264-43A0-B479-B1A4034E1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B946FB5A-9655-4A23-BFFF-CE84D383A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589CA97-8254-489F-BA3B-CC2CBBD1DD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546128-2807-4C29-975F-B87F54D90F4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7D232C2-78CE-4282-BD13-19B20CF010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02580F-7E0F-4619-AF2F-A0CB7143C10A}" type="slidenum">
              <a:rPr lang="en-US" altLang="zh-CN" smtClean="0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9235D67-7745-4081-BDD3-1106556DA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C10D428-D893-4F71-ACD4-D08A2435F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40D6AE17-14C0-454D-9EAC-C8404264C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1859E225-2D5B-4A2E-B8FF-31C787C87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9653EE03-5F30-4061-9508-55E065332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36C5A8-4E4D-44DB-9125-3875C368AF8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C4345668-E80D-474D-974F-42B3D0634E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CF612597-F86F-472E-80AD-2919C8D5D4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Open Systems Interconnection model (OSI)</a:t>
            </a:r>
          </a:p>
          <a:p>
            <a:r>
              <a:rPr lang="en-US" altLang="zh-CN"/>
              <a:t>1970</a:t>
            </a:r>
            <a:r>
              <a:rPr lang="zh-CN" altLang="en-US"/>
              <a:t>，</a:t>
            </a:r>
            <a:r>
              <a:rPr lang="en-US" altLang="zh-CN"/>
              <a:t>International Organization for Standardization (ISO)</a:t>
            </a:r>
          </a:p>
          <a:p>
            <a:endParaRPr lang="en-US" altLang="zh-CN"/>
          </a:p>
          <a:p>
            <a:r>
              <a:rPr lang="zh-CN" altLang="en-US"/>
              <a:t>应用层：和传输的应用相关，规定传输的格式</a:t>
            </a:r>
            <a:endParaRPr lang="en-US" altLang="zh-CN"/>
          </a:p>
          <a:p>
            <a:r>
              <a:rPr lang="zh-CN" altLang="en-US"/>
              <a:t>传输层：保证端到端的传输，主机上多个应用，如何找到传输的应用</a:t>
            </a:r>
            <a:endParaRPr lang="en-US" altLang="zh-CN"/>
          </a:p>
          <a:p>
            <a:r>
              <a:rPr lang="zh-CN" altLang="en-US"/>
              <a:t>网络层：保证点到点的传输，多点组层网络，如何找到传输的节点（主机）</a:t>
            </a:r>
            <a:endParaRPr lang="en-US" altLang="zh-CN"/>
          </a:p>
          <a:p>
            <a:r>
              <a:rPr lang="zh-CN" altLang="en-US"/>
              <a:t>数据链路层：选取传输速率，选取信道</a:t>
            </a:r>
            <a:endParaRPr lang="en-US" altLang="zh-CN"/>
          </a:p>
          <a:p>
            <a:r>
              <a:rPr lang="zh-CN" altLang="en-US"/>
              <a:t>物理层：信号以何种方式传输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微信为例</a:t>
            </a: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9AF7EA84-5C29-440F-8698-AC92A9A55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6D194E-D566-4B09-A0B0-D33E97644D8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99DD0BD-E314-4ED9-897D-2D99AD436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BD9DFA-4246-4862-8D56-F57C1BA17430}" type="slidenum">
              <a:rPr lang="en-US" altLang="zh-CN" smtClean="0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900D9B6-2AAD-46EB-A324-30DDD206F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04D9E33-55EC-45DB-AB22-887506FE7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A76126E-BF83-4891-978A-7F543E5BD0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FC876-8A90-47C2-B10A-D2A40A9093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7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513F9-B2A8-45EC-B48D-BAD89344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7B6CABA-CB63-416B-A605-AEE6294B1B9A}" type="datetimeFigureOut">
              <a:rPr lang="zh-CN" altLang="en-US"/>
              <a:pPr>
                <a:defRPr/>
              </a:pPr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87BE3-FD66-45A5-8F68-A2F2C1F8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74CC1-CE20-405F-8215-5953F655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F35BD-6D84-4F7B-AA3F-6B80591BAE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4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77D494-F4EE-4090-AA8E-D6C427E8B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1EADA7E-0B24-45CC-847F-FE2B835E6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343E71-4E3F-4936-AC9A-BF730E8D7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4D2AF-CC27-4DB8-8055-41F4DFE980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063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6ED14242-BDC2-461C-B564-AA6AA6F5E3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341CF37-FC0C-4D59-8D67-6EECFD1C4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72" name="Rectangle 48">
            <a:extLst>
              <a:ext uri="{FF2B5EF4-FFF2-40B4-BE49-F238E27FC236}">
                <a16:creationId xmlns:a16="http://schemas.microsoft.com/office/drawing/2014/main" id="{816AE0E7-BEE9-407A-BCA4-411C8B99F7D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5400" y="895350"/>
            <a:ext cx="9144000" cy="2032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50000">
                <a:schemeClr val="hlink"/>
              </a:gs>
              <a:gs pos="100000">
                <a:srgbClr val="2F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pic>
        <p:nvPicPr>
          <p:cNvPr id="1028" name="Picture 10" descr="logoc">
            <a:extLst>
              <a:ext uri="{FF2B5EF4-FFF2-40B4-BE49-F238E27FC236}">
                <a16:creationId xmlns:a16="http://schemas.microsoft.com/office/drawing/2014/main" id="{7202C900-926B-4EBD-A275-FB322F5B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12713"/>
            <a:ext cx="227806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1">
            <a:extLst>
              <a:ext uri="{FF2B5EF4-FFF2-40B4-BE49-F238E27FC236}">
                <a16:creationId xmlns:a16="http://schemas.microsoft.com/office/drawing/2014/main" id="{2E33B92C-E332-44D7-808A-2AB8212E4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6670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ojunmei@sz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1?ie=UTF8&amp;text=James+Kurose&amp;search-alias=books&amp;field-author=James+Kurose&amp;sort=relevancera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amazon.com/s/ref=dp_byline_sr_book_2?ie=UTF8&amp;text=Keith+Ross&amp;search-alias=books&amp;field-author=Keith+Ross&amp;sort=relevancera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C67FC0-CDA0-49AD-A2F5-AC4C0A0D7095}"/>
              </a:ext>
            </a:extLst>
          </p:cNvPr>
          <p:cNvSpPr/>
          <p:nvPr/>
        </p:nvSpPr>
        <p:spPr>
          <a:xfrm>
            <a:off x="1357290" y="2492896"/>
            <a:ext cx="6524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0"/>
                <a:cs typeface="宋体" charset="0"/>
              </a:rPr>
              <a:t>计算机网络</a:t>
            </a:r>
            <a:endParaRPr lang="en-US" altLang="zh-CN" sz="6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1A8ABC3D-CCEB-4B77-BA9C-80672F97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365625"/>
            <a:ext cx="4392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课程编号：</a:t>
            </a:r>
            <a:r>
              <a:rPr lang="en-US" altLang="ja-JP" sz="2400" dirty="0"/>
              <a:t>1500620002</a:t>
            </a:r>
          </a:p>
          <a:p>
            <a:endParaRPr lang="en-US" altLang="en-US" sz="2400" dirty="0"/>
          </a:p>
          <a:p>
            <a:r>
              <a:rPr lang="zh-CN" altLang="en-US" sz="2400" dirty="0"/>
              <a:t>主讲教师：姚俊梅</a:t>
            </a:r>
            <a:r>
              <a:rPr lang="zh-CN" altLang="ja-JP" sz="2400" dirty="0"/>
              <a:t>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46DE8-6633-F12E-C666-48B7837F9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8106375-DF03-32FA-53B1-9FEA5DE4B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7775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CC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CC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CC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CC"/>
                </a:solidFill>
                <a:latin typeface="Verdana" pitchFamily="34" charset="0"/>
              </a:defRPr>
            </a:lvl9pPr>
          </a:lstStyle>
          <a:p>
            <a:pPr algn="l"/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UOOC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B6D3130-1991-34CA-30E4-F40810D7E07C}"/>
              </a:ext>
            </a:extLst>
          </p:cNvPr>
          <p:cNvSpPr txBox="1">
            <a:spLocks/>
          </p:cNvSpPr>
          <p:nvPr/>
        </p:nvSpPr>
        <p:spPr bwMode="auto">
          <a:xfrm>
            <a:off x="467545" y="1700808"/>
            <a:ext cx="8676456" cy="36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2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线下自学视频和测验平台</a:t>
            </a:r>
            <a:endParaRPr lang="en-US" altLang="zh-CN" sz="32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根据平台逐步开放的视频自行安排时间观看视频（建议课后看完，作为复习）</a:t>
            </a:r>
            <a:endParaRPr lang="en-US" altLang="zh-CN" sz="2400" b="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可在讨论区提问</a:t>
            </a:r>
            <a:endParaRPr lang="en-US" altLang="zh-CN" sz="2400" b="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每章节结束后测验</a:t>
            </a:r>
            <a:endParaRPr lang="en-US" altLang="zh-CN" sz="2400" b="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期末线上考试测验</a:t>
            </a:r>
            <a:endParaRPr lang="en-US" altLang="zh-CN" sz="2400" b="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78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23C3B382-9EB9-4A46-9344-6351CC95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18EB26-9DFE-4893-B1A8-3F185F55FC1E}" type="slidenum">
              <a:rPr lang="en-GB" altLang="en-US" b="0" smtClean="0">
                <a:solidFill>
                  <a:schemeClr val="bg2"/>
                </a:solidFill>
              </a:rPr>
              <a:pPr/>
              <a:t>11</a:t>
            </a:fld>
            <a:endParaRPr lang="en-GB" altLang="en-US" b="0">
              <a:solidFill>
                <a:schemeClr val="bg2"/>
              </a:solidFill>
            </a:endParaRP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26E5EA80-F897-42FB-A5CD-C36B825CB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96975"/>
            <a:ext cx="77755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考核方式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6" name="Content Placeholder 1">
            <a:extLst>
              <a:ext uri="{FF2B5EF4-FFF2-40B4-BE49-F238E27FC236}">
                <a16:creationId xmlns:a16="http://schemas.microsoft.com/office/drawing/2014/main" id="{625723CE-3F27-42A7-BEA3-896A30C93D9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00034" y="2000240"/>
            <a:ext cx="8229600" cy="36671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ＭＳ Ｐゴシック" charset="0"/>
              </a:rPr>
              <a:t>实验报告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ＭＳ Ｐゴシック" charset="0"/>
              </a:rPr>
              <a:t>及平时测验：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ＭＳ Ｐゴシック" charset="0"/>
              </a:rPr>
              <a:t>20%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MOOC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成绩：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20%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观看视频进度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50%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章节测验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20%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期末在线考试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30%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期末考试：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以课堂讲授的知识为主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9">
            <a:extLst>
              <a:ext uri="{FF2B5EF4-FFF2-40B4-BE49-F238E27FC236}">
                <a16:creationId xmlns:a16="http://schemas.microsoft.com/office/drawing/2014/main" id="{E254D035-580C-439F-9B2E-15943E23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1" y="1989138"/>
            <a:ext cx="8136582" cy="348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133" tIns="40067" rIns="80133" bIns="40067">
            <a:spAutoFit/>
          </a:bodyPr>
          <a:lstStyle>
            <a:lvl1pPr marL="325438" indent="-325438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71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71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姓  名</a:t>
            </a:r>
            <a:r>
              <a:rPr lang="en-US" altLang="zh-CN" b="1" dirty="0">
                <a:solidFill>
                  <a:srgbClr val="000000"/>
                </a:solidFill>
              </a:rPr>
              <a:t>: 		</a:t>
            </a:r>
            <a:r>
              <a:rPr lang="zh-CN" altLang="en-US" b="1" dirty="0">
                <a:solidFill>
                  <a:srgbClr val="000000"/>
                </a:solidFill>
              </a:rPr>
              <a:t>姚俊梅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单  位</a:t>
            </a:r>
            <a:r>
              <a:rPr lang="en-US" altLang="zh-CN" b="1" dirty="0">
                <a:solidFill>
                  <a:srgbClr val="000000"/>
                </a:solidFill>
              </a:rPr>
              <a:t>: 		</a:t>
            </a:r>
            <a:r>
              <a:rPr lang="zh-CN" altLang="en-US" b="1" dirty="0">
                <a:solidFill>
                  <a:srgbClr val="000000"/>
                </a:solidFill>
              </a:rPr>
              <a:t>计算机与软件学院，物联网研究中心</a:t>
            </a:r>
            <a:endParaRPr lang="en-US" altLang="zh-CN" b="1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</a:rPr>
              <a:t>办公地点</a:t>
            </a:r>
            <a:r>
              <a:rPr lang="en-US" altLang="zh-CN" b="1" dirty="0">
                <a:solidFill>
                  <a:srgbClr val="000000"/>
                </a:solidFill>
              </a:rPr>
              <a:t>:  	</a:t>
            </a:r>
            <a:r>
              <a:rPr lang="zh-CN" altLang="en-US" b="1" dirty="0">
                <a:solidFill>
                  <a:srgbClr val="000000"/>
                </a:solidFill>
              </a:rPr>
              <a:t>南区计软楼</a:t>
            </a:r>
            <a:r>
              <a:rPr lang="en-US" altLang="zh-CN" b="1" dirty="0">
                <a:solidFill>
                  <a:srgbClr val="000000"/>
                </a:solidFill>
              </a:rPr>
              <a:t>1026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Email: 		</a:t>
            </a:r>
            <a:r>
              <a:rPr lang="en-US" altLang="zh-CN" b="1" dirty="0">
                <a:solidFill>
                  <a:srgbClr val="000000"/>
                </a:solidFill>
                <a:hlinkClick r:id="rId3"/>
              </a:rPr>
              <a:t>yaojunmei@szu.edu.cn</a:t>
            </a:r>
            <a:endParaRPr lang="en-US" altLang="zh-CN" b="1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en-US" altLang="zh-CN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</a:rPr>
              <a:t>研究方向：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	</a:t>
            </a:r>
            <a:r>
              <a:rPr lang="zh-CN" altLang="en-US" dirty="0">
                <a:solidFill>
                  <a:srgbClr val="000000"/>
                </a:solidFill>
              </a:rPr>
              <a:t>通信感知一体化、移动计算、智能物联网关键技术等方向。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C3580917-39C3-4C79-B96C-778B906791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850" y="1196752"/>
            <a:ext cx="3168650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33" tIns="40067" rIns="80133" bIns="40067"/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简介</a:t>
            </a:r>
          </a:p>
        </p:txBody>
      </p:sp>
    </p:spTree>
  </p:cSld>
  <p:clrMapOvr>
    <a:masterClrMapping/>
  </p:clrMapOvr>
  <p:transition advTm="2632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6665206-58E6-4FC8-BD67-9878EA3EC6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9388" y="1125538"/>
            <a:ext cx="77755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课程信息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09C51E6-8D1E-4F4C-A470-1ACA9BC2B2B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68313" y="20605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理论课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1-17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星期五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致理楼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L1-203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实验课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1-17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周 星期五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3-4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南区计算机大楼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322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988B9514-E20B-41D4-85C5-54F9235A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82C919-F7CC-4EB9-9FE5-071CCDCEEA97}" type="slidenum">
              <a:rPr lang="en-GB" altLang="en-US" smtClean="0">
                <a:solidFill>
                  <a:schemeClr val="bg2"/>
                </a:solidFill>
              </a:rPr>
              <a:pPr/>
              <a:t>3</a:t>
            </a:fld>
            <a:endParaRPr lang="en-GB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35DA6544-4FDA-40E2-B8ED-242A716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FD6410-FD41-40F8-B9E3-DF515E043EEC}" type="slidenum">
              <a:rPr lang="en-GB" altLang="en-US" b="0" smtClean="0">
                <a:solidFill>
                  <a:schemeClr val="bg2"/>
                </a:solidFill>
              </a:rPr>
              <a:pPr/>
              <a:t>4</a:t>
            </a:fld>
            <a:endParaRPr lang="en-GB" altLang="en-US" b="0">
              <a:solidFill>
                <a:schemeClr val="bg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FBF360E8-5A7B-4CB8-92C5-8A6F6FF38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125538"/>
            <a:ext cx="77755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课本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1CD1428-F4EA-47E6-8469-37A1AD2E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61025"/>
            <a:ext cx="4270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崔来中、傅向华、陆楠</a:t>
            </a:r>
            <a:endParaRPr lang="en-US" altLang="zh-CN" dirty="0"/>
          </a:p>
          <a:p>
            <a:pPr algn="ctr"/>
            <a:r>
              <a:rPr lang="zh-CN" altLang="en-US" dirty="0"/>
              <a:t>计算机网络与下一代互联网</a:t>
            </a:r>
            <a:endParaRPr lang="en-US" altLang="zh-CN" dirty="0"/>
          </a:p>
          <a:p>
            <a:pPr algn="ctr"/>
            <a:r>
              <a:rPr lang="zh-CN" altLang="en-US" dirty="0"/>
              <a:t>清华大学出版社，</a:t>
            </a:r>
            <a:r>
              <a:rPr lang="en-US" altLang="ja-JP" dirty="0"/>
              <a:t>2015</a:t>
            </a:r>
            <a:r>
              <a:rPr lang="zh-CN" altLang="en-US" dirty="0"/>
              <a:t>年</a:t>
            </a:r>
          </a:p>
        </p:txBody>
      </p:sp>
      <p:pic>
        <p:nvPicPr>
          <p:cNvPr id="10245" name="Picture 1">
            <a:extLst>
              <a:ext uri="{FF2B5EF4-FFF2-40B4-BE49-F238E27FC236}">
                <a16:creationId xmlns:a16="http://schemas.microsoft.com/office/drawing/2014/main" id="{F2407C3D-1162-41A1-958B-8B4034306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236855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>
            <a:extLst>
              <a:ext uri="{FF2B5EF4-FFF2-40B4-BE49-F238E27FC236}">
                <a16:creationId xmlns:a16="http://schemas.microsoft.com/office/drawing/2014/main" id="{0D1CECBD-FB77-41BC-B4AA-02997A77A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103438"/>
            <a:ext cx="2376488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3">
            <a:extLst>
              <a:ext uri="{FF2B5EF4-FFF2-40B4-BE49-F238E27FC236}">
                <a16:creationId xmlns:a16="http://schemas.microsoft.com/office/drawing/2014/main" id="{A4B157AD-01AE-46EA-A0AE-BA75E4559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673725"/>
            <a:ext cx="4270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陆楠等</a:t>
            </a:r>
            <a:endParaRPr lang="en-US" altLang="zh-CN" dirty="0"/>
          </a:p>
          <a:p>
            <a:pPr algn="ctr"/>
            <a:r>
              <a:rPr lang="zh-TW" altLang="en-US" dirty="0"/>
              <a:t>计算机网络实训与编程</a:t>
            </a:r>
            <a:endParaRPr lang="en-US" altLang="zh-CN" dirty="0"/>
          </a:p>
          <a:p>
            <a:pPr algn="ctr"/>
            <a:r>
              <a:rPr lang="zh-CN" altLang="en-US" dirty="0"/>
              <a:t>西安电子科技大学出版社，</a:t>
            </a:r>
            <a:r>
              <a:rPr lang="en-US" altLang="ja-JP" dirty="0"/>
              <a:t>2012</a:t>
            </a:r>
            <a:r>
              <a:rPr lang="zh-CN" altLang="en-US" dirty="0"/>
              <a:t>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矩形 5">
            <a:extLst>
              <a:ext uri="{FF2B5EF4-FFF2-40B4-BE49-F238E27FC236}">
                <a16:creationId xmlns:a16="http://schemas.microsoft.com/office/drawing/2014/main" id="{A6E7C0F0-5D7B-465A-87B1-A134CB62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863" y="2848459"/>
            <a:ext cx="4459287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111111"/>
                </a:solidFill>
                <a:latin typeface="&amp;quot"/>
              </a:rPr>
              <a:t>Computer Networking: A Top-Down Approach (7th Edition)</a:t>
            </a:r>
          </a:p>
          <a:p>
            <a:endParaRPr lang="en-US" altLang="zh-CN" b="1" dirty="0">
              <a:solidFill>
                <a:srgbClr val="111111"/>
              </a:solidFill>
              <a:latin typeface="&amp;quot"/>
            </a:endParaRPr>
          </a:p>
          <a:p>
            <a:r>
              <a:rPr lang="en-US" altLang="zh-CN" sz="1600" u="sng" dirty="0">
                <a:solidFill>
                  <a:schemeClr val="tx2"/>
                </a:solidFill>
                <a:hlinkClick r:id="rId3"/>
              </a:rPr>
              <a:t>By </a:t>
            </a:r>
            <a:r>
              <a:rPr lang="en-US" altLang="zh-CN" sz="1600" u="sng" dirty="0">
                <a:hlinkClick r:id="rId3"/>
              </a:rPr>
              <a:t>James Kurose</a:t>
            </a:r>
            <a:r>
              <a:rPr lang="en-US" altLang="zh-CN" sz="1600" dirty="0"/>
              <a:t> (Author),‎ </a:t>
            </a:r>
            <a:r>
              <a:rPr lang="en-US" altLang="zh-CN" sz="1600" dirty="0">
                <a:hlinkClick r:id="rId4"/>
              </a:rPr>
              <a:t>Keith Ross</a:t>
            </a:r>
            <a:r>
              <a:rPr lang="en-US" altLang="zh-CN" sz="1600" dirty="0"/>
              <a:t> (Author)</a:t>
            </a:r>
          </a:p>
          <a:p>
            <a:endParaRPr lang="en-US" altLang="zh-CN" sz="1600" dirty="0"/>
          </a:p>
          <a:p>
            <a:r>
              <a:rPr lang="zh-CN" altLang="en-US" sz="1600" dirty="0"/>
              <a:t>机械工业出版社，</a:t>
            </a:r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12292" name="图片 8">
            <a:extLst>
              <a:ext uri="{FF2B5EF4-FFF2-40B4-BE49-F238E27FC236}">
                <a16:creationId xmlns:a16="http://schemas.microsoft.com/office/drawing/2014/main" id="{E37DBFB8-FCF4-4C2E-86F1-24B9CA2B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1643050"/>
            <a:ext cx="3214710" cy="47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7">
            <a:extLst>
              <a:ext uri="{FF2B5EF4-FFF2-40B4-BE49-F238E27FC236}">
                <a16:creationId xmlns:a16="http://schemas.microsoft.com/office/drawing/2014/main" id="{738E887A-7CE3-4A64-909C-0E64F68E8A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8413"/>
            <a:ext cx="6956425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C0D981-84E8-43F0-9170-D28AF9D47A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756" y="1628800"/>
            <a:ext cx="8964488" cy="38031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CD5E7B-EFD0-4BB8-957A-4F3FC04DAE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760" y="1412776"/>
            <a:ext cx="8892480" cy="5229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DC7EC5-D791-4AE1-9961-19617AE288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34" y="1988840"/>
            <a:ext cx="9036496" cy="3542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328</Words>
  <Application>Microsoft Office PowerPoint</Application>
  <PresentationFormat>全屏显示(4:3)</PresentationFormat>
  <Paragraphs>69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&amp;quot</vt:lpstr>
      <vt:lpstr>Arial</vt:lpstr>
      <vt:lpstr>Calibri</vt:lpstr>
      <vt:lpstr>Times New Roman</vt:lpstr>
      <vt:lpstr>Verdana</vt:lpstr>
      <vt:lpstr>Wingdings</vt:lpstr>
      <vt:lpstr>Default Design</vt:lpstr>
      <vt:lpstr>PowerPoint 演示文稿</vt:lpstr>
      <vt:lpstr>简介</vt:lpstr>
      <vt:lpstr>课程信息</vt:lpstr>
      <vt:lpstr>课本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考核方式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计算机网络概论</dc:title>
  <dc:creator>Lunan</dc:creator>
  <cp:lastModifiedBy>jm yao</cp:lastModifiedBy>
  <cp:revision>203</cp:revision>
  <dcterms:created xsi:type="dcterms:W3CDTF">2010-10-28T01:18:57Z</dcterms:created>
  <dcterms:modified xsi:type="dcterms:W3CDTF">2024-03-06T12:36:44Z</dcterms:modified>
</cp:coreProperties>
</file>