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4"/>
  </p:notesMasterIdLst>
  <p:sldIdLst>
    <p:sldId id="256" r:id="rId2"/>
    <p:sldId id="257" r:id="rId3"/>
    <p:sldId id="415" r:id="rId4"/>
    <p:sldId id="412" r:id="rId5"/>
    <p:sldId id="303" r:id="rId6"/>
    <p:sldId id="409" r:id="rId7"/>
    <p:sldId id="429" r:id="rId8"/>
    <p:sldId id="416" r:id="rId9"/>
    <p:sldId id="306" r:id="rId10"/>
    <p:sldId id="425" r:id="rId11"/>
    <p:sldId id="418" r:id="rId12"/>
    <p:sldId id="419" r:id="rId13"/>
    <p:sldId id="417" r:id="rId14"/>
    <p:sldId id="422" r:id="rId15"/>
    <p:sldId id="424" r:id="rId16"/>
    <p:sldId id="309" r:id="rId17"/>
    <p:sldId id="310" r:id="rId18"/>
    <p:sldId id="312" r:id="rId19"/>
    <p:sldId id="314" r:id="rId20"/>
    <p:sldId id="426" r:id="rId21"/>
    <p:sldId id="428" r:id="rId22"/>
    <p:sldId id="427" r:id="rId2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435A"/>
    <a:srgbClr val="000000"/>
    <a:srgbClr val="E8E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56" autoAdjust="0"/>
  </p:normalViewPr>
  <p:slideViewPr>
    <p:cSldViewPr>
      <p:cViewPr varScale="1">
        <p:scale>
          <a:sx n="80" d="100"/>
          <a:sy n="80" d="100"/>
        </p:scale>
        <p:origin x="1968" y="9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C566413-94CC-48C5-8A13-4DE976AC6B81}" type="datetimeFigureOut">
              <a:rPr lang="en-US"/>
              <a:pPr>
                <a:defRPr/>
              </a:pPr>
              <a:t>6/30/2024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2E29D14-88EA-42F1-9FE3-F896314BB5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031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我们做互联网应用技术开发的时候，一定要注意通信协议的设计。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应用层：以何种工作模式通信</a:t>
            </a:r>
            <a:r>
              <a:rPr lang="en-US" altLang="zh-CN" dirty="0"/>
              <a:t>+</a:t>
            </a:r>
            <a:r>
              <a:rPr lang="zh-CN" altLang="en-US" dirty="0"/>
              <a:t>如何基于传输层协议 进行通信 </a:t>
            </a:r>
            <a:r>
              <a:rPr lang="en-US" altLang="zh-CN" dirty="0"/>
              <a:t>TCP/UCP</a:t>
            </a: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5CA1424-2C0C-49DD-A613-E38E398C46DB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865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具体来看下，上层应用程序，是怎么利用网络服务的，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是通过</a:t>
            </a:r>
            <a:r>
              <a:rPr lang="zh-CN" altLang="en-US" b="1" dirty="0"/>
              <a:t>进程</a:t>
            </a:r>
            <a:r>
              <a:rPr lang="zh-CN" altLang="en-US" dirty="0"/>
              <a:t>相互通信（传输层概念）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ja-JP" dirty="0"/>
              <a:t> </a:t>
            </a:r>
            <a:r>
              <a:rPr lang="zh-CN" altLang="en-US" dirty="0"/>
              <a:t>什么叫进程？程序的基本执行实体。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E3A65C1-BE64-47A7-AFAC-73CFABC03E9A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5408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E3A65C1-BE64-47A7-AFAC-73CFABC03E9A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6231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Napster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世界上第一个大型的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P2P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应用网络；中央集中式，倒闭了。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Napster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，这是当时很火的一种共享服务，主要用于查找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mp3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，它有一个服务器用于存储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mp3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文件的链接位置并提供检索，而真正的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mp3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 件则存放在千千万万的个人电脑上，搜索到的文件通过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P2P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方式直接在个人电脑间传播共享。这种方式的缺点就是需要一台服务器，在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mp3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文件版权之争火热的 年代，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Napster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很快就成为众矢之的，被众多唱片公司诉讼侵犯版权而被迫关闭。当然服务器一关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Napster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也就不复存在。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E29D14-88EA-42F1-9FE3-F896314BB5E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22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网络应用：不同类型的软件系统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B0B6B2C-0180-4864-9B6A-3A9EA0A5B225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2141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TCP(Transmission Control Protocol) </a:t>
            </a:r>
            <a:r>
              <a:rPr lang="zh-CN" altLang="en-US" dirty="0"/>
              <a:t>完整性</a:t>
            </a:r>
            <a:r>
              <a:rPr lang="en-US" altLang="zh-CN" dirty="0"/>
              <a:t>sensitive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i="1" dirty="0"/>
              <a:t>UDP</a:t>
            </a:r>
            <a:r>
              <a:rPr lang="en-US" altLang="zh-CN" dirty="0"/>
              <a:t>(User Datagram Protocol) </a:t>
            </a:r>
            <a:r>
              <a:rPr lang="zh-CN" altLang="en-US" dirty="0"/>
              <a:t>时延</a:t>
            </a:r>
            <a:r>
              <a:rPr lang="en-US" altLang="zh-CN" dirty="0"/>
              <a:t>sensitive</a:t>
            </a:r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A466C5-60FF-40CC-987A-F42C782E3DC3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1234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Telnet</a:t>
            </a:r>
            <a:r>
              <a:rPr lang="zh-CN" altLang="en-US" dirty="0"/>
              <a:t>（</a:t>
            </a:r>
            <a:r>
              <a:rPr lang="en-US" altLang="zh-CN" dirty="0"/>
              <a:t>telecommunication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protocol</a:t>
            </a:r>
            <a:r>
              <a:rPr lang="zh-CN" altLang="en-US" dirty="0"/>
              <a:t> 远程登录）：</a:t>
            </a:r>
            <a:r>
              <a:rPr lang="en-US" altLang="ja-JP" dirty="0">
                <a:ea typeface="宋体" panose="02010600030101010101" pitchFamily="2" charset="-122"/>
              </a:rPr>
              <a:t>TCP</a:t>
            </a:r>
            <a:r>
              <a:rPr lang="en-US" altLang="zh-CN" dirty="0"/>
              <a:t>/IP</a:t>
            </a:r>
            <a:r>
              <a:rPr lang="zh-CN" altLang="en-US" dirty="0"/>
              <a:t>协议族的一员，</a:t>
            </a:r>
            <a:r>
              <a:rPr lang="en-US" altLang="zh-CN" dirty="0"/>
              <a:t>Internet</a:t>
            </a:r>
            <a:r>
              <a:rPr lang="zh-CN" altLang="en-US" dirty="0"/>
              <a:t>远程登录服务的标准协议和主要方式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Email</a:t>
            </a:r>
            <a:r>
              <a:rPr lang="zh-CN" altLang="en-US" dirty="0"/>
              <a:t>（电子邮件）：电子邮件服务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FTP</a:t>
            </a:r>
            <a:r>
              <a:rPr lang="zh-CN" altLang="en-US" dirty="0"/>
              <a:t>（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transfer</a:t>
            </a:r>
            <a:r>
              <a:rPr lang="zh-CN" altLang="en-US" dirty="0"/>
              <a:t> </a:t>
            </a:r>
            <a:r>
              <a:rPr lang="en-US" altLang="zh-CN" dirty="0"/>
              <a:t>protocol</a:t>
            </a:r>
            <a:r>
              <a:rPr lang="zh-CN" altLang="en-US" dirty="0"/>
              <a:t> 文件传送）：不同电脑间的文件传输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BBS</a:t>
            </a:r>
            <a:r>
              <a:rPr lang="zh-CN" altLang="en-US" dirty="0"/>
              <a:t>（</a:t>
            </a:r>
            <a:r>
              <a:rPr lang="en-US" altLang="zh-CN" dirty="0"/>
              <a:t>bulletin</a:t>
            </a:r>
            <a:r>
              <a:rPr lang="zh-CN" altLang="en-US" dirty="0"/>
              <a:t> </a:t>
            </a:r>
            <a:r>
              <a:rPr lang="en-US" altLang="zh-CN" dirty="0"/>
              <a:t>board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电子公告牌）：人与人之间交流信息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 err="1"/>
              <a:t>Usernet</a:t>
            </a:r>
            <a:r>
              <a:rPr lang="zh-CN" altLang="en-US" dirty="0"/>
              <a:t>（网络新闻组）：超级电子论坛，集中了某一主题有共同兴趣的人发表的文章，早期由于种种原因，国内的超级新闻组很少，现在网络应用发达，</a:t>
            </a:r>
            <a:r>
              <a:rPr lang="en-US" altLang="zh-CN" dirty="0" err="1"/>
              <a:t>usernet</a:t>
            </a:r>
            <a:r>
              <a:rPr lang="zh-CN" altLang="en-US" dirty="0"/>
              <a:t>和</a:t>
            </a:r>
            <a:r>
              <a:rPr lang="en-US" altLang="zh-CN" dirty="0" err="1"/>
              <a:t>bbs</a:t>
            </a:r>
            <a:r>
              <a:rPr lang="zh-CN" altLang="en-US" dirty="0"/>
              <a:t>已经相互融合</a:t>
            </a:r>
            <a:endParaRPr lang="en-US" altLang="en-US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1BFA3F4-F0CF-41D8-8CAB-1014DDE04355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1226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D390594C-DAD2-409D-A06E-A2C97651C5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66B236CD-5DF7-42C6-B9D9-4204D7F157C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在学习应用层体系结构和应用层协议之前，我们需要先知道应用层是如何看待计算机网络的。</a:t>
            </a:r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55307BB5-2CCA-4AC2-9FE1-4B6B637CCD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A8FFFF7-FDA6-4A48-BC1C-3641915338F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4848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随着互联网设备的发展，物联网时代，端系统还包括：手机、数码相机、电视、传感器、各种家电，只要可以接入互联网，有计算能力。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en-US">
              <a:ea typeface="宋体" panose="02010600030101010101" pitchFamily="2" charset="-122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1D02B3-B63F-4058-B297-6D62BFF3BCCB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2931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具体看一下，应用层如何设计通信协议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上一章：网络：通信子网，资源子网 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实际开发互联网应用时，设计者面对的是一个复杂的网络结构，不会只有广域网，或者局域网，而是由广域网、局域网、路由器等构成的复杂网络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举个例子，如果我们在深大，需要和美国一个实验室合作开发一款网络游戏，那我们关心的，是网络游戏的各种功能是如何实现的，而不是每一条游戏指令或者游戏数据，具体是以什么形式来传输的，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这也就是我们所说的，网络体系结构需要分层设计，上层的应用开发只需要利用底层的传输协议就可以了，而不用关心底层的传输协议具体是怎么实现的。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因此，即使是非常复杂的网络，我们也可以对网络模型进行简化，也就是简化成边缘部分和核心交换部分。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en-US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565D33F-C067-446B-A2AB-77DD13AFF432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6629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核心交换部分：通信子网，路由器，交换机等，提供传输服务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E3B21E9-8B67-4015-88FC-AF4896C0F1F3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9271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那我们回过头来，再看一下应用程序体系结构的对应关系，这也是我们之前提到的互联网的体系结构，是什么？</a:t>
            </a:r>
            <a:r>
              <a:rPr lang="en-US" altLang="zh-CN" dirty="0"/>
              <a:t>TCP/IP</a:t>
            </a:r>
            <a:r>
              <a:rPr lang="zh-CN" altLang="en-US" dirty="0"/>
              <a:t>五层模型，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互联网应用：应用层，端系统开发，只考虑底层可以带来的服务，不用考虑具体的通信协议和编程问题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互联网核心交换：下面四层，传输，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E3B21E9-8B67-4015-88FC-AF4896C0F1F3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8844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那我们回过头来，再看一下应用程序体系结构的对应关系，这也是我们之前提到的互联网的体系结构，是什么？</a:t>
            </a:r>
            <a:r>
              <a:rPr lang="en-US" altLang="zh-CN"/>
              <a:t>TCP/IP</a:t>
            </a:r>
            <a:r>
              <a:rPr lang="zh-CN" altLang="en-US"/>
              <a:t>五层模型，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互联网应用：应用层，端系统开发，只考虑底层可以带来的服务，不用考虑具体的通信协议和编程问题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互联网核心交换：下面四层，传输，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E0B7C68-EE88-440D-BEA4-72B8C6EEC7C0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8511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具体来看下，上层应用程序，是怎么利用网络服务的，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是通过</a:t>
            </a:r>
            <a:r>
              <a:rPr lang="zh-CN" altLang="en-US" b="1" dirty="0"/>
              <a:t>进程</a:t>
            </a:r>
            <a:r>
              <a:rPr lang="zh-CN" altLang="en-US" dirty="0"/>
              <a:t>相互通信（传输层概念）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ja-JP" dirty="0"/>
              <a:t> </a:t>
            </a:r>
            <a:r>
              <a:rPr lang="zh-CN" altLang="en-US" dirty="0"/>
              <a:t>什么叫进程？程序的基本执行实体。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E3A65C1-BE64-47A7-AFAC-73CFABC03E9A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6231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27235-44B9-4214-874D-1A20FB2733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87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5575" cy="11430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22B86A69-897A-450A-9999-DD1E0A357A33}" type="datetime1">
              <a:rPr lang="zh-CN" altLang="en-US" smtClean="0"/>
              <a:pPr>
                <a:defRPr/>
              </a:pPr>
              <a:t>2024/6/30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70BD9-7845-4B9C-AEF7-AE6E3C8219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33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80175"/>
            <a:ext cx="21336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B51C0E19-551E-490D-8D80-63E8AB4D65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72" name="Rectangle 48"/>
          <p:cNvSpPr>
            <a:spLocks noChangeArrowheads="1"/>
          </p:cNvSpPr>
          <p:nvPr/>
        </p:nvSpPr>
        <p:spPr bwMode="ltGray">
          <a:xfrm>
            <a:off x="25400" y="895350"/>
            <a:ext cx="9144000" cy="203200"/>
          </a:xfrm>
          <a:prstGeom prst="rect">
            <a:avLst/>
          </a:prstGeom>
          <a:gradFill rotWithShape="1">
            <a:gsLst>
              <a:gs pos="0">
                <a:srgbClr val="2F4700"/>
              </a:gs>
              <a:gs pos="50000">
                <a:schemeClr val="hlink"/>
              </a:gs>
              <a:gs pos="100000">
                <a:srgbClr val="2F47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pic>
        <p:nvPicPr>
          <p:cNvPr id="1028" name="Picture 10" descr="logo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738" y="112713"/>
            <a:ext cx="2278062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0"/>
            <a:ext cx="66706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FFFFCC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FFFFCC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FFFFCC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FFFFCC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accent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Arial" charset="0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Arial" charset="0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3"/>
          <p:cNvSpPr>
            <a:spLocks noGrp="1"/>
          </p:cNvSpPr>
          <p:nvPr>
            <p:ph type="title"/>
          </p:nvPr>
        </p:nvSpPr>
        <p:spPr bwMode="auto">
          <a:xfrm>
            <a:off x="395288" y="1412875"/>
            <a:ext cx="7775575" cy="64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章</a:t>
            </a:r>
            <a:r>
              <a:rPr lang="zh-CN" altLang="ja-JP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互联网应用技术与应用层协议</a:t>
            </a:r>
          </a:p>
        </p:txBody>
      </p:sp>
      <p:sp>
        <p:nvSpPr>
          <p:cNvPr id="4099" name="内容占位符 4"/>
          <p:cNvSpPr>
            <a:spLocks noGrp="1"/>
          </p:cNvSpPr>
          <p:nvPr>
            <p:ph idx="1"/>
          </p:nvPr>
        </p:nvSpPr>
        <p:spPr bwMode="auto">
          <a:xfrm>
            <a:off x="539750" y="2276475"/>
            <a:ext cx="8229600" cy="3484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互联网应用技术的发展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互联网应用系统的工作模型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C/S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P2P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工作模式的异同</a:t>
            </a:r>
            <a:endParaRPr lang="zh-CN" altLang="ja-JP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基于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C/S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工作模式的网络应用类型</a:t>
            </a:r>
            <a:endParaRPr lang="zh-CN" altLang="ja-JP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网络应用协议分析与应用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BABAC62-FAB4-4577-AEDD-1C8E80E0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70BD9-7845-4B9C-AEF7-AE6E3C821964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4"/>
          <p:cNvSpPr>
            <a:spLocks noGrp="1"/>
          </p:cNvSpPr>
          <p:nvPr>
            <p:ph idx="1"/>
          </p:nvPr>
        </p:nvSpPr>
        <p:spPr bwMode="auto">
          <a:xfrm>
            <a:off x="250825" y="1052513"/>
            <a:ext cx="8435975" cy="1223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2.1.3 </a:t>
            </a:r>
            <a:r>
              <a:rPr lang="zh-CN" altLang="en-US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应用进程间的相互作用模式</a:t>
            </a:r>
            <a:endParaRPr lang="en-US" altLang="zh-CN" sz="2400" dirty="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进程通信中的客户</a:t>
            </a: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(client)/</a:t>
            </a: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服务器</a:t>
            </a: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(server)</a:t>
            </a: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模式 </a:t>
            </a:r>
            <a:endParaRPr lang="en-US" altLang="zh-CN" sz="2000" dirty="0">
              <a:solidFill>
                <a:schemeClr val="tx2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7" name="Rectangle 460"/>
          <p:cNvSpPr txBox="1">
            <a:spLocks noChangeArrowheads="1"/>
          </p:cNvSpPr>
          <p:nvPr/>
        </p:nvSpPr>
        <p:spPr bwMode="auto">
          <a:xfrm>
            <a:off x="4283074" y="2006620"/>
            <a:ext cx="5219709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服务器：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</a:t>
            </a:r>
          </a:p>
          <a:p>
            <a:pPr marL="742950" marR="0" lvl="1" indent="-285750" algn="l" defTabSz="914400" rtl="0" eaLnBrk="1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</a:rPr>
              <a:t>总是打开</a:t>
            </a:r>
          </a:p>
          <a:p>
            <a:pPr marL="742950" marR="0" lvl="1" indent="-285750" algn="l" defTabSz="914400" rtl="0" eaLnBrk="1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</a:rPr>
              <a:t>为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/>
                <a:ea typeface="华文中宋" pitchFamily="2" charset="-122"/>
              </a:rPr>
              <a:t>多个客户机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</a:rPr>
              <a:t>请求提供服务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</a:endParaRPr>
          </a:p>
          <a:p>
            <a:pPr marL="742950" marR="0" lvl="1" indent="-285750" algn="l" defTabSz="914400" rtl="0" eaLnBrk="1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</a:rPr>
              <a:t>永久的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</a:rPr>
              <a:t>IP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</a:rPr>
              <a:t>地址</a:t>
            </a:r>
          </a:p>
          <a:p>
            <a:pPr marL="742950" marR="0" lvl="1" indent="-285750" algn="l" defTabSz="914400" rtl="0" eaLnBrk="1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</a:rPr>
              <a:t>可扩展为服务器场（</a:t>
            </a:r>
            <a:r>
              <a:rPr lang="zh-CN" altLang="en-US" sz="2000" b="1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服务器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</a:rPr>
              <a:t>群集） </a:t>
            </a:r>
          </a:p>
          <a:p>
            <a:pPr marL="342900" marR="0" lvl="0" indent="-342900" algn="l" defTabSz="914400" rtl="0" eaLnBrk="1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客户机：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</a:rPr>
              <a:t>总是打开或间歇打开</a:t>
            </a:r>
          </a:p>
          <a:p>
            <a:pPr marL="742950" marR="0" lvl="1" indent="-285750" algn="l" defTabSz="914400" rtl="0" eaLnBrk="1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</a:rPr>
              <a:t>向服务器发出请求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</a:endParaRPr>
          </a:p>
          <a:p>
            <a:pPr marL="742950" marR="0" lvl="1" indent="-285750" algn="l" defTabSz="914400" rtl="0" eaLnBrk="1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</a:rPr>
              <a:t>具有动态的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</a:rPr>
              <a:t>IP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</a:rPr>
              <a:t>地址</a:t>
            </a:r>
          </a:p>
          <a:p>
            <a:pPr marL="742950" marR="0" lvl="1" indent="-285750" algn="l" defTabSz="914400" rtl="0" eaLnBrk="1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</a:rPr>
              <a:t>彼此之间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</a:rPr>
              <a:t>不直接通信</a:t>
            </a:r>
          </a:p>
        </p:txBody>
      </p:sp>
      <p:sp>
        <p:nvSpPr>
          <p:cNvPr id="461" name="Text Box 461"/>
          <p:cNvSpPr txBox="1">
            <a:spLocks noChangeArrowheads="1"/>
          </p:cNvSpPr>
          <p:nvPr/>
        </p:nvSpPr>
        <p:spPr bwMode="auto">
          <a:xfrm>
            <a:off x="393700" y="6072206"/>
            <a:ext cx="7823200" cy="769441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    </a:t>
            </a:r>
            <a:r>
              <a:rPr lang="zh-CN" altLang="en-US" sz="2000" dirty="0">
                <a:latin typeface="Times New Roman" pitchFamily="18" charset="0"/>
                <a:ea typeface="华文中宋" pitchFamily="2" charset="-122"/>
              </a:rPr>
              <a:t>如</a:t>
            </a:r>
            <a:r>
              <a:rPr lang="en-US" altLang="zh-CN" sz="2000" dirty="0">
                <a:latin typeface="Times New Roman" pitchFamily="18" charset="0"/>
                <a:ea typeface="华文中宋" pitchFamily="2" charset="-122"/>
              </a:rPr>
              <a:t>Web</a:t>
            </a:r>
            <a:r>
              <a:rPr lang="zh-CN" altLang="en-US" sz="2000" dirty="0">
                <a:latin typeface="Times New Roman" pitchFamily="18" charset="0"/>
                <a:ea typeface="华文中宋" pitchFamily="2" charset="-122"/>
              </a:rPr>
              <a:t>应用程序：总是打开的</a:t>
            </a:r>
            <a:r>
              <a:rPr lang="en-US" altLang="zh-CN" sz="2000" dirty="0">
                <a:latin typeface="Times New Roman" pitchFamily="18" charset="0"/>
                <a:ea typeface="华文中宋" pitchFamily="2" charset="-122"/>
              </a:rPr>
              <a:t>Web</a:t>
            </a:r>
            <a:r>
              <a:rPr lang="zh-CN" altLang="en-US" sz="2000" dirty="0">
                <a:latin typeface="Times New Roman" pitchFamily="18" charset="0"/>
                <a:ea typeface="华文中宋" pitchFamily="2" charset="-122"/>
              </a:rPr>
              <a:t>服务器为运行在客户机主机上的浏览器的请求提供服务（接收客户机请求，并发送响应结果）。</a:t>
            </a:r>
            <a:r>
              <a:rPr lang="zh-CN" altLang="en-US" dirty="0">
                <a:ea typeface="宋体" pitchFamily="2" charset="-122"/>
              </a:rPr>
              <a:t> </a:t>
            </a:r>
          </a:p>
        </p:txBody>
      </p:sp>
      <p:pic>
        <p:nvPicPr>
          <p:cNvPr id="22571" name="Picture 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2285992"/>
            <a:ext cx="3452272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9" name="AutoShape 463"/>
          <p:cNvSpPr>
            <a:spLocks noChangeArrowheads="1"/>
          </p:cNvSpPr>
          <p:nvPr/>
        </p:nvSpPr>
        <p:spPr bwMode="auto">
          <a:xfrm>
            <a:off x="1857356" y="2214554"/>
            <a:ext cx="1841500" cy="530224"/>
          </a:xfrm>
          <a:prstGeom prst="wedgeRoundRectCallout">
            <a:avLst>
              <a:gd name="adj1" fmla="val -60088"/>
              <a:gd name="adj2" fmla="val 107782"/>
              <a:gd name="adj3" fmla="val 16667"/>
            </a:avLst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/>
            <a:r>
              <a:rPr lang="zh-CN" altLang="en-US" dirty="0">
                <a:solidFill>
                  <a:srgbClr val="CC3300"/>
                </a:solidFill>
                <a:latin typeface="华文中宋" pitchFamily="2" charset="-122"/>
                <a:ea typeface="华文中宋" pitchFamily="2" charset="-122"/>
              </a:rPr>
              <a:t>服务器响应 </a:t>
            </a:r>
          </a:p>
        </p:txBody>
      </p:sp>
      <p:sp>
        <p:nvSpPr>
          <p:cNvPr id="470" name="AutoShape 464"/>
          <p:cNvSpPr>
            <a:spLocks noChangeArrowheads="1"/>
          </p:cNvSpPr>
          <p:nvPr/>
        </p:nvSpPr>
        <p:spPr bwMode="auto">
          <a:xfrm>
            <a:off x="0" y="4143380"/>
            <a:ext cx="1612900" cy="428628"/>
          </a:xfrm>
          <a:prstGeom prst="wedgeRoundRectCallout">
            <a:avLst>
              <a:gd name="adj1" fmla="val 63681"/>
              <a:gd name="adj2" fmla="val -212972"/>
              <a:gd name="adj3" fmla="val 16667"/>
            </a:avLst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/>
            <a:r>
              <a:rPr lang="zh-CN" altLang="en-US" dirty="0">
                <a:solidFill>
                  <a:srgbClr val="CC3300"/>
                </a:solidFill>
                <a:latin typeface="华文中宋" pitchFamily="2" charset="-122"/>
                <a:ea typeface="华文中宋" pitchFamily="2" charset="-122"/>
              </a:rPr>
              <a:t>客户请求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2F238F1-D750-438A-8151-F50B69C9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70BD9-7845-4B9C-AEF7-AE6E3C821964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193884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4"/>
          <p:cNvSpPr>
            <a:spLocks noGrp="1"/>
          </p:cNvSpPr>
          <p:nvPr>
            <p:ph idx="1"/>
          </p:nvPr>
        </p:nvSpPr>
        <p:spPr bwMode="auto">
          <a:xfrm>
            <a:off x="354013" y="1052513"/>
            <a:ext cx="8435975" cy="4105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2.1.4 </a:t>
            </a:r>
            <a:r>
              <a:rPr lang="zh-CN" altLang="en-US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应用层</a:t>
            </a:r>
            <a:r>
              <a:rPr lang="en-US" altLang="zh-CN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C/S</a:t>
            </a:r>
            <a:r>
              <a:rPr lang="zh-CN" altLang="en-US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工作模式与</a:t>
            </a:r>
            <a:r>
              <a:rPr lang="en-US" altLang="zh-CN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P2P</a:t>
            </a:r>
            <a:r>
              <a:rPr lang="zh-CN" altLang="en-US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工作模式</a:t>
            </a:r>
            <a:endParaRPr lang="en-US" altLang="zh-CN" sz="2400" dirty="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服务器程序与服务器</a:t>
            </a:r>
            <a:endParaRPr lang="en-US" altLang="zh-CN" sz="2400" dirty="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在应用层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C/S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工作模式中，作为端系统的计算机可以分为客户端与服务器端。服务器程序与客户程序是协同工作的两个部分。</a:t>
            </a: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198B0DB-B8FA-4EF7-85DE-5D9F890C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70BD9-7845-4B9C-AEF7-AE6E3C821964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4"/>
          <p:cNvSpPr>
            <a:spLocks noGrp="1"/>
          </p:cNvSpPr>
          <p:nvPr>
            <p:ph idx="1"/>
          </p:nvPr>
        </p:nvSpPr>
        <p:spPr bwMode="auto">
          <a:xfrm>
            <a:off x="250825" y="1196975"/>
            <a:ext cx="8435975" cy="4824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2.1.4 </a:t>
            </a:r>
            <a:r>
              <a:rPr lang="zh-CN" altLang="en-US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应用层</a:t>
            </a:r>
            <a:r>
              <a:rPr lang="en-US" altLang="zh-CN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C/S</a:t>
            </a:r>
            <a:r>
              <a:rPr lang="zh-CN" altLang="en-US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工作模式与</a:t>
            </a:r>
            <a:r>
              <a:rPr lang="en-US" altLang="zh-CN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P2P</a:t>
            </a:r>
            <a:r>
              <a:rPr lang="zh-CN" altLang="en-US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工作模式</a:t>
            </a:r>
            <a:endParaRPr lang="en-US" altLang="zh-CN" sz="2400" dirty="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采用</a:t>
            </a:r>
            <a:r>
              <a:rPr lang="en-US" altLang="zh-CN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C/S</a:t>
            </a:r>
            <a:r>
              <a:rPr lang="zh-CN" altLang="en-US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模式原因：</a:t>
            </a:r>
            <a:endParaRPr lang="en-US" altLang="zh-CN" sz="2400" dirty="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000" b="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网络资源分布的不均匀性</a:t>
            </a:r>
            <a:endParaRPr lang="en-US" altLang="zh-CN" sz="2000" b="0" dirty="0">
              <a:solidFill>
                <a:schemeClr val="tx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000" b="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① 网络中计算机系统的类型、硬件结构、功能都存在着很大的差异</a:t>
            </a:r>
            <a:endParaRPr lang="en-US" altLang="zh-CN" sz="2000" b="0" dirty="0">
              <a:solidFill>
                <a:schemeClr val="tx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000" b="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② 从软件角度来看，大型应用软件都是安装专用服务器中，合法用户需要通过互联网访问服务器，使用网络资源。</a:t>
            </a:r>
            <a:endParaRPr lang="en-US" altLang="zh-CN" sz="2000" b="0" dirty="0">
              <a:solidFill>
                <a:schemeClr val="tx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000" b="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③ 从信息资源角度来看，数据、文本、图像、音视频资源存放在服务器中，合法用户可以通过互联网访问这些信息资源。这样做可以保证信息资源使用的合法性与安全性，以及保证数据的完整性与一致性</a:t>
            </a:r>
            <a:endParaRPr lang="zh-CN" altLang="en-US" sz="20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32E3D38-AF30-4550-A04C-3596461A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70BD9-7845-4B9C-AEF7-AE6E3C821964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4"/>
          <p:cNvSpPr>
            <a:spLocks noGrp="1"/>
          </p:cNvSpPr>
          <p:nvPr>
            <p:ph idx="1"/>
          </p:nvPr>
        </p:nvSpPr>
        <p:spPr bwMode="auto">
          <a:xfrm>
            <a:off x="250825" y="1052513"/>
            <a:ext cx="8435975" cy="1223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2.1.3 </a:t>
            </a:r>
            <a:r>
              <a:rPr lang="zh-CN" altLang="en-US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应用进程间的相互作用模式</a:t>
            </a:r>
            <a:endParaRPr lang="en-US" altLang="zh-CN" sz="2400" dirty="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进程通信中的纯</a:t>
            </a: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P2P</a:t>
            </a: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peer-to-peer </a:t>
            </a: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）模式 </a:t>
            </a:r>
            <a:endParaRPr lang="en-US" altLang="zh-CN" sz="2000" dirty="0">
              <a:solidFill>
                <a:schemeClr val="tx2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2214554"/>
            <a:ext cx="3968594" cy="3914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4714876" y="2214554"/>
            <a:ext cx="4278313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m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无（最少）打开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的服务器</a:t>
            </a:r>
          </a:p>
          <a:p>
            <a:pPr marL="342900" marR="0" lvl="0" indent="-342900" algn="l" defTabSz="914400" rtl="0" eaLnBrk="1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m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任意端系统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（对等方）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可以直接通信</a:t>
            </a:r>
          </a:p>
          <a:p>
            <a:pPr marL="342900" marR="0" lvl="0" indent="-342900" algn="l" defTabSz="914400" rtl="0" eaLnBrk="1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m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对等方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间歇地连接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，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IP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地址不固定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m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例：文件分发、因特网电话等。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华文中宋" pitchFamily="2" charset="-122"/>
              <a:cs typeface="+mn-cs"/>
            </a:endParaRPr>
          </a:p>
        </p:txBody>
      </p:sp>
      <p:sp>
        <p:nvSpPr>
          <p:cNvPr id="14" name="Text Box 692"/>
          <p:cNvSpPr txBox="1">
            <a:spLocks noChangeArrowheads="1"/>
          </p:cNvSpPr>
          <p:nvPr/>
        </p:nvSpPr>
        <p:spPr bwMode="auto">
          <a:xfrm>
            <a:off x="357190" y="6286520"/>
            <a:ext cx="4143372" cy="369332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</a:rPr>
              <a:t>可扩展度高、难以管理</a:t>
            </a:r>
          </a:p>
        </p:txBody>
      </p:sp>
      <p:sp>
        <p:nvSpPr>
          <p:cNvPr id="15" name="矩形 14"/>
          <p:cNvSpPr/>
          <p:nvPr/>
        </p:nvSpPr>
        <p:spPr>
          <a:xfrm>
            <a:off x="4429124" y="5022377"/>
            <a:ext cx="4572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eaLnBrk="1">
              <a:lnSpc>
                <a:spcPct val="130000"/>
              </a:lnSpc>
              <a:spcBef>
                <a:spcPct val="20000"/>
              </a:spcBef>
              <a:buClr>
                <a:srgbClr val="0000FF"/>
              </a:buClr>
              <a:buSzPct val="85000"/>
            </a:pPr>
            <a:r>
              <a:rPr lang="en-US" altLang="zh-CN" sz="2000" b="1" kern="0" dirty="0">
                <a:solidFill>
                  <a:srgbClr val="000000"/>
                </a:solidFill>
                <a:latin typeface="Times New Roman"/>
                <a:ea typeface="华文中宋" pitchFamily="2" charset="-122"/>
              </a:rPr>
              <a:t> 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/>
                <a:ea typeface="华文中宋" pitchFamily="2" charset="-122"/>
              </a:rPr>
              <a:t>说明：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/>
                <a:ea typeface="华文中宋" pitchFamily="2" charset="-122"/>
              </a:rPr>
              <a:t>P2P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/>
                <a:ea typeface="华文中宋" pitchFamily="2" charset="-122"/>
              </a:rPr>
              <a:t>结构的应用程序也可分别看成是客户机进程或服务器进程。            如，对等方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/>
                <a:ea typeface="华文中宋" pitchFamily="2" charset="-122"/>
              </a:rPr>
              <a:t>A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/>
                <a:ea typeface="华文中宋" pitchFamily="2" charset="-122"/>
              </a:rPr>
              <a:t>（</a:t>
            </a:r>
            <a:r>
              <a:rPr lang="zh-CN" altLang="en-US" sz="2000" b="1" kern="0" dirty="0">
                <a:solidFill>
                  <a:srgbClr val="FF3300"/>
                </a:solidFill>
                <a:latin typeface="Times New Roman"/>
                <a:ea typeface="华文中宋" pitchFamily="2" charset="-122"/>
              </a:rPr>
              <a:t>客户机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/>
                <a:ea typeface="华文中宋" pitchFamily="2" charset="-122"/>
              </a:rPr>
              <a:t>）请求对等方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/>
                <a:ea typeface="华文中宋" pitchFamily="2" charset="-122"/>
              </a:rPr>
              <a:t>B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/>
                <a:ea typeface="华文中宋" pitchFamily="2" charset="-122"/>
              </a:rPr>
              <a:t>（</a:t>
            </a:r>
            <a:r>
              <a:rPr lang="zh-CN" altLang="en-US" sz="2000" b="1" kern="0" dirty="0">
                <a:solidFill>
                  <a:srgbClr val="FF3300"/>
                </a:solidFill>
                <a:latin typeface="Times New Roman"/>
                <a:ea typeface="华文中宋" pitchFamily="2" charset="-122"/>
              </a:rPr>
              <a:t>服务器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/>
                <a:ea typeface="华文中宋" pitchFamily="2" charset="-122"/>
              </a:rPr>
              <a:t>）发送某个文件。</a:t>
            </a:r>
            <a:endParaRPr lang="zh-CN" altLang="en-US" sz="20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66809B9-8BFD-4791-AB1A-51092307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70BD9-7845-4B9C-AEF7-AE6E3C821964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14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4"/>
          <p:cNvSpPr>
            <a:spLocks noGrp="1"/>
          </p:cNvSpPr>
          <p:nvPr>
            <p:ph idx="1"/>
          </p:nvPr>
        </p:nvSpPr>
        <p:spPr bwMode="auto">
          <a:xfrm>
            <a:off x="250825" y="1268413"/>
            <a:ext cx="8435975" cy="4248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40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2.1.4 </a:t>
            </a:r>
            <a:r>
              <a:rPr lang="zh-CN" altLang="en-US" sz="240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应用层</a:t>
            </a:r>
            <a:r>
              <a:rPr lang="en-US" altLang="zh-CN" sz="240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C/S</a:t>
            </a:r>
            <a:r>
              <a:rPr lang="zh-CN" altLang="en-US" sz="240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工作模式与</a:t>
            </a:r>
            <a:r>
              <a:rPr lang="en-US" altLang="zh-CN" sz="240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P2P</a:t>
            </a:r>
            <a:r>
              <a:rPr lang="zh-CN" altLang="en-US" sz="240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工作模式</a:t>
            </a:r>
            <a:endParaRPr lang="en-US" altLang="zh-CN" sz="240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P2P</a:t>
            </a:r>
            <a:r>
              <a:rPr lang="zh-CN" altLang="en-US" sz="240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40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C/S</a:t>
            </a:r>
            <a:r>
              <a:rPr lang="zh-CN" altLang="en-US" sz="240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模式区别与联系</a:t>
            </a:r>
            <a:endParaRPr lang="en-US" altLang="zh-CN" sz="240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传统互联网资源共享是以服务器为中心的</a:t>
            </a: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C/S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工作模式，服务提供者与服务使用者之间的界限是清晰的。</a:t>
            </a:r>
            <a:endParaRPr lang="en-US" altLang="zh-CN" sz="20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P2P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网络淡化了服务提供者与服务使用者的界限，所有结点同时身兼服务提供者与服务使用者的双重身份。</a:t>
            </a:r>
            <a:endParaRPr lang="en-US" altLang="zh-CN" sz="20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P2P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进一步扩大网络资源共享范围和深度，提高网络资源利用率，使信息共享达到最大化。</a:t>
            </a:r>
            <a:endParaRPr lang="en-US" altLang="zh-CN" sz="20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E67514-07D8-4C86-BAF3-CD8216FF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70BD9-7845-4B9C-AEF7-AE6E3C821964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4"/>
          <p:cNvSpPr>
            <a:spLocks noGrp="1"/>
          </p:cNvSpPr>
          <p:nvPr>
            <p:ph idx="1"/>
          </p:nvPr>
        </p:nvSpPr>
        <p:spPr bwMode="auto">
          <a:xfrm>
            <a:off x="250825" y="1268413"/>
            <a:ext cx="8435975" cy="4248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2.1.4 </a:t>
            </a:r>
            <a:r>
              <a:rPr lang="zh-CN" altLang="en-US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应用层</a:t>
            </a:r>
            <a:r>
              <a:rPr lang="en-US" altLang="zh-CN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C/S</a:t>
            </a:r>
            <a:r>
              <a:rPr lang="zh-CN" altLang="en-US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工作模式与</a:t>
            </a:r>
            <a:r>
              <a:rPr lang="en-US" altLang="zh-CN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P2P</a:t>
            </a:r>
            <a:r>
              <a:rPr lang="zh-CN" altLang="en-US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工作模式</a:t>
            </a:r>
            <a:endParaRPr lang="en-US" altLang="zh-CN" sz="2400" dirty="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P2P</a:t>
            </a:r>
            <a:r>
              <a:rPr lang="zh-CN" altLang="en-US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C/S</a:t>
            </a:r>
            <a:r>
              <a:rPr lang="zh-CN" altLang="en-US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混合模式</a:t>
            </a:r>
            <a:endParaRPr lang="en-US" altLang="zh-CN" sz="2400" dirty="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71566" y="2593984"/>
            <a:ext cx="7772400" cy="383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ZapfDingbats" pitchFamily="82" charset="2"/>
              <a:buChar char="r"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Napster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：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MP3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文件共享应用程序。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 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华文中宋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</a:rPr>
              <a:t>P2P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</a:rPr>
              <a:t>：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华文中宋" pitchFamily="2" charset="-122"/>
              </a:rPr>
              <a:t>对等方直接交换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</a:rPr>
              <a:t>MP3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</a:rPr>
              <a:t>文件</a:t>
            </a:r>
          </a:p>
          <a:p>
            <a:pPr marL="742950" marR="0" lvl="1" indent="-285750" algn="l" defTabSz="914400" rtl="0" eaLnBrk="1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</a:rPr>
              <a:t>服务器注册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</a:rPr>
              <a:t>/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</a:rPr>
              <a:t>定位：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华文中宋" pitchFamily="2" charset="-122"/>
            </a:endParaRPr>
          </a:p>
          <a:p>
            <a:pPr marL="1143000" marR="0" lvl="2" indent="-228600" algn="l" defTabSz="914400" rtl="0" eaLnBrk="1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</a:rPr>
              <a:t>对等方在中心服务器上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华文中宋" pitchFamily="2" charset="-122"/>
              </a:rPr>
              <a:t>注册内容</a:t>
            </a:r>
          </a:p>
          <a:p>
            <a:pPr marL="1143000" marR="0" lvl="2" indent="-228600" algn="l" defTabSz="914400" rtl="0" eaLnBrk="1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</a:rPr>
              <a:t>对等方查询相同的中心服务器以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华文中宋" pitchFamily="2" charset="-122"/>
              </a:rPr>
              <a:t>定位内容</a:t>
            </a:r>
          </a:p>
          <a:p>
            <a:pPr marL="342900" marR="0" lvl="0" indent="-342900" algn="l" defTabSz="914400" rtl="0" eaLnBrk="1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ZapfDingbats" pitchFamily="82" charset="2"/>
              <a:buChar char="r"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即时讯息：</a:t>
            </a:r>
          </a:p>
          <a:p>
            <a:pPr marL="742950" marR="0" lvl="1" indent="-285750" algn="l" defTabSz="914400" rtl="0" eaLnBrk="1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</a:rPr>
              <a:t>P2P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</a:rPr>
              <a:t>：两个用户直接聊天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华文中宋" pitchFamily="2" charset="-122"/>
            </a:endParaRPr>
          </a:p>
          <a:p>
            <a:pPr marL="742950" marR="0" lvl="1" indent="-285750" algn="l" defTabSz="914400" rtl="0" eaLnBrk="1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</a:rPr>
              <a:t>服务器检测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</a:rPr>
              <a:t>/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</a:rPr>
              <a:t>定位：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华文中宋" pitchFamily="2" charset="-122"/>
            </a:endParaRPr>
          </a:p>
          <a:p>
            <a:pPr marL="1143000" marR="0" lvl="2" indent="-228600" algn="l" defTabSz="914400" rtl="0" eaLnBrk="1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</a:rPr>
              <a:t>用户在线时，向中心服务器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华文中宋" pitchFamily="2" charset="-122"/>
              </a:rPr>
              <a:t>注册其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华文中宋" pitchFamily="2" charset="-122"/>
              </a:rPr>
              <a:t>IP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华文中宋" pitchFamily="2" charset="-122"/>
              </a:rPr>
              <a:t>地址</a:t>
            </a:r>
          </a:p>
          <a:p>
            <a:pPr marL="1143000" marR="0" lvl="2" indent="-228600" algn="l" defTabSz="914400" rtl="0" eaLnBrk="1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</a:rPr>
              <a:t>用户联系中心服务器以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华文中宋" pitchFamily="2" charset="-122"/>
              </a:rPr>
              <a:t>找到聊天伙伴的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华文中宋" pitchFamily="2" charset="-122"/>
              </a:rPr>
              <a:t>IP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华文中宋" pitchFamily="2" charset="-122"/>
              </a:rPr>
              <a:t>地址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/>
              <a:ea typeface="华文中宋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C3E447E-5AE9-42BD-A0FA-362A56ED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70BD9-7845-4B9C-AEF7-AE6E3C821964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D29AC5FF-6A50-4253-AF50-F182FF691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879" y="2060848"/>
            <a:ext cx="219233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>
            <a:extLst>
              <a:ext uri="{FF2B5EF4-FFF2-40B4-BE49-F238E27FC236}">
                <a16:creationId xmlns:a16="http://schemas.microsoft.com/office/drawing/2014/main" id="{30CECE97-2017-4004-9E39-E01533AEFD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086" y="2276872"/>
            <a:ext cx="16922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4"/>
          <p:cNvSpPr>
            <a:spLocks noGrp="1"/>
          </p:cNvSpPr>
          <p:nvPr>
            <p:ph idx="1"/>
          </p:nvPr>
        </p:nvSpPr>
        <p:spPr bwMode="auto">
          <a:xfrm>
            <a:off x="250825" y="1268413"/>
            <a:ext cx="8435975" cy="4464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2.1.5 </a:t>
            </a:r>
            <a:r>
              <a:rPr lang="zh-CN" altLang="en-US" sz="2400" dirty="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网络应用与应用层协议</a:t>
            </a:r>
            <a:endParaRPr lang="en-US" altLang="zh-CN" sz="2400" dirty="0">
              <a:solidFill>
                <a:srgbClr val="19435A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网络应用与应用层协议的基本概念</a:t>
            </a: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网络应用：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E-mail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TELNET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IPTV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VoIP</a:t>
            </a: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基于网络的金融应用系统、电子政务、电子商务、远程医疗、远程数据存储等。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应用层协议：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网络应用主要组成部分。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规定应用程序进程之间通信所遵循的通信规则，包括：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如何构造进程通信报文</a:t>
            </a:r>
            <a:endParaRPr lang="en-US" altLang="zh-CN" sz="18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报文应包括的字段、每个字段意义</a:t>
            </a:r>
            <a:endParaRPr lang="en-US" altLang="zh-CN" sz="18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交互过程等</a:t>
            </a: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65BCD1-87FF-40B0-8016-FD7BF2AC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70BD9-7845-4B9C-AEF7-AE6E3C821964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4"/>
          <p:cNvSpPr>
            <a:spLocks noGrp="1"/>
          </p:cNvSpPr>
          <p:nvPr>
            <p:ph idx="1"/>
          </p:nvPr>
        </p:nvSpPr>
        <p:spPr bwMode="auto">
          <a:xfrm>
            <a:off x="354013" y="1198563"/>
            <a:ext cx="8435975" cy="4751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2.1.5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网络应用与应用层协议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．应用层协议的基本内容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8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交换报文的类型。如请求报文与应答报文。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8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各种报文格式与包含的字段类型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8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对每个字段意义的描述。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8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进程在什么时间、如何发送报文，以及如何响应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．应用层协议的类型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8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标准网络应用：</a:t>
            </a:r>
            <a:r>
              <a:rPr lang="en-US" altLang="zh-CN" sz="18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E-mail</a:t>
            </a:r>
            <a:r>
              <a:rPr lang="zh-CN" altLang="en-US" sz="18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18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DNS</a:t>
            </a:r>
            <a:r>
              <a:rPr lang="zh-CN" altLang="en-US" sz="18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en-US" sz="18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等，</a:t>
            </a:r>
            <a:endParaRPr lang="en-US" altLang="zh-CN" sz="18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8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专用应用层协议：很多</a:t>
            </a:r>
            <a:r>
              <a:rPr lang="en-US" altLang="zh-CN" sz="18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P2P</a:t>
            </a:r>
            <a:r>
              <a:rPr lang="zh-CN" altLang="en-US" sz="18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共享文件的应用层协议属于专用协议。</a:t>
            </a:r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348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47DA40A-09E0-4840-971A-D9A32965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70BD9-7845-4B9C-AEF7-AE6E3C821964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4"/>
          <p:cNvSpPr>
            <a:spLocks noGrp="1"/>
          </p:cNvSpPr>
          <p:nvPr>
            <p:ph idx="1"/>
          </p:nvPr>
        </p:nvSpPr>
        <p:spPr bwMode="auto">
          <a:xfrm>
            <a:off x="250825" y="1052513"/>
            <a:ext cx="8435975" cy="5329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2.1.6 </a:t>
            </a:r>
            <a:r>
              <a:rPr lang="zh-CN" altLang="en-US" sz="2400" dirty="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网络应用对传输层协议的选择</a:t>
            </a:r>
            <a:endParaRPr lang="en-US" altLang="zh-CN" sz="2400" dirty="0">
              <a:solidFill>
                <a:srgbClr val="19435A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根据网络应用的实际需求，决定选择传输协议：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UDP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协议提供的服务：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功能完善、面向连接、可靠传输服务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支持可靠的面向连接服务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支持字节流传输服务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支持全双工服务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UDP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协议提供的服务：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简单、高效传输服务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无连接、不可靠的传输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无提供拥塞控制机制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不提供最小延时保证</a:t>
            </a:r>
            <a:endParaRPr lang="zh-CN" altLang="ja-JP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3584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9E4766E-C709-4AAC-8B0F-5E458BFDB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70BD9-7845-4B9C-AEF7-AE6E3C821964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4"/>
          <p:cNvSpPr>
            <a:spLocks noGrp="1"/>
          </p:cNvSpPr>
          <p:nvPr>
            <p:ph idx="1"/>
          </p:nvPr>
        </p:nvSpPr>
        <p:spPr bwMode="auto">
          <a:xfrm>
            <a:off x="744538" y="1268413"/>
            <a:ext cx="8435975" cy="576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000">
                <a:solidFill>
                  <a:schemeClr val="tx2"/>
                </a:solidFill>
                <a:ea typeface="宋体" panose="02010600030101010101" pitchFamily="2" charset="-122"/>
              </a:rPr>
              <a:t>应用层协议与传输层协议的关系</a:t>
            </a:r>
            <a:endParaRPr lang="en-US" altLang="zh-CN" sz="20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27088" y="1916113"/>
          <a:ext cx="7272337" cy="3962400"/>
        </p:xfrm>
        <a:graphic>
          <a:graphicData uri="http://schemas.openxmlformats.org/drawingml/2006/table">
            <a:tbl>
              <a:tblPr/>
              <a:tblGrid>
                <a:gridCol w="235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7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15978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网络应用类型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215978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15978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应用层协议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215978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15978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传输层协议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215978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E-mail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SMTP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TCP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TELNET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TELNET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TCP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Web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HTTP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TCP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FTP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FTP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TCP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DNS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DNS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UDP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TCP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流媒体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Real Network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UDP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TCP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VoIP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Net2phone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UDP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3BFBA5F-A1B2-47A4-8E5E-BA77A578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70BD9-7845-4B9C-AEF7-AE6E3C821964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1"/>
          <p:cNvSpPr>
            <a:spLocks noChangeArrowheads="1"/>
          </p:cNvSpPr>
          <p:nvPr/>
        </p:nvSpPr>
        <p:spPr bwMode="auto">
          <a:xfrm>
            <a:off x="6688138" y="2924175"/>
            <a:ext cx="1771650" cy="2449513"/>
          </a:xfrm>
          <a:prstGeom prst="rect">
            <a:avLst/>
          </a:prstGeom>
          <a:solidFill>
            <a:srgbClr val="E8EEF7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400"/>
          </a:p>
        </p:txBody>
      </p:sp>
      <p:sp>
        <p:nvSpPr>
          <p:cNvPr id="6147" name="内容占位符 4"/>
          <p:cNvSpPr>
            <a:spLocks noGrp="1"/>
          </p:cNvSpPr>
          <p:nvPr>
            <p:ph idx="1"/>
          </p:nvPr>
        </p:nvSpPr>
        <p:spPr bwMode="auto">
          <a:xfrm>
            <a:off x="250825" y="1052513"/>
            <a:ext cx="8435975" cy="1223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2.1</a:t>
            </a:r>
            <a:r>
              <a:rPr lang="zh-CN" altLang="en-US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互联网应用技术发展与工作模式</a:t>
            </a:r>
            <a:endParaRPr lang="en-US" altLang="zh-CN" sz="2400" dirty="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2.1.1 </a:t>
            </a:r>
            <a:r>
              <a:rPr lang="zh-CN" altLang="en-US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互联网应用技术发展的</a:t>
            </a:r>
            <a:r>
              <a:rPr lang="en-US" altLang="zh-CN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个阶段</a:t>
            </a: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682625" y="2228850"/>
          <a:ext cx="5978525" cy="460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Visio" r:id="rId5" imgW="2599593" imgH="2223743" progId="Visio.Drawing.11">
                  <p:embed/>
                </p:oleObj>
              </mc:Choice>
              <mc:Fallback>
                <p:oleObj name="Visio" r:id="rId5" imgW="2599593" imgH="2223743" progId="Visio.Drawing.11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2228850"/>
                        <a:ext cx="5978525" cy="4608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115175" y="2260600"/>
            <a:ext cx="1030288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下一代</a:t>
            </a:r>
            <a:endParaRPr lang="en-US" altLang="zh-CN" sz="1600" dirty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r>
              <a:rPr lang="zh-CN" altLang="en-US" sz="16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网络服务</a:t>
            </a:r>
            <a:endParaRPr lang="en-US" sz="1600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24663" y="3068638"/>
            <a:ext cx="1293812" cy="26574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ts val="2500"/>
              </a:lnSpc>
              <a:buSzPct val="150000"/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智能手环</a:t>
            </a:r>
            <a:endParaRPr lang="en-US" altLang="zh-CN" sz="1600" dirty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ts val="2500"/>
              </a:lnSpc>
              <a:buSzPct val="150000"/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全息眼镜</a:t>
            </a:r>
            <a:endParaRPr lang="en-US" altLang="zh-CN" sz="1600" dirty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ts val="2500"/>
              </a:lnSpc>
              <a:buSzPct val="150000"/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车联网</a:t>
            </a:r>
            <a:endParaRPr lang="en-US" altLang="zh-CN" sz="1600" dirty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ts val="2500"/>
              </a:lnSpc>
              <a:buSzPct val="150000"/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智慧交通</a:t>
            </a:r>
            <a:endParaRPr lang="en-US" altLang="zh-CN" sz="1600" dirty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ts val="2500"/>
              </a:lnSpc>
              <a:buSzPct val="150000"/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环境监测</a:t>
            </a:r>
            <a:endParaRPr lang="en-US" altLang="zh-CN" sz="1600" dirty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ts val="2500"/>
              </a:lnSpc>
              <a:buSzPct val="150000"/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物流追踪</a:t>
            </a:r>
            <a:endParaRPr lang="en-US" altLang="zh-CN" sz="1600" dirty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  <a:defRPr/>
            </a:pPr>
            <a:endParaRPr lang="en-US" altLang="zh-CN" sz="1600" dirty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9E52AF9-B526-4D66-ADC8-1FEF209E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70BD9-7845-4B9C-AEF7-AE6E3C821964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4"/>
          <p:cNvSpPr>
            <a:spLocks noGrp="1"/>
          </p:cNvSpPr>
          <p:nvPr>
            <p:ph idx="1"/>
          </p:nvPr>
        </p:nvSpPr>
        <p:spPr bwMode="auto">
          <a:xfrm>
            <a:off x="744538" y="1268413"/>
            <a:ext cx="8435975" cy="576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400" dirty="0">
                <a:solidFill>
                  <a:schemeClr val="tx2"/>
                </a:solidFill>
                <a:ea typeface="宋体" panose="02010600030101010101" pitchFamily="2" charset="-122"/>
              </a:rPr>
              <a:t>问题</a:t>
            </a:r>
            <a:r>
              <a:rPr lang="en-US" altLang="zh-CN" sz="2400" dirty="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ea typeface="宋体" panose="02010600030101010101" pitchFamily="2" charset="-122"/>
              </a:rPr>
              <a:t>：</a:t>
            </a:r>
            <a:endParaRPr lang="en-US" altLang="zh-CN" sz="24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400" b="0" dirty="0">
                <a:solidFill>
                  <a:schemeClr val="tx2"/>
                </a:solidFill>
                <a:ea typeface="宋体" panose="02010600030101010101" pitchFamily="2" charset="-122"/>
              </a:rPr>
              <a:t>应用层功能会运行在路由器上吗？</a:t>
            </a:r>
            <a:endParaRPr lang="en-US" altLang="zh-CN" sz="24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400" b="0" dirty="0">
                <a:solidFill>
                  <a:schemeClr val="tx2"/>
                </a:solidFill>
                <a:ea typeface="宋体" panose="02010600030101010101" pitchFamily="2" charset="-122"/>
              </a:rPr>
              <a:t>A.</a:t>
            </a:r>
            <a:r>
              <a:rPr lang="zh-CN" altLang="en-US" sz="2400" b="0" dirty="0">
                <a:solidFill>
                  <a:schemeClr val="tx2"/>
                </a:solidFill>
                <a:ea typeface="宋体" panose="02010600030101010101" pitchFamily="2" charset="-122"/>
              </a:rPr>
              <a:t> 会</a:t>
            </a:r>
            <a:r>
              <a:rPr lang="en-US" altLang="zh-CN" sz="2400" b="0" dirty="0">
                <a:solidFill>
                  <a:schemeClr val="tx2"/>
                </a:solidFill>
                <a:ea typeface="宋体" panose="02010600030101010101" pitchFamily="2" charset="-122"/>
              </a:rPr>
              <a:t>        B. </a:t>
            </a:r>
            <a:r>
              <a:rPr lang="zh-CN" altLang="en-US" sz="2400" b="0" dirty="0">
                <a:solidFill>
                  <a:schemeClr val="tx2"/>
                </a:solidFill>
                <a:ea typeface="宋体" panose="02010600030101010101" pitchFamily="2" charset="-122"/>
              </a:rPr>
              <a:t>不会</a:t>
            </a:r>
            <a:r>
              <a:rPr lang="en-US" altLang="zh-CN" sz="2400" b="0" dirty="0">
                <a:solidFill>
                  <a:schemeClr val="tx2"/>
                </a:solidFill>
                <a:ea typeface="宋体" panose="02010600030101010101" pitchFamily="2" charset="-122"/>
              </a:rPr>
              <a:t>   </a:t>
            </a:r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3BFBA5F-A1B2-47A4-8E5E-BA77A578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70BD9-7845-4B9C-AEF7-AE6E3C821964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518989"/>
      </p:ext>
    </p:extLst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4"/>
          <p:cNvSpPr>
            <a:spLocks noGrp="1"/>
          </p:cNvSpPr>
          <p:nvPr>
            <p:ph idx="1"/>
          </p:nvPr>
        </p:nvSpPr>
        <p:spPr bwMode="auto">
          <a:xfrm>
            <a:off x="744538" y="1268413"/>
            <a:ext cx="8435975" cy="576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400" dirty="0">
                <a:solidFill>
                  <a:schemeClr val="tx2"/>
                </a:solidFill>
                <a:ea typeface="宋体" panose="02010600030101010101" pitchFamily="2" charset="-122"/>
              </a:rPr>
              <a:t>问题</a:t>
            </a:r>
            <a:r>
              <a:rPr lang="en-US" altLang="zh-CN" sz="2400" dirty="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ea typeface="宋体" panose="02010600030101010101" pitchFamily="2" charset="-122"/>
              </a:rPr>
              <a:t>：</a:t>
            </a:r>
            <a:endParaRPr lang="en-US" altLang="zh-CN" sz="24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400" b="0" dirty="0">
                <a:solidFill>
                  <a:schemeClr val="tx2"/>
                </a:solidFill>
                <a:ea typeface="宋体" panose="02010600030101010101" pitchFamily="2" charset="-122"/>
              </a:rPr>
              <a:t>淘宝采用的是什么工作模式？</a:t>
            </a:r>
            <a:endParaRPr lang="en-US" altLang="zh-CN" sz="24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400" b="0" dirty="0">
                <a:solidFill>
                  <a:schemeClr val="tx2"/>
                </a:solidFill>
                <a:ea typeface="宋体" panose="02010600030101010101" pitchFamily="2" charset="-122"/>
              </a:rPr>
              <a:t>A.</a:t>
            </a:r>
            <a:r>
              <a:rPr lang="zh-CN" altLang="en-US" sz="2400" b="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0" dirty="0">
                <a:solidFill>
                  <a:schemeClr val="tx2"/>
                </a:solidFill>
                <a:ea typeface="宋体" panose="02010600030101010101" pitchFamily="2" charset="-122"/>
              </a:rPr>
              <a:t>C/S     B. p2p     C. </a:t>
            </a:r>
            <a:r>
              <a:rPr lang="zh-CN" altLang="en-US" sz="2400" b="0" dirty="0">
                <a:solidFill>
                  <a:schemeClr val="tx2"/>
                </a:solidFill>
                <a:ea typeface="宋体" panose="02010600030101010101" pitchFamily="2" charset="-122"/>
              </a:rPr>
              <a:t>混合模式</a:t>
            </a:r>
            <a:endParaRPr lang="en-US" altLang="zh-CN" sz="2400" b="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3BFBA5F-A1B2-47A4-8E5E-BA77A578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70BD9-7845-4B9C-AEF7-AE6E3C821964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9872"/>
      </p:ext>
    </p:extLst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4"/>
          <p:cNvSpPr>
            <a:spLocks noGrp="1"/>
          </p:cNvSpPr>
          <p:nvPr>
            <p:ph idx="1"/>
          </p:nvPr>
        </p:nvSpPr>
        <p:spPr bwMode="auto">
          <a:xfrm>
            <a:off x="744538" y="1268413"/>
            <a:ext cx="8435975" cy="576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400" dirty="0">
                <a:solidFill>
                  <a:schemeClr val="tx2"/>
                </a:solidFill>
                <a:ea typeface="宋体" panose="02010600030101010101" pitchFamily="2" charset="-122"/>
              </a:rPr>
              <a:t>问题</a:t>
            </a:r>
            <a:r>
              <a:rPr lang="en-US" altLang="zh-CN" sz="2400" dirty="0">
                <a:solidFill>
                  <a:schemeClr val="tx2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ea typeface="宋体" panose="02010600030101010101" pitchFamily="2" charset="-122"/>
              </a:rPr>
              <a:t>：</a:t>
            </a:r>
            <a:endParaRPr lang="en-US" altLang="zh-CN" sz="24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400" b="0" dirty="0">
                <a:solidFill>
                  <a:schemeClr val="tx2"/>
                </a:solidFill>
                <a:ea typeface="宋体" panose="02010600030101010101" pitchFamily="2" charset="-122"/>
              </a:rPr>
              <a:t>Web</a:t>
            </a:r>
            <a:r>
              <a:rPr lang="zh-CN" altLang="en-US" sz="2400" b="0" dirty="0">
                <a:solidFill>
                  <a:schemeClr val="tx2"/>
                </a:solidFill>
                <a:ea typeface="宋体" panose="02010600030101010101" pitchFamily="2" charset="-122"/>
              </a:rPr>
              <a:t>采用的传输层协议类型是什么？</a:t>
            </a:r>
            <a:endParaRPr lang="en-US" altLang="zh-CN" sz="24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400" b="0" dirty="0">
                <a:solidFill>
                  <a:schemeClr val="tx2"/>
                </a:solidFill>
                <a:ea typeface="宋体" panose="02010600030101010101" pitchFamily="2" charset="-122"/>
              </a:rPr>
              <a:t>A.</a:t>
            </a:r>
            <a:r>
              <a:rPr lang="zh-CN" altLang="en-US" sz="2400" b="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0" dirty="0">
                <a:solidFill>
                  <a:schemeClr val="tx2"/>
                </a:solidFill>
                <a:ea typeface="宋体" panose="02010600030101010101" pitchFamily="2" charset="-122"/>
              </a:rPr>
              <a:t>TCP     B. UDP</a:t>
            </a:r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3BFBA5F-A1B2-47A4-8E5E-BA77A578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70BD9-7845-4B9C-AEF7-AE6E3C821964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805290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CC37FFB6-D977-4872-96C0-9CBE111D8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02E74005-7CDA-4B0A-B67C-1275DA74E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26629" name="Rectangle 4">
            <a:extLst>
              <a:ext uri="{FF2B5EF4-FFF2-40B4-BE49-F238E27FC236}">
                <a16:creationId xmlns:a16="http://schemas.microsoft.com/office/drawing/2014/main" id="{72038384-5890-4E32-9067-00394A80C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26630" name="Rectangle 2">
            <a:extLst>
              <a:ext uri="{FF2B5EF4-FFF2-40B4-BE49-F238E27FC236}">
                <a16:creationId xmlns:a16="http://schemas.microsoft.com/office/drawing/2014/main" id="{AD17125B-E171-42CC-9C5A-9F80CC7BC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9" name="Rectangle 232"/>
          <p:cNvSpPr>
            <a:spLocks noChangeArrowheads="1"/>
          </p:cNvSpPr>
          <p:nvPr/>
        </p:nvSpPr>
        <p:spPr bwMode="auto">
          <a:xfrm>
            <a:off x="714348" y="2500306"/>
            <a:ext cx="3810000" cy="3281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D4D4D"/>
              </a:buClr>
              <a:buSzPct val="85000"/>
              <a:buFont typeface="Wingdings" pitchFamily="2" charset="2"/>
              <a:buChar char="q"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网络边缘（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资源子网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）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ea typeface="宋体" pitchFamily="2" charset="-122"/>
                <a:sym typeface="Wingdings" pitchFamily="2" charset="2"/>
              </a:rPr>
              <a:t>    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ea typeface="宋体" pitchFamily="2" charset="-122"/>
                <a:sym typeface="Wingdings" pitchFamily="2" charset="2"/>
              </a:rPr>
              <a:t>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rPr>
              <a:t>  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华文中宋" pitchFamily="2" charset="-122"/>
              </a:rPr>
              <a:t>外围部件、主机</a:t>
            </a: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rPr>
              <a:t>   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ea typeface="宋体" pitchFamily="2" charset="-122"/>
                <a:sym typeface="Wingdings" pitchFamily="2" charset="2"/>
              </a:rPr>
              <a:t>   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华文中宋" pitchFamily="2" charset="-122"/>
                <a:sym typeface="Wingdings" pitchFamily="2" charset="2"/>
              </a:rPr>
              <a:t>网络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华文中宋" pitchFamily="2" charset="-122"/>
              </a:rPr>
              <a:t>应用</a:t>
            </a: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D4D4D"/>
              </a:buClr>
              <a:buSzPct val="85000"/>
              <a:buFont typeface="Wingdings" pitchFamily="2" charset="2"/>
              <a:buChar char="q"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网络核心（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通信子网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742950" marR="0" lvl="1" indent="-28575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华文中宋" pitchFamily="2" charset="-122"/>
              </a:rPr>
              <a:t>路由器</a:t>
            </a:r>
          </a:p>
          <a:p>
            <a:pPr marL="742950" marR="0" lvl="1" indent="-28575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华文中宋" pitchFamily="2" charset="-122"/>
              </a:rPr>
              <a:t>通信链路</a:t>
            </a:r>
          </a:p>
          <a:p>
            <a:pPr marL="742950" marR="0" lvl="1" indent="-28575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华文中宋" pitchFamily="2" charset="-122"/>
              </a:rPr>
              <a:t>网络的网络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华文中宋" pitchFamily="2" charset="-122"/>
              </a:rPr>
              <a:t> </a:t>
            </a:r>
          </a:p>
        </p:txBody>
      </p:sp>
      <p:pic>
        <p:nvPicPr>
          <p:cNvPr id="26673" name="Picture 4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6" y="2214554"/>
            <a:ext cx="379095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6" name="Freeform 234"/>
          <p:cNvSpPr>
            <a:spLocks/>
          </p:cNvSpPr>
          <p:nvPr/>
        </p:nvSpPr>
        <p:spPr bwMode="auto">
          <a:xfrm>
            <a:off x="5286380" y="2030412"/>
            <a:ext cx="2933700" cy="3144838"/>
          </a:xfrm>
          <a:custGeom>
            <a:avLst/>
            <a:gdLst/>
            <a:ahLst/>
            <a:cxnLst>
              <a:cxn ang="0">
                <a:pos x="24" y="366"/>
              </a:cxn>
              <a:cxn ang="0">
                <a:pos x="32" y="593"/>
              </a:cxn>
              <a:cxn ang="0">
                <a:pos x="259" y="733"/>
              </a:cxn>
              <a:cxn ang="0">
                <a:pos x="556" y="750"/>
              </a:cxn>
              <a:cxn ang="0">
                <a:pos x="591" y="855"/>
              </a:cxn>
              <a:cxn ang="0">
                <a:pos x="556" y="1030"/>
              </a:cxn>
              <a:cxn ang="0">
                <a:pos x="495" y="1117"/>
              </a:cxn>
              <a:cxn ang="0">
                <a:pos x="364" y="1169"/>
              </a:cxn>
              <a:cxn ang="0">
                <a:pos x="251" y="1230"/>
              </a:cxn>
              <a:cxn ang="0">
                <a:pos x="155" y="1309"/>
              </a:cxn>
              <a:cxn ang="0">
                <a:pos x="85" y="1353"/>
              </a:cxn>
              <a:cxn ang="0">
                <a:pos x="59" y="1562"/>
              </a:cxn>
              <a:cxn ang="0">
                <a:pos x="277" y="1702"/>
              </a:cxn>
              <a:cxn ang="0">
                <a:pos x="434" y="1719"/>
              </a:cxn>
              <a:cxn ang="0">
                <a:pos x="774" y="1929"/>
              </a:cxn>
              <a:cxn ang="0">
                <a:pos x="931" y="1981"/>
              </a:cxn>
              <a:cxn ang="0">
                <a:pos x="1176" y="1833"/>
              </a:cxn>
              <a:cxn ang="0">
                <a:pos x="1272" y="1623"/>
              </a:cxn>
              <a:cxn ang="0">
                <a:pos x="1341" y="1475"/>
              </a:cxn>
              <a:cxn ang="0">
                <a:pos x="1455" y="1353"/>
              </a:cxn>
              <a:cxn ang="0">
                <a:pos x="1586" y="1222"/>
              </a:cxn>
              <a:cxn ang="0">
                <a:pos x="1769" y="960"/>
              </a:cxn>
              <a:cxn ang="0">
                <a:pos x="1813" y="881"/>
              </a:cxn>
              <a:cxn ang="0">
                <a:pos x="1848" y="777"/>
              </a:cxn>
              <a:cxn ang="0">
                <a:pos x="1734" y="480"/>
              </a:cxn>
              <a:cxn ang="0">
                <a:pos x="1621" y="305"/>
              </a:cxn>
              <a:cxn ang="0">
                <a:pos x="1499" y="218"/>
              </a:cxn>
              <a:cxn ang="0">
                <a:pos x="1254" y="70"/>
              </a:cxn>
              <a:cxn ang="0">
                <a:pos x="1053" y="0"/>
              </a:cxn>
              <a:cxn ang="0">
                <a:pos x="189" y="174"/>
              </a:cxn>
              <a:cxn ang="0">
                <a:pos x="76" y="253"/>
              </a:cxn>
              <a:cxn ang="0">
                <a:pos x="50" y="297"/>
              </a:cxn>
              <a:cxn ang="0">
                <a:pos x="6" y="427"/>
              </a:cxn>
              <a:cxn ang="0">
                <a:pos x="6" y="497"/>
              </a:cxn>
              <a:cxn ang="0">
                <a:pos x="24" y="567"/>
              </a:cxn>
            </a:cxnLst>
            <a:rect l="0" t="0" r="r" b="b"/>
            <a:pathLst>
              <a:path w="1848" h="1981">
                <a:moveTo>
                  <a:pt x="6" y="515"/>
                </a:moveTo>
                <a:cubicBezTo>
                  <a:pt x="0" y="529"/>
                  <a:pt x="29" y="352"/>
                  <a:pt x="24" y="366"/>
                </a:cubicBezTo>
                <a:cubicBezTo>
                  <a:pt x="18" y="384"/>
                  <a:pt x="24" y="576"/>
                  <a:pt x="24" y="576"/>
                </a:cubicBezTo>
                <a:cubicBezTo>
                  <a:pt x="13" y="653"/>
                  <a:pt x="24" y="510"/>
                  <a:pt x="32" y="593"/>
                </a:cubicBezTo>
                <a:cubicBezTo>
                  <a:pt x="5" y="680"/>
                  <a:pt x="120" y="686"/>
                  <a:pt x="181" y="707"/>
                </a:cubicBezTo>
                <a:cubicBezTo>
                  <a:pt x="207" y="716"/>
                  <a:pt x="259" y="733"/>
                  <a:pt x="259" y="733"/>
                </a:cubicBezTo>
                <a:cubicBezTo>
                  <a:pt x="292" y="722"/>
                  <a:pt x="305" y="735"/>
                  <a:pt x="338" y="724"/>
                </a:cubicBezTo>
                <a:cubicBezTo>
                  <a:pt x="421" y="729"/>
                  <a:pt x="482" y="727"/>
                  <a:pt x="556" y="750"/>
                </a:cubicBezTo>
                <a:cubicBezTo>
                  <a:pt x="562" y="768"/>
                  <a:pt x="567" y="785"/>
                  <a:pt x="573" y="803"/>
                </a:cubicBezTo>
                <a:cubicBezTo>
                  <a:pt x="579" y="820"/>
                  <a:pt x="591" y="855"/>
                  <a:pt x="591" y="855"/>
                </a:cubicBezTo>
                <a:cubicBezTo>
                  <a:pt x="586" y="900"/>
                  <a:pt x="584" y="935"/>
                  <a:pt x="573" y="977"/>
                </a:cubicBezTo>
                <a:cubicBezTo>
                  <a:pt x="568" y="995"/>
                  <a:pt x="574" y="1025"/>
                  <a:pt x="556" y="1030"/>
                </a:cubicBezTo>
                <a:cubicBezTo>
                  <a:pt x="547" y="1033"/>
                  <a:pt x="539" y="1035"/>
                  <a:pt x="530" y="1038"/>
                </a:cubicBezTo>
                <a:cubicBezTo>
                  <a:pt x="525" y="1052"/>
                  <a:pt x="513" y="1102"/>
                  <a:pt x="495" y="1117"/>
                </a:cubicBezTo>
                <a:cubicBezTo>
                  <a:pt x="468" y="1139"/>
                  <a:pt x="420" y="1133"/>
                  <a:pt x="390" y="1152"/>
                </a:cubicBezTo>
                <a:cubicBezTo>
                  <a:pt x="381" y="1158"/>
                  <a:pt x="373" y="1165"/>
                  <a:pt x="364" y="1169"/>
                </a:cubicBezTo>
                <a:cubicBezTo>
                  <a:pt x="347" y="1177"/>
                  <a:pt x="312" y="1187"/>
                  <a:pt x="312" y="1187"/>
                </a:cubicBezTo>
                <a:cubicBezTo>
                  <a:pt x="290" y="1208"/>
                  <a:pt x="281" y="1221"/>
                  <a:pt x="251" y="1230"/>
                </a:cubicBezTo>
                <a:cubicBezTo>
                  <a:pt x="231" y="1250"/>
                  <a:pt x="190" y="1274"/>
                  <a:pt x="163" y="1283"/>
                </a:cubicBezTo>
                <a:cubicBezTo>
                  <a:pt x="160" y="1292"/>
                  <a:pt x="161" y="1303"/>
                  <a:pt x="155" y="1309"/>
                </a:cubicBezTo>
                <a:cubicBezTo>
                  <a:pt x="148" y="1316"/>
                  <a:pt x="137" y="1314"/>
                  <a:pt x="128" y="1318"/>
                </a:cubicBezTo>
                <a:cubicBezTo>
                  <a:pt x="105" y="1330"/>
                  <a:pt x="102" y="1335"/>
                  <a:pt x="85" y="1353"/>
                </a:cubicBezTo>
                <a:cubicBezTo>
                  <a:pt x="75" y="1382"/>
                  <a:pt x="64" y="1401"/>
                  <a:pt x="41" y="1422"/>
                </a:cubicBezTo>
                <a:cubicBezTo>
                  <a:pt x="25" y="1469"/>
                  <a:pt x="47" y="1514"/>
                  <a:pt x="59" y="1562"/>
                </a:cubicBezTo>
                <a:cubicBezTo>
                  <a:pt x="63" y="1578"/>
                  <a:pt x="71" y="1649"/>
                  <a:pt x="85" y="1658"/>
                </a:cubicBezTo>
                <a:cubicBezTo>
                  <a:pt x="151" y="1701"/>
                  <a:pt x="196" y="1696"/>
                  <a:pt x="277" y="1702"/>
                </a:cubicBezTo>
                <a:cubicBezTo>
                  <a:pt x="387" y="1727"/>
                  <a:pt x="250" y="1702"/>
                  <a:pt x="338" y="1702"/>
                </a:cubicBezTo>
                <a:cubicBezTo>
                  <a:pt x="370" y="1702"/>
                  <a:pt x="402" y="1715"/>
                  <a:pt x="434" y="1719"/>
                </a:cubicBezTo>
                <a:cubicBezTo>
                  <a:pt x="472" y="1732"/>
                  <a:pt x="494" y="1761"/>
                  <a:pt x="521" y="1789"/>
                </a:cubicBezTo>
                <a:cubicBezTo>
                  <a:pt x="551" y="1875"/>
                  <a:pt x="694" y="1903"/>
                  <a:pt x="774" y="1929"/>
                </a:cubicBezTo>
                <a:cubicBezTo>
                  <a:pt x="809" y="1940"/>
                  <a:pt x="844" y="1951"/>
                  <a:pt x="879" y="1963"/>
                </a:cubicBezTo>
                <a:cubicBezTo>
                  <a:pt x="896" y="1969"/>
                  <a:pt x="931" y="1981"/>
                  <a:pt x="931" y="1981"/>
                </a:cubicBezTo>
                <a:cubicBezTo>
                  <a:pt x="995" y="1972"/>
                  <a:pt x="1044" y="1955"/>
                  <a:pt x="1097" y="1920"/>
                </a:cubicBezTo>
                <a:cubicBezTo>
                  <a:pt x="1120" y="1887"/>
                  <a:pt x="1142" y="1854"/>
                  <a:pt x="1176" y="1833"/>
                </a:cubicBezTo>
                <a:cubicBezTo>
                  <a:pt x="1193" y="1807"/>
                  <a:pt x="1218" y="1784"/>
                  <a:pt x="1228" y="1754"/>
                </a:cubicBezTo>
                <a:cubicBezTo>
                  <a:pt x="1243" y="1710"/>
                  <a:pt x="1257" y="1667"/>
                  <a:pt x="1272" y="1623"/>
                </a:cubicBezTo>
                <a:cubicBezTo>
                  <a:pt x="1289" y="1574"/>
                  <a:pt x="1290" y="1529"/>
                  <a:pt x="1333" y="1501"/>
                </a:cubicBezTo>
                <a:cubicBezTo>
                  <a:pt x="1336" y="1492"/>
                  <a:pt x="1336" y="1482"/>
                  <a:pt x="1341" y="1475"/>
                </a:cubicBezTo>
                <a:cubicBezTo>
                  <a:pt x="1363" y="1445"/>
                  <a:pt x="1397" y="1426"/>
                  <a:pt x="1420" y="1396"/>
                </a:cubicBezTo>
                <a:cubicBezTo>
                  <a:pt x="1442" y="1367"/>
                  <a:pt x="1429" y="1374"/>
                  <a:pt x="1455" y="1353"/>
                </a:cubicBezTo>
                <a:cubicBezTo>
                  <a:pt x="1477" y="1336"/>
                  <a:pt x="1499" y="1322"/>
                  <a:pt x="1516" y="1300"/>
                </a:cubicBezTo>
                <a:cubicBezTo>
                  <a:pt x="1537" y="1272"/>
                  <a:pt x="1565" y="1250"/>
                  <a:pt x="1586" y="1222"/>
                </a:cubicBezTo>
                <a:cubicBezTo>
                  <a:pt x="1640" y="1151"/>
                  <a:pt x="1672" y="1067"/>
                  <a:pt x="1734" y="1003"/>
                </a:cubicBezTo>
                <a:cubicBezTo>
                  <a:pt x="1757" y="937"/>
                  <a:pt x="1724" y="1016"/>
                  <a:pt x="1769" y="960"/>
                </a:cubicBezTo>
                <a:cubicBezTo>
                  <a:pt x="1775" y="953"/>
                  <a:pt x="1774" y="942"/>
                  <a:pt x="1778" y="934"/>
                </a:cubicBezTo>
                <a:cubicBezTo>
                  <a:pt x="1788" y="916"/>
                  <a:pt x="1813" y="881"/>
                  <a:pt x="1813" y="881"/>
                </a:cubicBezTo>
                <a:cubicBezTo>
                  <a:pt x="1826" y="837"/>
                  <a:pt x="1818" y="864"/>
                  <a:pt x="1839" y="803"/>
                </a:cubicBezTo>
                <a:cubicBezTo>
                  <a:pt x="1842" y="794"/>
                  <a:pt x="1848" y="777"/>
                  <a:pt x="1848" y="777"/>
                </a:cubicBezTo>
                <a:cubicBezTo>
                  <a:pt x="1843" y="714"/>
                  <a:pt x="1846" y="624"/>
                  <a:pt x="1795" y="576"/>
                </a:cubicBezTo>
                <a:cubicBezTo>
                  <a:pt x="1783" y="538"/>
                  <a:pt x="1763" y="507"/>
                  <a:pt x="1734" y="480"/>
                </a:cubicBezTo>
                <a:cubicBezTo>
                  <a:pt x="1714" y="421"/>
                  <a:pt x="1676" y="378"/>
                  <a:pt x="1638" y="331"/>
                </a:cubicBezTo>
                <a:cubicBezTo>
                  <a:pt x="1632" y="323"/>
                  <a:pt x="1629" y="311"/>
                  <a:pt x="1621" y="305"/>
                </a:cubicBezTo>
                <a:cubicBezTo>
                  <a:pt x="1614" y="299"/>
                  <a:pt x="1604" y="300"/>
                  <a:pt x="1595" y="297"/>
                </a:cubicBezTo>
                <a:cubicBezTo>
                  <a:pt x="1565" y="267"/>
                  <a:pt x="1532" y="243"/>
                  <a:pt x="1499" y="218"/>
                </a:cubicBezTo>
                <a:cubicBezTo>
                  <a:pt x="1447" y="177"/>
                  <a:pt x="1398" y="125"/>
                  <a:pt x="1333" y="105"/>
                </a:cubicBezTo>
                <a:cubicBezTo>
                  <a:pt x="1308" y="80"/>
                  <a:pt x="1288" y="78"/>
                  <a:pt x="1254" y="70"/>
                </a:cubicBezTo>
                <a:cubicBezTo>
                  <a:pt x="1217" y="44"/>
                  <a:pt x="1175" y="39"/>
                  <a:pt x="1132" y="26"/>
                </a:cubicBezTo>
                <a:cubicBezTo>
                  <a:pt x="1105" y="18"/>
                  <a:pt x="1053" y="0"/>
                  <a:pt x="1053" y="0"/>
                </a:cubicBezTo>
                <a:cubicBezTo>
                  <a:pt x="846" y="6"/>
                  <a:pt x="790" y="3"/>
                  <a:pt x="635" y="26"/>
                </a:cubicBezTo>
                <a:cubicBezTo>
                  <a:pt x="486" y="74"/>
                  <a:pt x="339" y="130"/>
                  <a:pt x="189" y="174"/>
                </a:cubicBezTo>
                <a:cubicBezTo>
                  <a:pt x="156" y="209"/>
                  <a:pt x="191" y="178"/>
                  <a:pt x="137" y="201"/>
                </a:cubicBezTo>
                <a:cubicBezTo>
                  <a:pt x="112" y="211"/>
                  <a:pt x="94" y="234"/>
                  <a:pt x="76" y="253"/>
                </a:cubicBezTo>
                <a:cubicBezTo>
                  <a:pt x="73" y="262"/>
                  <a:pt x="72" y="271"/>
                  <a:pt x="67" y="279"/>
                </a:cubicBezTo>
                <a:cubicBezTo>
                  <a:pt x="63" y="286"/>
                  <a:pt x="54" y="290"/>
                  <a:pt x="50" y="297"/>
                </a:cubicBezTo>
                <a:cubicBezTo>
                  <a:pt x="41" y="315"/>
                  <a:pt x="32" y="352"/>
                  <a:pt x="24" y="375"/>
                </a:cubicBezTo>
                <a:cubicBezTo>
                  <a:pt x="18" y="392"/>
                  <a:pt x="6" y="427"/>
                  <a:pt x="6" y="427"/>
                </a:cubicBezTo>
                <a:cubicBezTo>
                  <a:pt x="9" y="442"/>
                  <a:pt x="15" y="456"/>
                  <a:pt x="15" y="471"/>
                </a:cubicBezTo>
                <a:cubicBezTo>
                  <a:pt x="15" y="480"/>
                  <a:pt x="5" y="488"/>
                  <a:pt x="6" y="497"/>
                </a:cubicBezTo>
                <a:cubicBezTo>
                  <a:pt x="8" y="516"/>
                  <a:pt x="18" y="532"/>
                  <a:pt x="24" y="550"/>
                </a:cubicBezTo>
                <a:cubicBezTo>
                  <a:pt x="26" y="555"/>
                  <a:pt x="24" y="561"/>
                  <a:pt x="24" y="567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7" name="AutoShape 239"/>
          <p:cNvSpPr>
            <a:spLocks noChangeArrowheads="1"/>
          </p:cNvSpPr>
          <p:nvPr/>
        </p:nvSpPr>
        <p:spPr bwMode="auto">
          <a:xfrm>
            <a:off x="3786182" y="5929330"/>
            <a:ext cx="1671637" cy="571500"/>
          </a:xfrm>
          <a:prstGeom prst="wedgeRoundRectCallout">
            <a:avLst>
              <a:gd name="adj1" fmla="val 34426"/>
              <a:gd name="adj2" fmla="val -226667"/>
              <a:gd name="adj3" fmla="val 16667"/>
            </a:avLst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ea typeface="华文中宋" pitchFamily="2" charset="-122"/>
              </a:rPr>
              <a:t>资源子网</a:t>
            </a:r>
          </a:p>
        </p:txBody>
      </p:sp>
      <p:sp>
        <p:nvSpPr>
          <p:cNvPr id="458" name="AutoShape 240"/>
          <p:cNvSpPr>
            <a:spLocks noChangeArrowheads="1"/>
          </p:cNvSpPr>
          <p:nvPr/>
        </p:nvSpPr>
        <p:spPr bwMode="auto">
          <a:xfrm>
            <a:off x="7143768" y="1214422"/>
            <a:ext cx="1671637" cy="571500"/>
          </a:xfrm>
          <a:prstGeom prst="wedgeRoundRectCallout">
            <a:avLst>
              <a:gd name="adj1" fmla="val -46001"/>
              <a:gd name="adj2" fmla="val 204433"/>
              <a:gd name="adj3" fmla="val 16667"/>
            </a:avLst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dirty="0">
                <a:solidFill>
                  <a:srgbClr val="CC0066"/>
                </a:solidFill>
                <a:ea typeface="华文中宋" pitchFamily="2" charset="-122"/>
              </a:rPr>
              <a:t>通信子网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CC0066"/>
              </a:solidFill>
              <a:effectLst/>
              <a:uLnTx/>
              <a:uFillTx/>
              <a:ea typeface="华文中宋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C9BC57C-7F88-4510-A1B0-3E834440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AF2C16-F320-410B-BAE0-19C806763A7B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15" name="内容占位符 4"/>
          <p:cNvSpPr>
            <a:spLocks noGrp="1"/>
          </p:cNvSpPr>
          <p:nvPr>
            <p:ph idx="1"/>
          </p:nvPr>
        </p:nvSpPr>
        <p:spPr bwMode="auto">
          <a:xfrm>
            <a:off x="250825" y="1052513"/>
            <a:ext cx="8435975" cy="1223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2.1.2 </a:t>
            </a:r>
            <a:r>
              <a:rPr lang="zh-CN" altLang="en-US" sz="2400" dirty="0">
                <a:solidFill>
                  <a:srgbClr val="215978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互联网端系统与核心交换的基本概念</a:t>
            </a:r>
            <a:endParaRPr lang="en-US" altLang="zh-CN" sz="2400" dirty="0">
              <a:solidFill>
                <a:srgbClr val="215978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u="sng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复习：通信子网与资源子网</a:t>
            </a:r>
            <a:endParaRPr lang="zh-CN" altLang="en-US" sz="2000" u="sng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4"/>
          <p:cNvSpPr>
            <a:spLocks noGrp="1"/>
          </p:cNvSpPr>
          <p:nvPr>
            <p:ph idx="1"/>
          </p:nvPr>
        </p:nvSpPr>
        <p:spPr bwMode="auto">
          <a:xfrm>
            <a:off x="250825" y="1268413"/>
            <a:ext cx="8435975" cy="417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400" dirty="0">
                <a:solidFill>
                  <a:srgbClr val="2159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2.1.2 </a:t>
            </a:r>
            <a:r>
              <a:rPr lang="zh-CN" altLang="en-US" sz="2400" dirty="0">
                <a:solidFill>
                  <a:srgbClr val="215978"/>
                </a:solidFill>
                <a:ea typeface="宋体" panose="02010600030101010101" pitchFamily="2" charset="-122"/>
              </a:rPr>
              <a:t>互联网端系统与核心交换的基本概念</a:t>
            </a:r>
            <a:endParaRPr lang="en-US" altLang="zh-CN" sz="2400" dirty="0">
              <a:solidFill>
                <a:srgbClr val="215978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000" b="0" dirty="0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．端系统的概念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端系统（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system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）：网络边缘部分的用户设备。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端系统运行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应用程序、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应用程序、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应用程序、或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P2P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文件共享程序、即时通信程序等的计算机。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未来网络应用中，端系统的主机类型将从计算机扩展到所有能够接入互联网的设备（如移动电话、数码相机、电视机、无线传感器网络的传感器结点，以及各种家用电器）。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C9CB9DB-8BC4-4226-B60A-2B3158FD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70BD9-7845-4B9C-AEF7-AE6E3C821964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592999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4"/>
          <p:cNvSpPr>
            <a:spLocks noGrp="1"/>
          </p:cNvSpPr>
          <p:nvPr>
            <p:ph idx="1"/>
          </p:nvPr>
        </p:nvSpPr>
        <p:spPr bwMode="auto">
          <a:xfrm>
            <a:off x="250825" y="1052513"/>
            <a:ext cx="8435975" cy="1223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2.1.2 </a:t>
            </a:r>
            <a:r>
              <a:rPr lang="zh-CN" altLang="en-US" sz="2400" dirty="0">
                <a:solidFill>
                  <a:srgbClr val="215978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互联网端系统与核心交换的基本概念</a:t>
            </a:r>
            <a:endParaRPr lang="en-US" altLang="zh-CN" sz="2400" dirty="0">
              <a:solidFill>
                <a:srgbClr val="215978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000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互联网边缘部分和核心交换部分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0245" name="图片 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2284413"/>
            <a:ext cx="8982075" cy="357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8A062F-7F3F-4A82-8DCF-A7DE8A86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70BD9-7845-4B9C-AEF7-AE6E3C821964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4"/>
          <p:cNvSpPr>
            <a:spLocks noGrp="1"/>
          </p:cNvSpPr>
          <p:nvPr>
            <p:ph idx="1"/>
          </p:nvPr>
        </p:nvSpPr>
        <p:spPr bwMode="auto">
          <a:xfrm>
            <a:off x="250825" y="1052513"/>
            <a:ext cx="8435975" cy="1223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2.1.2 </a:t>
            </a:r>
            <a:r>
              <a:rPr lang="zh-CN" altLang="en-US" sz="2400" dirty="0">
                <a:solidFill>
                  <a:srgbClr val="215978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互联网端系统与核心交换的基本概念</a:t>
            </a:r>
            <a:endParaRPr lang="en-US" altLang="zh-CN" sz="2400" dirty="0">
              <a:solidFill>
                <a:srgbClr val="215978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000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互联网边缘部分和核心交换部分</a:t>
            </a: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2293" name="图片 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708275"/>
            <a:ext cx="8766175" cy="323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A3B068F-7B50-4470-B776-130C51D0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70BD9-7845-4B9C-AEF7-AE6E3C821964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图片 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645024"/>
            <a:ext cx="8766175" cy="323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3A675DD-464F-4664-8414-9C2DDFCD6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720193"/>
            <a:ext cx="7859216" cy="12068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915284B-3A59-410A-899A-2F159BB6F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155798"/>
            <a:ext cx="7859216" cy="481113"/>
          </a:xfrm>
          <a:prstGeom prst="rect">
            <a:avLst/>
          </a:prstGeom>
        </p:spPr>
      </p:pic>
      <p:sp>
        <p:nvSpPr>
          <p:cNvPr id="12290" name="内容占位符 4"/>
          <p:cNvSpPr>
            <a:spLocks noGrp="1"/>
          </p:cNvSpPr>
          <p:nvPr>
            <p:ph idx="1"/>
          </p:nvPr>
        </p:nvSpPr>
        <p:spPr bwMode="auto">
          <a:xfrm>
            <a:off x="250825" y="1052513"/>
            <a:ext cx="8435975" cy="1223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2.1.2 </a:t>
            </a:r>
            <a:r>
              <a:rPr lang="zh-CN" altLang="en-US" sz="2400" dirty="0">
                <a:solidFill>
                  <a:srgbClr val="215978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互联网端系统与核心交换的基本概念</a:t>
            </a:r>
            <a:endParaRPr lang="en-US" altLang="zh-CN" sz="2400" dirty="0">
              <a:solidFill>
                <a:srgbClr val="215978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b="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．应用程序体系结构的概念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A3B068F-7B50-4470-B776-130C51D0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70BD9-7845-4B9C-AEF7-AE6E3C821964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00F21C-8DB4-44B5-BBD3-DF8AA8909A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2255515"/>
            <a:ext cx="792088" cy="167153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11DE3CF-A3A6-461F-A2C4-CBDA05CF17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2768" y="2214587"/>
            <a:ext cx="792088" cy="167153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F47DDB0-E343-42A3-8DF3-3B7619DFA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0312" y="2214586"/>
            <a:ext cx="792088" cy="167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82548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4"/>
          <p:cNvSpPr>
            <a:spLocks noGrp="1"/>
          </p:cNvSpPr>
          <p:nvPr>
            <p:ph idx="1"/>
          </p:nvPr>
        </p:nvSpPr>
        <p:spPr bwMode="auto">
          <a:xfrm>
            <a:off x="250825" y="1052513"/>
            <a:ext cx="8435975" cy="1223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40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2.1.2 </a:t>
            </a:r>
            <a:r>
              <a:rPr lang="zh-CN" altLang="en-US" sz="2400">
                <a:solidFill>
                  <a:srgbClr val="215978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互联网端系统与核心交换的基本概念</a:t>
            </a:r>
            <a:endParaRPr lang="en-US" altLang="zh-CN" sz="2400">
              <a:solidFill>
                <a:srgbClr val="215978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000" b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>
                <a:solidFill>
                  <a:schemeClr val="tx2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．应用程序体系结构的概念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2424138"/>
            <a:ext cx="7772400" cy="3219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5600" marR="0" lvl="0" indent="-355600" algn="l" defTabSz="914400" rtl="0" eaLnBrk="1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SzPct val="85000"/>
              <a:buFont typeface="ZapfDingbats" pitchFamily="82" charset="2"/>
              <a:buChar char="r"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应用程序体系结构：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规定如何在各种端系统上组织应用程序，由研发者设计 。</a:t>
            </a:r>
          </a:p>
          <a:p>
            <a:pPr marL="355600" marR="0" lvl="0" indent="-355600" algn="l" defTabSz="914400" rtl="0" eaLnBrk="1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SzPct val="85000"/>
              <a:buFont typeface="ZapfDingbats" pitchFamily="82" charset="2"/>
              <a:buChar char="r"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 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三种类型：</a:t>
            </a: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55600" marR="0" lvl="0" indent="-355600" algn="l" defTabSz="914400" rtl="0" eaLnBrk="1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itchFamily="2" charset="2"/>
              <a:buChar char="ü"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 客户机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/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服务器</a:t>
            </a:r>
            <a:r>
              <a:rPr lang="zh-CN" altLang="en-US" sz="2200" b="1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sz="2200" b="1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C/S</a:t>
            </a:r>
            <a:r>
              <a:rPr lang="zh-CN" altLang="en-US" sz="2200" b="1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）</a:t>
            </a:r>
            <a:endParaRPr kumimoji="0" lang="zh-CN" alt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355600" marR="0" lvl="0" indent="-355600" algn="l" defTabSz="914400" rtl="0" eaLnBrk="1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itchFamily="2" charset="2"/>
              <a:buChar char="ü"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 对等 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(P2P)</a:t>
            </a:r>
          </a:p>
          <a:p>
            <a:pPr marL="355600" marR="0" lvl="0" indent="-355600" algn="l" defTabSz="914400" rtl="0" eaLnBrk="1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itchFamily="2" charset="2"/>
              <a:buChar char="ü"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 客户机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/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服务器与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P2P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的混合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A5212B6-0AC6-43E0-BF03-21941038E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70BD9-7845-4B9C-AEF7-AE6E3C821964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4"/>
          <p:cNvSpPr>
            <a:spLocks noGrp="1"/>
          </p:cNvSpPr>
          <p:nvPr>
            <p:ph idx="1"/>
          </p:nvPr>
        </p:nvSpPr>
        <p:spPr bwMode="auto">
          <a:xfrm>
            <a:off x="250825" y="1052513"/>
            <a:ext cx="8435975" cy="1223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2.1.3 </a:t>
            </a:r>
            <a:r>
              <a:rPr lang="zh-CN" altLang="en-US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应用进程间的相互作用模式</a:t>
            </a:r>
            <a:endParaRPr lang="en-US" altLang="zh-CN" sz="2400" dirty="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进程通信中的客户</a:t>
            </a: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(client)/</a:t>
            </a: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服务器</a:t>
            </a: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(server)</a:t>
            </a: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模式 </a:t>
            </a:r>
            <a:endParaRPr lang="en-US" altLang="zh-CN" sz="2000" dirty="0">
              <a:solidFill>
                <a:schemeClr val="tx2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7" name="Rectangle 460"/>
          <p:cNvSpPr txBox="1">
            <a:spLocks noChangeArrowheads="1"/>
          </p:cNvSpPr>
          <p:nvPr/>
        </p:nvSpPr>
        <p:spPr bwMode="auto">
          <a:xfrm>
            <a:off x="4283074" y="2006620"/>
            <a:ext cx="5219709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服务器：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</a:t>
            </a:r>
          </a:p>
          <a:p>
            <a:pPr marL="742950" marR="0" lvl="1" indent="-285750" algn="l" defTabSz="914400" rtl="0" eaLnBrk="1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</a:rPr>
              <a:t>总是打开</a:t>
            </a:r>
          </a:p>
          <a:p>
            <a:pPr marL="742950" marR="0" lvl="1" indent="-285750" algn="l" defTabSz="914400" rtl="0" eaLnBrk="1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</a:rPr>
              <a:t>为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/>
                <a:ea typeface="华文中宋" pitchFamily="2" charset="-122"/>
              </a:rPr>
              <a:t>多个客户机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</a:rPr>
              <a:t>请求提供服务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</a:endParaRPr>
          </a:p>
          <a:p>
            <a:pPr marL="742950" marR="0" lvl="1" indent="-285750" algn="l" defTabSz="914400" rtl="0" eaLnBrk="1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</a:rPr>
              <a:t>永久的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</a:rPr>
              <a:t>IP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</a:rPr>
              <a:t>地址</a:t>
            </a:r>
          </a:p>
          <a:p>
            <a:pPr marL="742950" marR="0" lvl="1" indent="-285750" algn="l" defTabSz="914400" rtl="0" eaLnBrk="1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</a:rPr>
              <a:t>可扩展为服务器场（</a:t>
            </a:r>
            <a:r>
              <a:rPr lang="zh-CN" altLang="en-US" sz="2000" b="1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服务器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</a:rPr>
              <a:t>群集） </a:t>
            </a:r>
          </a:p>
          <a:p>
            <a:pPr marL="342900" marR="0" lvl="0" indent="-342900" algn="l" defTabSz="914400" rtl="0" eaLnBrk="1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客户机：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</a:rPr>
              <a:t>总是打开或间歇打开</a:t>
            </a:r>
          </a:p>
          <a:p>
            <a:pPr marL="742950" marR="0" lvl="1" indent="-285750" algn="l" defTabSz="914400" rtl="0" eaLnBrk="1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</a:rPr>
              <a:t>向服务器发出请求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</a:endParaRPr>
          </a:p>
          <a:p>
            <a:pPr marL="742950" marR="0" lvl="1" indent="-285750" algn="l" defTabSz="914400" rtl="0" eaLnBrk="1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</a:rPr>
              <a:t>具有动态的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</a:rPr>
              <a:t>IP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</a:rPr>
              <a:t>地址</a:t>
            </a:r>
          </a:p>
          <a:p>
            <a:pPr marL="742950" marR="0" lvl="1" indent="-285750" algn="l" defTabSz="914400" rtl="0" eaLnBrk="1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</a:rPr>
              <a:t>彼此之间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</a:rPr>
              <a:t>不直接通信</a:t>
            </a:r>
          </a:p>
        </p:txBody>
      </p:sp>
      <p:pic>
        <p:nvPicPr>
          <p:cNvPr id="22571" name="Picture 4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2285992"/>
            <a:ext cx="3452272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2F238F1-D750-438A-8151-F50B69C9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70BD9-7845-4B9C-AEF7-AE6E3C821964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29698D"/>
      </a:dk1>
      <a:lt1>
        <a:srgbClr val="FFFFFF"/>
      </a:lt1>
      <a:dk2>
        <a:srgbClr val="000000"/>
      </a:dk2>
      <a:lt2>
        <a:srgbClr val="D6E1E2"/>
      </a:lt2>
      <a:accent1>
        <a:srgbClr val="0099CC"/>
      </a:accent1>
      <a:accent2>
        <a:srgbClr val="FF9900"/>
      </a:accent2>
      <a:accent3>
        <a:srgbClr val="FFFFFF"/>
      </a:accent3>
      <a:accent4>
        <a:srgbClr val="215978"/>
      </a:accent4>
      <a:accent5>
        <a:srgbClr val="AACAE2"/>
      </a:accent5>
      <a:accent6>
        <a:srgbClr val="E78A00"/>
      </a:accent6>
      <a:hlink>
        <a:srgbClr val="669900"/>
      </a:hlink>
      <a:folHlink>
        <a:srgbClr val="83A6A7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917FC9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8372B6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0099CC"/>
        </a:accent1>
        <a:accent2>
          <a:srgbClr val="FF9900"/>
        </a:accent2>
        <a:accent3>
          <a:srgbClr val="FFFFFF"/>
        </a:accent3>
        <a:accent4>
          <a:srgbClr val="215978"/>
        </a:accent4>
        <a:accent5>
          <a:srgbClr val="AACAE2"/>
        </a:accent5>
        <a:accent6>
          <a:srgbClr val="E78A00"/>
        </a:accent6>
        <a:hlink>
          <a:srgbClr val="669900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fault Design 3">
    <a:dk1>
      <a:srgbClr val="29698D"/>
    </a:dk1>
    <a:lt1>
      <a:srgbClr val="FFFFFF"/>
    </a:lt1>
    <a:dk2>
      <a:srgbClr val="000000"/>
    </a:dk2>
    <a:lt2>
      <a:srgbClr val="D6E1E2"/>
    </a:lt2>
    <a:accent1>
      <a:srgbClr val="0099CC"/>
    </a:accent1>
    <a:accent2>
      <a:srgbClr val="FF9900"/>
    </a:accent2>
    <a:accent3>
      <a:srgbClr val="FFFFFF"/>
    </a:accent3>
    <a:accent4>
      <a:srgbClr val="215978"/>
    </a:accent4>
    <a:accent5>
      <a:srgbClr val="AACAE2"/>
    </a:accent5>
    <a:accent6>
      <a:srgbClr val="E78A00"/>
    </a:accent6>
    <a:hlink>
      <a:srgbClr val="669900"/>
    </a:hlink>
    <a:folHlink>
      <a:srgbClr val="83A6A7"/>
    </a:folHlink>
  </a:clrScheme>
</a:themeOverride>
</file>

<file path=ppt/theme/themeOverride2.xml><?xml version="1.0" encoding="utf-8"?>
<a:themeOverride xmlns:a="http://schemas.openxmlformats.org/drawingml/2006/main">
  <a:clrScheme name="Default Design 3">
    <a:dk1>
      <a:srgbClr val="29698D"/>
    </a:dk1>
    <a:lt1>
      <a:srgbClr val="FFFFFF"/>
    </a:lt1>
    <a:dk2>
      <a:srgbClr val="000000"/>
    </a:dk2>
    <a:lt2>
      <a:srgbClr val="D6E1E2"/>
    </a:lt2>
    <a:accent1>
      <a:srgbClr val="0099CC"/>
    </a:accent1>
    <a:accent2>
      <a:srgbClr val="FF9900"/>
    </a:accent2>
    <a:accent3>
      <a:srgbClr val="FFFFFF"/>
    </a:accent3>
    <a:accent4>
      <a:srgbClr val="215978"/>
    </a:accent4>
    <a:accent5>
      <a:srgbClr val="AACAE2"/>
    </a:accent5>
    <a:accent6>
      <a:srgbClr val="E78A00"/>
    </a:accent6>
    <a:hlink>
      <a:srgbClr val="669900"/>
    </a:hlink>
    <a:folHlink>
      <a:srgbClr val="83A6A7"/>
    </a:folHlink>
  </a:clrScheme>
</a:themeOverride>
</file>

<file path=ppt/theme/themeOverride3.xml><?xml version="1.0" encoding="utf-8"?>
<a:themeOverride xmlns:a="http://schemas.openxmlformats.org/drawingml/2006/main">
  <a:clrScheme name="Default Design 3">
    <a:dk1>
      <a:srgbClr val="29698D"/>
    </a:dk1>
    <a:lt1>
      <a:srgbClr val="FFFFFF"/>
    </a:lt1>
    <a:dk2>
      <a:srgbClr val="000000"/>
    </a:dk2>
    <a:lt2>
      <a:srgbClr val="D6E1E2"/>
    </a:lt2>
    <a:accent1>
      <a:srgbClr val="0099CC"/>
    </a:accent1>
    <a:accent2>
      <a:srgbClr val="FF9900"/>
    </a:accent2>
    <a:accent3>
      <a:srgbClr val="FFFFFF"/>
    </a:accent3>
    <a:accent4>
      <a:srgbClr val="215978"/>
    </a:accent4>
    <a:accent5>
      <a:srgbClr val="AACAE2"/>
    </a:accent5>
    <a:accent6>
      <a:srgbClr val="E78A00"/>
    </a:accent6>
    <a:hlink>
      <a:srgbClr val="669900"/>
    </a:hlink>
    <a:folHlink>
      <a:srgbClr val="83A6A7"/>
    </a:folHlink>
  </a:clrScheme>
</a:themeOverride>
</file>

<file path=ppt/theme/themeOverride4.xml><?xml version="1.0" encoding="utf-8"?>
<a:themeOverride xmlns:a="http://schemas.openxmlformats.org/drawingml/2006/main">
  <a:clrScheme name="Default Design 3">
    <a:dk1>
      <a:srgbClr val="29698D"/>
    </a:dk1>
    <a:lt1>
      <a:srgbClr val="FFFFFF"/>
    </a:lt1>
    <a:dk2>
      <a:srgbClr val="000000"/>
    </a:dk2>
    <a:lt2>
      <a:srgbClr val="D6E1E2"/>
    </a:lt2>
    <a:accent1>
      <a:srgbClr val="0099CC"/>
    </a:accent1>
    <a:accent2>
      <a:srgbClr val="FF9900"/>
    </a:accent2>
    <a:accent3>
      <a:srgbClr val="FFFFFF"/>
    </a:accent3>
    <a:accent4>
      <a:srgbClr val="215978"/>
    </a:accent4>
    <a:accent5>
      <a:srgbClr val="AACAE2"/>
    </a:accent5>
    <a:accent6>
      <a:srgbClr val="E78A00"/>
    </a:accent6>
    <a:hlink>
      <a:srgbClr val="669900"/>
    </a:hlink>
    <a:folHlink>
      <a:srgbClr val="83A6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8040</TotalTime>
  <Words>2001</Words>
  <Application>Microsoft Office PowerPoint</Application>
  <PresentationFormat>全屏显示(4:3)</PresentationFormat>
  <Paragraphs>243</Paragraphs>
  <Slides>22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MS PGothic</vt:lpstr>
      <vt:lpstr>ZapfDingbats</vt:lpstr>
      <vt:lpstr>仿宋</vt:lpstr>
      <vt:lpstr>华文中宋</vt:lpstr>
      <vt:lpstr>楷体_GB2312</vt:lpstr>
      <vt:lpstr>宋体</vt:lpstr>
      <vt:lpstr>Arial</vt:lpstr>
      <vt:lpstr>Calibri</vt:lpstr>
      <vt:lpstr>Goudy Old Style</vt:lpstr>
      <vt:lpstr>Times New Roman</vt:lpstr>
      <vt:lpstr>Verdana</vt:lpstr>
      <vt:lpstr>Wingdings</vt:lpstr>
      <vt:lpstr>Wingdings 2</vt:lpstr>
      <vt:lpstr>Default Design</vt:lpstr>
      <vt:lpstr>Visio</vt:lpstr>
      <vt:lpstr>第2章 互联网应用技术与应用层协议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计算机网络概论</dc:title>
  <dc:creator>Lunan</dc:creator>
  <cp:lastModifiedBy>祝星</cp:lastModifiedBy>
  <cp:revision>223</cp:revision>
  <dcterms:created xsi:type="dcterms:W3CDTF">2010-10-28T01:18:57Z</dcterms:created>
  <dcterms:modified xsi:type="dcterms:W3CDTF">2024-06-30T05:38:05Z</dcterms:modified>
</cp:coreProperties>
</file>